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2" r:id="rId6"/>
    <p:sldId id="311" r:id="rId7"/>
    <p:sldId id="313" r:id="rId8"/>
    <p:sldId id="314" r:id="rId9"/>
    <p:sldId id="315" r:id="rId10"/>
    <p:sldId id="330" r:id="rId11"/>
    <p:sldId id="331" r:id="rId12"/>
    <p:sldId id="329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STROKE PREDICTION</a:t>
            </a:r>
            <a:br>
              <a:rPr lang="en-US" sz="6000" dirty="0"/>
            </a:br>
            <a:r>
              <a:rPr lang="en-US" sz="60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Sanjeev Mishra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8883-919B-C900-4DFE-09EC65AF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881"/>
            <a:ext cx="10058400" cy="1450757"/>
          </a:xfrm>
        </p:spPr>
        <p:txBody>
          <a:bodyPr/>
          <a:lstStyle/>
          <a:p>
            <a:r>
              <a:rPr lang="en-US" dirty="0"/>
              <a:t>EDA by different columns: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6B5A-04B7-5B90-35A6-CE19CE16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sns.distplot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["age"])</a:t>
            </a:r>
          </a:p>
          <a:p>
            <a:r>
              <a:rPr lang="en-US" dirty="0" err="1"/>
              <a:t>sns.catplot</a:t>
            </a:r>
            <a:r>
              <a:rPr lang="en-US" dirty="0"/>
              <a:t>(x="</a:t>
            </a:r>
            <a:r>
              <a:rPr lang="en-US" dirty="0" err="1"/>
              <a:t>gender",y</a:t>
            </a:r>
            <a:r>
              <a:rPr lang="en-US" dirty="0"/>
              <a:t>="</a:t>
            </a:r>
            <a:r>
              <a:rPr lang="en-US" dirty="0" err="1"/>
              <a:t>stroke",hue</a:t>
            </a:r>
            <a:r>
              <a:rPr lang="en-US" dirty="0"/>
              <a:t>="</a:t>
            </a:r>
            <a:r>
              <a:rPr lang="en-US" dirty="0" err="1"/>
              <a:t>Residence_type",kind</a:t>
            </a:r>
            <a:r>
              <a:rPr lang="en-US" dirty="0"/>
              <a:t>="</a:t>
            </a:r>
            <a:r>
              <a:rPr lang="en-US" dirty="0" err="1"/>
              <a:t>bar",data</a:t>
            </a:r>
            <a:r>
              <a:rPr lang="en-US" dirty="0"/>
              <a:t>=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en-IN" dirty="0"/>
          </a:p>
          <a:p>
            <a:r>
              <a:rPr lang="en-US" dirty="0" err="1"/>
              <a:t>sns.catplot</a:t>
            </a:r>
            <a:r>
              <a:rPr lang="en-US" dirty="0"/>
              <a:t>(x="</a:t>
            </a:r>
            <a:r>
              <a:rPr lang="en-US" dirty="0" err="1"/>
              <a:t>gender",y</a:t>
            </a:r>
            <a:r>
              <a:rPr lang="en-US" dirty="0"/>
              <a:t>="</a:t>
            </a:r>
            <a:r>
              <a:rPr lang="en-US" dirty="0" err="1"/>
              <a:t>stroke",hue</a:t>
            </a:r>
            <a:r>
              <a:rPr lang="en-US" dirty="0"/>
              <a:t>="</a:t>
            </a:r>
            <a:r>
              <a:rPr lang="en-US" dirty="0" err="1"/>
              <a:t>ever_married",kind</a:t>
            </a:r>
            <a:r>
              <a:rPr lang="en-US" dirty="0"/>
              <a:t>="</a:t>
            </a:r>
            <a:r>
              <a:rPr lang="en-US" dirty="0" err="1"/>
              <a:t>bar",data</a:t>
            </a:r>
            <a:r>
              <a:rPr lang="en-US" dirty="0"/>
              <a:t>=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=(10,10))</a:t>
            </a:r>
          </a:p>
          <a:p>
            <a:r>
              <a:rPr lang="en-IN" dirty="0" err="1"/>
              <a:t>sns.catplot</a:t>
            </a:r>
            <a:r>
              <a:rPr lang="en-IN" dirty="0"/>
              <a:t>(x="</a:t>
            </a:r>
            <a:r>
              <a:rPr lang="en-IN" dirty="0" err="1"/>
              <a:t>smoking_status",y</a:t>
            </a:r>
            <a:r>
              <a:rPr lang="en-IN" dirty="0"/>
              <a:t>="</a:t>
            </a:r>
            <a:r>
              <a:rPr lang="en-IN" dirty="0" err="1"/>
              <a:t>stroke",kind</a:t>
            </a:r>
            <a:r>
              <a:rPr lang="en-IN" dirty="0"/>
              <a:t>="</a:t>
            </a:r>
            <a:r>
              <a:rPr lang="en-IN" dirty="0" err="1"/>
              <a:t>bar",data</a:t>
            </a:r>
            <a:r>
              <a:rPr lang="en-IN" dirty="0"/>
              <a:t>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4568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9D9C-B8BC-116A-1B39-442364B4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2133"/>
            <a:ext cx="10058400" cy="1450757"/>
          </a:xfrm>
        </p:spPr>
        <p:txBody>
          <a:bodyPr/>
          <a:lstStyle/>
          <a:p>
            <a:r>
              <a:rPr lang="en-US" dirty="0"/>
              <a:t>Drop some columns and Split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2424-7621-9396-1682-D458D443B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Drop the gender,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Residence_type</a:t>
            </a:r>
            <a:r>
              <a:rPr lang="en-US" i="0" dirty="0">
                <a:solidFill>
                  <a:srgbClr val="000000"/>
                </a:solidFill>
                <a:effectLst/>
              </a:rPr>
              <a:t>,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ever_married</a:t>
            </a:r>
            <a:r>
              <a:rPr lang="en-US" i="0" dirty="0">
                <a:solidFill>
                  <a:srgbClr val="000000"/>
                </a:solidFill>
                <a:effectLst/>
              </a:rPr>
              <a:t> columns, </a:t>
            </a:r>
            <a:r>
              <a:rPr lang="en-IN" dirty="0"/>
              <a:t>id, and </a:t>
            </a:r>
            <a:r>
              <a:rPr lang="en-IN" dirty="0" err="1"/>
              <a:t>work_type</a:t>
            </a:r>
            <a:r>
              <a:rPr lang="en-IN" dirty="0"/>
              <a:t> columns.</a:t>
            </a:r>
          </a:p>
          <a:p>
            <a:r>
              <a:rPr lang="en-US" dirty="0"/>
              <a:t>  </a:t>
            </a:r>
            <a:r>
              <a:rPr lang="en-US" dirty="0" err="1"/>
              <a:t>df.drop</a:t>
            </a:r>
            <a:r>
              <a:rPr lang="en-US" dirty="0"/>
              <a:t>(columns=[“id“,”</a:t>
            </a:r>
            <a:r>
              <a:rPr lang="en-US" dirty="0" err="1"/>
              <a:t>work_type</a:t>
            </a:r>
            <a:r>
              <a:rPr lang="en-US" dirty="0"/>
              <a:t>],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/>
              <a:t>  </a:t>
            </a:r>
            <a:r>
              <a:rPr lang="en-US" dirty="0" err="1"/>
              <a:t>df.drop</a:t>
            </a:r>
            <a:r>
              <a:rPr lang="en-US" dirty="0"/>
              <a:t>(columns=["gender","Residence_type","</a:t>
            </a:r>
            <a:r>
              <a:rPr lang="en-US" dirty="0" err="1"/>
              <a:t>ever_married</a:t>
            </a:r>
            <a:r>
              <a:rPr lang="en-US" dirty="0"/>
              <a:t>"],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Splitting a dataset for the training and testing:</a:t>
            </a:r>
          </a:p>
          <a:p>
            <a:r>
              <a:rPr lang="en-US" dirty="0"/>
              <a:t>  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  x=</a:t>
            </a:r>
            <a:r>
              <a:rPr lang="en-US" dirty="0" err="1"/>
              <a:t>df.iloc</a:t>
            </a:r>
            <a:r>
              <a:rPr lang="en-US" dirty="0"/>
              <a:t>[:,:6]</a:t>
            </a:r>
          </a:p>
          <a:p>
            <a:r>
              <a:rPr lang="en-US" dirty="0"/>
              <a:t>  y=</a:t>
            </a:r>
            <a:r>
              <a:rPr lang="en-US" dirty="0" err="1"/>
              <a:t>df</a:t>
            </a:r>
            <a:r>
              <a:rPr lang="en-US" dirty="0"/>
              <a:t>[["stroke"]]</a:t>
            </a:r>
          </a:p>
          <a:p>
            <a:r>
              <a:rPr lang="en-US" dirty="0"/>
              <a:t>  </a:t>
            </a:r>
            <a:r>
              <a:rPr lang="en-US" dirty="0" err="1"/>
              <a:t>x_train,x_test,y_train,y_test</a:t>
            </a:r>
            <a:r>
              <a:rPr lang="en-US" dirty="0"/>
              <a:t>=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19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3EAF-5ED2-D264-94B9-5E8E8DAD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30" y="405872"/>
            <a:ext cx="10058400" cy="1450757"/>
          </a:xfrm>
        </p:spPr>
        <p:txBody>
          <a:bodyPr/>
          <a:lstStyle/>
          <a:p>
            <a:r>
              <a:rPr lang="en-US" dirty="0"/>
              <a:t>Apply Ordinal Encoder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6DFC-AC42-16DF-590B-E359529D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Apply Ordinal Encoder on the </a:t>
            </a:r>
            <a:r>
              <a:rPr lang="en-US" dirty="0" err="1"/>
              <a:t>smoking_status</a:t>
            </a:r>
            <a:r>
              <a:rPr lang="en-US" dirty="0"/>
              <a:t> columns.</a:t>
            </a:r>
          </a:p>
          <a:p>
            <a:r>
              <a:rPr lang="en-US" dirty="0"/>
              <a:t>  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OrdinalEncoder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oe</a:t>
            </a:r>
            <a:r>
              <a:rPr lang="en-US" dirty="0"/>
              <a:t>=</a:t>
            </a:r>
            <a:r>
              <a:rPr lang="en-US" dirty="0" err="1"/>
              <a:t>OrdinalEncoder</a:t>
            </a:r>
            <a:r>
              <a:rPr lang="en-US" dirty="0"/>
              <a:t>(categories=[["never </a:t>
            </a:r>
            <a:r>
              <a:rPr lang="en-US" dirty="0" err="1"/>
              <a:t>smoked","formerly</a:t>
            </a:r>
            <a:r>
              <a:rPr lang="en-US" dirty="0"/>
              <a:t> </a:t>
            </a:r>
            <a:r>
              <a:rPr lang="en-US" dirty="0" err="1"/>
              <a:t>smoked","smokes","Unknown</a:t>
            </a:r>
            <a:r>
              <a:rPr lang="en-US" dirty="0"/>
              <a:t>"]])</a:t>
            </a:r>
          </a:p>
          <a:p>
            <a:r>
              <a:rPr lang="en-US" dirty="0"/>
              <a:t>  </a:t>
            </a:r>
            <a:r>
              <a:rPr lang="en-US" dirty="0" err="1"/>
              <a:t>x_train</a:t>
            </a:r>
            <a:r>
              <a:rPr lang="en-US" dirty="0"/>
              <a:t>["</a:t>
            </a:r>
            <a:r>
              <a:rPr lang="en-US" dirty="0" err="1"/>
              <a:t>smoking_status</a:t>
            </a:r>
            <a:r>
              <a:rPr lang="en-US" dirty="0"/>
              <a:t>"]=</a:t>
            </a:r>
            <a:r>
              <a:rPr lang="en-US" dirty="0" err="1"/>
              <a:t>oe.fit_transform</a:t>
            </a:r>
            <a:r>
              <a:rPr lang="en-US" dirty="0"/>
              <a:t>(</a:t>
            </a:r>
            <a:r>
              <a:rPr lang="en-US" dirty="0" err="1"/>
              <a:t>x_train.loc</a:t>
            </a:r>
            <a:r>
              <a:rPr lang="en-US" dirty="0"/>
              <a:t>[:,["</a:t>
            </a:r>
            <a:r>
              <a:rPr lang="en-US" dirty="0" err="1"/>
              <a:t>smoking_status</a:t>
            </a:r>
            <a:r>
              <a:rPr lang="en-US" dirty="0"/>
              <a:t>"]])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x_test</a:t>
            </a:r>
            <a:r>
              <a:rPr lang="en-US" dirty="0"/>
              <a:t>["</a:t>
            </a:r>
            <a:r>
              <a:rPr lang="en-US" dirty="0" err="1"/>
              <a:t>smoking_status</a:t>
            </a:r>
            <a:r>
              <a:rPr lang="en-US" dirty="0"/>
              <a:t>"]=</a:t>
            </a:r>
            <a:r>
              <a:rPr lang="en-US" dirty="0" err="1"/>
              <a:t>oe.transform</a:t>
            </a:r>
            <a:r>
              <a:rPr lang="en-US" dirty="0"/>
              <a:t>(</a:t>
            </a:r>
            <a:r>
              <a:rPr lang="en-US" dirty="0" err="1"/>
              <a:t>x_test.loc</a:t>
            </a:r>
            <a:r>
              <a:rPr lang="en-US" dirty="0"/>
              <a:t>[:,["</a:t>
            </a:r>
            <a:r>
              <a:rPr lang="en-US" dirty="0" err="1"/>
              <a:t>smoking_status</a:t>
            </a:r>
            <a:r>
              <a:rPr lang="en-US" dirty="0"/>
              <a:t>"]])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69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26D5-FA31-C03E-6341-E27F003D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9125"/>
            <a:ext cx="10058400" cy="1450757"/>
          </a:xfrm>
        </p:spPr>
        <p:txBody>
          <a:bodyPr/>
          <a:lstStyle/>
          <a:p>
            <a:r>
              <a:rPr lang="en-US" dirty="0"/>
              <a:t>Apply Decision Tree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CE1F-8623-621E-10C0-5F6F15E7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4572"/>
            <a:ext cx="4784035" cy="42937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r>
              <a:rPr lang="en-IN" dirty="0"/>
              <a:t>model=</a:t>
            </a:r>
            <a:r>
              <a:rPr lang="en-IN" dirty="0" err="1"/>
              <a:t>DecisionTreeClassifier</a:t>
            </a:r>
            <a:r>
              <a:rPr lang="en-IN" dirty="0"/>
              <a:t>()</a:t>
            </a:r>
            <a:endParaRPr lang="en-US" dirty="0"/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x_train,y_train</a:t>
            </a:r>
            <a:r>
              <a:rPr lang="fr-FR" dirty="0"/>
              <a:t>)</a:t>
            </a:r>
            <a:endParaRPr lang="en-US" dirty="0"/>
          </a:p>
          <a:p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 err="1"/>
              <a:t>model.score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confusion_matrix</a:t>
            </a:r>
            <a:endParaRPr lang="en-IN" dirty="0"/>
          </a:p>
          <a:p>
            <a:r>
              <a:rPr lang="en-IN" dirty="0"/>
              <a:t>cm=</a:t>
            </a:r>
            <a:r>
              <a:rPr lang="en-IN" dirty="0" err="1"/>
              <a:t>confusion_matrix</a:t>
            </a:r>
            <a:r>
              <a:rPr lang="en-IN" dirty="0"/>
              <a:t>(</a:t>
            </a:r>
            <a:r>
              <a:rPr lang="en-IN" dirty="0" err="1"/>
              <a:t>y_test,y_pred</a:t>
            </a:r>
            <a:r>
              <a:rPr lang="en-IN" dirty="0"/>
              <a:t>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cm,annot</a:t>
            </a:r>
            <a:r>
              <a:rPr lang="en-IN" dirty="0"/>
              <a:t>=True)</a:t>
            </a:r>
          </a:p>
          <a:p>
            <a:r>
              <a:rPr lang="en-IN" dirty="0" err="1"/>
              <a:t>plt.xlabel</a:t>
            </a:r>
            <a:r>
              <a:rPr lang="en-IN" dirty="0"/>
              <a:t>("Predicted")</a:t>
            </a:r>
          </a:p>
          <a:p>
            <a:r>
              <a:rPr lang="en-IN" dirty="0" err="1"/>
              <a:t>plt.ylabel</a:t>
            </a:r>
            <a:r>
              <a:rPr lang="en-IN" dirty="0"/>
              <a:t>("Truth")</a:t>
            </a: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31C6EE-86BD-7297-344E-2BEC3188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1" y="2411894"/>
            <a:ext cx="4916554" cy="341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2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7DC3-FC2F-BA17-10C7-E315F282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9125"/>
            <a:ext cx="10058400" cy="1450757"/>
          </a:xfrm>
        </p:spPr>
        <p:txBody>
          <a:bodyPr/>
          <a:lstStyle/>
          <a:p>
            <a:r>
              <a:rPr lang="en-US" dirty="0"/>
              <a:t>Apply Naïve Bayes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7F86-3082-A375-EDAA-2076F027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297" y="1974574"/>
            <a:ext cx="5462546" cy="42009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IN" dirty="0"/>
              <a:t>model1=</a:t>
            </a:r>
            <a:r>
              <a:rPr lang="en-IN" dirty="0" err="1"/>
              <a:t>GaussianNB</a:t>
            </a:r>
            <a:r>
              <a:rPr lang="en-IN" dirty="0"/>
              <a:t>()</a:t>
            </a:r>
            <a:endParaRPr lang="en-US" dirty="0"/>
          </a:p>
          <a:p>
            <a:r>
              <a:rPr lang="fr-FR" dirty="0"/>
              <a:t>model1.fit(</a:t>
            </a:r>
            <a:r>
              <a:rPr lang="fr-FR" dirty="0" err="1"/>
              <a:t>x_train,y_train</a:t>
            </a:r>
            <a:r>
              <a:rPr lang="fr-FR" dirty="0"/>
              <a:t>)</a:t>
            </a:r>
            <a:endParaRPr lang="en-US" dirty="0"/>
          </a:p>
          <a:p>
            <a:r>
              <a:rPr lang="en-US" dirty="0"/>
              <a:t>model1.score(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  <a:p>
            <a:r>
              <a:rPr lang="en-US" dirty="0"/>
              <a:t>y_pred1=model1.predict(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confusion_matrix</a:t>
            </a:r>
            <a:endParaRPr lang="en-IN" dirty="0"/>
          </a:p>
          <a:p>
            <a:r>
              <a:rPr lang="en-IN" dirty="0"/>
              <a:t>cm=</a:t>
            </a:r>
            <a:r>
              <a:rPr lang="en-IN" dirty="0" err="1"/>
              <a:t>confusion_matrix</a:t>
            </a:r>
            <a:r>
              <a:rPr lang="en-IN" dirty="0"/>
              <a:t>(y_test,y_pred1)</a:t>
            </a:r>
            <a:endParaRPr lang="en-US" dirty="0"/>
          </a:p>
          <a:p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cm,annot</a:t>
            </a:r>
            <a:r>
              <a:rPr lang="en-US" dirty="0"/>
              <a:t>=True)</a:t>
            </a:r>
          </a:p>
          <a:p>
            <a:r>
              <a:rPr lang="en-US" dirty="0" err="1"/>
              <a:t>plt.xlabel</a:t>
            </a:r>
            <a:r>
              <a:rPr lang="en-US" dirty="0"/>
              <a:t>("Predicted")</a:t>
            </a:r>
          </a:p>
          <a:p>
            <a:r>
              <a:rPr lang="en-US" dirty="0" err="1"/>
              <a:t>plt.ylabel</a:t>
            </a:r>
            <a:r>
              <a:rPr lang="en-US" dirty="0"/>
              <a:t>("Truth")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A72B69F-8998-0E1A-EF88-5C708FF8B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43" y="2279375"/>
            <a:ext cx="4477910" cy="33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1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A3BA-D5EB-D0AF-7B54-A0CC88C5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1890"/>
            <a:ext cx="10058400" cy="1450757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54D948-200D-D188-2851-CF8F00F4DF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48" y="2534407"/>
            <a:ext cx="7358932" cy="364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D028F-5D0E-9885-CA56-2B2A1D45A9D6}"/>
              </a:ext>
            </a:extLst>
          </p:cNvPr>
          <p:cNvSpPr txBox="1"/>
          <p:nvPr/>
        </p:nvSpPr>
        <p:spPr>
          <a:xfrm>
            <a:off x="1245704" y="20603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 person which has of medium or high age is more chance of stroke.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64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EB2D-CCA7-6716-E06B-2D67BCBF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368"/>
            <a:ext cx="10058400" cy="1450757"/>
          </a:xfrm>
        </p:spPr>
        <p:txBody>
          <a:bodyPr/>
          <a:lstStyle/>
          <a:p>
            <a:r>
              <a:rPr lang="en-US" dirty="0"/>
              <a:t>Data Visualization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5F9F47-F945-F406-9899-DCE4444C08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556" y="2510878"/>
            <a:ext cx="5585523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06492-ED82-6A61-D0EF-037B527B1359}"/>
              </a:ext>
            </a:extLst>
          </p:cNvPr>
          <p:cNvSpPr txBox="1"/>
          <p:nvPr/>
        </p:nvSpPr>
        <p:spPr>
          <a:xfrm>
            <a:off x="1166190" y="20551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graph shows the chance of strokes by gender wise along with the residence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86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889-119F-CC89-E6A5-96378583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5860"/>
            <a:ext cx="10058400" cy="1450757"/>
          </a:xfrm>
        </p:spPr>
        <p:txBody>
          <a:bodyPr/>
          <a:lstStyle/>
          <a:p>
            <a:r>
              <a:rPr lang="en-US" dirty="0"/>
              <a:t>Data Visualization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0231BF7-C157-01DD-5A19-C2E8E72190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31" y="2384659"/>
            <a:ext cx="5422165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662BF-672D-DC21-3823-5BC1662FB03B}"/>
              </a:ext>
            </a:extLst>
          </p:cNvPr>
          <p:cNvSpPr txBox="1"/>
          <p:nvPr/>
        </p:nvSpPr>
        <p:spPr>
          <a:xfrm>
            <a:off x="1245704" y="19466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graph shows the chance of stroke in males and females by considering whether they are married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95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56F2-CA39-625B-F4B3-D23507BC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2485"/>
            <a:ext cx="10058400" cy="1450757"/>
          </a:xfrm>
        </p:spPr>
        <p:txBody>
          <a:bodyPr/>
          <a:lstStyle/>
          <a:p>
            <a:r>
              <a:rPr lang="en-US" dirty="0"/>
              <a:t>Data Visualization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E900D86-EE3B-1516-226E-18EBE8FCAD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80" y="2577140"/>
            <a:ext cx="6294782" cy="371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7B06B-6A74-93F0-81D6-4425CCF8BB07}"/>
              </a:ext>
            </a:extLst>
          </p:cNvPr>
          <p:cNvSpPr txBox="1"/>
          <p:nvPr/>
        </p:nvSpPr>
        <p:spPr>
          <a:xfrm>
            <a:off x="1285460" y="2161208"/>
            <a:ext cx="6321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graph shows the chance of strokes whether they take a smoke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82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058-CBAC-9A61-5730-0D20B5E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3052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DA4E-5086-FF02-FBFE-CB3FF37C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6637"/>
            <a:ext cx="10058400" cy="1450757"/>
          </a:xfrm>
        </p:spPr>
        <p:txBody>
          <a:bodyPr/>
          <a:lstStyle/>
          <a:p>
            <a:r>
              <a:rPr lang="en-US" dirty="0"/>
              <a:t>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64E3-A45B-6310-ABFA-294A641E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Stroke Prediction Dataset</a:t>
            </a:r>
          </a:p>
          <a:p>
            <a:r>
              <a:rPr lang="en-US" dirty="0"/>
              <a:t>Source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www.kaggle.com</a:t>
            </a:r>
            <a:endParaRPr lang="en-US" sz="2000" dirty="0"/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- 5110 rows × 12 columns</a:t>
            </a:r>
            <a:endParaRPr lang="en-US" sz="20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57D79-F766-C5FE-2630-A56F584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70" y="2014330"/>
            <a:ext cx="7765774" cy="32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3E0D-9008-E0EE-27B5-19EF7ECA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5629"/>
            <a:ext cx="10058400" cy="1450757"/>
          </a:xfrm>
        </p:spPr>
        <p:txBody>
          <a:bodyPr/>
          <a:lstStyle/>
          <a:p>
            <a:r>
              <a:rPr lang="en-US" dirty="0"/>
              <a:t>Libraries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CFBA-3A62-B41E-6B7F-8E9DBCCD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8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AE46-43A2-E3A2-B5E1-876E635D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490686"/>
            <a:ext cx="10058400" cy="1450757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93993-F8C3-C2C4-E2A5-AC72775E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837" y="1941443"/>
            <a:ext cx="5992633" cy="428045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df.isnull</a:t>
            </a:r>
            <a:r>
              <a:rPr lang="en-US" dirty="0"/>
              <a:t>().sum())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Percentage of value is missing in the dataset:</a:t>
            </a:r>
          </a:p>
          <a:p>
            <a:r>
              <a:rPr lang="en-US" dirty="0"/>
              <a:t>    round(</a:t>
            </a:r>
            <a:r>
              <a:rPr lang="en-US" dirty="0" err="1"/>
              <a:t>df.isnull</a:t>
            </a:r>
            <a:r>
              <a:rPr lang="en-US" dirty="0"/>
              <a:t>().mean()*100,2)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Fill the missing value in the </a:t>
            </a:r>
            <a:r>
              <a:rPr lang="en-US" dirty="0" err="1"/>
              <a:t>bmi</a:t>
            </a:r>
            <a:r>
              <a:rPr lang="en-US" dirty="0"/>
              <a:t> columns by the mean: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["</a:t>
            </a:r>
            <a:r>
              <a:rPr lang="en-US" dirty="0" err="1"/>
              <a:t>bmi</a:t>
            </a:r>
            <a:r>
              <a:rPr lang="en-US" dirty="0"/>
              <a:t>"].mean(),</a:t>
            </a:r>
            <a:r>
              <a:rPr lang="en-US" dirty="0" err="1"/>
              <a:t>inplace</a:t>
            </a:r>
            <a:r>
              <a:rPr lang="en-US" dirty="0"/>
              <a:t>=True)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E8533-488C-B4BD-70ED-2658CD8022FF}"/>
              </a:ext>
            </a:extLst>
          </p:cNvPr>
          <p:cNvSpPr txBox="1">
            <a:spLocks/>
          </p:cNvSpPr>
          <p:nvPr/>
        </p:nvSpPr>
        <p:spPr>
          <a:xfrm>
            <a:off x="2329733" y="2810506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BF3566-BC3D-8647-7A35-3F29EB33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33" y="1941443"/>
            <a:ext cx="4329484" cy="40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4D004-4EB7-2880-6A36-1CE17DC5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43" y="3250211"/>
            <a:ext cx="4258669" cy="18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4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A88B-97C8-ACAA-C6C8-10F58131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1890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Correlation</a:t>
            </a:r>
            <a:r>
              <a:rPr lang="en-US" dirty="0"/>
              <a:t> </a:t>
            </a:r>
            <a:r>
              <a:rPr lang="en-US" sz="4800" dirty="0"/>
              <a:t>Matrix: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FAC7-B0A5-6D96-0174-7F927C85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5754094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cor</a:t>
            </a:r>
            <a:r>
              <a:rPr lang="en-IN" dirty="0"/>
              <a:t>=</a:t>
            </a:r>
            <a:r>
              <a:rPr lang="en-IN" dirty="0" err="1"/>
              <a:t>df.corr</a:t>
            </a:r>
            <a:r>
              <a:rPr lang="en-IN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cor,annot</a:t>
            </a:r>
            <a:r>
              <a:rPr lang="en-IN" dirty="0"/>
              <a:t>=True)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most affecting features of predicting strokes are age, hypertension, heart disease, and  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avg_glucose_level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3AF7E-9ACF-4078-D281-C2682081E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8201"/>
            <a:ext cx="5754094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3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1572-C2FE-92C9-77B2-AB269A1F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213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Finding Outliers in the numerical columns and perform capping: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58A2-A885-2ED0-CE82-56A9153F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2068443"/>
            <a:ext cx="11092069" cy="37608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sns.boxplot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["age"])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sns.boxplot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avg_glucose_level</a:t>
            </a:r>
            <a:r>
              <a:rPr lang="en-IN" dirty="0"/>
              <a:t>"])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sns.boxplot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bmi</a:t>
            </a:r>
            <a:r>
              <a:rPr lang="en-IN" dirty="0"/>
              <a:t>"])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 the capping in the </a:t>
            </a:r>
            <a:r>
              <a:rPr lang="en-IN" dirty="0" err="1"/>
              <a:t>avg_glucose_level</a:t>
            </a:r>
            <a:r>
              <a:rPr lang="en-IN" dirty="0"/>
              <a:t> and </a:t>
            </a:r>
            <a:r>
              <a:rPr lang="en-IN" dirty="0" err="1"/>
              <a:t>bmi</a:t>
            </a:r>
            <a:r>
              <a:rPr lang="en-IN" dirty="0"/>
              <a:t> columns to remove the outliers.</a:t>
            </a:r>
          </a:p>
          <a:p>
            <a:r>
              <a:rPr lang="en-IN" dirty="0"/>
              <a:t>    </a:t>
            </a:r>
            <a:r>
              <a:rPr lang="en-IN" dirty="0" err="1"/>
              <a:t>upper_limit</a:t>
            </a:r>
            <a:r>
              <a:rPr lang="en-IN" dirty="0"/>
              <a:t>=170</a:t>
            </a:r>
          </a:p>
          <a:p>
            <a:r>
              <a:rPr lang="en-IN" dirty="0"/>
              <a:t>   </a:t>
            </a:r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avg_glucose_level</a:t>
            </a:r>
            <a:r>
              <a:rPr lang="en-IN" dirty="0"/>
              <a:t>"]=</a:t>
            </a:r>
            <a:r>
              <a:rPr lang="en-IN" dirty="0" err="1"/>
              <a:t>np.where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avg_glucose_level</a:t>
            </a:r>
            <a:r>
              <a:rPr lang="en-IN" dirty="0"/>
              <a:t>"]&gt;</a:t>
            </a:r>
            <a:r>
              <a:rPr lang="en-IN" dirty="0" err="1"/>
              <a:t>upper_limit,upper_limit,df</a:t>
            </a:r>
            <a:r>
              <a:rPr lang="en-IN" dirty="0"/>
              <a:t>["</a:t>
            </a:r>
            <a:r>
              <a:rPr lang="en-IN" dirty="0" err="1"/>
              <a:t>avg_glucose_level</a:t>
            </a:r>
            <a:r>
              <a:rPr lang="en-IN" dirty="0"/>
              <a:t>"])</a:t>
            </a:r>
          </a:p>
          <a:p>
            <a:r>
              <a:rPr lang="en-IN" dirty="0"/>
              <a:t>    </a:t>
            </a:r>
            <a:r>
              <a:rPr lang="en-IN" dirty="0" err="1"/>
              <a:t>upper_limit</a:t>
            </a:r>
            <a:r>
              <a:rPr lang="en-IN" dirty="0"/>
              <a:t>=46</a:t>
            </a:r>
          </a:p>
          <a:p>
            <a:r>
              <a:rPr lang="en-IN" dirty="0"/>
              <a:t>    </a:t>
            </a:r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bmi</a:t>
            </a:r>
            <a:r>
              <a:rPr lang="en-IN" dirty="0"/>
              <a:t>"]=</a:t>
            </a:r>
            <a:r>
              <a:rPr lang="en-IN" dirty="0" err="1"/>
              <a:t>np.where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bmi</a:t>
            </a:r>
            <a:r>
              <a:rPr lang="en-IN" dirty="0"/>
              <a:t>"]&gt;</a:t>
            </a:r>
            <a:r>
              <a:rPr lang="en-IN" dirty="0" err="1"/>
              <a:t>upper_limit,upper_limit,df</a:t>
            </a:r>
            <a:r>
              <a:rPr lang="en-IN" dirty="0"/>
              <a:t>["</a:t>
            </a:r>
            <a:r>
              <a:rPr lang="en-IN" dirty="0" err="1"/>
              <a:t>bmi</a:t>
            </a:r>
            <a:r>
              <a:rPr lang="en-IN" dirty="0"/>
              <a:t>"])</a:t>
            </a:r>
          </a:p>
        </p:txBody>
      </p:sp>
    </p:spTree>
    <p:extLst>
      <p:ext uri="{BB962C8B-B14F-4D97-AF65-F5344CB8AC3E}">
        <p14:creationId xmlns:p14="http://schemas.microsoft.com/office/powerpoint/2010/main" val="231433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F600-765E-665A-E390-2928A8FF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8637"/>
            <a:ext cx="10058400" cy="1450757"/>
          </a:xfrm>
        </p:spPr>
        <p:txBody>
          <a:bodyPr/>
          <a:lstStyle/>
          <a:p>
            <a:r>
              <a:rPr lang="en-US" dirty="0"/>
              <a:t>Box plot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AB63-BBD8-827C-A4C5-A62D1948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6084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box plot of the age columns shows there are no outliers in the age columns. 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92B800-B8EC-2C87-B462-E50B55D36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12" y="2716696"/>
            <a:ext cx="5380383" cy="31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5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02C0-5C7F-406A-C3DD-F7DD4858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1890"/>
            <a:ext cx="10058400" cy="1450757"/>
          </a:xfrm>
        </p:spPr>
        <p:txBody>
          <a:bodyPr/>
          <a:lstStyle/>
          <a:p>
            <a:r>
              <a:rPr lang="en-US" dirty="0"/>
              <a:t>Box plot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EACE-A915-6919-877E-815ED7F3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581990"/>
          </a:xfrm>
        </p:spPr>
        <p:txBody>
          <a:bodyPr/>
          <a:lstStyle/>
          <a:p>
            <a:r>
              <a:rPr lang="en-US" dirty="0"/>
              <a:t>The figure shows the box plot of columns </a:t>
            </a:r>
            <a:r>
              <a:rPr lang="en-IN" dirty="0" err="1"/>
              <a:t>avg_glucose_level</a:t>
            </a:r>
            <a:r>
              <a:rPr lang="en-IN" dirty="0"/>
              <a:t> before and after the capping.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18D89A-2638-BD7F-92F4-DFB39625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690192"/>
            <a:ext cx="4173855" cy="30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3705766-A44F-EDE2-100E-CC228F9A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82" y="2586635"/>
            <a:ext cx="3941570" cy="328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3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06B4-C198-08A6-9A70-B75F3794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8900"/>
            <a:ext cx="10058400" cy="1450757"/>
          </a:xfrm>
        </p:spPr>
        <p:txBody>
          <a:bodyPr/>
          <a:lstStyle/>
          <a:p>
            <a:r>
              <a:rPr lang="en-US" dirty="0"/>
              <a:t>Box plot</a:t>
            </a: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AF9C8D5-0E8B-4ADD-E0C5-6DE10331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05" y="2862470"/>
            <a:ext cx="4094922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774458F-FA07-EC7C-A9EC-768D8DA16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7" y="3041014"/>
            <a:ext cx="4094922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7E69-5350-27BB-AD13-5D6EAC4A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754269"/>
          </a:xfrm>
        </p:spPr>
        <p:txBody>
          <a:bodyPr/>
          <a:lstStyle/>
          <a:p>
            <a:r>
              <a:rPr lang="en-US" dirty="0"/>
              <a:t>The figure shows the box plot of columns </a:t>
            </a:r>
            <a:r>
              <a:rPr lang="en-IN" dirty="0" err="1"/>
              <a:t>bmi</a:t>
            </a:r>
            <a:r>
              <a:rPr lang="en-IN" dirty="0"/>
              <a:t> before and after the capping.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2654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{5402578B-2085-4496-8FF2-08586FDCE8E5}tf33845126_win32</Template>
  <TotalTime>156</TotalTime>
  <Words>940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Bookman Old Style</vt:lpstr>
      <vt:lpstr>Calibri</vt:lpstr>
      <vt:lpstr>Franklin Gothic Book</vt:lpstr>
      <vt:lpstr>Helvetica Neue</vt:lpstr>
      <vt:lpstr>Wingdings</vt:lpstr>
      <vt:lpstr>1_RetrospectVTI</vt:lpstr>
      <vt:lpstr>STROKE PREDICTION DATASET</vt:lpstr>
      <vt:lpstr>Data Set</vt:lpstr>
      <vt:lpstr>Libraries Used</vt:lpstr>
      <vt:lpstr>Data Cleaning</vt:lpstr>
      <vt:lpstr>   Correlation Matrix:</vt:lpstr>
      <vt:lpstr>Finding Outliers in the numerical columns and perform capping:</vt:lpstr>
      <vt:lpstr>Box plot</vt:lpstr>
      <vt:lpstr>Box plot</vt:lpstr>
      <vt:lpstr>Box plot</vt:lpstr>
      <vt:lpstr>EDA by different columns:</vt:lpstr>
      <vt:lpstr>Drop some columns and Split Dataset</vt:lpstr>
      <vt:lpstr>Apply Ordinal Encoder</vt:lpstr>
      <vt:lpstr>Apply Decision Tree Algorithm</vt:lpstr>
      <vt:lpstr>Apply Naïve Bayes Algorithm</vt:lpstr>
      <vt:lpstr>Data Visualization</vt:lpstr>
      <vt:lpstr>Data Visualization (Cont…)</vt:lpstr>
      <vt:lpstr>Data Visualization (Cont…)</vt:lpstr>
      <vt:lpstr>Data Visualization (Cont…)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DATASET</dc:title>
  <dc:creator>HP</dc:creator>
  <cp:lastModifiedBy>HP</cp:lastModifiedBy>
  <cp:revision>5</cp:revision>
  <dcterms:created xsi:type="dcterms:W3CDTF">2023-02-15T08:21:10Z</dcterms:created>
  <dcterms:modified xsi:type="dcterms:W3CDTF">2023-02-19T02:44:22Z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