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2" r:id="rId5"/>
    <p:sldId id="271" r:id="rId6"/>
    <p:sldId id="259" r:id="rId7"/>
    <p:sldId id="272" r:id="rId8"/>
    <p:sldId id="261" r:id="rId9"/>
    <p:sldId id="273" r:id="rId10"/>
    <p:sldId id="267" r:id="rId11"/>
    <p:sldId id="268" r:id="rId12"/>
    <p:sldId id="263" r:id="rId13"/>
    <p:sldId id="264" r:id="rId14"/>
    <p:sldId id="265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WCCP04PW\Sample%20powerpoint%202%20Stack%20turnover%20ratio%5b1%5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WCCP04PW\Sample%20powerpoint%202%20Stack%20turnover%20ratio%5b1%5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Local\Microsoft\Windows\INetCache\IE\WCCP04PW\Sample%20powerpoint%202%20Stack%20turnover%20ratio%5b1%5d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WORKING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AppData\Roaming\Microsoft\Excel\Book2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9429614639057517E-2"/>
          <c:y val="0.12050336215893688"/>
          <c:w val="0.60135183935254655"/>
          <c:h val="0.85846179391194477"/>
        </c:manualLayout>
      </c:layout>
      <c:pieChart>
        <c:varyColors val="1"/>
        <c:ser>
          <c:idx val="0"/>
          <c:order val="0"/>
          <c:tx>
            <c:strRef>
              <c:f>Sheet1!$B$14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05-4524-8011-9CF2DCA496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05-4524-8011-9CF2DCA496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D05-4524-8011-9CF2DCA496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D05-4524-8011-9CF2DCA4961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D05-4524-8011-9CF2DCA4961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D05-4524-8011-9CF2DCA4961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D05-4524-8011-9CF2DCA4961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D05-4524-8011-9CF2DCA4961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D05-4524-8011-9CF2DCA4961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D05-4524-8011-9CF2DCA4961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D05-4524-8011-9CF2DCA49611}"/>
              </c:ext>
            </c:extLst>
          </c:dPt>
          <c:dLbls>
            <c:dLbl>
              <c:idx val="1"/>
              <c:layout>
                <c:manualLayout>
                  <c:x val="-8.5090812475580896E-2"/>
                  <c:y val="0.1367575409190860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05-4524-8011-9CF2DCA496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Sheet1!$A$15:$A$26</c:f>
              <c:strCache>
                <c:ptCount val="11"/>
                <c:pt idx="0">
                  <c:v>CBE</c:v>
                </c:pt>
                <c:pt idx="1">
                  <c:v>CHN</c:v>
                </c:pt>
                <c:pt idx="2">
                  <c:v>CHR</c:v>
                </c:pt>
                <c:pt idx="3">
                  <c:v>EKM</c:v>
                </c:pt>
                <c:pt idx="4">
                  <c:v>NGL</c:v>
                </c:pt>
                <c:pt idx="5">
                  <c:v>PDY</c:v>
                </c:pt>
                <c:pt idx="6">
                  <c:v>SLM</c:v>
                </c:pt>
                <c:pt idx="7">
                  <c:v>TRY</c:v>
                </c:pt>
                <c:pt idx="8">
                  <c:v>TVH</c:v>
                </c:pt>
                <c:pt idx="9">
                  <c:v>TVL</c:v>
                </c:pt>
                <c:pt idx="10">
                  <c:v>TVM</c:v>
                </c:pt>
              </c:strCache>
            </c:strRef>
          </c:cat>
          <c:val>
            <c:numRef>
              <c:f>Sheet1!$B$15:$B$26</c:f>
              <c:numCache>
                <c:formatCode>0.00%</c:formatCode>
                <c:ptCount val="11"/>
                <c:pt idx="0">
                  <c:v>5.9427137516891715E-2</c:v>
                </c:pt>
                <c:pt idx="1">
                  <c:v>4.3773018643322517E-2</c:v>
                </c:pt>
                <c:pt idx="2">
                  <c:v>0.1087816125815538</c:v>
                </c:pt>
                <c:pt idx="3">
                  <c:v>0.10878782983010818</c:v>
                </c:pt>
                <c:pt idx="4">
                  <c:v>0.10614082258097542</c:v>
                </c:pt>
                <c:pt idx="5">
                  <c:v>0.16005677646978286</c:v>
                </c:pt>
                <c:pt idx="6">
                  <c:v>5.8537031829447986E-2</c:v>
                </c:pt>
                <c:pt idx="7">
                  <c:v>5.9122095151572032E-2</c:v>
                </c:pt>
                <c:pt idx="8">
                  <c:v>3.9624037035273285E-2</c:v>
                </c:pt>
                <c:pt idx="9">
                  <c:v>8.9007157475857787E-2</c:v>
                </c:pt>
                <c:pt idx="10">
                  <c:v>0.1667424808852144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D05-4524-8011-9CF2DCA496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36118469694421"/>
          <c:y val="0.18813349092903414"/>
          <c:w val="0.22084876531300229"/>
          <c:h val="0.75383469400168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NPAT%</a:t>
            </a:r>
          </a:p>
        </c:rich>
      </c:tx>
      <c:layout>
        <c:manualLayout>
          <c:xMode val="edge"/>
          <c:yMode val="edge"/>
          <c:x val="0.489740419816456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Sheet1!$B$84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5F-4B72-8F13-DC5700AE86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5F-4B72-8F13-DC5700AE86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5F-4B72-8F13-DC5700AE86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15F-4B72-8F13-DC5700AE86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15F-4B72-8F13-DC5700AE86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15F-4B72-8F13-DC5700AE869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15F-4B72-8F13-DC5700AE869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15F-4B72-8F13-DC5700AE869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15F-4B72-8F13-DC5700AE869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15F-4B72-8F13-DC5700AE869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15F-4B72-8F13-DC5700AE869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D15F-4B72-8F13-DC5700AE86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Sheet1!$A$85:$A$97</c:f>
              <c:strCache>
                <c:ptCount val="12"/>
                <c:pt idx="0">
                  <c:v>CBE</c:v>
                </c:pt>
                <c:pt idx="1">
                  <c:v>CHN</c:v>
                </c:pt>
                <c:pt idx="2">
                  <c:v>CHR</c:v>
                </c:pt>
                <c:pt idx="3">
                  <c:v>EKM</c:v>
                </c:pt>
                <c:pt idx="4">
                  <c:v>For All branches </c:v>
                </c:pt>
                <c:pt idx="5">
                  <c:v>NGL</c:v>
                </c:pt>
                <c:pt idx="6">
                  <c:v>PDY</c:v>
                </c:pt>
                <c:pt idx="7">
                  <c:v>SLM</c:v>
                </c:pt>
                <c:pt idx="8">
                  <c:v>TRY</c:v>
                </c:pt>
                <c:pt idx="9">
                  <c:v>TVH</c:v>
                </c:pt>
                <c:pt idx="10">
                  <c:v>TVL</c:v>
                </c:pt>
                <c:pt idx="11">
                  <c:v>TVM</c:v>
                </c:pt>
              </c:strCache>
            </c:strRef>
          </c:cat>
          <c:val>
            <c:numRef>
              <c:f>Sheet1!$B$85:$B$97</c:f>
              <c:numCache>
                <c:formatCode>0.00%</c:formatCode>
                <c:ptCount val="12"/>
                <c:pt idx="0">
                  <c:v>1.3705877759537735E-2</c:v>
                </c:pt>
                <c:pt idx="1">
                  <c:v>-1.4769692535760812E-3</c:v>
                </c:pt>
                <c:pt idx="2">
                  <c:v>1.1323277241036761E-2</c:v>
                </c:pt>
                <c:pt idx="3">
                  <c:v>3.5375663558707096E-2</c:v>
                </c:pt>
                <c:pt idx="4">
                  <c:v>4.1549234470669723E-2</c:v>
                </c:pt>
                <c:pt idx="5">
                  <c:v>5.7472283783867491E-2</c:v>
                </c:pt>
                <c:pt idx="6">
                  <c:v>7.2513682148125883E-2</c:v>
                </c:pt>
                <c:pt idx="7">
                  <c:v>2.2875985146368599E-2</c:v>
                </c:pt>
                <c:pt idx="8">
                  <c:v>1.421351676858762E-2</c:v>
                </c:pt>
                <c:pt idx="9">
                  <c:v>4.0742696357226098E-2</c:v>
                </c:pt>
                <c:pt idx="10">
                  <c:v>4.5267856023811753E-2</c:v>
                </c:pt>
                <c:pt idx="11">
                  <c:v>6.1110633354708482E-2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D15F-4B72-8F13-DC5700AE869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886709166366328"/>
          <c:y val="0.16405958123219694"/>
          <c:w val="0.24113290833633677"/>
          <c:h val="0.78149968090229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EXCEL.xlsx]Sheet1!PivotTable8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NPAT%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9292261154312128E-2"/>
          <c:y val="0.1193172717528945"/>
          <c:w val="0.96070773884568783"/>
          <c:h val="0.880682728247105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AB2-4EDC-B150-363FDC968E0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AB2-4EDC-B150-363FDC968E0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B2-4EDC-B150-363FDC968E0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B2-4EDC-B150-363FDC968E0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AB2-4EDC-B150-363FDC968E0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AB2-4EDC-B150-363FDC968E0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AB2-4EDC-B150-363FDC968E0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AB2-4EDC-B150-363FDC968E0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AB2-4EDC-B150-363FDC968E0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AB2-4EDC-B150-363FDC968E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AB2-4EDC-B150-363FDC968E09}"/>
              </c:ext>
            </c:extLst>
          </c:dPt>
          <c:dLbls>
            <c:dLbl>
              <c:idx val="10"/>
              <c:layout>
                <c:manualLayout>
                  <c:x val="0"/>
                  <c:y val="0.111006053957907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AB2-4EDC-B150-363FDC968E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Sheet1!$A$85:$A$96</c:f>
              <c:strCache>
                <c:ptCount val="11"/>
                <c:pt idx="0">
                  <c:v>PDY</c:v>
                </c:pt>
                <c:pt idx="1">
                  <c:v>TVM</c:v>
                </c:pt>
                <c:pt idx="2">
                  <c:v>NGL</c:v>
                </c:pt>
                <c:pt idx="3">
                  <c:v>TVL</c:v>
                </c:pt>
                <c:pt idx="4">
                  <c:v>TVH</c:v>
                </c:pt>
                <c:pt idx="5">
                  <c:v>EKM</c:v>
                </c:pt>
                <c:pt idx="6">
                  <c:v>SLM</c:v>
                </c:pt>
                <c:pt idx="7">
                  <c:v>TRY</c:v>
                </c:pt>
                <c:pt idx="8">
                  <c:v>CBE</c:v>
                </c:pt>
                <c:pt idx="9">
                  <c:v>CHR</c:v>
                </c:pt>
                <c:pt idx="10">
                  <c:v>CHN</c:v>
                </c:pt>
              </c:strCache>
            </c:strRef>
          </c:cat>
          <c:val>
            <c:numRef>
              <c:f>Sheet1!$B$85:$B$96</c:f>
              <c:numCache>
                <c:formatCode>0.00%</c:formatCode>
                <c:ptCount val="11"/>
                <c:pt idx="0">
                  <c:v>7.2513682148125883E-2</c:v>
                </c:pt>
                <c:pt idx="1">
                  <c:v>6.1110633354708482E-2</c:v>
                </c:pt>
                <c:pt idx="2">
                  <c:v>5.7472283783867491E-2</c:v>
                </c:pt>
                <c:pt idx="3">
                  <c:v>4.5267856023811753E-2</c:v>
                </c:pt>
                <c:pt idx="4">
                  <c:v>4.0742696357226098E-2</c:v>
                </c:pt>
                <c:pt idx="5">
                  <c:v>3.5375663558707096E-2</c:v>
                </c:pt>
                <c:pt idx="6">
                  <c:v>2.2875985146368599E-2</c:v>
                </c:pt>
                <c:pt idx="7">
                  <c:v>1.421351676858762E-2</c:v>
                </c:pt>
                <c:pt idx="8">
                  <c:v>1.3705877759537735E-2</c:v>
                </c:pt>
                <c:pt idx="9">
                  <c:v>1.1323277241036761E-2</c:v>
                </c:pt>
                <c:pt idx="10">
                  <c:v>-1.4769692535760812E-3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AB2-4EDC-B150-363FDC968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84399728"/>
        <c:axId val="984417968"/>
      </c:barChart>
      <c:catAx>
        <c:axId val="984399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417968"/>
        <c:crosses val="autoZero"/>
        <c:auto val="1"/>
        <c:lblAlgn val="ctr"/>
        <c:lblOffset val="100"/>
        <c:noMultiLvlLbl val="0"/>
      </c:catAx>
      <c:valAx>
        <c:axId val="98441796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98439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powerpoint 2 Stack turnover ratio(1).xlsx]Sheet2!PivotTable8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turnover ratio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080395843998155E-2"/>
          <c:y val="0.11673711725335825"/>
          <c:w val="0.88988689481379546"/>
          <c:h val="0.81254760188832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Sheet2!$G$11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Sheet2!$F$12:$F$23</c:f>
              <c:strCache>
                <c:ptCount val="11"/>
                <c:pt idx="0">
                  <c:v>TVH</c:v>
                </c:pt>
                <c:pt idx="1">
                  <c:v>CHR</c:v>
                </c:pt>
                <c:pt idx="2">
                  <c:v>TRY</c:v>
                </c:pt>
                <c:pt idx="3">
                  <c:v>PDY</c:v>
                </c:pt>
                <c:pt idx="4">
                  <c:v>EKM</c:v>
                </c:pt>
                <c:pt idx="5">
                  <c:v>TVM</c:v>
                </c:pt>
                <c:pt idx="6">
                  <c:v>TVL</c:v>
                </c:pt>
                <c:pt idx="7">
                  <c:v>NGL</c:v>
                </c:pt>
                <c:pt idx="8">
                  <c:v>CBE</c:v>
                </c:pt>
                <c:pt idx="9">
                  <c:v>SLM</c:v>
                </c:pt>
                <c:pt idx="10">
                  <c:v>CHN</c:v>
                </c:pt>
              </c:strCache>
            </c:strRef>
          </c:cat>
          <c:val>
            <c:numRef>
              <c:f>Sheet2!$G$12:$G$23</c:f>
              <c:numCache>
                <c:formatCode>0.00</c:formatCode>
                <c:ptCount val="11"/>
                <c:pt idx="0">
                  <c:v>2.0827450411927124</c:v>
                </c:pt>
                <c:pt idx="1">
                  <c:v>1.1896625589801502</c:v>
                </c:pt>
                <c:pt idx="2">
                  <c:v>1.1086113329037226</c:v>
                </c:pt>
                <c:pt idx="3">
                  <c:v>1.0241674678877368</c:v>
                </c:pt>
                <c:pt idx="4">
                  <c:v>0.94510604852637747</c:v>
                </c:pt>
                <c:pt idx="5">
                  <c:v>0.85401760030119722</c:v>
                </c:pt>
                <c:pt idx="6">
                  <c:v>0.80322737375623299</c:v>
                </c:pt>
                <c:pt idx="7">
                  <c:v>0.70961406860815202</c:v>
                </c:pt>
                <c:pt idx="8">
                  <c:v>0.58442199369106174</c:v>
                </c:pt>
                <c:pt idx="9">
                  <c:v>0.54273558139202061</c:v>
                </c:pt>
                <c:pt idx="10">
                  <c:v>-2.7646078513311343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4-469C-929F-6D2303760E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72822608"/>
        <c:axId val="656228960"/>
      </c:barChart>
      <c:catAx>
        <c:axId val="97282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56228960"/>
        <c:crosses val="autoZero"/>
        <c:auto val="1"/>
        <c:lblAlgn val="ctr"/>
        <c:lblOffset val="100"/>
        <c:noMultiLvlLbl val="0"/>
      </c:catAx>
      <c:valAx>
        <c:axId val="656228960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97282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powerpoint 2 Stack turnover ratio(1).xlsx]Sheet2!PivotTable1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GP%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6065520560023739"/>
          <c:y val="8.7221198046148101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Sheet2!$J$39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Sheet2!$I$40:$I$47</c:f>
              <c:strCache>
                <c:ptCount val="7"/>
                <c:pt idx="0">
                  <c:v>GM</c:v>
                </c:pt>
                <c:pt idx="1">
                  <c:v>Bakery</c:v>
                </c:pt>
                <c:pt idx="2">
                  <c:v>Stapples &amp; Lose</c:v>
                </c:pt>
                <c:pt idx="3">
                  <c:v>Processed Food</c:v>
                </c:pt>
                <c:pt idx="4">
                  <c:v>Non Food</c:v>
                </c:pt>
                <c:pt idx="5">
                  <c:v>Chilled &amp; Frozen</c:v>
                </c:pt>
                <c:pt idx="6">
                  <c:v>F&amp;V</c:v>
                </c:pt>
              </c:strCache>
            </c:strRef>
          </c:cat>
          <c:val>
            <c:numRef>
              <c:f>Sheet2!$J$40:$J$47</c:f>
              <c:numCache>
                <c:formatCode>0.00%</c:formatCode>
                <c:ptCount val="7"/>
                <c:pt idx="0">
                  <c:v>0.33210000000000001</c:v>
                </c:pt>
                <c:pt idx="1">
                  <c:v>0.156</c:v>
                </c:pt>
                <c:pt idx="2">
                  <c:v>0.15290000000000001</c:v>
                </c:pt>
                <c:pt idx="3">
                  <c:v>0.1431</c:v>
                </c:pt>
                <c:pt idx="4">
                  <c:v>0.13769999999999999</c:v>
                </c:pt>
                <c:pt idx="5">
                  <c:v>0.13070000000000001</c:v>
                </c:pt>
                <c:pt idx="6">
                  <c:v>0.10879999999999999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A-423F-A4B4-5BD8B56F8F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3684720"/>
        <c:axId val="165312560"/>
      </c:barChart>
      <c:catAx>
        <c:axId val="31368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312560"/>
        <c:crosses val="autoZero"/>
        <c:auto val="1"/>
        <c:lblAlgn val="ctr"/>
        <c:lblOffset val="100"/>
        <c:noMultiLvlLbl val="0"/>
      </c:catAx>
      <c:valAx>
        <c:axId val="16531256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1368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602422059297901E-2"/>
          <c:y val="0.10683890958127464"/>
          <c:w val="0.89068504508765645"/>
          <c:h val="0.808454728808001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Sheet1!$A$218:$A$229</c:f>
              <c:strCache>
                <c:ptCount val="11"/>
                <c:pt idx="0">
                  <c:v>TRY</c:v>
                </c:pt>
                <c:pt idx="1">
                  <c:v>TVL</c:v>
                </c:pt>
                <c:pt idx="2">
                  <c:v>NGL</c:v>
                </c:pt>
                <c:pt idx="3">
                  <c:v>CHN</c:v>
                </c:pt>
                <c:pt idx="4">
                  <c:v>CHR</c:v>
                </c:pt>
                <c:pt idx="5">
                  <c:v>SLM</c:v>
                </c:pt>
                <c:pt idx="6">
                  <c:v>CBE</c:v>
                </c:pt>
                <c:pt idx="7">
                  <c:v>EKM</c:v>
                </c:pt>
                <c:pt idx="8">
                  <c:v>TVH</c:v>
                </c:pt>
                <c:pt idx="9">
                  <c:v>TVM</c:v>
                </c:pt>
                <c:pt idx="10">
                  <c:v>PDY</c:v>
                </c:pt>
              </c:strCache>
            </c:strRef>
          </c:cat>
          <c:val>
            <c:numRef>
              <c:f>Sheet1!$B$218:$B$229</c:f>
              <c:numCache>
                <c:formatCode>0.00%</c:formatCode>
                <c:ptCount val="11"/>
                <c:pt idx="0">
                  <c:v>6.5772289987343996E-2</c:v>
                </c:pt>
                <c:pt idx="1">
                  <c:v>5.4329579915398662E-2</c:v>
                </c:pt>
                <c:pt idx="2">
                  <c:v>5.1478186841093579E-2</c:v>
                </c:pt>
                <c:pt idx="3">
                  <c:v>4.8805007131767469E-2</c:v>
                </c:pt>
                <c:pt idx="4">
                  <c:v>4.8185073822222313E-2</c:v>
                </c:pt>
                <c:pt idx="5">
                  <c:v>4.7487809474759266E-2</c:v>
                </c:pt>
                <c:pt idx="6">
                  <c:v>4.7136120049897604E-2</c:v>
                </c:pt>
                <c:pt idx="7">
                  <c:v>4.5894914191425377E-2</c:v>
                </c:pt>
                <c:pt idx="8">
                  <c:v>4.5753867092598724E-2</c:v>
                </c:pt>
                <c:pt idx="9">
                  <c:v>3.6368535703390895E-2</c:v>
                </c:pt>
                <c:pt idx="10">
                  <c:v>2.8658157183122149E-2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E-480C-93F1-A677A52620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8035168"/>
        <c:axId val="828040448"/>
      </c:barChart>
      <c:catAx>
        <c:axId val="8280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040448"/>
        <c:crosses val="autoZero"/>
        <c:auto val="1"/>
        <c:lblAlgn val="ctr"/>
        <c:lblOffset val="100"/>
        <c:noMultiLvlLbl val="0"/>
      </c:catAx>
      <c:valAx>
        <c:axId val="82804044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82803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32-4C5A-9E19-C0CEBD83786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32-4C5A-9E19-C0CEBD83786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32-4C5A-9E19-C0CEBD83786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32-4C5A-9E19-C0CEBD83786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532-4C5A-9E19-C0CEBD83786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532-4C5A-9E19-C0CEBD83786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532-4C5A-9E19-C0CEBD837860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532-4C5A-9E19-C0CEBD837860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532-4C5A-9E19-C0CEBD837860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532-4C5A-9E19-C0CEBD837860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532-4C5A-9E19-C0CEBD8378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Sheet1!$A$15:$A$26</c:f>
              <c:strCache>
                <c:ptCount val="11"/>
                <c:pt idx="0">
                  <c:v>TVM</c:v>
                </c:pt>
                <c:pt idx="1">
                  <c:v>PDY</c:v>
                </c:pt>
                <c:pt idx="2">
                  <c:v>EKM</c:v>
                </c:pt>
                <c:pt idx="3">
                  <c:v>CHR</c:v>
                </c:pt>
                <c:pt idx="4">
                  <c:v>NGL</c:v>
                </c:pt>
                <c:pt idx="5">
                  <c:v>TVL</c:v>
                </c:pt>
                <c:pt idx="6">
                  <c:v>CBE</c:v>
                </c:pt>
                <c:pt idx="7">
                  <c:v>TRY</c:v>
                </c:pt>
                <c:pt idx="8">
                  <c:v>SLM</c:v>
                </c:pt>
                <c:pt idx="9">
                  <c:v>CHN</c:v>
                </c:pt>
                <c:pt idx="10">
                  <c:v>TVH</c:v>
                </c:pt>
              </c:strCache>
            </c:strRef>
          </c:cat>
          <c:val>
            <c:numRef>
              <c:f>Sheet1!$B$15:$B$26</c:f>
              <c:numCache>
                <c:formatCode>0.00%</c:formatCode>
                <c:ptCount val="11"/>
                <c:pt idx="0">
                  <c:v>0.1667424808852144</c:v>
                </c:pt>
                <c:pt idx="1">
                  <c:v>0.16005677646978286</c:v>
                </c:pt>
                <c:pt idx="2">
                  <c:v>0.10878782983010818</c:v>
                </c:pt>
                <c:pt idx="3">
                  <c:v>0.1087816125815538</c:v>
                </c:pt>
                <c:pt idx="4">
                  <c:v>0.10614082258097542</c:v>
                </c:pt>
                <c:pt idx="5">
                  <c:v>8.9007157475857787E-2</c:v>
                </c:pt>
                <c:pt idx="6">
                  <c:v>5.9427137516891715E-2</c:v>
                </c:pt>
                <c:pt idx="7">
                  <c:v>5.9122095151572032E-2</c:v>
                </c:pt>
                <c:pt idx="8">
                  <c:v>5.8537031829447986E-2</c:v>
                </c:pt>
                <c:pt idx="9">
                  <c:v>4.3773018643322517E-2</c:v>
                </c:pt>
                <c:pt idx="10">
                  <c:v>3.9624037035273285E-2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532-4C5A-9E19-C0CEBD8378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12993216"/>
        <c:axId val="913015296"/>
      </c:barChart>
      <c:catAx>
        <c:axId val="91299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015296"/>
        <c:crosses val="autoZero"/>
        <c:auto val="1"/>
        <c:lblAlgn val="ctr"/>
        <c:lblOffset val="100"/>
        <c:noMultiLvlLbl val="0"/>
      </c:catAx>
      <c:valAx>
        <c:axId val="91301529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91299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EXCEL.xlsx]Sheet1!PivotTable12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EXPENSES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9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Sheet1!$A$249:$A$260</c:f>
              <c:strCache>
                <c:ptCount val="11"/>
                <c:pt idx="0">
                  <c:v>CBE</c:v>
                </c:pt>
                <c:pt idx="1">
                  <c:v>EKM</c:v>
                </c:pt>
                <c:pt idx="2">
                  <c:v>TVH</c:v>
                </c:pt>
                <c:pt idx="3">
                  <c:v>TVM</c:v>
                </c:pt>
                <c:pt idx="4">
                  <c:v>TRY</c:v>
                </c:pt>
                <c:pt idx="5">
                  <c:v>CHN</c:v>
                </c:pt>
                <c:pt idx="6">
                  <c:v>CHR</c:v>
                </c:pt>
                <c:pt idx="7">
                  <c:v>PDY</c:v>
                </c:pt>
                <c:pt idx="8">
                  <c:v>TVL</c:v>
                </c:pt>
                <c:pt idx="9">
                  <c:v>SLM</c:v>
                </c:pt>
                <c:pt idx="10">
                  <c:v>NGL</c:v>
                </c:pt>
              </c:strCache>
            </c:strRef>
          </c:cat>
          <c:val>
            <c:numRef>
              <c:f>Sheet1!$B$249:$B$260</c:f>
              <c:numCache>
                <c:formatCode>0.00%</c:formatCode>
                <c:ptCount val="11"/>
                <c:pt idx="0">
                  <c:v>9.5479419035791914E-3</c:v>
                </c:pt>
                <c:pt idx="1">
                  <c:v>6.4227266521990753E-3</c:v>
                </c:pt>
                <c:pt idx="2">
                  <c:v>5.3845790611430763E-3</c:v>
                </c:pt>
                <c:pt idx="3">
                  <c:v>4.454801010451306E-3</c:v>
                </c:pt>
                <c:pt idx="4">
                  <c:v>4.0806648956816334E-3</c:v>
                </c:pt>
                <c:pt idx="5">
                  <c:v>2.993286586762455E-3</c:v>
                </c:pt>
                <c:pt idx="6">
                  <c:v>2.6311138466301519E-3</c:v>
                </c:pt>
                <c:pt idx="7">
                  <c:v>2.2469051755325984E-3</c:v>
                </c:pt>
                <c:pt idx="8">
                  <c:v>1.7293458873385719E-3</c:v>
                </c:pt>
                <c:pt idx="9">
                  <c:v>1.5481743185834821E-3</c:v>
                </c:pt>
                <c:pt idx="10">
                  <c:v>8.7336461021538523E-4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CC-4F32-A433-B50E0FF354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3006656"/>
        <c:axId val="913017216"/>
      </c:barChart>
      <c:catAx>
        <c:axId val="91300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017216"/>
        <c:crosses val="autoZero"/>
        <c:auto val="1"/>
        <c:lblAlgn val="ctr"/>
        <c:lblOffset val="100"/>
        <c:noMultiLvlLbl val="0"/>
      </c:catAx>
      <c:valAx>
        <c:axId val="91301721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300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EXCEL.xlsx]Sheet1!PivotTable13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EXPENSES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Sheet1!$B$281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Sheet1!$A$282:$A$293</c:f>
              <c:strCache>
                <c:ptCount val="11"/>
                <c:pt idx="0">
                  <c:v>EKM</c:v>
                </c:pt>
                <c:pt idx="1">
                  <c:v>CBE</c:v>
                </c:pt>
                <c:pt idx="2">
                  <c:v>SLM</c:v>
                </c:pt>
                <c:pt idx="3">
                  <c:v>TRY</c:v>
                </c:pt>
                <c:pt idx="4">
                  <c:v>NGL</c:v>
                </c:pt>
                <c:pt idx="5">
                  <c:v>CHN</c:v>
                </c:pt>
                <c:pt idx="6">
                  <c:v>CHR</c:v>
                </c:pt>
                <c:pt idx="7">
                  <c:v>TVL</c:v>
                </c:pt>
                <c:pt idx="8">
                  <c:v>PDY</c:v>
                </c:pt>
                <c:pt idx="9">
                  <c:v>TVH</c:v>
                </c:pt>
                <c:pt idx="10">
                  <c:v>TVM</c:v>
                </c:pt>
              </c:strCache>
            </c:strRef>
          </c:cat>
          <c:val>
            <c:numRef>
              <c:f>Sheet1!$B$282:$B$293</c:f>
              <c:numCache>
                <c:formatCode>0.00%</c:formatCode>
                <c:ptCount val="11"/>
                <c:pt idx="0">
                  <c:v>4.803280026797991E-3</c:v>
                </c:pt>
                <c:pt idx="1">
                  <c:v>4.2884709057010879E-3</c:v>
                </c:pt>
                <c:pt idx="2">
                  <c:v>3.6965928184441686E-3</c:v>
                </c:pt>
                <c:pt idx="3">
                  <c:v>3.4656814791628162E-3</c:v>
                </c:pt>
                <c:pt idx="4">
                  <c:v>3.1490989205329349E-3</c:v>
                </c:pt>
                <c:pt idx="5">
                  <c:v>3.0179733967144462E-3</c:v>
                </c:pt>
                <c:pt idx="6">
                  <c:v>2.3507039891560964E-3</c:v>
                </c:pt>
                <c:pt idx="7">
                  <c:v>2.2776840594379757E-3</c:v>
                </c:pt>
                <c:pt idx="8">
                  <c:v>1.6758290620202834E-3</c:v>
                </c:pt>
                <c:pt idx="9">
                  <c:v>1.9725393094128474E-4</c:v>
                </c:pt>
                <c:pt idx="10">
                  <c:v>1.0937420618976055E-4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17-4D3C-AA3F-3F0DE0B1B2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3041696"/>
        <c:axId val="913021536"/>
      </c:barChart>
      <c:catAx>
        <c:axId val="91304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021536"/>
        <c:crosses val="autoZero"/>
        <c:auto val="1"/>
        <c:lblAlgn val="ctr"/>
        <c:lblOffset val="100"/>
        <c:noMultiLvlLbl val="0"/>
      </c:catAx>
      <c:valAx>
        <c:axId val="91302153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304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powerpoint 2 Stack turnover ratio(1).xlsx]Sheet2!PivotTable3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IN" sz="2000" b="1" dirty="0"/>
              <a:t>MAINTAINANCE EXPENSES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Sheet2!$F$96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Sheet2!$E$97:$E$108</c:f>
              <c:strCache>
                <c:ptCount val="11"/>
                <c:pt idx="0">
                  <c:v>SLM</c:v>
                </c:pt>
                <c:pt idx="1">
                  <c:v>CBE</c:v>
                </c:pt>
                <c:pt idx="2">
                  <c:v>EKM</c:v>
                </c:pt>
                <c:pt idx="3">
                  <c:v>TRY</c:v>
                </c:pt>
                <c:pt idx="4">
                  <c:v>TVL</c:v>
                </c:pt>
                <c:pt idx="5">
                  <c:v>CHR</c:v>
                </c:pt>
                <c:pt idx="6">
                  <c:v>NGL</c:v>
                </c:pt>
                <c:pt idx="7">
                  <c:v>CHN</c:v>
                </c:pt>
                <c:pt idx="8">
                  <c:v>PDY</c:v>
                </c:pt>
                <c:pt idx="9">
                  <c:v>TVH</c:v>
                </c:pt>
                <c:pt idx="10">
                  <c:v>TVM</c:v>
                </c:pt>
              </c:strCache>
            </c:strRef>
          </c:cat>
          <c:val>
            <c:numRef>
              <c:f>Sheet2!$F$97:$F$108</c:f>
              <c:numCache>
                <c:formatCode>0.00%</c:formatCode>
                <c:ptCount val="11"/>
                <c:pt idx="0">
                  <c:v>1.0422651204511078E-2</c:v>
                </c:pt>
                <c:pt idx="1">
                  <c:v>7.0169102986759871E-3</c:v>
                </c:pt>
                <c:pt idx="2">
                  <c:v>5.7770330377115041E-3</c:v>
                </c:pt>
                <c:pt idx="3">
                  <c:v>5.1479309883394313E-3</c:v>
                </c:pt>
                <c:pt idx="4">
                  <c:v>3.66350378948954E-3</c:v>
                </c:pt>
                <c:pt idx="5">
                  <c:v>3.41739236600165E-3</c:v>
                </c:pt>
                <c:pt idx="6">
                  <c:v>2.5451987215991873E-3</c:v>
                </c:pt>
                <c:pt idx="7">
                  <c:v>2.0564675137304026E-3</c:v>
                </c:pt>
                <c:pt idx="8">
                  <c:v>1.959438389119481E-3</c:v>
                </c:pt>
                <c:pt idx="9">
                  <c:v>1.8359855022479093E-3</c:v>
                </c:pt>
                <c:pt idx="10">
                  <c:v>1.4200519839654925E-3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E7-4B72-AAD5-D647A54C3D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4799072"/>
        <c:axId val="165313392"/>
      </c:barChart>
      <c:catAx>
        <c:axId val="324799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313392"/>
        <c:crosses val="autoZero"/>
        <c:auto val="1"/>
        <c:lblAlgn val="ctr"/>
        <c:lblOffset val="100"/>
        <c:noMultiLvlLbl val="0"/>
      </c:catAx>
      <c:valAx>
        <c:axId val="16531339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3247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EXCEL.xlsx]Sheet1!PivotTable14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>
                <a:effectLst/>
              </a:rPr>
              <a:t> </a:t>
            </a:r>
            <a:r>
              <a:rPr lang="en-US" sz="2000" b="1" i="0" u="none" strike="noStrike" baseline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ROYALTY &amp; DISCOUNT EXPENSES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Sheet1!$B$318:$B$330</c:f>
              <c:strCache>
                <c:ptCount val="12"/>
                <c:pt idx="0">
                  <c:v>EKM</c:v>
                </c:pt>
                <c:pt idx="1">
                  <c:v>CHN</c:v>
                </c:pt>
                <c:pt idx="2">
                  <c:v>CHR</c:v>
                </c:pt>
                <c:pt idx="3">
                  <c:v>PDY</c:v>
                </c:pt>
                <c:pt idx="4">
                  <c:v>Total</c:v>
                </c:pt>
                <c:pt idx="5">
                  <c:v>SLM</c:v>
                </c:pt>
                <c:pt idx="6">
                  <c:v>TVL</c:v>
                </c:pt>
                <c:pt idx="7">
                  <c:v>TVM</c:v>
                </c:pt>
                <c:pt idx="8">
                  <c:v>TRY</c:v>
                </c:pt>
                <c:pt idx="9">
                  <c:v>CBE</c:v>
                </c:pt>
                <c:pt idx="10">
                  <c:v>TVH</c:v>
                </c:pt>
                <c:pt idx="11">
                  <c:v>NGL</c:v>
                </c:pt>
              </c:strCache>
            </c:strRef>
          </c:cat>
          <c:val>
            <c:numRef>
              <c:f>Sheet1!$C$318:$C$330</c:f>
              <c:numCache>
                <c:formatCode>0.00%</c:formatCode>
                <c:ptCount val="12"/>
                <c:pt idx="0">
                  <c:v>9.8747048523877643E-3</c:v>
                </c:pt>
                <c:pt idx="1">
                  <c:v>8.9019446274220867E-3</c:v>
                </c:pt>
                <c:pt idx="2">
                  <c:v>8.0458659205241284E-3</c:v>
                </c:pt>
                <c:pt idx="3">
                  <c:v>5.4214774930950414E-3</c:v>
                </c:pt>
                <c:pt idx="4">
                  <c:v>4.7960076664439796E-3</c:v>
                </c:pt>
                <c:pt idx="5">
                  <c:v>3.4143227273715775E-3</c:v>
                </c:pt>
                <c:pt idx="6">
                  <c:v>3.2104629059533994E-3</c:v>
                </c:pt>
                <c:pt idx="7">
                  <c:v>3.1842724402059608E-3</c:v>
                </c:pt>
                <c:pt idx="8">
                  <c:v>3.1097721267395778E-3</c:v>
                </c:pt>
                <c:pt idx="9">
                  <c:v>2.3798239420475863E-3</c:v>
                </c:pt>
                <c:pt idx="10">
                  <c:v>1.8469988838730974E-3</c:v>
                </c:pt>
                <c:pt idx="11">
                  <c:v>1.6399777177399321E-3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09-44C2-A192-A76BF1E472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24563712"/>
        <c:axId val="824558432"/>
      </c:barChart>
      <c:catAx>
        <c:axId val="82456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58432"/>
        <c:crosses val="autoZero"/>
        <c:auto val="1"/>
        <c:lblAlgn val="ctr"/>
        <c:lblOffset val="100"/>
        <c:noMultiLvlLbl val="0"/>
      </c:catAx>
      <c:valAx>
        <c:axId val="82455843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82456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35651793525804"/>
          <c:y val="0.20390954202471509"/>
          <c:w val="0.22084876531300229"/>
          <c:h val="0.75383469400168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SALES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Sheet1!$B$127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99-4567-9B9D-C9150476AB7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99-4567-9B9D-C9150476AB7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99-4567-9B9D-C9150476AB7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99-4567-9B9D-C9150476AB7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99-4567-9B9D-C9150476AB7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99-4567-9B9D-C9150476AB78}"/>
              </c:ext>
            </c:extLst>
          </c:dPt>
          <c:dLbls>
            <c:dLbl>
              <c:idx val="0"/>
              <c:layout>
                <c:manualLayout>
                  <c:x val="-1.0452978307865849E-2"/>
                  <c:y val="6.52421250158346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99-4567-9B9D-C9150476AB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Sheet1!$A$128:$A$134</c:f>
              <c:strCache>
                <c:ptCount val="6"/>
                <c:pt idx="0">
                  <c:v>CHILDREN AND FROZEN</c:v>
                </c:pt>
                <c:pt idx="1">
                  <c:v>F &amp; V</c:v>
                </c:pt>
                <c:pt idx="2">
                  <c:v>GM</c:v>
                </c:pt>
                <c:pt idx="3">
                  <c:v>NON - FOOD</c:v>
                </c:pt>
                <c:pt idx="4">
                  <c:v>PROCESSED FOOD</c:v>
                </c:pt>
                <c:pt idx="5">
                  <c:v>STAPLES &amp; LOOSE</c:v>
                </c:pt>
              </c:strCache>
            </c:strRef>
          </c:cat>
          <c:val>
            <c:numRef>
              <c:f>Sheet1!$B$128:$B$134</c:f>
              <c:numCache>
                <c:formatCode>0.00%</c:formatCode>
                <c:ptCount val="6"/>
                <c:pt idx="0">
                  <c:v>4.2933435303611781E-2</c:v>
                </c:pt>
                <c:pt idx="1">
                  <c:v>0.17028196314165084</c:v>
                </c:pt>
                <c:pt idx="2">
                  <c:v>6.4133864297655732E-2</c:v>
                </c:pt>
                <c:pt idx="3">
                  <c:v>0.20831124190150466</c:v>
                </c:pt>
                <c:pt idx="4">
                  <c:v>0.14987619944925909</c:v>
                </c:pt>
                <c:pt idx="5">
                  <c:v>0.36446329590631787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99-4567-9B9D-C9150476AB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49080674063365"/>
          <c:y val="0.1363064575333765"/>
          <c:w val="0.34050919325936629"/>
          <c:h val="0.81304415967928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OVERVIEW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535651793525804"/>
          <c:y val="0.20390954202471509"/>
          <c:w val="0.22084876531300229"/>
          <c:h val="0.753834694001682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EXCEL.xlsx]Sheet1!PivotTable10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WISE SALES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1B-43A1-B6AA-491D1D5FC5F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1B-43A1-B6AA-491D1D5FC5F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1B-43A1-B6AA-491D1D5FC5F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1B-43A1-B6AA-491D1D5FC5F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1B-43A1-B6AA-491D1D5FC5F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1B-43A1-B6AA-491D1D5FC5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Sheet1!$A$127:$A$133</c:f>
              <c:strCache>
                <c:ptCount val="6"/>
                <c:pt idx="0">
                  <c:v>STAPLES &amp; LOOSE</c:v>
                </c:pt>
                <c:pt idx="1">
                  <c:v>NON - FOOD</c:v>
                </c:pt>
                <c:pt idx="2">
                  <c:v>F &amp; V</c:v>
                </c:pt>
                <c:pt idx="3">
                  <c:v>PROCESSED FOOD</c:v>
                </c:pt>
                <c:pt idx="4">
                  <c:v>GM</c:v>
                </c:pt>
                <c:pt idx="5">
                  <c:v>CHILDREN AND FROZEN</c:v>
                </c:pt>
              </c:strCache>
            </c:strRef>
          </c:cat>
          <c:val>
            <c:numRef>
              <c:f>Sheet1!$B$127:$B$133</c:f>
              <c:numCache>
                <c:formatCode>0.00%</c:formatCode>
                <c:ptCount val="6"/>
                <c:pt idx="0">
                  <c:v>0.36446329590631787</c:v>
                </c:pt>
                <c:pt idx="1">
                  <c:v>0.20831124190150466</c:v>
                </c:pt>
                <c:pt idx="2">
                  <c:v>0.17028196314165084</c:v>
                </c:pt>
                <c:pt idx="3">
                  <c:v>0.14987619944925909</c:v>
                </c:pt>
                <c:pt idx="4">
                  <c:v>6.4133864297655732E-2</c:v>
                </c:pt>
                <c:pt idx="5">
                  <c:v>4.2933435303611781E-2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1B-43A1-B6AA-491D1D5FC5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84409808"/>
        <c:axId val="984395888"/>
      </c:barChart>
      <c:catAx>
        <c:axId val="984409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395888"/>
        <c:crosses val="autoZero"/>
        <c:auto val="1"/>
        <c:lblAlgn val="ctr"/>
        <c:lblOffset val="100"/>
        <c:noMultiLvlLbl val="0"/>
      </c:catAx>
      <c:valAx>
        <c:axId val="98439588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98440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1558386167632158"/>
          <c:y val="5.33993972175129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8119599361919738E-2"/>
          <c:y val="0.12859920346599929"/>
          <c:w val="0.58152738006883076"/>
          <c:h val="0.87140079653400071"/>
        </c:manualLayout>
      </c:layout>
      <c:pieChart>
        <c:varyColors val="1"/>
        <c:ser>
          <c:idx val="0"/>
          <c:order val="0"/>
          <c:tx>
            <c:strRef>
              <c:f>Sheet1!$B$48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B6-463E-A12E-B174ECC8F3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B6-463E-A12E-B174ECC8F3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B6-463E-A12E-B174ECC8F3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B6-463E-A12E-B174ECC8F32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B6-463E-A12E-B174ECC8F329}"/>
              </c:ext>
            </c:extLst>
          </c:dPt>
          <c:dPt>
            <c:idx val="5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BB6-463E-A12E-B174ECC8F32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BB6-463E-A12E-B174ECC8F32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BB6-463E-A12E-B174ECC8F32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BB6-463E-A12E-B174ECC8F32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BB6-463E-A12E-B174ECC8F32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BB6-463E-A12E-B174ECC8F32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BB6-463E-A12E-B174ECC8F3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Sheet1!$A$49:$A$60</c:f>
              <c:strCache>
                <c:ptCount val="11"/>
                <c:pt idx="0">
                  <c:v>TRY</c:v>
                </c:pt>
                <c:pt idx="1">
                  <c:v>SLM</c:v>
                </c:pt>
                <c:pt idx="2">
                  <c:v>TVL</c:v>
                </c:pt>
                <c:pt idx="3">
                  <c:v>EKM</c:v>
                </c:pt>
                <c:pt idx="4">
                  <c:v>NGL</c:v>
                </c:pt>
                <c:pt idx="5">
                  <c:v>PDY</c:v>
                </c:pt>
                <c:pt idx="6">
                  <c:v>TVM</c:v>
                </c:pt>
                <c:pt idx="7">
                  <c:v>CBE</c:v>
                </c:pt>
                <c:pt idx="8">
                  <c:v>TVH</c:v>
                </c:pt>
                <c:pt idx="9">
                  <c:v>CHR</c:v>
                </c:pt>
                <c:pt idx="10">
                  <c:v>CHN</c:v>
                </c:pt>
              </c:strCache>
            </c:strRef>
          </c:cat>
          <c:val>
            <c:numRef>
              <c:f>Sheet1!$B$49:$B$60</c:f>
              <c:numCache>
                <c:formatCode>0.00%</c:formatCode>
                <c:ptCount val="11"/>
                <c:pt idx="0">
                  <c:v>0.17545318361003331</c:v>
                </c:pt>
                <c:pt idx="1">
                  <c:v>0.17493553548170357</c:v>
                </c:pt>
                <c:pt idx="2">
                  <c:v>0.17347348017356801</c:v>
                </c:pt>
                <c:pt idx="3">
                  <c:v>0.16608731032704094</c:v>
                </c:pt>
                <c:pt idx="4">
                  <c:v>0.1654471888889423</c:v>
                </c:pt>
                <c:pt idx="5">
                  <c:v>0.1601943631559197</c:v>
                </c:pt>
                <c:pt idx="6">
                  <c:v>0.15837355002558298</c:v>
                </c:pt>
                <c:pt idx="7">
                  <c:v>0.15457747791391707</c:v>
                </c:pt>
                <c:pt idx="8">
                  <c:v>0.14308124399375713</c:v>
                </c:pt>
                <c:pt idx="9">
                  <c:v>0.1337523109632282</c:v>
                </c:pt>
                <c:pt idx="10">
                  <c:v>0.11853340976448182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2BB6-463E-A12E-B174ECC8F3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47157891192431"/>
          <c:y val="0.24930034175614219"/>
          <c:w val="0.34574662265016565"/>
          <c:h val="0.501472898334275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[WORKING EXCEL.xlsx]Sheet1!PivotTable6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93-45D3-95FF-1FEB8F09A47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93-45D3-95FF-1FEB8F09A47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93-45D3-95FF-1FEB8F09A47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93-45D3-95FF-1FEB8F09A47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E93-45D3-95FF-1FEB8F09A47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E93-45D3-95FF-1FEB8F09A47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E93-45D3-95FF-1FEB8F09A47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E93-45D3-95FF-1FEB8F09A47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E93-45D3-95FF-1FEB8F09A47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E93-45D3-95FF-1FEB8F09A47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5E93-45D3-95FF-1FEB8F09A4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Sheet1!$A$49:$A$60</c:f>
              <c:strCache>
                <c:ptCount val="11"/>
                <c:pt idx="0">
                  <c:v>TRY</c:v>
                </c:pt>
                <c:pt idx="1">
                  <c:v>SLM</c:v>
                </c:pt>
                <c:pt idx="2">
                  <c:v>TVL</c:v>
                </c:pt>
                <c:pt idx="3">
                  <c:v>EKM</c:v>
                </c:pt>
                <c:pt idx="4">
                  <c:v>NGL</c:v>
                </c:pt>
                <c:pt idx="5">
                  <c:v>PDY</c:v>
                </c:pt>
                <c:pt idx="6">
                  <c:v>TVM</c:v>
                </c:pt>
                <c:pt idx="7">
                  <c:v>CBE</c:v>
                </c:pt>
                <c:pt idx="8">
                  <c:v>TVH</c:v>
                </c:pt>
                <c:pt idx="9">
                  <c:v>CHR</c:v>
                </c:pt>
                <c:pt idx="10">
                  <c:v>CHN</c:v>
                </c:pt>
              </c:strCache>
            </c:strRef>
          </c:cat>
          <c:val>
            <c:numRef>
              <c:f>Sheet1!$B$49:$B$60</c:f>
              <c:numCache>
                <c:formatCode>0.00%</c:formatCode>
                <c:ptCount val="11"/>
                <c:pt idx="0">
                  <c:v>0.17545318361003331</c:v>
                </c:pt>
                <c:pt idx="1">
                  <c:v>0.17493553548170357</c:v>
                </c:pt>
                <c:pt idx="2">
                  <c:v>0.17347348017356801</c:v>
                </c:pt>
                <c:pt idx="3">
                  <c:v>0.16608731032704094</c:v>
                </c:pt>
                <c:pt idx="4">
                  <c:v>0.1654471888889423</c:v>
                </c:pt>
                <c:pt idx="5">
                  <c:v>0.1601943631559197</c:v>
                </c:pt>
                <c:pt idx="6">
                  <c:v>0.15837355002558298</c:v>
                </c:pt>
                <c:pt idx="7">
                  <c:v>0.15457747791391707</c:v>
                </c:pt>
                <c:pt idx="8">
                  <c:v>0.14308124399375713</c:v>
                </c:pt>
                <c:pt idx="9">
                  <c:v>0.1337523109632282</c:v>
                </c:pt>
                <c:pt idx="10">
                  <c:v>0.11853340976448182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E93-45D3-95FF-1FEB8F09A4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84426128"/>
        <c:axId val="984433328"/>
      </c:barChart>
      <c:catAx>
        <c:axId val="984426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4433328"/>
        <c:crosses val="autoZero"/>
        <c:auto val="1"/>
        <c:lblAlgn val="ctr"/>
        <c:lblOffset val="100"/>
        <c:noMultiLvlLbl val="0"/>
      </c:catAx>
      <c:valAx>
        <c:axId val="98443332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98442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 (version 1).xlsb]Sheet1!PivotTable6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PROFIT %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27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7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9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5BAA26-294D-421A-9B2F-105B28FCCAF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4CF4-ABA4-49AA-9F92-A14C064E6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11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8BB9-BC19-5405-5608-B4BE97448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643796"/>
            <a:ext cx="11150600" cy="142960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 Performance Overview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Pothys Superstores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43D7D-8177-4860-1EA8-364DD9BC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255" y="3561499"/>
            <a:ext cx="9326526" cy="142960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2025 to June 2025</a:t>
            </a:r>
          </a:p>
        </p:txBody>
      </p:sp>
    </p:spTree>
    <p:extLst>
      <p:ext uri="{BB962C8B-B14F-4D97-AF65-F5344CB8AC3E}">
        <p14:creationId xmlns:p14="http://schemas.microsoft.com/office/powerpoint/2010/main" val="203536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830AA-DA35-2414-E295-5482B27A7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BEF7-CB6E-9D1D-6B1A-0E8C6E51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5DAA1-257F-C0FF-6645-0EC526771133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A6310-820E-AB99-1644-5FF723475ECD}"/>
              </a:ext>
            </a:extLst>
          </p:cNvPr>
          <p:cNvSpPr txBox="1"/>
          <p:nvPr/>
        </p:nvSpPr>
        <p:spPr>
          <a:xfrm>
            <a:off x="2649514" y="658863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TURNOVER RATIO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4EB2289-C467-5F08-D079-F92AFA5CEE2C}"/>
              </a:ext>
            </a:extLst>
          </p:cNvPr>
          <p:cNvGraphicFramePr>
            <a:graphicFrameLocks/>
          </p:cNvGraphicFramePr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61D122-3590-6D43-DB0A-A4BD1E0BE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78127"/>
              </p:ext>
            </p:extLst>
          </p:nvPr>
        </p:nvGraphicFramePr>
        <p:xfrm>
          <a:off x="280157" y="1719028"/>
          <a:ext cx="4101344" cy="44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72">
                  <a:extLst>
                    <a:ext uri="{9D8B030D-6E8A-4147-A177-3AD203B41FA5}">
                      <a16:colId xmlns:a16="http://schemas.microsoft.com/office/drawing/2014/main" val="3025624044"/>
                    </a:ext>
                  </a:extLst>
                </a:gridCol>
                <a:gridCol w="2050672">
                  <a:extLst>
                    <a:ext uri="{9D8B030D-6E8A-4147-A177-3AD203B41FA5}">
                      <a16:colId xmlns:a16="http://schemas.microsoft.com/office/drawing/2014/main" val="1324195188"/>
                    </a:ext>
                  </a:extLst>
                </a:gridCol>
              </a:tblGrid>
              <a:tr h="330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Turnover  Ratio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2698607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49694798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920315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0926770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7411429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5241615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6762235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7918674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8677411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2466676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9651752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-2.76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5385910"/>
                  </a:ext>
                </a:extLst>
              </a:tr>
              <a:tr h="3303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 Stock Turnover Ratio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0554580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C80030-9F42-4C2C-A23C-68BEAE25A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482519"/>
              </p:ext>
            </p:extLst>
          </p:nvPr>
        </p:nvGraphicFramePr>
        <p:xfrm>
          <a:off x="4871399" y="1784413"/>
          <a:ext cx="6892971" cy="4005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92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FBDBA-197A-5FE9-E276-BD15856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809B-0646-2029-DA53-48BB5761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2E889-758D-BDF9-F89C-0B3DDB89AD7F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30A8-46C2-1696-3AA6-6B69BF288DFC}"/>
              </a:ext>
            </a:extLst>
          </p:cNvPr>
          <p:cNvSpPr txBox="1"/>
          <p:nvPr/>
        </p:nvSpPr>
        <p:spPr>
          <a:xfrm>
            <a:off x="2649514" y="658863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WISE GP%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8512553-8E9E-D879-DAB6-019BE15654AA}"/>
              </a:ext>
            </a:extLst>
          </p:cNvPr>
          <p:cNvGraphicFramePr>
            <a:graphicFrameLocks/>
          </p:cNvGraphicFramePr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2DC4B4-C60D-0C86-1E53-C02E9B21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38775"/>
              </p:ext>
            </p:extLst>
          </p:nvPr>
        </p:nvGraphicFramePr>
        <p:xfrm>
          <a:off x="296464" y="1663763"/>
          <a:ext cx="5045004" cy="437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668">
                  <a:extLst>
                    <a:ext uri="{9D8B030D-6E8A-4147-A177-3AD203B41FA5}">
                      <a16:colId xmlns:a16="http://schemas.microsoft.com/office/drawing/2014/main" val="190386193"/>
                    </a:ext>
                  </a:extLst>
                </a:gridCol>
                <a:gridCol w="1681668">
                  <a:extLst>
                    <a:ext uri="{9D8B030D-6E8A-4147-A177-3AD203B41FA5}">
                      <a16:colId xmlns:a16="http://schemas.microsoft.com/office/drawing/2014/main" val="18548367"/>
                    </a:ext>
                  </a:extLst>
                </a:gridCol>
                <a:gridCol w="1681668">
                  <a:extLst>
                    <a:ext uri="{9D8B030D-6E8A-4147-A177-3AD203B41FA5}">
                      <a16:colId xmlns:a16="http://schemas.microsoft.com/office/drawing/2014/main" val="3001791921"/>
                    </a:ext>
                  </a:extLst>
                </a:gridCol>
              </a:tblGrid>
              <a:tr h="4781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in Lakhs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 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0125565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Bakery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9970030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Chilled &amp; Frozen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8300883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F&amp;V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1280305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289.39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33.21%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6865199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Non-Food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7665210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Food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291.33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4446742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Stapples &amp; Loose Staples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757.09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15.29%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355503"/>
                  </a:ext>
                </a:extLst>
              </a:tr>
              <a:tr h="478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2,151.24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15.83%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2566426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02C3AB-0A31-4597-8FE6-E1D4B66A1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000267"/>
              </p:ext>
            </p:extLst>
          </p:nvPr>
        </p:nvGraphicFramePr>
        <p:xfrm>
          <a:off x="5718411" y="1663763"/>
          <a:ext cx="6346588" cy="4303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476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0EBC3-E3C7-766C-2B97-769512F37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4491-A430-E910-F194-45A28CBB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F9DE8-F941-735E-E7A9-4729BB149522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B22CF-A616-976F-875D-8D6197ABF225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EXPENSES RATIO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5656687-AEE3-FE0F-E479-1B9A6F8E67AC}"/>
              </a:ext>
            </a:extLst>
          </p:cNvPr>
          <p:cNvGraphicFramePr>
            <a:graphicFrameLocks/>
          </p:cNvGraphicFramePr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109BAA-1B1A-8530-3D26-7EDCE4148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653404"/>
              </p:ext>
            </p:extLst>
          </p:nvPr>
        </p:nvGraphicFramePr>
        <p:xfrm>
          <a:off x="4677508" y="1606062"/>
          <a:ext cx="7412892" cy="5110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A56F2F-1A48-ECF1-BA7E-217F094C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36667"/>
              </p:ext>
            </p:extLst>
          </p:nvPr>
        </p:nvGraphicFramePr>
        <p:xfrm>
          <a:off x="203995" y="1606063"/>
          <a:ext cx="4660731" cy="4973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577">
                  <a:extLst>
                    <a:ext uri="{9D8B030D-6E8A-4147-A177-3AD203B41FA5}">
                      <a16:colId xmlns:a16="http://schemas.microsoft.com/office/drawing/2014/main" val="21699998"/>
                    </a:ext>
                  </a:extLst>
                </a:gridCol>
                <a:gridCol w="1553577">
                  <a:extLst>
                    <a:ext uri="{9D8B030D-6E8A-4147-A177-3AD203B41FA5}">
                      <a16:colId xmlns:a16="http://schemas.microsoft.com/office/drawing/2014/main" val="2692760285"/>
                    </a:ext>
                  </a:extLst>
                </a:gridCol>
                <a:gridCol w="1553577">
                  <a:extLst>
                    <a:ext uri="{9D8B030D-6E8A-4147-A177-3AD203B41FA5}">
                      <a16:colId xmlns:a16="http://schemas.microsoft.com/office/drawing/2014/main" val="3787326960"/>
                    </a:ext>
                  </a:extLst>
                </a:gridCol>
              </a:tblGrid>
              <a:tr h="4838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 Exp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5353973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9032991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364352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0742148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30974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0818436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89365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58146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429213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202513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3402853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75540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606.06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37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7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65789-DC2D-BBB9-1108-BA6A3FAE7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363E-EB58-26C4-FADB-C13CF48B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143DF-E36E-04AA-ED1D-4B104CC743D8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78DF7-FBBE-BA82-EFCC-0260CF8D1E5A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EXPENSES RATIO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8F10684-64E0-FC7F-851E-A2A37D18C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323577"/>
              </p:ext>
            </p:extLst>
          </p:nvPr>
        </p:nvGraphicFramePr>
        <p:xfrm>
          <a:off x="5479575" y="1439233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BE9ED4-9F30-90E7-7D8D-28AF17E03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711944"/>
              </p:ext>
            </p:extLst>
          </p:nvPr>
        </p:nvGraphicFramePr>
        <p:xfrm>
          <a:off x="5920152" y="1543151"/>
          <a:ext cx="6071303" cy="4947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0BA5F0-E6BC-AACA-9847-9D95B68B6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93774"/>
              </p:ext>
            </p:extLst>
          </p:nvPr>
        </p:nvGraphicFramePr>
        <p:xfrm>
          <a:off x="200545" y="1543151"/>
          <a:ext cx="5485449" cy="494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483">
                  <a:extLst>
                    <a:ext uri="{9D8B030D-6E8A-4147-A177-3AD203B41FA5}">
                      <a16:colId xmlns:a16="http://schemas.microsoft.com/office/drawing/2014/main" val="1856140828"/>
                    </a:ext>
                  </a:extLst>
                </a:gridCol>
                <a:gridCol w="1828483">
                  <a:extLst>
                    <a:ext uri="{9D8B030D-6E8A-4147-A177-3AD203B41FA5}">
                      <a16:colId xmlns:a16="http://schemas.microsoft.com/office/drawing/2014/main" val="3825852332"/>
                    </a:ext>
                  </a:extLst>
                </a:gridCol>
                <a:gridCol w="1828483">
                  <a:extLst>
                    <a:ext uri="{9D8B030D-6E8A-4147-A177-3AD203B41FA5}">
                      <a16:colId xmlns:a16="http://schemas.microsoft.com/office/drawing/2014/main" val="3655956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 Exp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060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37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51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447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089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95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447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243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186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073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92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9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6851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7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DB95-F9B4-3508-CD37-12A6159F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729A-8A94-BAD1-BB50-FE31A272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7CEAC-40D7-312F-1349-4DA644862051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3F9CD-C30A-8488-2DF6-A7D8E8392ED0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EXPENSES RATIO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0B374E8-6DDE-E370-2013-CC64414D56B4}"/>
              </a:ext>
            </a:extLst>
          </p:cNvPr>
          <p:cNvGraphicFramePr>
            <a:graphicFrameLocks/>
          </p:cNvGraphicFramePr>
          <p:nvPr/>
        </p:nvGraphicFramePr>
        <p:xfrm>
          <a:off x="5479575" y="1439233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1C3FD1-B5A6-C121-89F2-1A2329BB8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1699926"/>
              </p:ext>
            </p:extLst>
          </p:nvPr>
        </p:nvGraphicFramePr>
        <p:xfrm>
          <a:off x="5613400" y="1497525"/>
          <a:ext cx="633241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A0BFF-CB48-7DCA-005D-A0FA4832E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52441"/>
              </p:ext>
            </p:extLst>
          </p:nvPr>
        </p:nvGraphicFramePr>
        <p:xfrm>
          <a:off x="246185" y="1497526"/>
          <a:ext cx="5141226" cy="475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42">
                  <a:extLst>
                    <a:ext uri="{9D8B030D-6E8A-4147-A177-3AD203B41FA5}">
                      <a16:colId xmlns:a16="http://schemas.microsoft.com/office/drawing/2014/main" val="1076809146"/>
                    </a:ext>
                  </a:extLst>
                </a:gridCol>
                <a:gridCol w="1713742">
                  <a:extLst>
                    <a:ext uri="{9D8B030D-6E8A-4147-A177-3AD203B41FA5}">
                      <a16:colId xmlns:a16="http://schemas.microsoft.com/office/drawing/2014/main" val="4078234869"/>
                    </a:ext>
                  </a:extLst>
                </a:gridCol>
                <a:gridCol w="1713742">
                  <a:extLst>
                    <a:ext uri="{9D8B030D-6E8A-4147-A177-3AD203B41FA5}">
                      <a16:colId xmlns:a16="http://schemas.microsoft.com/office/drawing/2014/main" val="1923532842"/>
                    </a:ext>
                  </a:extLst>
                </a:gridCol>
              </a:tblGrid>
              <a:tr h="50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Exp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5006203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22686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285281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1944948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044273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2219854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6655730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7597687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522403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3989692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9432108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574247"/>
                  </a:ext>
                </a:extLst>
              </a:tr>
              <a:tr h="35427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449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65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ECC8C-DA57-B52D-321C-1A8D7B0A2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1E95-FAB8-F240-981F-2E30F37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0A25E-6984-E490-EF39-1DC1B4C82616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7877B-171C-9DCD-714C-1D60A262C3BC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EXPENSES RATIO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8D1C42D-1420-90C8-DED4-943635F038AB}"/>
              </a:ext>
            </a:extLst>
          </p:cNvPr>
          <p:cNvGraphicFramePr>
            <a:graphicFrameLocks/>
          </p:cNvGraphicFramePr>
          <p:nvPr/>
        </p:nvGraphicFramePr>
        <p:xfrm>
          <a:off x="5479575" y="1439233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868E20-7539-5A4F-9FF5-AA3C59E5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17260"/>
              </p:ext>
            </p:extLst>
          </p:nvPr>
        </p:nvGraphicFramePr>
        <p:xfrm>
          <a:off x="196188" y="1497525"/>
          <a:ext cx="5141223" cy="4890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741">
                  <a:extLst>
                    <a:ext uri="{9D8B030D-6E8A-4147-A177-3AD203B41FA5}">
                      <a16:colId xmlns:a16="http://schemas.microsoft.com/office/drawing/2014/main" val="1096090539"/>
                    </a:ext>
                  </a:extLst>
                </a:gridCol>
                <a:gridCol w="1713741">
                  <a:extLst>
                    <a:ext uri="{9D8B030D-6E8A-4147-A177-3AD203B41FA5}">
                      <a16:colId xmlns:a16="http://schemas.microsoft.com/office/drawing/2014/main" val="1383513180"/>
                    </a:ext>
                  </a:extLst>
                </a:gridCol>
                <a:gridCol w="1713741">
                  <a:extLst>
                    <a:ext uri="{9D8B030D-6E8A-4147-A177-3AD203B41FA5}">
                      <a16:colId xmlns:a16="http://schemas.microsoft.com/office/drawing/2014/main" val="1264258235"/>
                    </a:ext>
                  </a:extLst>
                </a:gridCol>
              </a:tblGrid>
              <a:tr h="8601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Amount In Lakhs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Maintenance Expense % on Sales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1792440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6298643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9954416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5884027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798381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7032333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496150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45689912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5376860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0203005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4876114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0037176"/>
                  </a:ext>
                </a:extLst>
              </a:tr>
              <a:tr h="335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863941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27A69D-D791-4146-A7BE-6F75246C8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00100"/>
              </p:ext>
            </p:extLst>
          </p:nvPr>
        </p:nvGraphicFramePr>
        <p:xfrm>
          <a:off x="5479574" y="1497525"/>
          <a:ext cx="6516238" cy="489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7279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6BBD-5E2B-4CBC-4F2A-A8025CFD4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5A42-95E9-B0AC-19B8-7EAC4AAB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068C2-C777-0564-1086-2F8834FBFE50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BE51-4471-E6B9-B277-6DFF081C12CB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EXPENSES RATIO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236746-7F30-6959-8EF1-956C9C4AA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615835"/>
              </p:ext>
            </p:extLst>
          </p:nvPr>
        </p:nvGraphicFramePr>
        <p:xfrm>
          <a:off x="222739" y="1497525"/>
          <a:ext cx="4768362" cy="4621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54">
                  <a:extLst>
                    <a:ext uri="{9D8B030D-6E8A-4147-A177-3AD203B41FA5}">
                      <a16:colId xmlns:a16="http://schemas.microsoft.com/office/drawing/2014/main" val="4141086571"/>
                    </a:ext>
                  </a:extLst>
                </a:gridCol>
                <a:gridCol w="1589454">
                  <a:extLst>
                    <a:ext uri="{9D8B030D-6E8A-4147-A177-3AD203B41FA5}">
                      <a16:colId xmlns:a16="http://schemas.microsoft.com/office/drawing/2014/main" val="3660506625"/>
                    </a:ext>
                  </a:extLst>
                </a:gridCol>
                <a:gridCol w="1589454">
                  <a:extLst>
                    <a:ext uri="{9D8B030D-6E8A-4147-A177-3AD203B41FA5}">
                      <a16:colId xmlns:a16="http://schemas.microsoft.com/office/drawing/2014/main" val="951440790"/>
                    </a:ext>
                  </a:extLst>
                </a:gridCol>
              </a:tblGrid>
              <a:tr h="906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Royalty &amp; Discount % on Sales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945850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2255619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2432237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7603723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9760213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8624198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0832426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6446188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7251870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553660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2002581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884341"/>
                  </a:ext>
                </a:extLst>
              </a:tr>
              <a:tr h="309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1703796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0F50672-6124-97A9-FD4D-259ADB214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167704"/>
              </p:ext>
            </p:extLst>
          </p:nvPr>
        </p:nvGraphicFramePr>
        <p:xfrm>
          <a:off x="5197428" y="1497525"/>
          <a:ext cx="6892972" cy="462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76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8BC9-90D7-4BAF-2ABA-44485813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9525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E5045-7EB6-CDAC-56BE-00F46E9D4087}"/>
              </a:ext>
            </a:extLst>
          </p:cNvPr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0A416-D9EE-E126-0296-F5E3472FA58D}"/>
              </a:ext>
            </a:extLst>
          </p:cNvPr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1269385-6486-A93B-12FF-C9643AAB9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00027"/>
              </p:ext>
            </p:extLst>
          </p:nvPr>
        </p:nvGraphicFramePr>
        <p:xfrm>
          <a:off x="5076093" y="1460814"/>
          <a:ext cx="6895198" cy="4830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4D4EC35-C560-0903-30C6-B31DAEA24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85813"/>
              </p:ext>
            </p:extLst>
          </p:nvPr>
        </p:nvGraphicFramePr>
        <p:xfrm>
          <a:off x="304800" y="1665736"/>
          <a:ext cx="4771293" cy="437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4702849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2663358195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1835523365"/>
                    </a:ext>
                  </a:extLst>
                </a:gridCol>
              </a:tblGrid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 Lakhs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7209712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2,266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8981462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2,175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95391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1,478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05413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1,478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768298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1,442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663820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1,209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4149429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807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2318696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795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137858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803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539932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595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269812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5531159"/>
                  </a:ext>
                </a:extLst>
              </a:tr>
              <a:tr h="3364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250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14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89AE-FFF2-6538-2544-C3D166CB6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39BD-DD58-DB78-ADA4-AC2C7D3E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9525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A15E2-D334-A346-D307-C6A59844E6DA}"/>
              </a:ext>
            </a:extLst>
          </p:cNvPr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134E2-7EB6-1E6E-A19A-B1C448563D68}"/>
              </a:ext>
            </a:extLst>
          </p:cNvPr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D48C112-B805-6931-0B03-252CC3F50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05641"/>
              </p:ext>
            </p:extLst>
          </p:nvPr>
        </p:nvGraphicFramePr>
        <p:xfrm>
          <a:off x="304800" y="1618474"/>
          <a:ext cx="4771293" cy="452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31">
                  <a:extLst>
                    <a:ext uri="{9D8B030D-6E8A-4147-A177-3AD203B41FA5}">
                      <a16:colId xmlns:a16="http://schemas.microsoft.com/office/drawing/2014/main" val="24702849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2663358195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1835523365"/>
                    </a:ext>
                  </a:extLst>
                </a:gridCol>
              </a:tblGrid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 Lakhs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7209712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2,266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8981462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2,175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9695391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1,478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05413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1,478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5768298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1,442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663820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1,209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4149429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807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2318696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795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137858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803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539932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595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269812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5531159"/>
                  </a:ext>
                </a:extLst>
              </a:tr>
              <a:tr h="3483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250768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97951C-D8FC-4AED-813C-C1AF92BDC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724328"/>
              </p:ext>
            </p:extLst>
          </p:nvPr>
        </p:nvGraphicFramePr>
        <p:xfrm>
          <a:off x="5346700" y="1618476"/>
          <a:ext cx="6743699" cy="4528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43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2064-1494-BFEE-60A6-317DB391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B40B-D79F-0F8D-04CB-5A536736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9525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WISE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74A06-FD3B-43D3-DC4F-4028AFE74096}"/>
              </a:ext>
            </a:extLst>
          </p:cNvPr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821E1-F717-E9A5-28CD-D2FAF0E784AD}"/>
              </a:ext>
            </a:extLst>
          </p:cNvPr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EB86F86-CAA2-6732-6591-1E03FE964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525975"/>
              </p:ext>
            </p:extLst>
          </p:nvPr>
        </p:nvGraphicFramePr>
        <p:xfrm>
          <a:off x="3684000" y="1543050"/>
          <a:ext cx="7126705" cy="4734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ED2C26-0A7B-F5D1-0DD9-78B467DB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86769"/>
              </p:ext>
            </p:extLst>
          </p:nvPr>
        </p:nvGraphicFramePr>
        <p:xfrm>
          <a:off x="363369" y="1866078"/>
          <a:ext cx="5123031" cy="42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64">
                  <a:extLst>
                    <a:ext uri="{9D8B030D-6E8A-4147-A177-3AD203B41FA5}">
                      <a16:colId xmlns:a16="http://schemas.microsoft.com/office/drawing/2014/main" val="4199489935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1616879374"/>
                    </a:ext>
                  </a:extLst>
                </a:gridCol>
                <a:gridCol w="1707677">
                  <a:extLst>
                    <a:ext uri="{9D8B030D-6E8A-4147-A177-3AD203B41FA5}">
                      <a16:colId xmlns:a16="http://schemas.microsoft.com/office/drawing/2014/main" val="3780631490"/>
                    </a:ext>
                  </a:extLst>
                </a:gridCol>
              </a:tblGrid>
              <a:tr h="596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All branches 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lakhs)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9020745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CHILDREN AND FROZEN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583.36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51159"/>
                  </a:ext>
                </a:extLst>
              </a:tr>
              <a:tr h="59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FOOD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2,036.45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28497"/>
                  </a:ext>
                </a:extLst>
              </a:tr>
              <a:tr h="59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- FOOD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2,830.43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553811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274870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STAPLES &amp; LOOSE STAPLES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4,952.15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985066"/>
                  </a:ext>
                </a:extLst>
              </a:tr>
              <a:tr h="59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&amp; 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2,313.71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246660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13,587.52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285608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2435E55-3FC1-5D60-35DF-DFB559EAB2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788286"/>
              </p:ext>
            </p:extLst>
          </p:nvPr>
        </p:nvGraphicFramePr>
        <p:xfrm>
          <a:off x="5720863" y="1866077"/>
          <a:ext cx="6283568" cy="4270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51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074F-504F-2847-87D6-393FE546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F47B-0A30-2E35-DC9A-003DE518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9525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WISE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AA25E-05F8-5D63-B660-B36F6A0E6FD0}"/>
              </a:ext>
            </a:extLst>
          </p:cNvPr>
          <p:cNvSpPr txBox="1"/>
          <p:nvPr/>
        </p:nvSpPr>
        <p:spPr>
          <a:xfrm>
            <a:off x="695325" y="238125"/>
            <a:ext cx="490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CD6DB-EBCD-A931-C1B2-CD222AAB25DA}"/>
              </a:ext>
            </a:extLst>
          </p:cNvPr>
          <p:cNvSpPr txBox="1"/>
          <p:nvPr/>
        </p:nvSpPr>
        <p:spPr>
          <a:xfrm>
            <a:off x="8491367" y="238125"/>
            <a:ext cx="4638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BCE3AE7-BB71-E5E9-103B-78DD7201D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4000" y="1543050"/>
          <a:ext cx="7126705" cy="4734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2D4AF8-12ED-D40C-BCEE-B9AEC4560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79212"/>
              </p:ext>
            </p:extLst>
          </p:nvPr>
        </p:nvGraphicFramePr>
        <p:xfrm>
          <a:off x="363369" y="1866078"/>
          <a:ext cx="5123031" cy="42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677">
                  <a:extLst>
                    <a:ext uri="{9D8B030D-6E8A-4147-A177-3AD203B41FA5}">
                      <a16:colId xmlns:a16="http://schemas.microsoft.com/office/drawing/2014/main" val="4199489935"/>
                    </a:ext>
                  </a:extLst>
                </a:gridCol>
                <a:gridCol w="1707677">
                  <a:extLst>
                    <a:ext uri="{9D8B030D-6E8A-4147-A177-3AD203B41FA5}">
                      <a16:colId xmlns:a16="http://schemas.microsoft.com/office/drawing/2014/main" val="1616879374"/>
                    </a:ext>
                  </a:extLst>
                </a:gridCol>
                <a:gridCol w="1707677">
                  <a:extLst>
                    <a:ext uri="{9D8B030D-6E8A-4147-A177-3AD203B41FA5}">
                      <a16:colId xmlns:a16="http://schemas.microsoft.com/office/drawing/2014/main" val="3780631490"/>
                    </a:ext>
                  </a:extLst>
                </a:gridCol>
              </a:tblGrid>
              <a:tr h="596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All branches 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lakhs)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9020745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CHILDREN AND FROZEN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583.36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51159"/>
                  </a:ext>
                </a:extLst>
              </a:tr>
              <a:tr h="59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FOOD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2,036.45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28497"/>
                  </a:ext>
                </a:extLst>
              </a:tr>
              <a:tr h="59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 - FOOD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2,830.43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2553811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871.42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9274870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STAPLES &amp; LOOSE STAPLES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4,952.15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36.45%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3985066"/>
                  </a:ext>
                </a:extLst>
              </a:tr>
              <a:tr h="596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&amp; 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2,313.71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246660"/>
                  </a:ext>
                </a:extLst>
              </a:tr>
              <a:tr h="444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13,587.52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285608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4B65527-5604-4057-AAAC-4380DBBF2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92772"/>
              </p:ext>
            </p:extLst>
          </p:nvPr>
        </p:nvGraphicFramePr>
        <p:xfrm>
          <a:off x="5595582" y="1866078"/>
          <a:ext cx="6380518" cy="4270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661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3B6F-0FD7-2F13-F8F6-AEE96F0BF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9AE-2508-A290-453C-94AC2F30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E084-E5CE-0B5A-2806-913DEEF5C6E7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79E68-4286-0AA3-47F9-F8C4DF3D81A8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D70E10-AD62-4C06-A3E3-A713E795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58337"/>
              </p:ext>
            </p:extLst>
          </p:nvPr>
        </p:nvGraphicFramePr>
        <p:xfrm>
          <a:off x="577186" y="1433214"/>
          <a:ext cx="429506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33">
                  <a:extLst>
                    <a:ext uri="{9D8B030D-6E8A-4147-A177-3AD203B41FA5}">
                      <a16:colId xmlns:a16="http://schemas.microsoft.com/office/drawing/2014/main" val="2277133319"/>
                    </a:ext>
                  </a:extLst>
                </a:gridCol>
                <a:gridCol w="2147533">
                  <a:extLst>
                    <a:ext uri="{9D8B030D-6E8A-4147-A177-3AD203B41FA5}">
                      <a16:colId xmlns:a16="http://schemas.microsoft.com/office/drawing/2014/main" val="239432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GP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053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59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16.02%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59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13.38%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4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16.61%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006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16.54%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920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379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15.46%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73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17.49%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121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17.55%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513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11.85%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682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14.31%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357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 Branch GP%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26122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853225-C7D3-8A64-5E2F-5440F03ED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82597"/>
              </p:ext>
            </p:extLst>
          </p:nvPr>
        </p:nvGraphicFramePr>
        <p:xfrm>
          <a:off x="5064370" y="1465370"/>
          <a:ext cx="7127630" cy="4756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6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8723-3016-4F88-1590-B0A5EED1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A399-099E-7685-147A-4E05A4D2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8B921-6C85-562D-2898-92805CAC0574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8C8AE-B36E-70D2-53DC-837BD30E6827}"/>
              </a:ext>
            </a:extLst>
          </p:cNvPr>
          <p:cNvSpPr txBox="1"/>
          <p:nvPr/>
        </p:nvSpPr>
        <p:spPr>
          <a:xfrm>
            <a:off x="2264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ANALYSIS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764111-EF49-9C1D-4D0E-37D3AC64A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6548"/>
              </p:ext>
            </p:extLst>
          </p:nvPr>
        </p:nvGraphicFramePr>
        <p:xfrm>
          <a:off x="577186" y="1433214"/>
          <a:ext cx="4295066" cy="50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33">
                  <a:extLst>
                    <a:ext uri="{9D8B030D-6E8A-4147-A177-3AD203B41FA5}">
                      <a16:colId xmlns:a16="http://schemas.microsoft.com/office/drawing/2014/main" val="2277133319"/>
                    </a:ext>
                  </a:extLst>
                </a:gridCol>
                <a:gridCol w="2147533">
                  <a:extLst>
                    <a:ext uri="{9D8B030D-6E8A-4147-A177-3AD203B41FA5}">
                      <a16:colId xmlns:a16="http://schemas.microsoft.com/office/drawing/2014/main" val="239432330"/>
                    </a:ext>
                  </a:extLst>
                </a:gridCol>
              </a:tblGrid>
              <a:tr h="3889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GP 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0530849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3598184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16.02%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5974044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13.38%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415635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063502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16.54%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9207873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797852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15.46%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2732956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17.49%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1215646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17.55%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5132635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11.85%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25243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14.31%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579012"/>
                  </a:ext>
                </a:extLst>
              </a:tr>
              <a:tr h="3889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 Branch GP%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15.83%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726122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85C1E1-1091-47B9-B30B-C78254998B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89978"/>
              </p:ext>
            </p:extLst>
          </p:nvPr>
        </p:nvGraphicFramePr>
        <p:xfrm>
          <a:off x="5080000" y="1433214"/>
          <a:ext cx="6892972" cy="5056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64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90072-4C69-F674-B2F9-67E694997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B859-1210-C483-9521-C20F4E86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7A87A-0D66-7955-2F43-C0995BEC7A0A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695F2-42BD-00C4-3890-4E5635BE5F73}"/>
              </a:ext>
            </a:extLst>
          </p:cNvPr>
          <p:cNvSpPr txBox="1"/>
          <p:nvPr/>
        </p:nvSpPr>
        <p:spPr>
          <a:xfrm>
            <a:off x="2518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PROFIT OVERVIEW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8E652CD-FE6F-D55F-3E49-50E8DF0A41C7}"/>
              </a:ext>
            </a:extLst>
          </p:cNvPr>
          <p:cNvGraphicFramePr>
            <a:graphicFrameLocks/>
          </p:cNvGraphicFramePr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A38761-E6B7-F2BE-A44E-739A9850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66621"/>
              </p:ext>
            </p:extLst>
          </p:nvPr>
        </p:nvGraphicFramePr>
        <p:xfrm>
          <a:off x="577186" y="1565147"/>
          <a:ext cx="4117644" cy="457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84">
                  <a:extLst>
                    <a:ext uri="{9D8B030D-6E8A-4147-A177-3AD203B41FA5}">
                      <a16:colId xmlns:a16="http://schemas.microsoft.com/office/drawing/2014/main" val="895278952"/>
                    </a:ext>
                  </a:extLst>
                </a:gridCol>
                <a:gridCol w="1689360">
                  <a:extLst>
                    <a:ext uri="{9D8B030D-6E8A-4147-A177-3AD203B41FA5}">
                      <a16:colId xmlns:a16="http://schemas.microsoft.com/office/drawing/2014/main" val="320872296"/>
                    </a:ext>
                  </a:extLst>
                </a:gridCol>
              </a:tblGrid>
              <a:tr h="35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NP%  after 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9237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442296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908403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571756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74625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867965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86323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801601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37658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559861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360952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75207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 Branch NP%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17706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7DFE557-321C-736F-E9CF-F8EF4A7A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0679"/>
              </p:ext>
            </p:extLst>
          </p:nvPr>
        </p:nvGraphicFramePr>
        <p:xfrm>
          <a:off x="4694830" y="1433215"/>
          <a:ext cx="7055893" cy="4981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551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2ECA-2C16-90D4-97D1-17519247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74E5-42F4-80D6-7DCB-7BD2E416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961" y="0"/>
            <a:ext cx="4800030" cy="603866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STATCOM ACCOUNTING SERVICES PVT 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6FDA1-7C0D-86B5-0BD6-EF033502B92E}"/>
              </a:ext>
            </a:extLst>
          </p:cNvPr>
          <p:cNvSpPr txBox="1"/>
          <p:nvPr/>
        </p:nvSpPr>
        <p:spPr>
          <a:xfrm>
            <a:off x="577186" y="141094"/>
            <a:ext cx="5141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POTHYS RETAIL PRIVATE LIMITED SUPERSTORES DIVISION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B3508D-9C81-16A7-7EB8-5A045377E087}"/>
              </a:ext>
            </a:extLst>
          </p:cNvPr>
          <p:cNvSpPr txBox="1"/>
          <p:nvPr/>
        </p:nvSpPr>
        <p:spPr>
          <a:xfrm>
            <a:off x="2518676" y="603866"/>
            <a:ext cx="6892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PROFIT OVERVIEW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9A99B16-D2B7-898C-E2EB-D5C85B9748D2}"/>
              </a:ext>
            </a:extLst>
          </p:cNvPr>
          <p:cNvGraphicFramePr>
            <a:graphicFrameLocks/>
          </p:cNvGraphicFramePr>
          <p:nvPr/>
        </p:nvGraphicFramePr>
        <p:xfrm>
          <a:off x="5051945" y="1433215"/>
          <a:ext cx="6712425" cy="470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087CE7-C576-955D-4C24-BC4744F3A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41115"/>
              </p:ext>
            </p:extLst>
          </p:nvPr>
        </p:nvGraphicFramePr>
        <p:xfrm>
          <a:off x="577186" y="1565147"/>
          <a:ext cx="4117644" cy="4576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781">
                  <a:extLst>
                    <a:ext uri="{9D8B030D-6E8A-4147-A177-3AD203B41FA5}">
                      <a16:colId xmlns:a16="http://schemas.microsoft.com/office/drawing/2014/main" val="895278952"/>
                    </a:ext>
                  </a:extLst>
                </a:gridCol>
                <a:gridCol w="1809863">
                  <a:extLst>
                    <a:ext uri="{9D8B030D-6E8A-4147-A177-3AD203B41FA5}">
                      <a16:colId xmlns:a16="http://schemas.microsoft.com/office/drawing/2014/main" val="320872296"/>
                    </a:ext>
                  </a:extLst>
                </a:gridCol>
              </a:tblGrid>
              <a:tr h="35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NP%  after 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92370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5442296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908403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1571756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074625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867965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86323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801601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37658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559861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360952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752075"/>
                  </a:ext>
                </a:extLst>
              </a:tr>
              <a:tr h="352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Overall Branch NP%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17706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765188-D254-46E9-8FCA-D026C67A0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599208"/>
              </p:ext>
            </p:extLst>
          </p:nvPr>
        </p:nvGraphicFramePr>
        <p:xfrm>
          <a:off x="4903385" y="1565147"/>
          <a:ext cx="7187015" cy="457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4899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719</TotalTime>
  <Words>1060</Words>
  <Application>Microsoft Office PowerPoint</Application>
  <PresentationFormat>Widescreen</PresentationFormat>
  <Paragraphs>553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Gothic</vt:lpstr>
      <vt:lpstr>Times New Roman</vt:lpstr>
      <vt:lpstr>Wingdings 3</vt:lpstr>
      <vt:lpstr>Ion</vt:lpstr>
      <vt:lpstr>Q1 Performance Overview  Pothys Superstores</vt:lpstr>
      <vt:lpstr>SALES OVERVIEW</vt:lpstr>
      <vt:lpstr>SALES OVERVIEW</vt:lpstr>
      <vt:lpstr>DEPT WISE SALES</vt:lpstr>
      <vt:lpstr>DEPT WISE SALES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  <vt:lpstr>STATCOM ACCOUNTING SERVICES PVT LTD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OUTLET AUDIT</dc:creator>
  <cp:lastModifiedBy>User</cp:lastModifiedBy>
  <cp:revision>76</cp:revision>
  <dcterms:created xsi:type="dcterms:W3CDTF">2025-07-28T07:15:45Z</dcterms:created>
  <dcterms:modified xsi:type="dcterms:W3CDTF">2025-07-29T10:39:22Z</dcterms:modified>
</cp:coreProperties>
</file>