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1"/>
  </p:sldMasterIdLst>
  <p:notesMasterIdLst>
    <p:notesMasterId r:id="rId21"/>
  </p:notesMasterIdLst>
  <p:sldIdLst>
    <p:sldId id="278" r:id="rId2"/>
    <p:sldId id="274" r:id="rId3"/>
    <p:sldId id="277" r:id="rId4"/>
    <p:sldId id="257" r:id="rId5"/>
    <p:sldId id="282" r:id="rId6"/>
    <p:sldId id="289" r:id="rId7"/>
    <p:sldId id="285" r:id="rId8"/>
    <p:sldId id="259" r:id="rId9"/>
    <p:sldId id="283" r:id="rId10"/>
    <p:sldId id="290" r:id="rId11"/>
    <p:sldId id="287" r:id="rId12"/>
    <p:sldId id="261" r:id="rId13"/>
    <p:sldId id="284" r:id="rId14"/>
    <p:sldId id="267" r:id="rId15"/>
    <p:sldId id="263" r:id="rId16"/>
    <p:sldId id="264" r:id="rId17"/>
    <p:sldId id="269" r:id="rId18"/>
    <p:sldId id="266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E02"/>
    <a:srgbClr val="1426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JAGAN\LIFESTYLE\Q1%2025-26%20DATA%20LIFESTY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LIFESTYLE.xlsx]Sheet1!PivotTable1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0203127369468357"/>
          <c:y val="9.486133503826838E-2"/>
          <c:w val="0.62876815694209809"/>
          <c:h val="0.875"/>
        </c:manualLayout>
      </c:layout>
      <c:pieChart>
        <c:varyColors val="1"/>
        <c:ser>
          <c:idx val="0"/>
          <c:order val="0"/>
          <c:tx>
            <c:strRef>
              <c:f>Sheet1!$B$15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E3-4569-A82C-BCE48CAFCD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E3-4569-A82C-BCE48CAFCD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E3-4569-A82C-BCE48CAFCDC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E3-4569-A82C-BCE48CAFCDC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9E3-4569-A82C-BCE48CAFCDC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9E3-4569-A82C-BCE48CAFCDC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9E3-4569-A82C-BCE48CAFCDC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9E3-4569-A82C-BCE48CAFCDC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9E3-4569-A82C-BCE48CAFCDC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9E3-4569-A82C-BCE48CAFCD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Sheet1!$A$16:$A$26</c:f>
              <c:strCache>
                <c:ptCount val="10"/>
                <c:pt idx="0">
                  <c:v>TVM</c:v>
                </c:pt>
                <c:pt idx="1">
                  <c:v>CHR</c:v>
                </c:pt>
                <c:pt idx="2">
                  <c:v>EKM</c:v>
                </c:pt>
                <c:pt idx="3">
                  <c:v>PDY</c:v>
                </c:pt>
                <c:pt idx="4">
                  <c:v>NGL</c:v>
                </c:pt>
                <c:pt idx="5">
                  <c:v>CHN-Hyp</c:v>
                </c:pt>
                <c:pt idx="6">
                  <c:v>SLM</c:v>
                </c:pt>
                <c:pt idx="7">
                  <c:v>WWO</c:v>
                </c:pt>
                <c:pt idx="8">
                  <c:v>TVH</c:v>
                </c:pt>
                <c:pt idx="9">
                  <c:v>BTQ</c:v>
                </c:pt>
              </c:strCache>
            </c:strRef>
          </c:cat>
          <c:val>
            <c:numRef>
              <c:f>Sheet1!$B$16:$B$26</c:f>
              <c:numCache>
                <c:formatCode>0.00%</c:formatCode>
                <c:ptCount val="10"/>
                <c:pt idx="0">
                  <c:v>0.28611830000888661</c:v>
                </c:pt>
                <c:pt idx="1">
                  <c:v>0.21792932437758261</c:v>
                </c:pt>
                <c:pt idx="2">
                  <c:v>0.14057111902444883</c:v>
                </c:pt>
                <c:pt idx="3">
                  <c:v>8.7869244355192E-2</c:v>
                </c:pt>
                <c:pt idx="4">
                  <c:v>7.0261354936126202E-2</c:v>
                </c:pt>
                <c:pt idx="5">
                  <c:v>6.6051654064214788E-2</c:v>
                </c:pt>
                <c:pt idx="6">
                  <c:v>4.6893727689744244E-2</c:v>
                </c:pt>
                <c:pt idx="7">
                  <c:v>3.6681019016632468E-2</c:v>
                </c:pt>
                <c:pt idx="8">
                  <c:v>3.3852407942142601E-2</c:v>
                </c:pt>
                <c:pt idx="9">
                  <c:v>1.3771848585029519E-2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9E3-4569-A82C-BCE48CAFCDC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968105905154183"/>
          <c:y val="0.12143724171160653"/>
          <c:w val="0.21763461243633492"/>
          <c:h val="0.80419654935972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LIFESTYLE.xlsx]Sheet1!PivotTable13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040403249792598E-2"/>
          <c:y val="0.1205413569451893"/>
          <c:w val="0.64162066968269127"/>
          <c:h val="0.81443516519152181"/>
        </c:manualLayout>
      </c:layout>
      <c:pieChart>
        <c:varyColors val="1"/>
        <c:ser>
          <c:idx val="0"/>
          <c:order val="0"/>
          <c:tx>
            <c:strRef>
              <c:f>Sheet1!$B$207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35C-494A-BCC0-7C82EBF7B2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5C-494A-BCC0-7C82EBF7B25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5C-494A-BCC0-7C82EBF7B2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Sheet1!$A$208:$A$217</c:f>
              <c:strCache>
                <c:ptCount val="9"/>
                <c:pt idx="0">
                  <c:v>Fashion Jewelery</c:v>
                </c:pt>
                <c:pt idx="1">
                  <c:v>Luggage</c:v>
                </c:pt>
                <c:pt idx="2">
                  <c:v>Footwear</c:v>
                </c:pt>
                <c:pt idx="3">
                  <c:v>Crockery</c:v>
                </c:pt>
                <c:pt idx="4">
                  <c:v>Toys</c:v>
                </c:pt>
                <c:pt idx="5">
                  <c:v>Fashion Lifestyle</c:v>
                </c:pt>
                <c:pt idx="6">
                  <c:v>Furniture</c:v>
                </c:pt>
                <c:pt idx="7">
                  <c:v>Home Appliance</c:v>
                </c:pt>
                <c:pt idx="8">
                  <c:v>Mobile</c:v>
                </c:pt>
              </c:strCache>
            </c:strRef>
          </c:cat>
          <c:val>
            <c:numRef>
              <c:f>Sheet1!$B$208:$B$217</c:f>
              <c:numCache>
                <c:formatCode>0.00%</c:formatCode>
                <c:ptCount val="9"/>
                <c:pt idx="0">
                  <c:v>0.39253979106355574</c:v>
                </c:pt>
                <c:pt idx="1">
                  <c:v>0.33519039982636467</c:v>
                </c:pt>
                <c:pt idx="2">
                  <c:v>0.32509132690962161</c:v>
                </c:pt>
                <c:pt idx="3">
                  <c:v>0.28275141851217389</c:v>
                </c:pt>
                <c:pt idx="4">
                  <c:v>0.2802597178234934</c:v>
                </c:pt>
                <c:pt idx="5">
                  <c:v>0.23244580549527549</c:v>
                </c:pt>
                <c:pt idx="6">
                  <c:v>0.19800813587924362</c:v>
                </c:pt>
                <c:pt idx="7">
                  <c:v>0.11377771423531712</c:v>
                </c:pt>
                <c:pt idx="8">
                  <c:v>-1.3968055103721708E-2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C-494A-BCC0-7C82EBF7B25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614267152987588"/>
          <c:y val="9.4834432927785234E-2"/>
          <c:w val="0.26192889904666494"/>
          <c:h val="0.840613613643647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669fa5e-3a7c-4e57-8031-6fb09008bd72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LIFESTYLE.xlsx]Sheet1!PivotTable13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Sheet1!$B$207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2"/>
              <c:layout>
                <c:manualLayout>
                  <c:x val="3.3797216699801194E-2"/>
                  <c:y val="-2.523539958268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5C-494A-BCC0-7C82EBF7B255}"/>
                </c:ext>
              </c:extLst>
            </c:dLbl>
            <c:dLbl>
              <c:idx val="4"/>
              <c:layout>
                <c:manualLayout>
                  <c:x val="2.7833001988071499E-2"/>
                  <c:y val="-5.047079916536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5C-494A-BCC0-7C82EBF7B255}"/>
                </c:ext>
              </c:extLst>
            </c:dLbl>
            <c:dLbl>
              <c:idx val="8"/>
              <c:layout>
                <c:manualLayout>
                  <c:x val="-4.2169532811382983E-3"/>
                  <c:y val="0.1026079121203416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5C-494A-BCC0-7C82EBF7B2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Sheet1!$A$208:$A$217</c:f>
              <c:strCache>
                <c:ptCount val="9"/>
                <c:pt idx="0">
                  <c:v>Fashion Jewelery</c:v>
                </c:pt>
                <c:pt idx="1">
                  <c:v>Luggage</c:v>
                </c:pt>
                <c:pt idx="2">
                  <c:v>Footwear</c:v>
                </c:pt>
                <c:pt idx="3">
                  <c:v>Crockery</c:v>
                </c:pt>
                <c:pt idx="4">
                  <c:v>Toys</c:v>
                </c:pt>
                <c:pt idx="5">
                  <c:v>Fashion Lifestyle</c:v>
                </c:pt>
                <c:pt idx="6">
                  <c:v>Furniture</c:v>
                </c:pt>
                <c:pt idx="7">
                  <c:v>Home Appliance</c:v>
                </c:pt>
                <c:pt idx="8">
                  <c:v>Mobile</c:v>
                </c:pt>
              </c:strCache>
            </c:strRef>
          </c:cat>
          <c:val>
            <c:numRef>
              <c:f>Sheet1!$B$208:$B$217</c:f>
              <c:numCache>
                <c:formatCode>0.00%</c:formatCode>
                <c:ptCount val="9"/>
                <c:pt idx="0">
                  <c:v>0.39253979106355574</c:v>
                </c:pt>
                <c:pt idx="1">
                  <c:v>0.33519039982636467</c:v>
                </c:pt>
                <c:pt idx="2">
                  <c:v>0.32509132690962161</c:v>
                </c:pt>
                <c:pt idx="3">
                  <c:v>0.28275141851217389</c:v>
                </c:pt>
                <c:pt idx="4">
                  <c:v>0.2802597178234934</c:v>
                </c:pt>
                <c:pt idx="5">
                  <c:v>0.23244580549527549</c:v>
                </c:pt>
                <c:pt idx="6">
                  <c:v>0.19800813587924362</c:v>
                </c:pt>
                <c:pt idx="7">
                  <c:v>0.11377771423531712</c:v>
                </c:pt>
                <c:pt idx="8">
                  <c:v>-1.3968055103721708E-2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C-494A-BCC0-7C82EBF7B2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9342223"/>
        <c:axId val="329348463"/>
      </c:barChart>
      <c:catAx>
        <c:axId val="329342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9348463"/>
        <c:crosses val="autoZero"/>
        <c:auto val="1"/>
        <c:lblAlgn val="ctr"/>
        <c:lblOffset val="100"/>
        <c:noMultiLvlLbl val="0"/>
      </c:catAx>
      <c:valAx>
        <c:axId val="32934846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9342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268d43a-b9e5-456c-b508-6fea2ccf9e7e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LIFESTYLE.xlsx]Sheet1!PivotTable3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7.3430745610274586E-2"/>
          <c:y val="0"/>
          <c:w val="0.65086564269601599"/>
          <c:h val="1"/>
        </c:manualLayout>
      </c:layout>
      <c:pieChart>
        <c:varyColors val="1"/>
        <c:ser>
          <c:idx val="0"/>
          <c:order val="0"/>
          <c:tx>
            <c:strRef>
              <c:f>Sheet1!$B$47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7F-410D-ACDE-163EB5F6A1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7F-410D-ACDE-163EB5F6A1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7F-410D-ACDE-163EB5F6A1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7F-410D-ACDE-163EB5F6A15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E7F-410D-ACDE-163EB5F6A15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E7F-410D-ACDE-163EB5F6A15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E7F-410D-ACDE-163EB5F6A15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E7F-410D-ACDE-163EB5F6A15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E7F-410D-ACDE-163EB5F6A15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E7F-410D-ACDE-163EB5F6A1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Sheet1!$A$48:$A$58</c:f>
              <c:strCache>
                <c:ptCount val="10"/>
                <c:pt idx="0">
                  <c:v>WWO</c:v>
                </c:pt>
                <c:pt idx="1">
                  <c:v>TVM</c:v>
                </c:pt>
                <c:pt idx="2">
                  <c:v>NGL</c:v>
                </c:pt>
                <c:pt idx="3">
                  <c:v>PDY</c:v>
                </c:pt>
                <c:pt idx="4">
                  <c:v>CHR</c:v>
                </c:pt>
                <c:pt idx="5">
                  <c:v>EKM</c:v>
                </c:pt>
                <c:pt idx="6">
                  <c:v>CHN-Hyp</c:v>
                </c:pt>
                <c:pt idx="7">
                  <c:v>BTQ</c:v>
                </c:pt>
                <c:pt idx="8">
                  <c:v>SLM</c:v>
                </c:pt>
                <c:pt idx="9">
                  <c:v>TVH</c:v>
                </c:pt>
              </c:strCache>
            </c:strRef>
          </c:cat>
          <c:val>
            <c:numRef>
              <c:f>Sheet1!$B$48:$B$58</c:f>
              <c:numCache>
                <c:formatCode>0.00%</c:formatCode>
                <c:ptCount val="10"/>
                <c:pt idx="0">
                  <c:v>0.16350769463647893</c:v>
                </c:pt>
                <c:pt idx="1">
                  <c:v>0.16323104727902876</c:v>
                </c:pt>
                <c:pt idx="2">
                  <c:v>0.15529538773484761</c:v>
                </c:pt>
                <c:pt idx="3">
                  <c:v>0.10015117923643413</c:v>
                </c:pt>
                <c:pt idx="4">
                  <c:v>8.7135580721104569E-2</c:v>
                </c:pt>
                <c:pt idx="5">
                  <c:v>2.7724848053547958E-2</c:v>
                </c:pt>
                <c:pt idx="6">
                  <c:v>-1.8169576564166248E-2</c:v>
                </c:pt>
                <c:pt idx="7">
                  <c:v>-7.8455212565887333E-2</c:v>
                </c:pt>
                <c:pt idx="8">
                  <c:v>-0.10824835724100638</c:v>
                </c:pt>
                <c:pt idx="9">
                  <c:v>-0.21173621670525225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E7F-410D-ACDE-163EB5F6A15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166400090759126"/>
          <c:y val="4.0211816699645596E-2"/>
          <c:w val="0.18254160651481049"/>
          <c:h val="0.93424479317056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268d43a-b9e5-456c-b508-6fea2ccf9e7e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LIFESTYLE.xlsx]Sheet1!PivotTable3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6"/>
              <c:layout>
                <c:manualLayout>
                  <c:x val="3.6179218172792799E-3"/>
                  <c:y val="-7.21753959871843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FB-4A87-BA4C-7686D945A8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Sheet1!$A$48:$A$58</c:f>
              <c:strCache>
                <c:ptCount val="10"/>
                <c:pt idx="0">
                  <c:v>WWO</c:v>
                </c:pt>
                <c:pt idx="1">
                  <c:v>TVM</c:v>
                </c:pt>
                <c:pt idx="2">
                  <c:v>NGL</c:v>
                </c:pt>
                <c:pt idx="3">
                  <c:v>PDY</c:v>
                </c:pt>
                <c:pt idx="4">
                  <c:v>CHR</c:v>
                </c:pt>
                <c:pt idx="5">
                  <c:v>EKM</c:v>
                </c:pt>
                <c:pt idx="6">
                  <c:v>CHN-Hyp</c:v>
                </c:pt>
                <c:pt idx="7">
                  <c:v>BTQ</c:v>
                </c:pt>
                <c:pt idx="8">
                  <c:v>SLM</c:v>
                </c:pt>
                <c:pt idx="9">
                  <c:v>TVH</c:v>
                </c:pt>
              </c:strCache>
            </c:strRef>
          </c:cat>
          <c:val>
            <c:numRef>
              <c:f>Sheet1!$B$48:$B$58</c:f>
              <c:numCache>
                <c:formatCode>0.00%</c:formatCode>
                <c:ptCount val="10"/>
                <c:pt idx="0">
                  <c:v>0.16350769463647893</c:v>
                </c:pt>
                <c:pt idx="1">
                  <c:v>0.16323104727902876</c:v>
                </c:pt>
                <c:pt idx="2">
                  <c:v>0.15529538773484761</c:v>
                </c:pt>
                <c:pt idx="3">
                  <c:v>0.10015117923643413</c:v>
                </c:pt>
                <c:pt idx="4">
                  <c:v>8.7135580721104569E-2</c:v>
                </c:pt>
                <c:pt idx="5">
                  <c:v>2.7724848053547958E-2</c:v>
                </c:pt>
                <c:pt idx="6">
                  <c:v>-1.8169576564166248E-2</c:v>
                </c:pt>
                <c:pt idx="7">
                  <c:v>-7.8455212565887333E-2</c:v>
                </c:pt>
                <c:pt idx="8">
                  <c:v>-0.10824835724100638</c:v>
                </c:pt>
                <c:pt idx="9">
                  <c:v>-0.21173621670525225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B-4A87-BA4C-7686D945A8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7940256"/>
        <c:axId val="2107937376"/>
      </c:barChart>
      <c:catAx>
        <c:axId val="210794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07937376"/>
        <c:crosses val="autoZero"/>
        <c:auto val="1"/>
        <c:lblAlgn val="ctr"/>
        <c:lblOffset val="100"/>
        <c:noMultiLvlLbl val="0"/>
      </c:catAx>
      <c:valAx>
        <c:axId val="210793737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10794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b6351905-5d35-4b88-b359-013eacf172d9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LIFESTYLE.xlsx]Sheet1!PivotTable10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Sheet1!$E$151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Sheet1!$D$152:$D$162</c:f>
              <c:strCache>
                <c:ptCount val="10"/>
                <c:pt idx="0">
                  <c:v>TVH</c:v>
                </c:pt>
                <c:pt idx="1">
                  <c:v>TVM</c:v>
                </c:pt>
                <c:pt idx="2">
                  <c:v>PDY</c:v>
                </c:pt>
                <c:pt idx="3">
                  <c:v>NGL</c:v>
                </c:pt>
                <c:pt idx="4">
                  <c:v>CHR</c:v>
                </c:pt>
                <c:pt idx="5">
                  <c:v>EKM</c:v>
                </c:pt>
                <c:pt idx="6">
                  <c:v>SLM</c:v>
                </c:pt>
                <c:pt idx="7">
                  <c:v>CHN-Hyper</c:v>
                </c:pt>
                <c:pt idx="8">
                  <c:v>WWO</c:v>
                </c:pt>
                <c:pt idx="9">
                  <c:v>BTQ</c:v>
                </c:pt>
              </c:strCache>
            </c:strRef>
          </c:cat>
          <c:val>
            <c:numRef>
              <c:f>Sheet1!$E$152:$E$162</c:f>
              <c:numCache>
                <c:formatCode>0.00</c:formatCode>
                <c:ptCount val="10"/>
                <c:pt idx="0">
                  <c:v>1.1324561919103135</c:v>
                </c:pt>
                <c:pt idx="1">
                  <c:v>1.1044595294803452</c:v>
                </c:pt>
                <c:pt idx="2">
                  <c:v>0.87851829222456967</c:v>
                </c:pt>
                <c:pt idx="3">
                  <c:v>0.85012232834749335</c:v>
                </c:pt>
                <c:pt idx="4">
                  <c:v>0.84942689033276197</c:v>
                </c:pt>
                <c:pt idx="5">
                  <c:v>0.62112530736953164</c:v>
                </c:pt>
                <c:pt idx="6">
                  <c:v>0.58252823581181301</c:v>
                </c:pt>
                <c:pt idx="7">
                  <c:v>0.47994919886362036</c:v>
                </c:pt>
                <c:pt idx="8">
                  <c:v>0.43548361857135559</c:v>
                </c:pt>
                <c:pt idx="9">
                  <c:v>0.23509168078982229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DF-411A-96B9-B7DA226AB30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26485759"/>
        <c:axId val="426476639"/>
      </c:lineChart>
      <c:catAx>
        <c:axId val="42648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6476639"/>
        <c:crosses val="autoZero"/>
        <c:auto val="1"/>
        <c:lblAlgn val="ctr"/>
        <c:lblOffset val="100"/>
        <c:noMultiLvlLbl val="0"/>
      </c:catAx>
      <c:valAx>
        <c:axId val="426476639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42648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5a96064-d247-485e-afcb-a52c92169f00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LIFESTYLE.xlsx]Sheet1!PivotTable1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"/>
          <c:y val="7.1926947239672626E-4"/>
          <c:w val="1"/>
          <c:h val="0.94755193565723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E3-4569-A82C-BCE48CAFCDC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E3-4569-A82C-BCE48CAFCDC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E3-4569-A82C-BCE48CAFCDC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E3-4569-A82C-BCE48CAFCDC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E3-4569-A82C-BCE48CAFCDC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E3-4569-A82C-BCE48CAFCDC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E3-4569-A82C-BCE48CAFCDC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9E3-4569-A82C-BCE48CAFCDC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9E3-4569-A82C-BCE48CAFCDC5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9E3-4569-A82C-BCE48CAFCD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Sheet1!$A$16:$A$26</c:f>
              <c:strCache>
                <c:ptCount val="10"/>
                <c:pt idx="0">
                  <c:v>TVM</c:v>
                </c:pt>
                <c:pt idx="1">
                  <c:v>CHR</c:v>
                </c:pt>
                <c:pt idx="2">
                  <c:v>EKM</c:v>
                </c:pt>
                <c:pt idx="3">
                  <c:v>PDY</c:v>
                </c:pt>
                <c:pt idx="4">
                  <c:v>NGL</c:v>
                </c:pt>
                <c:pt idx="5">
                  <c:v>CHN-Hyp</c:v>
                </c:pt>
                <c:pt idx="6">
                  <c:v>SLM</c:v>
                </c:pt>
                <c:pt idx="7">
                  <c:v>WWO</c:v>
                </c:pt>
                <c:pt idx="8">
                  <c:v>TVH</c:v>
                </c:pt>
                <c:pt idx="9">
                  <c:v>BTQ</c:v>
                </c:pt>
              </c:strCache>
            </c:strRef>
          </c:cat>
          <c:val>
            <c:numRef>
              <c:f>Sheet1!$B$16:$B$26</c:f>
              <c:numCache>
                <c:formatCode>0.00%</c:formatCode>
                <c:ptCount val="10"/>
                <c:pt idx="0">
                  <c:v>0.28611830000888661</c:v>
                </c:pt>
                <c:pt idx="1">
                  <c:v>0.21792932437758261</c:v>
                </c:pt>
                <c:pt idx="2">
                  <c:v>0.14057111902444883</c:v>
                </c:pt>
                <c:pt idx="3">
                  <c:v>8.7869244355192E-2</c:v>
                </c:pt>
                <c:pt idx="4">
                  <c:v>7.0261354936126202E-2</c:v>
                </c:pt>
                <c:pt idx="5">
                  <c:v>6.6051654064214788E-2</c:v>
                </c:pt>
                <c:pt idx="6">
                  <c:v>4.6893727689744244E-2</c:v>
                </c:pt>
                <c:pt idx="7">
                  <c:v>3.6681019016632468E-2</c:v>
                </c:pt>
                <c:pt idx="8">
                  <c:v>3.3852407942142601E-2</c:v>
                </c:pt>
                <c:pt idx="9">
                  <c:v>1.3771848585029519E-2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9E3-4569-A82C-BCE48CAFC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17840111"/>
        <c:axId val="1417840591"/>
      </c:barChart>
      <c:catAx>
        <c:axId val="14178401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17840591"/>
        <c:crosses val="autoZero"/>
        <c:auto val="1"/>
        <c:lblAlgn val="ctr"/>
        <c:lblOffset val="100"/>
        <c:noMultiLvlLbl val="0"/>
      </c:catAx>
      <c:valAx>
        <c:axId val="1417840591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417840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000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EXPENSES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2.6488191674394888E-2"/>
                  <c:y val="-1.36405044619827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0E1-4080-9368-A87ED95801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Sheet1!$A$65:$A$75</c:f>
              <c:strCache>
                <c:ptCount val="10"/>
                <c:pt idx="0">
                  <c:v>BTQ</c:v>
                </c:pt>
                <c:pt idx="1">
                  <c:v>SLM</c:v>
                </c:pt>
                <c:pt idx="2">
                  <c:v>CHN-Hyp</c:v>
                </c:pt>
                <c:pt idx="3">
                  <c:v>WWO</c:v>
                </c:pt>
                <c:pt idx="4">
                  <c:v>NGL</c:v>
                </c:pt>
                <c:pt idx="5">
                  <c:v>TVH</c:v>
                </c:pt>
                <c:pt idx="6">
                  <c:v>EKM</c:v>
                </c:pt>
                <c:pt idx="7">
                  <c:v>PDY</c:v>
                </c:pt>
                <c:pt idx="8">
                  <c:v>CHR</c:v>
                </c:pt>
                <c:pt idx="9">
                  <c:v>TVM</c:v>
                </c:pt>
              </c:strCache>
            </c:strRef>
          </c:cat>
          <c:val>
            <c:numRef>
              <c:f>Sheet1!$B$65:$B$75</c:f>
              <c:numCache>
                <c:formatCode>0.00%</c:formatCode>
                <c:ptCount val="10"/>
                <c:pt idx="0">
                  <c:v>0.14522158557532491</c:v>
                </c:pt>
                <c:pt idx="1">
                  <c:v>0.14498008574359003</c:v>
                </c:pt>
                <c:pt idx="2">
                  <c:v>9.2906852808995383E-2</c:v>
                </c:pt>
                <c:pt idx="3">
                  <c:v>8.606304513330984E-2</c:v>
                </c:pt>
                <c:pt idx="4">
                  <c:v>7.9066352559967343E-2</c:v>
                </c:pt>
                <c:pt idx="5">
                  <c:v>7.8044682402759705E-2</c:v>
                </c:pt>
                <c:pt idx="6">
                  <c:v>6.4273561182453531E-2</c:v>
                </c:pt>
                <c:pt idx="7">
                  <c:v>5.3431023269432103E-2</c:v>
                </c:pt>
                <c:pt idx="8">
                  <c:v>4.6270161315886987E-2</c:v>
                </c:pt>
                <c:pt idx="9">
                  <c:v>4.3500093733051179E-2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1-4080-9368-A87ED95801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6569279"/>
        <c:axId val="426580319"/>
      </c:barChart>
      <c:catAx>
        <c:axId val="42656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6580319"/>
        <c:crosses val="autoZero"/>
        <c:auto val="1"/>
        <c:lblAlgn val="ctr"/>
        <c:lblOffset val="100"/>
        <c:noMultiLvlLbl val="0"/>
      </c:catAx>
      <c:valAx>
        <c:axId val="42658031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26569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c5cdf33-0c10-47bc-8b95-8561d1fb7390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LIFESTYLE.xlsx]Sheet1!PivotTable5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4"/>
              <c:layout>
                <c:manualLayout>
                  <c:x val="2.696832863007424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23-4E7D-9B6B-9E9DB64D8BFE}"/>
                </c:ext>
              </c:extLst>
            </c:dLbl>
            <c:dLbl>
              <c:idx val="6"/>
              <c:layout>
                <c:manualLayout>
                  <c:x val="1.2446920906188113E-2"/>
                  <c:y val="-2.77508038992725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823-4E7D-9B6B-9E9DB64D8BFE}"/>
                </c:ext>
              </c:extLst>
            </c:dLbl>
            <c:dLbl>
              <c:idx val="9"/>
              <c:layout>
                <c:manualLayout>
                  <c:x val="1.452140772388597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23-4E7D-9B6B-9E9DB64D8B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Sheet1!$A$82:$A$92</c:f>
              <c:strCache>
                <c:ptCount val="10"/>
                <c:pt idx="0">
                  <c:v>BTQ</c:v>
                </c:pt>
                <c:pt idx="1">
                  <c:v>EKM</c:v>
                </c:pt>
                <c:pt idx="2">
                  <c:v>TVH</c:v>
                </c:pt>
                <c:pt idx="3">
                  <c:v>SLM</c:v>
                </c:pt>
                <c:pt idx="4">
                  <c:v>TVM</c:v>
                </c:pt>
                <c:pt idx="5">
                  <c:v>CHN-Hyp</c:v>
                </c:pt>
                <c:pt idx="6">
                  <c:v>WWO</c:v>
                </c:pt>
                <c:pt idx="7">
                  <c:v>CHR</c:v>
                </c:pt>
                <c:pt idx="8">
                  <c:v>NGL</c:v>
                </c:pt>
                <c:pt idx="9">
                  <c:v>PDY</c:v>
                </c:pt>
              </c:strCache>
            </c:strRef>
          </c:cat>
          <c:val>
            <c:numRef>
              <c:f>Sheet1!$B$82:$B$92</c:f>
              <c:numCache>
                <c:formatCode>0.00%</c:formatCode>
                <c:ptCount val="10"/>
                <c:pt idx="0">
                  <c:v>8.348698609756601E-3</c:v>
                </c:pt>
                <c:pt idx="1">
                  <c:v>7.7411326325731488E-3</c:v>
                </c:pt>
                <c:pt idx="2">
                  <c:v>7.131405497654974E-3</c:v>
                </c:pt>
                <c:pt idx="3">
                  <c:v>5.527967677914262E-3</c:v>
                </c:pt>
                <c:pt idx="4">
                  <c:v>5.2678004745447763E-3</c:v>
                </c:pt>
                <c:pt idx="5">
                  <c:v>4.3517840228435006E-3</c:v>
                </c:pt>
                <c:pt idx="6">
                  <c:v>4.1793463837879281E-3</c:v>
                </c:pt>
                <c:pt idx="7">
                  <c:v>3.4218139533725008E-3</c:v>
                </c:pt>
                <c:pt idx="8">
                  <c:v>1.873933062139739E-3</c:v>
                </c:pt>
                <c:pt idx="9">
                  <c:v>1.6734368867053792E-3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23-4E7D-9B6B-9E9DB64D8B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6578879"/>
        <c:axId val="426596159"/>
      </c:barChart>
      <c:catAx>
        <c:axId val="42657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6596159"/>
        <c:crosses val="autoZero"/>
        <c:auto val="1"/>
        <c:lblAlgn val="ctr"/>
        <c:lblOffset val="100"/>
        <c:noMultiLvlLbl val="0"/>
      </c:catAx>
      <c:valAx>
        <c:axId val="42659615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26578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9750f36-287b-43fa-adb7-457680b685ad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LIFESTYLE.xlsx]Sheet1!PivotTable8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Sheet1!$E$99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Sheet1!$D$100:$D$110</c:f>
              <c:strCache>
                <c:ptCount val="10"/>
                <c:pt idx="0">
                  <c:v>SLM</c:v>
                </c:pt>
                <c:pt idx="1">
                  <c:v>BTQ</c:v>
                </c:pt>
                <c:pt idx="2">
                  <c:v>EKM</c:v>
                </c:pt>
                <c:pt idx="3">
                  <c:v>CHN-Hyp</c:v>
                </c:pt>
                <c:pt idx="4">
                  <c:v>WWO</c:v>
                </c:pt>
                <c:pt idx="5">
                  <c:v>PDY</c:v>
                </c:pt>
                <c:pt idx="6">
                  <c:v>NGL</c:v>
                </c:pt>
                <c:pt idx="7">
                  <c:v>TVH</c:v>
                </c:pt>
                <c:pt idx="8">
                  <c:v>CHR</c:v>
                </c:pt>
                <c:pt idx="9">
                  <c:v>TVM</c:v>
                </c:pt>
              </c:strCache>
            </c:strRef>
          </c:cat>
          <c:val>
            <c:numRef>
              <c:f>Sheet1!$E$100:$E$110</c:f>
              <c:numCache>
                <c:formatCode>0.00%</c:formatCode>
                <c:ptCount val="10"/>
                <c:pt idx="0">
                  <c:v>6.9319253267859413E-2</c:v>
                </c:pt>
                <c:pt idx="1">
                  <c:v>5.6913754979406248E-2</c:v>
                </c:pt>
                <c:pt idx="2">
                  <c:v>3.573057890113223E-2</c:v>
                </c:pt>
                <c:pt idx="3">
                  <c:v>2.1783398613301318E-2</c:v>
                </c:pt>
                <c:pt idx="4">
                  <c:v>1.6427319644899751E-2</c:v>
                </c:pt>
                <c:pt idx="5">
                  <c:v>1.5847007809762267E-2</c:v>
                </c:pt>
                <c:pt idx="6">
                  <c:v>1.5364152864374607E-2</c:v>
                </c:pt>
                <c:pt idx="7">
                  <c:v>1.1449806147167991E-2</c:v>
                </c:pt>
                <c:pt idx="8">
                  <c:v>6.816409288727514E-3</c:v>
                </c:pt>
                <c:pt idx="9">
                  <c:v>4.4092487150307162E-3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C6-4816-8F60-FDA936A564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6558719"/>
        <c:axId val="426540479"/>
      </c:barChart>
      <c:catAx>
        <c:axId val="42655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6540479"/>
        <c:crosses val="autoZero"/>
        <c:auto val="1"/>
        <c:lblAlgn val="ctr"/>
        <c:lblOffset val="100"/>
        <c:noMultiLvlLbl val="0"/>
      </c:catAx>
      <c:valAx>
        <c:axId val="42654047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2655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LIFESTYLE.xlsx]Sheet1!PivotTable9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Sheet1!$A$114:$A$122</c:f>
              <c:strCache>
                <c:ptCount val="8"/>
                <c:pt idx="0">
                  <c:v>TVH</c:v>
                </c:pt>
                <c:pt idx="1">
                  <c:v>BTQ</c:v>
                </c:pt>
                <c:pt idx="2">
                  <c:v>SLM</c:v>
                </c:pt>
                <c:pt idx="3">
                  <c:v>CHN-Hyp</c:v>
                </c:pt>
                <c:pt idx="4">
                  <c:v>TVM</c:v>
                </c:pt>
                <c:pt idx="5">
                  <c:v>PDY</c:v>
                </c:pt>
                <c:pt idx="6">
                  <c:v>EKM</c:v>
                </c:pt>
                <c:pt idx="7">
                  <c:v>WWO</c:v>
                </c:pt>
              </c:strCache>
            </c:strRef>
          </c:cat>
          <c:val>
            <c:numRef>
              <c:f>Sheet1!$B$114:$B$122</c:f>
              <c:numCache>
                <c:formatCode>0.00%</c:formatCode>
                <c:ptCount val="8"/>
                <c:pt idx="0">
                  <c:v>0.27876455860714044</c:v>
                </c:pt>
                <c:pt idx="1">
                  <c:v>0.13149693074077312</c:v>
                </c:pt>
                <c:pt idx="2">
                  <c:v>6.1422277016913648E-2</c:v>
                </c:pt>
                <c:pt idx="3">
                  <c:v>3.8926147077066049E-2</c:v>
                </c:pt>
                <c:pt idx="4">
                  <c:v>1.2315977708747903E-2</c:v>
                </c:pt>
                <c:pt idx="5">
                  <c:v>1.1238498277768683E-2</c:v>
                </c:pt>
                <c:pt idx="6">
                  <c:v>5.7881743059706049E-3</c:v>
                </c:pt>
                <c:pt idx="7">
                  <c:v>5.2576153610627173E-3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E-4027-BC6F-664015B9D8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6514079"/>
        <c:axId val="426514559"/>
      </c:barChart>
      <c:catAx>
        <c:axId val="426514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26514559"/>
        <c:crosses val="autoZero"/>
        <c:auto val="1"/>
        <c:lblAlgn val="ctr"/>
        <c:lblOffset val="100"/>
        <c:noMultiLvlLbl val="0"/>
      </c:catAx>
      <c:valAx>
        <c:axId val="42651455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26514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WISE SALES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49080674063398"/>
          <c:y val="0.136306457533377"/>
          <c:w val="0.34050919325936602"/>
          <c:h val="0.8130441596792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2518166-2502-46ec-9954-52d7acb9472f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LIFESTYLE.xlsx]Sheet1!PivotTable12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0304563577366382E-2"/>
          <c:y val="0.10326347412540927"/>
          <c:w val="0.68388724512626597"/>
          <c:h val="0.86539058807365221"/>
        </c:manualLayout>
      </c:layout>
      <c:pieChart>
        <c:varyColors val="1"/>
        <c:ser>
          <c:idx val="0"/>
          <c:order val="0"/>
          <c:tx>
            <c:strRef>
              <c:f>Sheet1!$B$181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9D-4227-9211-1E6BB46BD89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Sheet1!$A$182:$A$191</c:f>
              <c:strCache>
                <c:ptCount val="9"/>
                <c:pt idx="0">
                  <c:v>Fashion jewelery</c:v>
                </c:pt>
                <c:pt idx="1">
                  <c:v>Crockery</c:v>
                </c:pt>
                <c:pt idx="2">
                  <c:v>Mobile</c:v>
                </c:pt>
                <c:pt idx="3">
                  <c:v>Home Appliance</c:v>
                </c:pt>
                <c:pt idx="4">
                  <c:v>Footwear</c:v>
                </c:pt>
                <c:pt idx="5">
                  <c:v>Fashion Lifestyle</c:v>
                </c:pt>
                <c:pt idx="6">
                  <c:v>Furniture</c:v>
                </c:pt>
                <c:pt idx="7">
                  <c:v>Luggage</c:v>
                </c:pt>
                <c:pt idx="8">
                  <c:v>Toys</c:v>
                </c:pt>
              </c:strCache>
            </c:strRef>
          </c:cat>
          <c:val>
            <c:numRef>
              <c:f>Sheet1!$B$182:$B$191</c:f>
              <c:numCache>
                <c:formatCode>0.00%</c:formatCode>
                <c:ptCount val="9"/>
                <c:pt idx="0">
                  <c:v>0.23020393281659912</c:v>
                </c:pt>
                <c:pt idx="1">
                  <c:v>0.17596577700822841</c:v>
                </c:pt>
                <c:pt idx="2">
                  <c:v>0.14351353726099983</c:v>
                </c:pt>
                <c:pt idx="3">
                  <c:v>0.12374712635774469</c:v>
                </c:pt>
                <c:pt idx="4">
                  <c:v>0.10596712751550902</c:v>
                </c:pt>
                <c:pt idx="5">
                  <c:v>0.10399538358041055</c:v>
                </c:pt>
                <c:pt idx="6">
                  <c:v>7.7676759713085186E-2</c:v>
                </c:pt>
                <c:pt idx="7">
                  <c:v>3.3901839161255609E-2</c:v>
                </c:pt>
                <c:pt idx="8">
                  <c:v>5.0285165861675887E-3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9D-4227-9211-1E6BB46BD89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951509643765587"/>
          <c:y val="6.4932781063433559E-2"/>
          <c:w val="0.29048490356234419"/>
          <c:h val="0.89625584702524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WISE SALES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49080674063398"/>
          <c:y val="0.136306457533377"/>
          <c:w val="0.34050919325936602"/>
          <c:h val="0.8130441596792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2518166-2502-46ec-9954-52d7acb9472f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LIFESTYLE.xlsx]Sheet1!PivotTable12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506663003844302"/>
          <c:y val="3.0123040870303597E-2"/>
          <c:w val="0.86493336996155701"/>
          <c:h val="0.67205754816128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Sheet1!$B$181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5"/>
              <c:layout>
                <c:manualLayout>
                  <c:x val="1.8984005269680755E-2"/>
                  <c:y val="-5.224322966823128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9D-4227-9211-1E6BB46BD8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Sheet1!$A$182:$A$191</c:f>
              <c:strCache>
                <c:ptCount val="9"/>
                <c:pt idx="0">
                  <c:v>Fashion jewelery</c:v>
                </c:pt>
                <c:pt idx="1">
                  <c:v>Crockery</c:v>
                </c:pt>
                <c:pt idx="2">
                  <c:v>Mobile</c:v>
                </c:pt>
                <c:pt idx="3">
                  <c:v>Home Appliance</c:v>
                </c:pt>
                <c:pt idx="4">
                  <c:v>Footwear</c:v>
                </c:pt>
                <c:pt idx="5">
                  <c:v>Fashion Lifestyle</c:v>
                </c:pt>
                <c:pt idx="6">
                  <c:v>Furniture</c:v>
                </c:pt>
                <c:pt idx="7">
                  <c:v>Luggage</c:v>
                </c:pt>
                <c:pt idx="8">
                  <c:v>Toys</c:v>
                </c:pt>
              </c:strCache>
            </c:strRef>
          </c:cat>
          <c:val>
            <c:numRef>
              <c:f>Sheet1!$B$182:$B$191</c:f>
              <c:numCache>
                <c:formatCode>0.00%</c:formatCode>
                <c:ptCount val="9"/>
                <c:pt idx="0">
                  <c:v>0.23020393281659912</c:v>
                </c:pt>
                <c:pt idx="1">
                  <c:v>0.17596577700822841</c:v>
                </c:pt>
                <c:pt idx="2">
                  <c:v>0.14351353726099983</c:v>
                </c:pt>
                <c:pt idx="3">
                  <c:v>0.12374712635774469</c:v>
                </c:pt>
                <c:pt idx="4">
                  <c:v>0.10596712751550902</c:v>
                </c:pt>
                <c:pt idx="5">
                  <c:v>0.10399538358041055</c:v>
                </c:pt>
                <c:pt idx="6">
                  <c:v>7.7676759713085186E-2</c:v>
                </c:pt>
                <c:pt idx="7">
                  <c:v>3.3901839161255609E-2</c:v>
                </c:pt>
                <c:pt idx="8">
                  <c:v>5.0285165861675887E-3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9D-4227-9211-1E6BB46BD8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8288527"/>
        <c:axId val="548286607"/>
      </c:barChart>
      <c:catAx>
        <c:axId val="548288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48286607"/>
        <c:crosses val="autoZero"/>
        <c:auto val="1"/>
        <c:lblAlgn val="ctr"/>
        <c:lblOffset val="100"/>
        <c:noMultiLvlLbl val="0"/>
      </c:catAx>
      <c:valAx>
        <c:axId val="54828660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48288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LIFESTYLE.xlsx]Sheet1!PivotTable2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6998902650409715E-2"/>
          <c:y val="3.1107088211242997E-2"/>
          <c:w val="0.59253410575293208"/>
          <c:h val="0.91780865013857049"/>
        </c:manualLayout>
      </c:layout>
      <c:pieChart>
        <c:varyColors val="1"/>
        <c:ser>
          <c:idx val="0"/>
          <c:order val="0"/>
          <c:tx>
            <c:strRef>
              <c:f>Sheet1!$B$30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15-43A0-B582-998C323B48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15-43A0-B582-998C323B48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15-43A0-B582-998C323B48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815-43A0-B582-998C323B48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815-43A0-B582-998C323B48C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815-43A0-B582-998C323B48C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815-43A0-B582-998C323B48C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815-43A0-B582-998C323B48C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815-43A0-B582-998C323B48C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815-43A0-B582-998C323B48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Sheet1!$A$31:$A$41</c:f>
              <c:strCache>
                <c:ptCount val="10"/>
                <c:pt idx="0">
                  <c:v>NGL</c:v>
                </c:pt>
                <c:pt idx="1">
                  <c:v>WWO</c:v>
                </c:pt>
                <c:pt idx="2">
                  <c:v>BTQ</c:v>
                </c:pt>
                <c:pt idx="3">
                  <c:v>TVM</c:v>
                </c:pt>
                <c:pt idx="4">
                  <c:v>SLM</c:v>
                </c:pt>
                <c:pt idx="5">
                  <c:v>PDY</c:v>
                </c:pt>
                <c:pt idx="6">
                  <c:v>CHN-Hyp</c:v>
                </c:pt>
                <c:pt idx="7">
                  <c:v>EKM</c:v>
                </c:pt>
                <c:pt idx="8">
                  <c:v>CHR</c:v>
                </c:pt>
                <c:pt idx="9">
                  <c:v>TVH</c:v>
                </c:pt>
              </c:strCache>
            </c:strRef>
          </c:cat>
          <c:val>
            <c:numRef>
              <c:f>Sheet1!$B$31:$B$41</c:f>
              <c:numCache>
                <c:formatCode>0.00%</c:formatCode>
                <c:ptCount val="10"/>
                <c:pt idx="0">
                  <c:v>0.36804671713607001</c:v>
                </c:pt>
                <c:pt idx="1">
                  <c:v>0.3585032485506861</c:v>
                </c:pt>
                <c:pt idx="2">
                  <c:v>0.33792977462961055</c:v>
                </c:pt>
                <c:pt idx="3">
                  <c:v>0.30535753564786611</c:v>
                </c:pt>
                <c:pt idx="4">
                  <c:v>0.30227454398745368</c:v>
                </c:pt>
                <c:pt idx="5">
                  <c:v>0.30205576777375659</c:v>
                </c:pt>
                <c:pt idx="6">
                  <c:v>0.24334018953114572</c:v>
                </c:pt>
                <c:pt idx="7">
                  <c:v>0.21284425387416497</c:v>
                </c:pt>
                <c:pt idx="8">
                  <c:v>0.20987038066843441</c:v>
                </c:pt>
                <c:pt idx="9">
                  <c:v>0.17701102304067229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815-43A0-B582-998C323B48C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25168533979247"/>
          <c:y val="1.6278782819054614E-2"/>
          <c:w val="0.21789918775239475"/>
          <c:h val="0.88375209821760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[Q1 25-26 DATA LIFESTYLE.xlsx]Sheet1!PivotTable2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15-43A0-B582-998C323B48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15-43A0-B582-998C323B48C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15-43A0-B582-998C323B48C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15-43A0-B582-998C323B48C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815-43A0-B582-998C323B48C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815-43A0-B582-998C323B48C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815-43A0-B582-998C323B48C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815-43A0-B582-998C323B48C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815-43A0-B582-998C323B48C0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815-43A0-B582-998C323B48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Sheet1!$A$31:$A$41</c:f>
              <c:strCache>
                <c:ptCount val="10"/>
                <c:pt idx="0">
                  <c:v>NGL</c:v>
                </c:pt>
                <c:pt idx="1">
                  <c:v>WWO</c:v>
                </c:pt>
                <c:pt idx="2">
                  <c:v>BTQ</c:v>
                </c:pt>
                <c:pt idx="3">
                  <c:v>TVM</c:v>
                </c:pt>
                <c:pt idx="4">
                  <c:v>SLM</c:v>
                </c:pt>
                <c:pt idx="5">
                  <c:v>PDY</c:v>
                </c:pt>
                <c:pt idx="6">
                  <c:v>CHN-Hyp</c:v>
                </c:pt>
                <c:pt idx="7">
                  <c:v>EKM</c:v>
                </c:pt>
                <c:pt idx="8">
                  <c:v>CHR</c:v>
                </c:pt>
                <c:pt idx="9">
                  <c:v>TVH</c:v>
                </c:pt>
              </c:strCache>
            </c:strRef>
          </c:cat>
          <c:val>
            <c:numRef>
              <c:f>Sheet1!$B$31:$B$41</c:f>
              <c:numCache>
                <c:formatCode>0.00%</c:formatCode>
                <c:ptCount val="10"/>
                <c:pt idx="0">
                  <c:v>0.36804671713607001</c:v>
                </c:pt>
                <c:pt idx="1">
                  <c:v>0.3585032485506861</c:v>
                </c:pt>
                <c:pt idx="2">
                  <c:v>0.33792977462961055</c:v>
                </c:pt>
                <c:pt idx="3">
                  <c:v>0.30535753564786611</c:v>
                </c:pt>
                <c:pt idx="4">
                  <c:v>0.30227454398745368</c:v>
                </c:pt>
                <c:pt idx="5">
                  <c:v>0.30205576777375659</c:v>
                </c:pt>
                <c:pt idx="6">
                  <c:v>0.24334018953114572</c:v>
                </c:pt>
                <c:pt idx="7">
                  <c:v>0.21284425387416497</c:v>
                </c:pt>
                <c:pt idx="8">
                  <c:v>0.20987038066843441</c:v>
                </c:pt>
                <c:pt idx="9">
                  <c:v>0.17701102304067229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815-43A0-B582-998C323B4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17923151"/>
        <c:axId val="1417914991"/>
      </c:barChart>
      <c:catAx>
        <c:axId val="14179231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17914991"/>
        <c:crosses val="autoZero"/>
        <c:auto val="1"/>
        <c:lblAlgn val="ctr"/>
        <c:lblOffset val="100"/>
        <c:noMultiLvlLbl val="0"/>
      </c:catAx>
      <c:valAx>
        <c:axId val="1417914991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417923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4669fa5e-3a7c-4e57-8031-6fb09008bd72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315C8-923F-4EAE-A9A6-5493F00AA57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8CAB4-6888-403B-A6C9-BFE13C1C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3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9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86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6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23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3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7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AA26-294D-421A-9B2F-105B28FCCAF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Users\Admin\Documents\JAGAN\LIFESTYLE\Book1.xlsx!OVERALL!R1C1:R14C1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file:///C:\Users\Admin\Documents\JAGAN\LIFESTYLE\Book1.xlsx!OVERALL!R15C1:R36C1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E11AAD-90F6-BDBE-52FB-61C5279D2D27}"/>
              </a:ext>
            </a:extLst>
          </p:cNvPr>
          <p:cNvSpPr txBox="1"/>
          <p:nvPr/>
        </p:nvSpPr>
        <p:spPr>
          <a:xfrm>
            <a:off x="1841157" y="1556951"/>
            <a:ext cx="902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600CA-20CD-B05F-274B-61944591C365}"/>
              </a:ext>
            </a:extLst>
          </p:cNvPr>
          <p:cNvSpPr txBox="1"/>
          <p:nvPr/>
        </p:nvSpPr>
        <p:spPr>
          <a:xfrm>
            <a:off x="2965620" y="2197323"/>
            <a:ext cx="6598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LIFESTYLE DIVISION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52907-8553-74EF-34C8-A6118ACE69DD}"/>
              </a:ext>
            </a:extLst>
          </p:cNvPr>
          <p:cNvSpPr txBox="1"/>
          <p:nvPr/>
        </p:nvSpPr>
        <p:spPr>
          <a:xfrm>
            <a:off x="2347782" y="2863780"/>
            <a:ext cx="8155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 PERFORMANCE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3FDC4-E93A-B6E9-FFE3-CF3A9CCA7A74}"/>
              </a:ext>
            </a:extLst>
          </p:cNvPr>
          <p:cNvSpPr txBox="1"/>
          <p:nvPr/>
        </p:nvSpPr>
        <p:spPr>
          <a:xfrm>
            <a:off x="2965620" y="4170609"/>
            <a:ext cx="7092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2025 TO JUNE 2025</a:t>
            </a:r>
          </a:p>
        </p:txBody>
      </p:sp>
    </p:spTree>
    <p:extLst>
      <p:ext uri="{BB962C8B-B14F-4D97-AF65-F5344CB8AC3E}">
        <p14:creationId xmlns:p14="http://schemas.microsoft.com/office/powerpoint/2010/main" val="52794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A8967-5C70-F4D0-BDEE-6804AAEB1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2F39-9F0C-66B6-7CDB-DD040998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157" y="92067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0D298-02D1-185D-CF06-10D6FC9C4BD7}"/>
              </a:ext>
            </a:extLst>
          </p:cNvPr>
          <p:cNvSpPr txBox="1"/>
          <p:nvPr/>
        </p:nvSpPr>
        <p:spPr>
          <a:xfrm>
            <a:off x="577187" y="141094"/>
            <a:ext cx="469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07200-ED4F-0A17-2BF7-948168F1D4AE}"/>
              </a:ext>
            </a:extLst>
          </p:cNvPr>
          <p:cNvSpPr txBox="1"/>
          <p:nvPr/>
        </p:nvSpPr>
        <p:spPr>
          <a:xfrm>
            <a:off x="2649514" y="658863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GP%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694B0A5-B86C-A695-2C8E-72FD4B1E2F89}"/>
              </a:ext>
            </a:extLst>
          </p:cNvPr>
          <p:cNvGraphicFramePr/>
          <p:nvPr/>
        </p:nvGraphicFramePr>
        <p:xfrm>
          <a:off x="5803900" y="1485900"/>
          <a:ext cx="6184900" cy="503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2BBB88-24FB-24EE-E4D1-1F9223C379F0}"/>
              </a:ext>
            </a:extLst>
          </p:cNvPr>
          <p:cNvGraphicFramePr>
            <a:graphicFrameLocks noGrp="1"/>
          </p:cNvGraphicFramePr>
          <p:nvPr/>
        </p:nvGraphicFramePr>
        <p:xfrm>
          <a:off x="364794" y="1607518"/>
          <a:ext cx="5118100" cy="459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662">
                  <a:extLst>
                    <a:ext uri="{9D8B030D-6E8A-4147-A177-3AD203B41FA5}">
                      <a16:colId xmlns:a16="http://schemas.microsoft.com/office/drawing/2014/main" val="3299693976"/>
                    </a:ext>
                  </a:extLst>
                </a:gridCol>
                <a:gridCol w="1688219">
                  <a:extLst>
                    <a:ext uri="{9D8B030D-6E8A-4147-A177-3AD203B41FA5}">
                      <a16:colId xmlns:a16="http://schemas.microsoft.com/office/drawing/2014/main" val="3653898156"/>
                    </a:ext>
                  </a:extLst>
                </a:gridCol>
                <a:gridCol w="1688219">
                  <a:extLst>
                    <a:ext uri="{9D8B030D-6E8A-4147-A177-3AD203B41FA5}">
                      <a16:colId xmlns:a16="http://schemas.microsoft.com/office/drawing/2014/main" val="259714264"/>
                    </a:ext>
                  </a:extLst>
                </a:gridCol>
              </a:tblGrid>
              <a:tr h="398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 in Lakhs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 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7140923"/>
                  </a:ext>
                </a:extLst>
              </a:tr>
              <a:tr h="509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Fashion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Jewelery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39.25%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317674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Luggage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33.52%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1578526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Footwear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648318"/>
                  </a:ext>
                </a:extLst>
              </a:tr>
              <a:tr h="491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Crockery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253.77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28.28%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2642036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28.03%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962565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Fashion Lifestyle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23.24%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0247924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Furniture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718034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Home Appliance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11.38%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082381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-1.40%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561976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1374.43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26.95%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706279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D03060-A328-FACC-E998-BC5AEB9BF4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351033"/>
              </p:ext>
            </p:extLst>
          </p:nvPr>
        </p:nvGraphicFramePr>
        <p:xfrm>
          <a:off x="5482894" y="1485900"/>
          <a:ext cx="6709106" cy="503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442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5" grpId="0">
        <p:bldSub>
          <a:bldChart bld="category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DAA42-0AB2-50C3-1A7E-1E8AFADC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A3D0-56BF-EB9C-8A75-18C93A26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157" y="92067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08D60-06BD-9CE9-24ED-D7B2DDFA1FFB}"/>
              </a:ext>
            </a:extLst>
          </p:cNvPr>
          <p:cNvSpPr txBox="1"/>
          <p:nvPr/>
        </p:nvSpPr>
        <p:spPr>
          <a:xfrm>
            <a:off x="577187" y="141094"/>
            <a:ext cx="4693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51527-8222-638E-B9BE-7D6D01F2CE96}"/>
              </a:ext>
            </a:extLst>
          </p:cNvPr>
          <p:cNvSpPr txBox="1"/>
          <p:nvPr/>
        </p:nvSpPr>
        <p:spPr>
          <a:xfrm>
            <a:off x="2649514" y="658863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GP%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16E9E8D-13EB-0021-6CFF-AEB8CE401A71}"/>
              </a:ext>
            </a:extLst>
          </p:cNvPr>
          <p:cNvGraphicFramePr/>
          <p:nvPr/>
        </p:nvGraphicFramePr>
        <p:xfrm>
          <a:off x="5803900" y="1485900"/>
          <a:ext cx="6184900" cy="503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4D9D0E-E530-4985-8705-937B55562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53836"/>
              </p:ext>
            </p:extLst>
          </p:nvPr>
        </p:nvGraphicFramePr>
        <p:xfrm>
          <a:off x="364794" y="1607518"/>
          <a:ext cx="5118100" cy="459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662">
                  <a:extLst>
                    <a:ext uri="{9D8B030D-6E8A-4147-A177-3AD203B41FA5}">
                      <a16:colId xmlns:a16="http://schemas.microsoft.com/office/drawing/2014/main" val="3299693976"/>
                    </a:ext>
                  </a:extLst>
                </a:gridCol>
                <a:gridCol w="1688219">
                  <a:extLst>
                    <a:ext uri="{9D8B030D-6E8A-4147-A177-3AD203B41FA5}">
                      <a16:colId xmlns:a16="http://schemas.microsoft.com/office/drawing/2014/main" val="3653898156"/>
                    </a:ext>
                  </a:extLst>
                </a:gridCol>
                <a:gridCol w="1688219">
                  <a:extLst>
                    <a:ext uri="{9D8B030D-6E8A-4147-A177-3AD203B41FA5}">
                      <a16:colId xmlns:a16="http://schemas.microsoft.com/office/drawing/2014/main" val="259714264"/>
                    </a:ext>
                  </a:extLst>
                </a:gridCol>
              </a:tblGrid>
              <a:tr h="398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 in Lakhs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 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7140923"/>
                  </a:ext>
                </a:extLst>
              </a:tr>
              <a:tr h="50932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Fashion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Jewelery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39.25%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317674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Luggage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33.52%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1578526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Footwear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175.71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32.51%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648318"/>
                  </a:ext>
                </a:extLst>
              </a:tr>
              <a:tr h="491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Crockery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253.77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28.28%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2642036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28.03%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962565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Fashion Lifestyle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23.24%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0247924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Furniture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0718034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Home Appliance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71.81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11.38%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082381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-1.40%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561976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1374.43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26.95%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706279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49F946-02FA-9EA4-51DA-FF340D7A4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162491"/>
              </p:ext>
            </p:extLst>
          </p:nvPr>
        </p:nvGraphicFramePr>
        <p:xfrm>
          <a:off x="5803900" y="1485900"/>
          <a:ext cx="6388100" cy="5032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207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5" grpId="0">
        <p:bldSub>
          <a:bldChart bld="category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157" y="141094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8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PROFIT OVERVIEW</a:t>
            </a:r>
          </a:p>
        </p:txBody>
      </p:sp>
      <p:graphicFrame>
        <p:nvGraphicFramePr>
          <p:cNvPr id="11" name="Chart 10"/>
          <p:cNvGraphicFramePr/>
          <p:nvPr/>
        </p:nvGraphicFramePr>
        <p:xfrm>
          <a:off x="5051945" y="1433215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82016"/>
              </p:ext>
            </p:extLst>
          </p:nvPr>
        </p:nvGraphicFramePr>
        <p:xfrm>
          <a:off x="577186" y="1565147"/>
          <a:ext cx="4117644" cy="4224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NP%  after 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-10.82%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-21.17%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Overall Branch NP%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B3B4923-4327-461A-A24F-36E69D8F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40988"/>
              </p:ext>
            </p:extLst>
          </p:nvPr>
        </p:nvGraphicFramePr>
        <p:xfrm>
          <a:off x="5051944" y="1565148"/>
          <a:ext cx="6892971" cy="4329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3" grpId="0">
        <p:bldSub>
          <a:bldChart bld="category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35591-7F43-1AF5-2ACA-CB69CC734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371-11E4-1B88-66A6-FBE7B949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157" y="141094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DC661-7102-AF4E-55ED-225AA00325FF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75A03-037F-E6DC-CEF8-53583809D7C6}"/>
              </a:ext>
            </a:extLst>
          </p:cNvPr>
          <p:cNvSpPr txBox="1"/>
          <p:nvPr/>
        </p:nvSpPr>
        <p:spPr>
          <a:xfrm>
            <a:off x="2518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PROFIT OVERVIEW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ACA1544-58FB-B860-0078-9088FA46E184}"/>
              </a:ext>
            </a:extLst>
          </p:cNvPr>
          <p:cNvGraphicFramePr/>
          <p:nvPr/>
        </p:nvGraphicFramePr>
        <p:xfrm>
          <a:off x="5051945" y="1433215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FA6E0E-F90C-2F75-4C77-0F653F21A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01414"/>
              </p:ext>
            </p:extLst>
          </p:nvPr>
        </p:nvGraphicFramePr>
        <p:xfrm>
          <a:off x="577186" y="1497525"/>
          <a:ext cx="4117644" cy="464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9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NP%  after 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15.53%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-7.85%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-10.82%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-21.17%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Overall Branch NP%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101672-D02D-8417-8EBF-D95767255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60365"/>
              </p:ext>
            </p:extLst>
          </p:nvPr>
        </p:nvGraphicFramePr>
        <p:xfrm>
          <a:off x="5051945" y="1606378"/>
          <a:ext cx="7020605" cy="4399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98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4" grpId="0">
        <p:bldSub>
          <a:bldChart bld="category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157" y="100284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9514" y="658863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TURNOVER RATIO</a:t>
            </a:r>
          </a:p>
        </p:txBody>
      </p:sp>
      <p:graphicFrame>
        <p:nvGraphicFramePr>
          <p:cNvPr id="11" name="Chart 10"/>
          <p:cNvGraphicFramePr/>
          <p:nvPr/>
        </p:nvGraphicFramePr>
        <p:xfrm>
          <a:off x="5051945" y="1433215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63292"/>
              </p:ext>
            </p:extLst>
          </p:nvPr>
        </p:nvGraphicFramePr>
        <p:xfrm>
          <a:off x="317227" y="1607519"/>
          <a:ext cx="4317294" cy="429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 Turnover  Ratio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Stock Turnover Ratio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B8E0A8-2D24-3291-C99B-91A3993E1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890483"/>
              </p:ext>
            </p:extLst>
          </p:nvPr>
        </p:nvGraphicFramePr>
        <p:xfrm>
          <a:off x="5051945" y="1607519"/>
          <a:ext cx="6712425" cy="429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4" grpId="0">
        <p:bldSub>
          <a:bldChart bld="category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3954" y="112641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EXPENSES RATIO </a:t>
            </a:r>
          </a:p>
        </p:txBody>
      </p:sp>
      <p:graphicFrame>
        <p:nvGraphicFramePr>
          <p:cNvPr id="11" name="Chart 10"/>
          <p:cNvGraphicFramePr/>
          <p:nvPr/>
        </p:nvGraphicFramePr>
        <p:xfrm>
          <a:off x="5051945" y="1433215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40341"/>
              </p:ext>
            </p:extLst>
          </p:nvPr>
        </p:nvGraphicFramePr>
        <p:xfrm>
          <a:off x="191638" y="1843079"/>
          <a:ext cx="4660731" cy="422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In Lakhs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 Exp % on 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14.50%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319.03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2158C2-240E-75DD-5BD0-92E2BCAA4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238186"/>
              </p:ext>
            </p:extLst>
          </p:nvPr>
        </p:nvGraphicFramePr>
        <p:xfrm>
          <a:off x="5051945" y="1497525"/>
          <a:ext cx="6899745" cy="4643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4" grpId="0">
        <p:bldSub>
          <a:bldChart bld="category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961" y="106623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 EXPENSES</a:t>
            </a:r>
          </a:p>
        </p:txBody>
      </p:sp>
      <p:graphicFrame>
        <p:nvGraphicFramePr>
          <p:cNvPr id="11" name="Chart 10"/>
          <p:cNvGraphicFramePr/>
          <p:nvPr/>
        </p:nvGraphicFramePr>
        <p:xfrm>
          <a:off x="5479575" y="1439233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68861"/>
              </p:ext>
            </p:extLst>
          </p:nvPr>
        </p:nvGraphicFramePr>
        <p:xfrm>
          <a:off x="200545" y="1543151"/>
          <a:ext cx="5485449" cy="457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In Lakhs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 Exp % on 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4A6E0FC-ECB3-7F11-E0EF-BFC579EA7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325142"/>
              </p:ext>
            </p:extLst>
          </p:nvPr>
        </p:nvGraphicFramePr>
        <p:xfrm>
          <a:off x="5869459" y="1543152"/>
          <a:ext cx="6121996" cy="4576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3" grpId="0">
        <p:bldSub>
          <a:bldChart bld="category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3317" y="106623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84489" y="574720"/>
            <a:ext cx="7423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en-US"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4000" b="1" dirty="0">
                <a:solidFill>
                  <a:schemeClr val="accent1"/>
                </a:solidFill>
              </a:rPr>
              <a:t>MAINTAINANCE EXPENSES</a:t>
            </a: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920339637"/>
              </p:ext>
            </p:extLst>
          </p:nvPr>
        </p:nvGraphicFramePr>
        <p:xfrm>
          <a:off x="5479575" y="1451590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55909"/>
              </p:ext>
            </p:extLst>
          </p:nvPr>
        </p:nvGraphicFramePr>
        <p:xfrm>
          <a:off x="196188" y="1497525"/>
          <a:ext cx="5141223" cy="4554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0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Amount In Lakhs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Maintenance Expense % on Sales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3BC1308-6B41-AD07-696C-46ECF00C3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84585"/>
              </p:ext>
            </p:extLst>
          </p:nvPr>
        </p:nvGraphicFramePr>
        <p:xfrm>
          <a:off x="5572897" y="1451590"/>
          <a:ext cx="6422915" cy="4600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3" grpId="0">
        <p:bldSub>
          <a:bldChart bld="category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961" y="11616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2503" y="551856"/>
            <a:ext cx="1057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ROYALTY &amp; DISCOUNT EXPENSES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191531"/>
              </p:ext>
            </p:extLst>
          </p:nvPr>
        </p:nvGraphicFramePr>
        <p:xfrm>
          <a:off x="222739" y="1497525"/>
          <a:ext cx="4979457" cy="462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Royalty &amp; Discount % on 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27.88%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F7F651-2D7E-4431-FF16-08BD2059C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959643"/>
              </p:ext>
            </p:extLst>
          </p:nvPr>
        </p:nvGraphicFramePr>
        <p:xfrm>
          <a:off x="5202195" y="1497526"/>
          <a:ext cx="6767065" cy="4621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4" grpId="0">
        <p:bldSub>
          <a:bldChart bld="category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2AC72-5D76-E88E-D7C8-B0A828B1DFCA}"/>
              </a:ext>
            </a:extLst>
          </p:cNvPr>
          <p:cNvSpPr txBox="1"/>
          <p:nvPr/>
        </p:nvSpPr>
        <p:spPr>
          <a:xfrm>
            <a:off x="2285999" y="2613392"/>
            <a:ext cx="94529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5138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F96A1-372E-B454-5DC2-0849BC6BC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DFCEA2-8421-1378-4F35-7596F1735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255" y="3561499"/>
            <a:ext cx="9326526" cy="142960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8FFC8-49E9-7B71-CABD-E7FAE07BAEE4}"/>
              </a:ext>
            </a:extLst>
          </p:cNvPr>
          <p:cNvSpPr txBox="1"/>
          <p:nvPr/>
        </p:nvSpPr>
        <p:spPr>
          <a:xfrm>
            <a:off x="365125" y="73799"/>
            <a:ext cx="490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8224B-2796-90AF-FDB3-99A2DA10F856}"/>
              </a:ext>
            </a:extLst>
          </p:cNvPr>
          <p:cNvSpPr txBox="1"/>
          <p:nvPr/>
        </p:nvSpPr>
        <p:spPr>
          <a:xfrm>
            <a:off x="8643767" y="73799"/>
            <a:ext cx="463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6EAB8E3-1941-2698-508A-362932322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076466"/>
              </p:ext>
            </p:extLst>
          </p:nvPr>
        </p:nvGraphicFramePr>
        <p:xfrm>
          <a:off x="222250" y="580769"/>
          <a:ext cx="11714163" cy="599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449018" imgH="3409813" progId="Excel.Sheet.12">
                  <p:link updateAutomatic="1"/>
                </p:oleObj>
              </mc:Choice>
              <mc:Fallback>
                <p:oleObj name="Worksheet" r:id="rId2" imgW="12449018" imgH="340981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250" y="580769"/>
                        <a:ext cx="11714163" cy="5993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48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C6AE1-4B1C-AD90-8782-FDCBB5E62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AA8672-F597-5755-D7E3-0CC2C9508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255" y="3561499"/>
            <a:ext cx="9326526" cy="142960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EDFA9-ECE2-5544-60F7-57B5A35D2501}"/>
              </a:ext>
            </a:extLst>
          </p:cNvPr>
          <p:cNvSpPr txBox="1"/>
          <p:nvPr/>
        </p:nvSpPr>
        <p:spPr>
          <a:xfrm>
            <a:off x="339725" y="0"/>
            <a:ext cx="490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449E0-891D-DAD3-B2BB-3D79000FD291}"/>
              </a:ext>
            </a:extLst>
          </p:cNvPr>
          <p:cNvSpPr txBox="1"/>
          <p:nvPr/>
        </p:nvSpPr>
        <p:spPr>
          <a:xfrm>
            <a:off x="8580267" y="0"/>
            <a:ext cx="463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69401C-B344-AE6C-F088-B63B8B852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57558"/>
              </p:ext>
            </p:extLst>
          </p:nvPr>
        </p:nvGraphicFramePr>
        <p:xfrm>
          <a:off x="339725" y="605482"/>
          <a:ext cx="11460978" cy="596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449018" imgH="5010278" progId="Excel.Sheet.12">
                  <p:link updateAutomatic="1"/>
                </p:oleObj>
              </mc:Choice>
              <mc:Fallback>
                <p:oleObj name="Worksheet" r:id="rId2" imgW="12449018" imgH="501027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725" y="605482"/>
                        <a:ext cx="11460978" cy="5968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5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9525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OVERVIEW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31776"/>
              </p:ext>
            </p:extLst>
          </p:nvPr>
        </p:nvGraphicFramePr>
        <p:xfrm>
          <a:off x="304800" y="1741761"/>
          <a:ext cx="4771293" cy="43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IN LAKHS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PERCENTAGE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1459.34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28.61%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716.98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5100.47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5325" y="238125"/>
            <a:ext cx="490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1367" y="238125"/>
            <a:ext cx="463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9EFD9AA-87F2-4056-9BC2-7EF4C746A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562250"/>
              </p:ext>
            </p:extLst>
          </p:nvPr>
        </p:nvGraphicFramePr>
        <p:xfrm>
          <a:off x="5595582" y="1704689"/>
          <a:ext cx="6291618" cy="431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E2BA3-C975-3DCF-AFC0-2DE6A3936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6E98-7E96-32A6-360F-753E9DF8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9525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B09A0-7ACB-8274-7FDE-CB4FF31E9363}"/>
              </a:ext>
            </a:extLst>
          </p:cNvPr>
          <p:cNvSpPr txBox="1"/>
          <p:nvPr/>
        </p:nvSpPr>
        <p:spPr>
          <a:xfrm>
            <a:off x="695325" y="238125"/>
            <a:ext cx="490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5F3A8-E986-8EAF-2A13-F6D6E0B64FB6}"/>
              </a:ext>
            </a:extLst>
          </p:cNvPr>
          <p:cNvSpPr txBox="1"/>
          <p:nvPr/>
        </p:nvSpPr>
        <p:spPr>
          <a:xfrm>
            <a:off x="8491367" y="238125"/>
            <a:ext cx="463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754F71D-E8DE-5B0F-F4BD-C78DDD8E8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221951"/>
              </p:ext>
            </p:extLst>
          </p:nvPr>
        </p:nvGraphicFramePr>
        <p:xfrm>
          <a:off x="5325762" y="1704689"/>
          <a:ext cx="6722076" cy="431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EE24EE0C-D9AA-4480-1965-11D5A9D0B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095864"/>
              </p:ext>
            </p:extLst>
          </p:nvPr>
        </p:nvGraphicFramePr>
        <p:xfrm>
          <a:off x="304800" y="1729404"/>
          <a:ext cx="4771293" cy="43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IN LAKHS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PERCENTAGE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1459.34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28.61%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716.98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7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5100.47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2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70C9-BF24-D667-BEA5-47015374C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236B-4DD1-A4A2-495C-86583B60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927"/>
            <a:ext cx="10515600" cy="952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OVERALL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757B-48E3-D934-4635-B5810DFF100F}"/>
              </a:ext>
            </a:extLst>
          </p:cNvPr>
          <p:cNvSpPr txBox="1"/>
          <p:nvPr/>
        </p:nvSpPr>
        <p:spPr>
          <a:xfrm>
            <a:off x="695325" y="238125"/>
            <a:ext cx="490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C6A21-81C9-7B59-DB31-76ADB671B652}"/>
              </a:ext>
            </a:extLst>
          </p:cNvPr>
          <p:cNvSpPr txBox="1"/>
          <p:nvPr/>
        </p:nvSpPr>
        <p:spPr>
          <a:xfrm>
            <a:off x="8491367" y="238125"/>
            <a:ext cx="463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42884EE-0851-384D-93A5-B6C5F01A7C42}"/>
              </a:ext>
            </a:extLst>
          </p:cNvPr>
          <p:cNvGraphicFramePr/>
          <p:nvPr/>
        </p:nvGraphicFramePr>
        <p:xfrm>
          <a:off x="5720863" y="1866077"/>
          <a:ext cx="6283568" cy="4270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271795-4A71-AE0E-FA0B-5B89405A3406}"/>
              </a:ext>
            </a:extLst>
          </p:cNvPr>
          <p:cNvGraphicFramePr>
            <a:graphicFrameLocks noGrp="1"/>
          </p:cNvGraphicFramePr>
          <p:nvPr/>
        </p:nvGraphicFramePr>
        <p:xfrm>
          <a:off x="370127" y="1553917"/>
          <a:ext cx="5219381" cy="486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981">
                  <a:extLst>
                    <a:ext uri="{9D8B030D-6E8A-4147-A177-3AD203B41FA5}">
                      <a16:colId xmlns:a16="http://schemas.microsoft.com/office/drawing/2014/main" val="2598958463"/>
                    </a:ext>
                  </a:extLst>
                </a:gridCol>
                <a:gridCol w="1938085">
                  <a:extLst>
                    <a:ext uri="{9D8B030D-6E8A-4147-A177-3AD203B41FA5}">
                      <a16:colId xmlns:a16="http://schemas.microsoft.com/office/drawing/2014/main" val="912944360"/>
                    </a:ext>
                  </a:extLst>
                </a:gridCol>
                <a:gridCol w="1693315">
                  <a:extLst>
                    <a:ext uri="{9D8B030D-6E8A-4147-A177-3AD203B41FA5}">
                      <a16:colId xmlns:a16="http://schemas.microsoft.com/office/drawing/2014/main" val="446412467"/>
                    </a:ext>
                  </a:extLst>
                </a:gridCol>
              </a:tblGrid>
              <a:tr h="546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All branches 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 lakhs)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3258925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jewelery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1174.15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199049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Crockery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897.51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2457606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500297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Appliance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631.17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549701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Footwear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978405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 Lifestyle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9496189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Furniture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9513775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Luggage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687987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9061776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5100.47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55380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3A4E7DA-DA68-6A61-A4F4-41DDBA1CE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931098"/>
              </p:ext>
            </p:extLst>
          </p:nvPr>
        </p:nvGraphicFramePr>
        <p:xfrm>
          <a:off x="5852217" y="1553917"/>
          <a:ext cx="6152213" cy="4861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206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Chart bld="category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3927"/>
            <a:ext cx="10515600" cy="952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OVERALL SALES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325" y="238125"/>
            <a:ext cx="490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91367" y="238125"/>
            <a:ext cx="463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5720863" y="1866077"/>
          <a:ext cx="6283568" cy="4270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DC0BF0-F888-49CD-BEC6-DE82AF797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06188"/>
              </p:ext>
            </p:extLst>
          </p:nvPr>
        </p:nvGraphicFramePr>
        <p:xfrm>
          <a:off x="370127" y="1553917"/>
          <a:ext cx="5219381" cy="486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981">
                  <a:extLst>
                    <a:ext uri="{9D8B030D-6E8A-4147-A177-3AD203B41FA5}">
                      <a16:colId xmlns:a16="http://schemas.microsoft.com/office/drawing/2014/main" val="2598958463"/>
                    </a:ext>
                  </a:extLst>
                </a:gridCol>
                <a:gridCol w="1938085">
                  <a:extLst>
                    <a:ext uri="{9D8B030D-6E8A-4147-A177-3AD203B41FA5}">
                      <a16:colId xmlns:a16="http://schemas.microsoft.com/office/drawing/2014/main" val="912944360"/>
                    </a:ext>
                  </a:extLst>
                </a:gridCol>
                <a:gridCol w="1693315">
                  <a:extLst>
                    <a:ext uri="{9D8B030D-6E8A-4147-A177-3AD203B41FA5}">
                      <a16:colId xmlns:a16="http://schemas.microsoft.com/office/drawing/2014/main" val="446412467"/>
                    </a:ext>
                  </a:extLst>
                </a:gridCol>
              </a:tblGrid>
              <a:tr h="5469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All branches 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 lakhs)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3258925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jewelery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1174.15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23.02%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199049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Crockery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897.51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2457606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3500297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Appliance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631.17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549701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Footwear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978405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 Lifestyle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10.40%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9496189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Furniture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9513775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Luggage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687987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Toys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9061776"/>
                  </a:ext>
                </a:extLst>
              </a:tr>
              <a:tr h="43149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5100.47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55380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9A8D1C8-35A3-3519-2CAA-23A3FE419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376939"/>
              </p:ext>
            </p:extLst>
          </p:nvPr>
        </p:nvGraphicFramePr>
        <p:xfrm>
          <a:off x="5852218" y="1553917"/>
          <a:ext cx="6020858" cy="4861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031" y="11616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ANALYSIS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3298"/>
              </p:ext>
            </p:extLst>
          </p:nvPr>
        </p:nvGraphicFramePr>
        <p:xfrm>
          <a:off x="562196" y="1448204"/>
          <a:ext cx="429506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35.85%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30.54%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24.33%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21.28%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20.99%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17.70%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Branch GP%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26.95%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A26A5C-C549-4F25-8330-4A5A31F475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046635"/>
              </p:ext>
            </p:extLst>
          </p:nvPr>
        </p:nvGraphicFramePr>
        <p:xfrm>
          <a:off x="5117796" y="1448205"/>
          <a:ext cx="6892972" cy="445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3" grpId="0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ED811-11E4-DE9A-B46D-1E1C42177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5FFD-F5E9-88FC-1AC3-495FCA7A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031" y="11616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1A38-6C01-F266-2230-B73FFDEE8795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14AB0-2CB3-4804-875D-7C7D20AB96D5}"/>
              </a:ext>
            </a:extLst>
          </p:cNvPr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CA7A65-D94E-7D1B-2B8C-C932B56CA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89320"/>
              </p:ext>
            </p:extLst>
          </p:nvPr>
        </p:nvGraphicFramePr>
        <p:xfrm>
          <a:off x="562196" y="1448204"/>
          <a:ext cx="429506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35.85%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33.79%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30.54%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30.21%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CHN-Hyp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24.33%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21.28%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20.99%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17.70%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Branch GP%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26.95%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2892EF0-36CF-0592-2C40-75D063032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895132"/>
              </p:ext>
            </p:extLst>
          </p:nvPr>
        </p:nvGraphicFramePr>
        <p:xfrm>
          <a:off x="5117796" y="1448205"/>
          <a:ext cx="6892972" cy="455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69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3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1197</TotalTime>
  <Words>971</Words>
  <Application>Microsoft Office PowerPoint</Application>
  <PresentationFormat>Widescreen</PresentationFormat>
  <Paragraphs>541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Times New Roman</vt:lpstr>
      <vt:lpstr>Trebuchet MS</vt:lpstr>
      <vt:lpstr>Wingdings 3</vt:lpstr>
      <vt:lpstr>Facet</vt:lpstr>
      <vt:lpstr>C:\Users\Admin\Documents\JAGAN\LIFESTYLE\Book1.xlsx!OVERALL!R1C1:R14C12</vt:lpstr>
      <vt:lpstr>C:\Users\Admin\Documents\JAGAN\LIFESTYLE\Book1.xlsx!OVERALL!R15C1:R36C12</vt:lpstr>
      <vt:lpstr>PowerPoint Presentation</vt:lpstr>
      <vt:lpstr>PowerPoint Presentation</vt:lpstr>
      <vt:lpstr>PowerPoint Presentation</vt:lpstr>
      <vt:lpstr>SALES OVERVIEW</vt:lpstr>
      <vt:lpstr>SALES OVERVIEW</vt:lpstr>
      <vt:lpstr>DEPARTMENT WISE OVERALL SALES</vt:lpstr>
      <vt:lpstr>DEPARTMENT WISE OVERALL SALES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OUTLET AUDIT</dc:creator>
  <cp:lastModifiedBy>OUTLET AUDIT</cp:lastModifiedBy>
  <cp:revision>306</cp:revision>
  <dcterms:created xsi:type="dcterms:W3CDTF">2025-07-28T07:15:00Z</dcterms:created>
  <dcterms:modified xsi:type="dcterms:W3CDTF">2025-08-01T10:35:16Z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0DE7A24D76154D279DBBCFF4CAE47B36_12</vt:lpwstr>
  </property>
  <property fmtid="{D5CDD505-2E9C-101B-9397-08002B2CF9AE}" pid="3" name="KSOProductBuildVer">
    <vt:lpwstr>1033-12.2.0.21931</vt:lpwstr>
  </property>
</Properties>
</file>