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7" r:id="rId3"/>
    <p:sldId id="267" r:id="rId4"/>
    <p:sldId id="268" r:id="rId5"/>
    <p:sldId id="269" r:id="rId6"/>
    <p:sldId id="259" r:id="rId7"/>
    <p:sldId id="304" r:id="rId8"/>
    <p:sldId id="271" r:id="rId9"/>
    <p:sldId id="275" r:id="rId10"/>
    <p:sldId id="266" r:id="rId11"/>
    <p:sldId id="260" r:id="rId12"/>
    <p:sldId id="305" r:id="rId13"/>
    <p:sldId id="261" r:id="rId14"/>
    <p:sldId id="262" r:id="rId15"/>
    <p:sldId id="264" r:id="rId16"/>
    <p:sldId id="281" r:id="rId17"/>
    <p:sldId id="280" r:id="rId18"/>
    <p:sldId id="282" r:id="rId19"/>
    <p:sldId id="284" r:id="rId20"/>
    <p:sldId id="283" r:id="rId21"/>
    <p:sldId id="285" r:id="rId22"/>
    <p:sldId id="286" r:id="rId23"/>
    <p:sldId id="287" r:id="rId24"/>
    <p:sldId id="296" r:id="rId25"/>
    <p:sldId id="289" r:id="rId26"/>
    <p:sldId id="291" r:id="rId27"/>
    <p:sldId id="298" r:id="rId28"/>
    <p:sldId id="297" r:id="rId29"/>
    <p:sldId id="290" r:id="rId30"/>
    <p:sldId id="292" r:id="rId31"/>
    <p:sldId id="293" r:id="rId32"/>
    <p:sldId id="294" r:id="rId33"/>
    <p:sldId id="295" r:id="rId34"/>
    <p:sldId id="302" r:id="rId35"/>
    <p:sldId id="27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DCA8-7D69-40DB-AA84-FCE413BEB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879CFE0-E2B0-49A3-AC44-B075A565851C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b="0" dirty="0" smtClean="0"/>
            <a:t>Requirement Gathering and analysis</a:t>
          </a:r>
          <a:endParaRPr lang="en-US" sz="1200" b="0" dirty="0"/>
        </a:p>
      </dgm:t>
    </dgm:pt>
    <dgm:pt modelId="{26B39AED-0870-4E1B-8BEC-1074D76AD192}" type="parTrans" cxnId="{883EA682-A0CB-46CB-AEE1-6522F971E380}">
      <dgm:prSet/>
      <dgm:spPr/>
      <dgm:t>
        <a:bodyPr/>
        <a:lstStyle/>
        <a:p>
          <a:endParaRPr lang="en-US"/>
        </a:p>
      </dgm:t>
    </dgm:pt>
    <dgm:pt modelId="{BF5C8A29-0CC9-4533-8388-6CC71D692151}" type="sibTrans" cxnId="{883EA682-A0CB-46CB-AEE1-6522F971E380}">
      <dgm:prSet/>
      <dgm:spPr/>
      <dgm:t>
        <a:bodyPr/>
        <a:lstStyle/>
        <a:p>
          <a:endParaRPr lang="en-US"/>
        </a:p>
      </dgm:t>
    </dgm:pt>
    <dgm:pt modelId="{90F0F304-3D6B-4DCE-854E-4FADEBA833B8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200" dirty="0" smtClean="0"/>
            <a:t>System Design</a:t>
          </a:r>
          <a:endParaRPr lang="en-US" sz="1200" dirty="0"/>
        </a:p>
      </dgm:t>
    </dgm:pt>
    <dgm:pt modelId="{9DCE8EDF-BA59-4C29-B089-205AB8BB541B}" type="parTrans" cxnId="{6CDA80BB-F9D6-41FA-84CE-B82F2F8DBAB8}">
      <dgm:prSet/>
      <dgm:spPr/>
      <dgm:t>
        <a:bodyPr/>
        <a:lstStyle/>
        <a:p>
          <a:endParaRPr lang="en-US"/>
        </a:p>
      </dgm:t>
    </dgm:pt>
    <dgm:pt modelId="{14D06EC7-CC83-4292-9CAE-FDF728C2C0FF}" type="sibTrans" cxnId="{6CDA80BB-F9D6-41FA-84CE-B82F2F8DBAB8}">
      <dgm:prSet/>
      <dgm:spPr/>
      <dgm:t>
        <a:bodyPr/>
        <a:lstStyle/>
        <a:p>
          <a:endParaRPr lang="en-US"/>
        </a:p>
      </dgm:t>
    </dgm:pt>
    <dgm:pt modelId="{BB797C66-4F5A-400B-909D-049A9828A1EB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200" dirty="0" smtClean="0"/>
            <a:t>Implementation</a:t>
          </a:r>
          <a:endParaRPr lang="en-US" sz="1200" dirty="0"/>
        </a:p>
      </dgm:t>
    </dgm:pt>
    <dgm:pt modelId="{B8C167BC-7C4E-47F0-BC4B-5DA161F182A0}" type="parTrans" cxnId="{F7BB5C73-3719-44A2-A4AB-B390C38E7FF2}">
      <dgm:prSet/>
      <dgm:spPr/>
      <dgm:t>
        <a:bodyPr/>
        <a:lstStyle/>
        <a:p>
          <a:endParaRPr lang="en-US"/>
        </a:p>
      </dgm:t>
    </dgm:pt>
    <dgm:pt modelId="{DCA2DC89-1F60-4797-BCBE-ADE66BF09AD3}" type="sibTrans" cxnId="{F7BB5C73-3719-44A2-A4AB-B390C38E7FF2}">
      <dgm:prSet/>
      <dgm:spPr/>
      <dgm:t>
        <a:bodyPr/>
        <a:lstStyle/>
        <a:p>
          <a:endParaRPr lang="en-US"/>
        </a:p>
      </dgm:t>
    </dgm:pt>
    <dgm:pt modelId="{87F6FD3B-C087-4427-AB40-FD90AB9830C5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b="1" dirty="0" smtClean="0">
              <a:latin typeface="Candara" pitchFamily="34" charset="0"/>
            </a:rPr>
            <a:t>Integration and Testing</a:t>
          </a:r>
          <a:r>
            <a:rPr lang="en-US" sz="1200" dirty="0" smtClean="0">
              <a:latin typeface="Candara" pitchFamily="34" charset="0"/>
            </a:rPr>
            <a:t> </a:t>
          </a:r>
          <a:endParaRPr lang="en-US" sz="1200" dirty="0"/>
        </a:p>
      </dgm:t>
    </dgm:pt>
    <dgm:pt modelId="{64C1BF22-370B-49D2-9DC1-C91EDEC7C859}" type="parTrans" cxnId="{00A929DD-C559-4C75-8963-8341F3721FBC}">
      <dgm:prSet/>
      <dgm:spPr/>
      <dgm:t>
        <a:bodyPr/>
        <a:lstStyle/>
        <a:p>
          <a:endParaRPr lang="en-US"/>
        </a:p>
      </dgm:t>
    </dgm:pt>
    <dgm:pt modelId="{25829FCD-0047-4EE1-AF2F-981BA17281E1}" type="sibTrans" cxnId="{00A929DD-C559-4C75-8963-8341F3721FBC}">
      <dgm:prSet/>
      <dgm:spPr/>
      <dgm:t>
        <a:bodyPr/>
        <a:lstStyle/>
        <a:p>
          <a:endParaRPr lang="en-US"/>
        </a:p>
      </dgm:t>
    </dgm:pt>
    <dgm:pt modelId="{779C0880-42E1-4A3D-833F-EA63756C6782}" type="pres">
      <dgm:prSet presAssocID="{AD40DCA8-7D69-40DB-AA84-FCE413BEB29A}" presName="Name0" presStyleCnt="0">
        <dgm:presLayoutVars>
          <dgm:dir/>
          <dgm:resizeHandles val="exact"/>
        </dgm:presLayoutVars>
      </dgm:prSet>
      <dgm:spPr/>
    </dgm:pt>
    <dgm:pt modelId="{5B9CB44F-1F06-4467-9466-ABA745147019}" type="pres">
      <dgm:prSet presAssocID="{7879CFE0-E2B0-49A3-AC44-B075A565851C}" presName="node" presStyleLbl="node1" presStyleIdx="0" presStyleCnt="4" custScaleX="423588" custScaleY="139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69523-18E4-4691-BC12-207F04466B2E}" type="pres">
      <dgm:prSet presAssocID="{BF5C8A29-0CC9-4533-8388-6CC71D692151}" presName="sibTrans" presStyleLbl="sibTrans2D1" presStyleIdx="0" presStyleCnt="3" custScaleX="133180" custScaleY="127158" custLinFactNeighborX="7491" custLinFactNeighborY="-3741"/>
      <dgm:spPr/>
      <dgm:t>
        <a:bodyPr/>
        <a:lstStyle/>
        <a:p>
          <a:endParaRPr lang="en-US"/>
        </a:p>
      </dgm:t>
    </dgm:pt>
    <dgm:pt modelId="{53E81F6A-2C40-40C8-AADC-AD059615292F}" type="pres">
      <dgm:prSet presAssocID="{BF5C8A29-0CC9-4533-8388-6CC71D69215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85D575B-C5B7-45A9-BB56-04FBD2D7D351}" type="pres">
      <dgm:prSet presAssocID="{90F0F304-3D6B-4DCE-854E-4FADEBA833B8}" presName="node" presStyleLbl="node1" presStyleIdx="1" presStyleCnt="4" custScaleX="313800" custScaleY="139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BC643-8016-41AB-A542-20FA3D7BB1A1}" type="pres">
      <dgm:prSet presAssocID="{14D06EC7-CC83-4292-9CAE-FDF728C2C0FF}" presName="sibTrans" presStyleLbl="sibTrans2D1" presStyleIdx="1" presStyleCnt="3" custScaleX="133180" custScaleY="127158"/>
      <dgm:spPr/>
      <dgm:t>
        <a:bodyPr/>
        <a:lstStyle/>
        <a:p>
          <a:endParaRPr lang="en-US"/>
        </a:p>
      </dgm:t>
    </dgm:pt>
    <dgm:pt modelId="{1F75E151-B261-402F-B57C-8432DDED7441}" type="pres">
      <dgm:prSet presAssocID="{14D06EC7-CC83-4292-9CAE-FDF728C2C0F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09A77EA-314F-49AB-871D-34626970573E}" type="pres">
      <dgm:prSet presAssocID="{BB797C66-4F5A-400B-909D-049A9828A1EB}" presName="node" presStyleLbl="node1" presStyleIdx="2" presStyleCnt="4" custScaleX="318127" custScaleY="1291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14584-5777-498F-AC97-580F940573BE}" type="pres">
      <dgm:prSet presAssocID="{DCA2DC89-1F60-4797-BCBE-ADE66BF09AD3}" presName="sibTrans" presStyleLbl="sibTrans2D1" presStyleIdx="2" presStyleCnt="3" custScaleX="133180" custScaleY="127158"/>
      <dgm:spPr/>
      <dgm:t>
        <a:bodyPr/>
        <a:lstStyle/>
        <a:p>
          <a:endParaRPr lang="en-US"/>
        </a:p>
      </dgm:t>
    </dgm:pt>
    <dgm:pt modelId="{913D5FAE-3AF8-4047-A08B-1930A3FE9760}" type="pres">
      <dgm:prSet presAssocID="{DCA2DC89-1F60-4797-BCBE-ADE66BF09AD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ECF321D-DB5A-4E4E-8AAC-7EC2B5CA5E52}" type="pres">
      <dgm:prSet presAssocID="{87F6FD3B-C087-4427-AB40-FD90AB9830C5}" presName="node" presStyleLbl="node1" presStyleIdx="3" presStyleCnt="4" custScaleX="415590" custScaleY="1315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AE72D-CCF2-49CB-A8A4-93AB6B26A8E8}" type="presOf" srcId="{AD40DCA8-7D69-40DB-AA84-FCE413BEB29A}" destId="{779C0880-42E1-4A3D-833F-EA63756C6782}" srcOrd="0" destOrd="0" presId="urn:microsoft.com/office/officeart/2005/8/layout/process1"/>
    <dgm:cxn modelId="{00A929DD-C559-4C75-8963-8341F3721FBC}" srcId="{AD40DCA8-7D69-40DB-AA84-FCE413BEB29A}" destId="{87F6FD3B-C087-4427-AB40-FD90AB9830C5}" srcOrd="3" destOrd="0" parTransId="{64C1BF22-370B-49D2-9DC1-C91EDEC7C859}" sibTransId="{25829FCD-0047-4EE1-AF2F-981BA17281E1}"/>
    <dgm:cxn modelId="{FD55C20C-AEEC-4F61-9337-70A9FD54E786}" type="presOf" srcId="{90F0F304-3D6B-4DCE-854E-4FADEBA833B8}" destId="{A85D575B-C5B7-45A9-BB56-04FBD2D7D351}" srcOrd="0" destOrd="0" presId="urn:microsoft.com/office/officeart/2005/8/layout/process1"/>
    <dgm:cxn modelId="{5094AB72-D69E-4D8D-A907-7E3AB65C356E}" type="presOf" srcId="{7879CFE0-E2B0-49A3-AC44-B075A565851C}" destId="{5B9CB44F-1F06-4467-9466-ABA745147019}" srcOrd="0" destOrd="0" presId="urn:microsoft.com/office/officeart/2005/8/layout/process1"/>
    <dgm:cxn modelId="{F7BB5C73-3719-44A2-A4AB-B390C38E7FF2}" srcId="{AD40DCA8-7D69-40DB-AA84-FCE413BEB29A}" destId="{BB797C66-4F5A-400B-909D-049A9828A1EB}" srcOrd="2" destOrd="0" parTransId="{B8C167BC-7C4E-47F0-BC4B-5DA161F182A0}" sibTransId="{DCA2DC89-1F60-4797-BCBE-ADE66BF09AD3}"/>
    <dgm:cxn modelId="{32A3CF83-F70B-4805-AAFD-123F6D8FB49E}" type="presOf" srcId="{87F6FD3B-C087-4427-AB40-FD90AB9830C5}" destId="{FECF321D-DB5A-4E4E-8AAC-7EC2B5CA5E52}" srcOrd="0" destOrd="0" presId="urn:microsoft.com/office/officeart/2005/8/layout/process1"/>
    <dgm:cxn modelId="{883EA682-A0CB-46CB-AEE1-6522F971E380}" srcId="{AD40DCA8-7D69-40DB-AA84-FCE413BEB29A}" destId="{7879CFE0-E2B0-49A3-AC44-B075A565851C}" srcOrd="0" destOrd="0" parTransId="{26B39AED-0870-4E1B-8BEC-1074D76AD192}" sibTransId="{BF5C8A29-0CC9-4533-8388-6CC71D692151}"/>
    <dgm:cxn modelId="{862C3610-C643-48F2-82B2-EF3FF6D6F1DE}" type="presOf" srcId="{DCA2DC89-1F60-4797-BCBE-ADE66BF09AD3}" destId="{53D14584-5777-498F-AC97-580F940573BE}" srcOrd="0" destOrd="0" presId="urn:microsoft.com/office/officeart/2005/8/layout/process1"/>
    <dgm:cxn modelId="{8A6FDDE8-D4CF-42BB-84C2-0D060D30DB89}" type="presOf" srcId="{BF5C8A29-0CC9-4533-8388-6CC71D692151}" destId="{53E81F6A-2C40-40C8-AADC-AD059615292F}" srcOrd="1" destOrd="0" presId="urn:microsoft.com/office/officeart/2005/8/layout/process1"/>
    <dgm:cxn modelId="{5221A3E5-9DB7-4D55-8E02-6F63F1269D9B}" type="presOf" srcId="{14D06EC7-CC83-4292-9CAE-FDF728C2C0FF}" destId="{20DBC643-8016-41AB-A542-20FA3D7BB1A1}" srcOrd="0" destOrd="0" presId="urn:microsoft.com/office/officeart/2005/8/layout/process1"/>
    <dgm:cxn modelId="{AF828A8D-620A-4DE6-BECD-0A4D84C917A9}" type="presOf" srcId="{BB797C66-4F5A-400B-909D-049A9828A1EB}" destId="{409A77EA-314F-49AB-871D-34626970573E}" srcOrd="0" destOrd="0" presId="urn:microsoft.com/office/officeart/2005/8/layout/process1"/>
    <dgm:cxn modelId="{85BC57C2-7424-4C9F-BB6F-E552A5E3F93A}" type="presOf" srcId="{DCA2DC89-1F60-4797-BCBE-ADE66BF09AD3}" destId="{913D5FAE-3AF8-4047-A08B-1930A3FE9760}" srcOrd="1" destOrd="0" presId="urn:microsoft.com/office/officeart/2005/8/layout/process1"/>
    <dgm:cxn modelId="{6A3485C1-766D-4DA6-8FCF-69964639BA25}" type="presOf" srcId="{BF5C8A29-0CC9-4533-8388-6CC71D692151}" destId="{C8D69523-18E4-4691-BC12-207F04466B2E}" srcOrd="0" destOrd="0" presId="urn:microsoft.com/office/officeart/2005/8/layout/process1"/>
    <dgm:cxn modelId="{F0EC1DB2-F07F-4171-8133-FD4351728300}" type="presOf" srcId="{14D06EC7-CC83-4292-9CAE-FDF728C2C0FF}" destId="{1F75E151-B261-402F-B57C-8432DDED7441}" srcOrd="1" destOrd="0" presId="urn:microsoft.com/office/officeart/2005/8/layout/process1"/>
    <dgm:cxn modelId="{6CDA80BB-F9D6-41FA-84CE-B82F2F8DBAB8}" srcId="{AD40DCA8-7D69-40DB-AA84-FCE413BEB29A}" destId="{90F0F304-3D6B-4DCE-854E-4FADEBA833B8}" srcOrd="1" destOrd="0" parTransId="{9DCE8EDF-BA59-4C29-B089-205AB8BB541B}" sibTransId="{14D06EC7-CC83-4292-9CAE-FDF728C2C0FF}"/>
    <dgm:cxn modelId="{DCCF2976-4BBC-4401-AF85-210E2B56D476}" type="presParOf" srcId="{779C0880-42E1-4A3D-833F-EA63756C6782}" destId="{5B9CB44F-1F06-4467-9466-ABA745147019}" srcOrd="0" destOrd="0" presId="urn:microsoft.com/office/officeart/2005/8/layout/process1"/>
    <dgm:cxn modelId="{AD087FC3-7645-4D54-8644-A540CBC022D0}" type="presParOf" srcId="{779C0880-42E1-4A3D-833F-EA63756C6782}" destId="{C8D69523-18E4-4691-BC12-207F04466B2E}" srcOrd="1" destOrd="0" presId="urn:microsoft.com/office/officeart/2005/8/layout/process1"/>
    <dgm:cxn modelId="{67466852-1138-497C-B950-CC43180A0721}" type="presParOf" srcId="{C8D69523-18E4-4691-BC12-207F04466B2E}" destId="{53E81F6A-2C40-40C8-AADC-AD059615292F}" srcOrd="0" destOrd="0" presId="urn:microsoft.com/office/officeart/2005/8/layout/process1"/>
    <dgm:cxn modelId="{E393910B-245E-4902-A121-4A4225F0156D}" type="presParOf" srcId="{779C0880-42E1-4A3D-833F-EA63756C6782}" destId="{A85D575B-C5B7-45A9-BB56-04FBD2D7D351}" srcOrd="2" destOrd="0" presId="urn:microsoft.com/office/officeart/2005/8/layout/process1"/>
    <dgm:cxn modelId="{51F17D26-AD10-4874-BB66-D71B2D5E199D}" type="presParOf" srcId="{779C0880-42E1-4A3D-833F-EA63756C6782}" destId="{20DBC643-8016-41AB-A542-20FA3D7BB1A1}" srcOrd="3" destOrd="0" presId="urn:microsoft.com/office/officeart/2005/8/layout/process1"/>
    <dgm:cxn modelId="{854B3C51-7955-4F1D-BBDF-9E2D1BE7876A}" type="presParOf" srcId="{20DBC643-8016-41AB-A542-20FA3D7BB1A1}" destId="{1F75E151-B261-402F-B57C-8432DDED7441}" srcOrd="0" destOrd="0" presId="urn:microsoft.com/office/officeart/2005/8/layout/process1"/>
    <dgm:cxn modelId="{CDE5A01D-6D1B-43A2-BD7E-66D5C5A99DD7}" type="presParOf" srcId="{779C0880-42E1-4A3D-833F-EA63756C6782}" destId="{409A77EA-314F-49AB-871D-34626970573E}" srcOrd="4" destOrd="0" presId="urn:microsoft.com/office/officeart/2005/8/layout/process1"/>
    <dgm:cxn modelId="{232338DA-2E1E-42BE-B736-109D847B984E}" type="presParOf" srcId="{779C0880-42E1-4A3D-833F-EA63756C6782}" destId="{53D14584-5777-498F-AC97-580F940573BE}" srcOrd="5" destOrd="0" presId="urn:microsoft.com/office/officeart/2005/8/layout/process1"/>
    <dgm:cxn modelId="{F0103CC5-A867-4E5D-9B45-8A80ACD1174E}" type="presParOf" srcId="{53D14584-5777-498F-AC97-580F940573BE}" destId="{913D5FAE-3AF8-4047-A08B-1930A3FE9760}" srcOrd="0" destOrd="0" presId="urn:microsoft.com/office/officeart/2005/8/layout/process1"/>
    <dgm:cxn modelId="{FA2A8341-655B-4E83-AF60-926E2B064FFE}" type="presParOf" srcId="{779C0880-42E1-4A3D-833F-EA63756C6782}" destId="{FECF321D-DB5A-4E4E-8AAC-7EC2B5CA5E5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9CB44F-1F06-4467-9466-ABA745147019}">
      <dsp:nvSpPr>
        <dsp:cNvPr id="0" name=""/>
        <dsp:cNvSpPr/>
      </dsp:nvSpPr>
      <dsp:spPr>
        <a:xfrm>
          <a:off x="10780" y="1645852"/>
          <a:ext cx="2160487" cy="7722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Requirement Gathering and analysis</a:t>
          </a:r>
          <a:endParaRPr lang="en-US" sz="1200" b="0" kern="1200" dirty="0"/>
        </a:p>
      </dsp:txBody>
      <dsp:txXfrm>
        <a:off x="10780" y="1645852"/>
        <a:ext cx="2160487" cy="772294"/>
      </dsp:txXfrm>
    </dsp:sp>
    <dsp:sp modelId="{C8D69523-18E4-4691-BC12-207F04466B2E}">
      <dsp:nvSpPr>
        <dsp:cNvPr id="0" name=""/>
        <dsp:cNvSpPr/>
      </dsp:nvSpPr>
      <dsp:spPr>
        <a:xfrm>
          <a:off x="2212433" y="1946846"/>
          <a:ext cx="144006" cy="1608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12433" y="1946846"/>
        <a:ext cx="144006" cy="160843"/>
      </dsp:txXfrm>
    </dsp:sp>
    <dsp:sp modelId="{A85D575B-C5B7-45A9-BB56-04FBD2D7D351}">
      <dsp:nvSpPr>
        <dsp:cNvPr id="0" name=""/>
        <dsp:cNvSpPr/>
      </dsp:nvSpPr>
      <dsp:spPr>
        <a:xfrm>
          <a:off x="2375285" y="1645852"/>
          <a:ext cx="1600519" cy="77229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System Design</a:t>
          </a:r>
          <a:endParaRPr lang="en-US" sz="1200" kern="1200" dirty="0"/>
        </a:p>
      </dsp:txBody>
      <dsp:txXfrm>
        <a:off x="2375285" y="1645852"/>
        <a:ext cx="1600519" cy="772294"/>
      </dsp:txXfrm>
    </dsp:sp>
    <dsp:sp modelId="{20DBC643-8016-41AB-A542-20FA3D7BB1A1}">
      <dsp:nvSpPr>
        <dsp:cNvPr id="0" name=""/>
        <dsp:cNvSpPr/>
      </dsp:nvSpPr>
      <dsp:spPr>
        <a:xfrm>
          <a:off x="4008870" y="1951578"/>
          <a:ext cx="144006" cy="1608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008870" y="1951578"/>
        <a:ext cx="144006" cy="160843"/>
      </dsp:txXfrm>
    </dsp:sp>
    <dsp:sp modelId="{409A77EA-314F-49AB-871D-34626970573E}">
      <dsp:nvSpPr>
        <dsp:cNvPr id="0" name=""/>
        <dsp:cNvSpPr/>
      </dsp:nvSpPr>
      <dsp:spPr>
        <a:xfrm>
          <a:off x="4179822" y="1673734"/>
          <a:ext cx="1622589" cy="71653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Implementation</a:t>
          </a:r>
          <a:endParaRPr lang="en-US" sz="1200" kern="1200" dirty="0"/>
        </a:p>
      </dsp:txBody>
      <dsp:txXfrm>
        <a:off x="4179822" y="1673734"/>
        <a:ext cx="1622589" cy="716530"/>
      </dsp:txXfrm>
    </dsp:sp>
    <dsp:sp modelId="{53D14584-5777-498F-AC97-580F940573BE}">
      <dsp:nvSpPr>
        <dsp:cNvPr id="0" name=""/>
        <dsp:cNvSpPr/>
      </dsp:nvSpPr>
      <dsp:spPr>
        <a:xfrm>
          <a:off x="5835477" y="1951578"/>
          <a:ext cx="144006" cy="1608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835477" y="1951578"/>
        <a:ext cx="144006" cy="160843"/>
      </dsp:txXfrm>
    </dsp:sp>
    <dsp:sp modelId="{FECF321D-DB5A-4E4E-8AAC-7EC2B5CA5E52}">
      <dsp:nvSpPr>
        <dsp:cNvPr id="0" name=""/>
        <dsp:cNvSpPr/>
      </dsp:nvSpPr>
      <dsp:spPr>
        <a:xfrm>
          <a:off x="6006429" y="1667289"/>
          <a:ext cx="2119693" cy="72942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ndara" pitchFamily="34" charset="0"/>
            </a:rPr>
            <a:t>Integration and Testing</a:t>
          </a:r>
          <a:r>
            <a:rPr lang="en-US" sz="1200" kern="1200" dirty="0" smtClean="0">
              <a:latin typeface="Candara" pitchFamily="34" charset="0"/>
            </a:rPr>
            <a:t> </a:t>
          </a:r>
          <a:endParaRPr lang="en-US" sz="1200" kern="1200" dirty="0"/>
        </a:p>
      </dsp:txBody>
      <dsp:txXfrm>
        <a:off x="6006429" y="1667289"/>
        <a:ext cx="2119693" cy="729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199-B845-46E9-9533-D5A4C3C2956B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B4-0CA1-4136-8E27-BDA8752F3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199-B845-46E9-9533-D5A4C3C2956B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B4-0CA1-4136-8E27-BDA8752F3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199-B845-46E9-9533-D5A4C3C2956B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B4-0CA1-4136-8E27-BDA8752F3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199-B845-46E9-9533-D5A4C3C2956B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B4-0CA1-4136-8E27-BDA8752F3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199-B845-46E9-9533-D5A4C3C2956B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B4-0CA1-4136-8E27-BDA8752F3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199-B845-46E9-9533-D5A4C3C2956B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B4-0CA1-4136-8E27-BDA8752F3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199-B845-46E9-9533-D5A4C3C2956B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B4-0CA1-4136-8E27-BDA8752F3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199-B845-46E9-9533-D5A4C3C2956B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B4-0CA1-4136-8E27-BDA8752F3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199-B845-46E9-9533-D5A4C3C2956B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B4-0CA1-4136-8E27-BDA8752F3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199-B845-46E9-9533-D5A4C3C2956B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E3B4-0CA1-4136-8E27-BDA8752F3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199-B845-46E9-9533-D5A4C3C2956B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9F74E3B4-0CA1-4136-8E27-BDA8752F3E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431199-B845-46E9-9533-D5A4C3C2956B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74E3B4-0CA1-4136-8E27-BDA8752F3E0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tik Patra\Desktop\Backuo\HostelManagementSystem (FINAL)\HostelManagementSystem\Resources\beea7f10ad12ca7aa3929c28690cd51f--logo-a-line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8112"/>
            <a:ext cx="9144000" cy="4781128"/>
          </a:xfrm>
        </p:spPr>
        <p:txBody>
          <a:bodyPr>
            <a:normAutofit/>
          </a:bodyPr>
          <a:lstStyle/>
          <a:p>
            <a:pPr algn="ctr"/>
            <a: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A presentation on our project</a:t>
            </a:r>
            <a:b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lang="en-IN" sz="3600" b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Hostel Management System</a:t>
            </a:r>
            <a:endParaRPr lang="en-US" sz="3600" b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 organization (the team)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Segoe UI" pitchFamily="34" charset="0"/>
                <a:cs typeface="Segoe UI" pitchFamily="34" charset="0"/>
              </a:rPr>
              <a:t>System Designer.</a:t>
            </a:r>
          </a:p>
          <a:p>
            <a:r>
              <a:rPr lang="en-IN" sz="2000" dirty="0" smtClean="0">
                <a:latin typeface="Segoe UI" pitchFamily="34" charset="0"/>
                <a:cs typeface="Segoe UI" pitchFamily="34" charset="0"/>
              </a:rPr>
              <a:t>Programmer.</a:t>
            </a:r>
          </a:p>
          <a:p>
            <a:r>
              <a:rPr lang="en-IN" sz="2000" dirty="0" smtClean="0">
                <a:latin typeface="Segoe UI" pitchFamily="34" charset="0"/>
                <a:cs typeface="Segoe UI" pitchFamily="34" charset="0"/>
              </a:rPr>
              <a:t>Documentation.</a:t>
            </a:r>
          </a:p>
        </p:txBody>
      </p:sp>
      <p:pic>
        <p:nvPicPr>
          <p:cNvPr id="4" name="Picture 3" descr="23-css-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3717032"/>
            <a:ext cx="2391450" cy="2391450"/>
          </a:xfrm>
          <a:prstGeom prst="rect">
            <a:avLst/>
          </a:prstGeom>
        </p:spPr>
      </p:pic>
      <p:pic>
        <p:nvPicPr>
          <p:cNvPr id="5" name="Picture 4" descr="Circle-icons-document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3717032"/>
            <a:ext cx="2304256" cy="2304256"/>
          </a:xfrm>
          <a:prstGeom prst="rect">
            <a:avLst/>
          </a:prstGeom>
        </p:spPr>
      </p:pic>
      <p:pic>
        <p:nvPicPr>
          <p:cNvPr id="6" name="Picture 5" descr="web_design_services_flat_web_design_icon_png_web_design_png_web_design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3645024"/>
            <a:ext cx="2391450" cy="239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Feasibility study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What is feasibility study? 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>
              <a:buNone/>
            </a:pP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>
              <a:buNone/>
            </a:pP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>
              <a:buNone/>
            </a:pP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icons_feasibilit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636912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Technical feasibility</a:t>
            </a:r>
            <a:endParaRPr lang="en-US" dirty="0"/>
          </a:p>
        </p:txBody>
      </p:sp>
      <p:pic>
        <p:nvPicPr>
          <p:cNvPr id="7" name="Picture 6" descr="Visual-Studio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0179" y="2691680"/>
            <a:ext cx="2537520" cy="2537520"/>
          </a:xfrm>
          <a:prstGeom prst="rect">
            <a:avLst/>
          </a:prstGeom>
        </p:spPr>
      </p:pic>
      <p:pic>
        <p:nvPicPr>
          <p:cNvPr id="8" name="Picture 7" descr="Image2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0459" y="3195737"/>
            <a:ext cx="1579733" cy="15797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Economical feasibility</a:t>
            </a:r>
            <a:endParaRPr lang="en-US" dirty="0"/>
          </a:p>
        </p:txBody>
      </p:sp>
      <p:pic>
        <p:nvPicPr>
          <p:cNvPr id="4" name="Picture 3" descr="begin-paperless-appts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068960"/>
            <a:ext cx="1876425" cy="1876425"/>
          </a:xfrm>
          <a:prstGeom prst="rect">
            <a:avLst/>
          </a:prstGeom>
        </p:spPr>
      </p:pic>
      <p:pic>
        <p:nvPicPr>
          <p:cNvPr id="5" name="Picture 4" descr="Artboard_14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996952"/>
            <a:ext cx="1979712" cy="1979712"/>
          </a:xfrm>
          <a:prstGeom prst="rect">
            <a:avLst/>
          </a:prstGeom>
        </p:spPr>
      </p:pic>
      <p:pic>
        <p:nvPicPr>
          <p:cNvPr id="6" name="Picture 5" descr="feasibility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4773" y="3068960"/>
            <a:ext cx="2467347" cy="20475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Operational feasibility	</a:t>
            </a:r>
            <a:endParaRPr lang="en-US" dirty="0"/>
          </a:p>
        </p:txBody>
      </p:sp>
      <p:pic>
        <p:nvPicPr>
          <p:cNvPr id="4" name="Picture 3" descr="icon-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2852936"/>
            <a:ext cx="2304256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99"/>
            <a:ext cx="8229600" cy="5013177"/>
          </a:xfrm>
        </p:spPr>
        <p:txBody>
          <a:bodyPr>
            <a:noAutofit/>
          </a:bodyPr>
          <a:lstStyle/>
          <a:p>
            <a:pPr marL="0">
              <a:buNone/>
            </a:pP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This project follows the Waterfall model 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Requirement Gathering and analysis 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System Design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Implementation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Integration and Testing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Maintenance</a:t>
            </a:r>
          </a:p>
          <a:p>
            <a:pPr marL="0">
              <a:buNone/>
            </a:pPr>
            <a:endParaRPr lang="en-US" sz="1400" dirty="0" smtClean="0">
              <a:latin typeface="Candara" pitchFamily="34" charset="0"/>
            </a:endParaRPr>
          </a:p>
          <a:p>
            <a:pPr marL="0">
              <a:buNone/>
            </a:pPr>
            <a:endParaRPr lang="en-IN" sz="1400" dirty="0" smtClean="0">
              <a:latin typeface="Candara" pitchFamily="34" charset="0"/>
            </a:endParaRPr>
          </a:p>
          <a:p>
            <a:pPr marL="0">
              <a:buNone/>
            </a:pPr>
            <a:endParaRPr lang="en-US" sz="1400" dirty="0">
              <a:latin typeface="Candara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95536" y="2996953"/>
          <a:ext cx="81369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0472"/>
            <a:ext cx="8229600" cy="43431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3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n-IN" sz="3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3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000" dirty="0">
                <a:latin typeface="Segoe UI" pitchFamily="34" charset="0"/>
                <a:cs typeface="Segoe UI" pitchFamily="34" charset="0"/>
              </a:rPr>
              <a:t>Software Development Life Cycle </a:t>
            </a:r>
            <a:endParaRPr lang="en-US" sz="40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design</a:t>
            </a:r>
            <a:endParaRPr lang="en-US" dirty="0"/>
          </a:p>
        </p:txBody>
      </p:sp>
      <p:pic>
        <p:nvPicPr>
          <p:cNvPr id="6" name="Content Placeholder 5" descr="design-ic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9832" y="2996952"/>
            <a:ext cx="2592288" cy="259228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0</a:t>
            </a:r>
            <a:endParaRPr lang="en-US" dirty="0"/>
          </a:p>
        </p:txBody>
      </p:sp>
      <p:pic>
        <p:nvPicPr>
          <p:cNvPr id="4" name="Content Placeholder 3" descr="DFD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836712"/>
            <a:ext cx="6056531" cy="576064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(Login)</a:t>
            </a:r>
            <a:endParaRPr lang="en-US" dirty="0"/>
          </a:p>
        </p:txBody>
      </p:sp>
      <p:pic>
        <p:nvPicPr>
          <p:cNvPr id="4" name="Content Placeholder 3" descr="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2492896"/>
            <a:ext cx="7299549" cy="30485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(Students)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492896"/>
            <a:ext cx="7477333" cy="29622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Objectives of Our Project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Segoe UI" pitchFamily="34" charset="0"/>
                <a:cs typeface="Segoe UI" pitchFamily="34" charset="0"/>
              </a:rPr>
              <a:t>The objective is to make an automated system to carry out the various operation of a Hostel. </a:t>
            </a:r>
          </a:p>
          <a:p>
            <a:pPr>
              <a:buNone/>
            </a:pPr>
            <a:endParaRPr lang="en-US" sz="2000" dirty="0" smtClean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object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3078832"/>
            <a:ext cx="3230488" cy="3230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(</a:t>
            </a:r>
            <a:r>
              <a:rPr lang="en-IN" dirty="0" smtClean="0"/>
              <a:t>Registration Charges)</a:t>
            </a:r>
            <a:endParaRPr lang="en-US" dirty="0"/>
          </a:p>
        </p:txBody>
      </p:sp>
      <p:pic>
        <p:nvPicPr>
          <p:cNvPr id="4" name="Content Placeholder 3" descr="Re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2780928"/>
            <a:ext cx="6862973" cy="27753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(Services)</a:t>
            </a:r>
            <a:endParaRPr lang="en-US" dirty="0"/>
          </a:p>
        </p:txBody>
      </p:sp>
      <p:pic>
        <p:nvPicPr>
          <p:cNvPr id="4" name="Content Placeholder 3" descr="Servic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0286" y="2996952"/>
            <a:ext cx="6293536" cy="19952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y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556793"/>
            <a:ext cx="6435275" cy="48586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(Fee Payment)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(Inventory)</a:t>
            </a:r>
            <a:endParaRPr lang="en-US" dirty="0"/>
          </a:p>
        </p:txBody>
      </p:sp>
      <p:pic>
        <p:nvPicPr>
          <p:cNvPr id="4" name="Content Placeholder 3" descr="inve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2636912"/>
            <a:ext cx="5892483" cy="25271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Special feature of module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Segoe UI" pitchFamily="34" charset="0"/>
                <a:cs typeface="Segoe UI" pitchFamily="34" charset="0"/>
              </a:rPr>
              <a:t>Dark theme that’s easy on eyes.</a:t>
            </a:r>
          </a:p>
          <a:p>
            <a:r>
              <a:rPr lang="en-IN" sz="1800" dirty="0" smtClean="0">
                <a:latin typeface="Segoe UI" pitchFamily="34" charset="0"/>
                <a:cs typeface="Segoe UI" pitchFamily="34" charset="0"/>
              </a:rPr>
              <a:t>Easy to understand procedure.</a:t>
            </a:r>
          </a:p>
          <a:p>
            <a:r>
              <a:rPr lang="en-IN" sz="1800" dirty="0" smtClean="0">
                <a:latin typeface="Segoe UI" pitchFamily="34" charset="0"/>
                <a:cs typeface="Segoe UI" pitchFamily="34" charset="0"/>
              </a:rPr>
              <a:t>Common UI elements in each module.</a:t>
            </a:r>
            <a:endParaRPr lang="en-US" sz="18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vision-png-clipart-png-image-9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573016"/>
            <a:ext cx="2891985" cy="2160240"/>
          </a:xfrm>
          <a:prstGeom prst="rect">
            <a:avLst/>
          </a:prstGeom>
        </p:spPr>
      </p:pic>
      <p:pic>
        <p:nvPicPr>
          <p:cNvPr id="5" name="Picture 4" descr="userfriendl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3789040"/>
            <a:ext cx="1944216" cy="1944216"/>
          </a:xfrm>
          <a:prstGeom prst="rect">
            <a:avLst/>
          </a:prstGeom>
        </p:spPr>
      </p:pic>
      <p:pic>
        <p:nvPicPr>
          <p:cNvPr id="6" name="Picture 5" descr="un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184" y="3573016"/>
            <a:ext cx="1238423" cy="2152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</a:t>
            </a:r>
            <a:endParaRPr lang="en-US" dirty="0"/>
          </a:p>
        </p:txBody>
      </p:sp>
      <p:pic>
        <p:nvPicPr>
          <p:cNvPr id="4" name="Content Placeholder 3" descr="HMSC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0155" y="1935164"/>
            <a:ext cx="5703691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page</a:t>
            </a:r>
            <a:endParaRPr lang="en-US" dirty="0"/>
          </a:p>
        </p:txBody>
      </p:sp>
      <p:pic>
        <p:nvPicPr>
          <p:cNvPr id="4" name="Content Placeholder 3" descr="Main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2969" y="1935164"/>
            <a:ext cx="741806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Hostel module</a:t>
            </a:r>
            <a:endParaRPr lang="en-US" dirty="0"/>
          </a:p>
        </p:txBody>
      </p:sp>
      <p:pic>
        <p:nvPicPr>
          <p:cNvPr id="4" name="Content Placeholder 3" descr="Host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2852936"/>
            <a:ext cx="6707088" cy="240413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Room module</a:t>
            </a:r>
            <a:endParaRPr lang="en-US" dirty="0"/>
          </a:p>
        </p:txBody>
      </p:sp>
      <p:pic>
        <p:nvPicPr>
          <p:cNvPr id="4" name="Content Placeholder 3" descr="roo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7337" y="2900985"/>
            <a:ext cx="6449326" cy="245779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Students page</a:t>
            </a:r>
            <a:endParaRPr lang="en-US" dirty="0"/>
          </a:p>
        </p:txBody>
      </p:sp>
      <p:pic>
        <p:nvPicPr>
          <p:cNvPr id="4" name="Content Placeholder 3" descr="Studen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844825"/>
            <a:ext cx="5985953" cy="49228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" pitchFamily="34" charset="0"/>
                <a:cs typeface="Segoe UI" pitchFamily="34" charset="0"/>
              </a:rPr>
              <a:t>Project Category:</a:t>
            </a:r>
            <a:endParaRPr lang="en-US" dirty="0"/>
          </a:p>
        </p:txBody>
      </p:sp>
      <p:pic>
        <p:nvPicPr>
          <p:cNvPr id="4" name="Picture 3" descr="parallels_desktop_10_icon_for_yosemite_v3_by_r2cwb-d7yhn0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348880"/>
            <a:ext cx="3106779" cy="3106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registration charges</a:t>
            </a:r>
            <a:endParaRPr lang="en-US" dirty="0"/>
          </a:p>
        </p:txBody>
      </p:sp>
      <p:pic>
        <p:nvPicPr>
          <p:cNvPr id="4" name="Content Placeholder 3" descr="Re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33890"/>
            <a:ext cx="8229600" cy="37919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 payment</a:t>
            </a:r>
            <a:endParaRPr lang="en-US" dirty="0"/>
          </a:p>
        </p:txBody>
      </p:sp>
      <p:pic>
        <p:nvPicPr>
          <p:cNvPr id="4" name="Content Placeholder 3" descr="FeePay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863156"/>
            <a:ext cx="6660139" cy="48062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Inventory</a:t>
            </a:r>
            <a:endParaRPr lang="en-US" dirty="0"/>
          </a:p>
        </p:txBody>
      </p:sp>
      <p:pic>
        <p:nvPicPr>
          <p:cNvPr id="4" name="Content Placeholder 3" descr="Inven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2" y="2060849"/>
            <a:ext cx="5825023" cy="42233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Records  </a:t>
            </a:r>
            <a:endParaRPr lang="en-US" dirty="0"/>
          </a:p>
        </p:txBody>
      </p:sp>
      <p:pic>
        <p:nvPicPr>
          <p:cNvPr id="4" name="Content Placeholder 3" descr="Student Reco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772816"/>
            <a:ext cx="7344816" cy="49205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Hostel Management System is a desktop based system which automates all the activities in the hostel which is currently manual. </a:t>
            </a:r>
          </a:p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It enhances the overall performance of the system, removes the necessity of maintaining all the registers. </a:t>
            </a:r>
          </a:p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Removes all kinds of manual errors.</a:t>
            </a:r>
          </a:p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Work overhead of employees is reduced.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Pratik Patra\Desktop\Download 2\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221088"/>
            <a:ext cx="2160240" cy="216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atik Patra\Desktop\Download 2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4769768" cy="4769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Tools and Platforms to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4" name="Picture 3" descr="Visual-Studio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492896"/>
            <a:ext cx="2537520" cy="2537520"/>
          </a:xfrm>
          <a:prstGeom prst="rect">
            <a:avLst/>
          </a:prstGeom>
        </p:spPr>
      </p:pic>
      <p:pic>
        <p:nvPicPr>
          <p:cNvPr id="5" name="Picture 4" descr="l11424-windows-8-icon-logo-1209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780928"/>
            <a:ext cx="1818903" cy="1818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Segoe UI" pitchFamily="34" charset="0"/>
                <a:cs typeface="Segoe UI" pitchFamily="34" charset="0"/>
              </a:rPr>
              <a:t/>
            </a:r>
            <a:br>
              <a:rPr lang="en-IN" dirty="0" smtClean="0">
                <a:latin typeface="Segoe UI" pitchFamily="34" charset="0"/>
                <a:cs typeface="Segoe UI" pitchFamily="34" charset="0"/>
              </a:rPr>
            </a:br>
            <a:r>
              <a:rPr lang="en-IN" dirty="0" smtClean="0">
                <a:latin typeface="Segoe UI" pitchFamily="34" charset="0"/>
                <a:cs typeface="Segoe UI" pitchFamily="34" charset="0"/>
              </a:rPr>
              <a:t/>
            </a:r>
            <a:br>
              <a:rPr lang="en-IN" dirty="0" smtClean="0">
                <a:latin typeface="Segoe UI" pitchFamily="34" charset="0"/>
                <a:cs typeface="Segoe UI" pitchFamily="34" charset="0"/>
              </a:rPr>
            </a:br>
            <a:r>
              <a:rPr lang="en-IN" sz="5600" dirty="0" smtClean="0">
                <a:latin typeface="Segoe UI" pitchFamily="34" charset="0"/>
                <a:cs typeface="Segoe UI" pitchFamily="34" charset="0"/>
              </a:rPr>
              <a:t>Platform Requirement: 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2000" dirty="0" smtClean="0">
                <a:latin typeface="Segoe UI" pitchFamily="34" charset="0"/>
                <a:cs typeface="Segoe UI" pitchFamily="34" charset="0"/>
              </a:rPr>
              <a:t>Windows 7 and up.</a:t>
            </a:r>
          </a:p>
          <a:p>
            <a:pPr lvl="1"/>
            <a:r>
              <a:rPr lang="en-IN" sz="2000" dirty="0" smtClean="0">
                <a:latin typeface="Segoe UI" pitchFamily="34" charset="0"/>
                <a:cs typeface="Segoe UI" pitchFamily="34" charset="0"/>
              </a:rPr>
              <a:t>1GB of RAM.</a:t>
            </a:r>
          </a:p>
          <a:p>
            <a:pPr lvl="1"/>
            <a:r>
              <a:rPr lang="en-IN" sz="2000" dirty="0" smtClean="0">
                <a:latin typeface="Segoe UI" pitchFamily="34" charset="0"/>
                <a:cs typeface="Segoe UI" pitchFamily="34" charset="0"/>
              </a:rPr>
              <a:t>50MB of hard disc space. </a:t>
            </a:r>
          </a:p>
          <a:p>
            <a:pPr lvl="1"/>
            <a:r>
              <a:rPr lang="en-IN" sz="2000" dirty="0" smtClean="0">
                <a:latin typeface="Segoe UI" pitchFamily="34" charset="0"/>
                <a:cs typeface="Segoe UI" pitchFamily="34" charset="0"/>
              </a:rPr>
              <a:t>Monitor: resolution at least 1024x768.</a:t>
            </a:r>
          </a:p>
          <a:p>
            <a:pPr lvl="1"/>
            <a:endParaRPr lang="en-IN" dirty="0" smtClean="0">
              <a:latin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l11424-windows-8-icon-logo-1209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221088"/>
            <a:ext cx="1512168" cy="1512168"/>
          </a:xfrm>
          <a:prstGeom prst="rect">
            <a:avLst/>
          </a:prstGeom>
        </p:spPr>
      </p:pic>
      <p:pic>
        <p:nvPicPr>
          <p:cNvPr id="5" name="Picture 4" descr="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4293096"/>
            <a:ext cx="1296144" cy="1296144"/>
          </a:xfrm>
          <a:prstGeom prst="rect">
            <a:avLst/>
          </a:prstGeom>
        </p:spPr>
      </p:pic>
      <p:pic>
        <p:nvPicPr>
          <p:cNvPr id="6" name="Picture 5" descr="3acbd906e7b75eaf09e70d1d26c665f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4221088"/>
            <a:ext cx="1584176" cy="1584176"/>
          </a:xfrm>
          <a:prstGeom prst="rect">
            <a:avLst/>
          </a:prstGeom>
        </p:spPr>
      </p:pic>
      <p:pic>
        <p:nvPicPr>
          <p:cNvPr id="7" name="Picture 6" descr="monitor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3" y="4365104"/>
            <a:ext cx="1310355" cy="1310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Segoe UI" pitchFamily="34" charset="0"/>
                <a:cs typeface="Segoe UI" pitchFamily="34" charset="0"/>
              </a:rPr>
              <a:t>The old system of keeping records in hostel was paper file system. </a:t>
            </a:r>
            <a:endParaRPr lang="en-IN" sz="2000" dirty="0" smtClean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danger_hanger_triangle_traffic_cone-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3212976"/>
            <a:ext cx="2294384" cy="22943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latin typeface="Segoe UI" pitchFamily="34" charset="0"/>
                <a:cs typeface="Segoe UI" pitchFamily="34" charset="0"/>
              </a:rPr>
              <a:t>Advantage of our current program.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Segoe UI" pitchFamily="34" charset="0"/>
                <a:cs typeface="Segoe UI" pitchFamily="34" charset="0"/>
              </a:rPr>
              <a:t>Less human error.</a:t>
            </a:r>
          </a:p>
          <a:p>
            <a:r>
              <a:rPr lang="en-US" sz="2000" dirty="0" smtClean="0">
                <a:latin typeface="Segoe UI" pitchFamily="34" charset="0"/>
                <a:cs typeface="Segoe UI" pitchFamily="34" charset="0"/>
              </a:rPr>
              <a:t>Manual labor can be reduced.</a:t>
            </a:r>
          </a:p>
          <a:p>
            <a:r>
              <a:rPr lang="en-US" sz="2000" dirty="0" smtClean="0">
                <a:latin typeface="Segoe UI" pitchFamily="34" charset="0"/>
                <a:cs typeface="Segoe UI" pitchFamily="34" charset="0"/>
              </a:rPr>
              <a:t>High security.</a:t>
            </a:r>
          </a:p>
          <a:p>
            <a:r>
              <a:rPr lang="en-US" sz="2000" dirty="0" smtClean="0">
                <a:latin typeface="Segoe UI" pitchFamily="34" charset="0"/>
                <a:cs typeface="Segoe UI" pitchFamily="34" charset="0"/>
              </a:rPr>
              <a:t>Easy to handle.</a:t>
            </a:r>
          </a:p>
          <a:p>
            <a:r>
              <a:rPr lang="en-US" sz="2000" dirty="0" smtClean="0">
                <a:latin typeface="Segoe UI" pitchFamily="34" charset="0"/>
                <a:cs typeface="Segoe UI" pitchFamily="34" charset="0"/>
              </a:rPr>
              <a:t>Easy data updating.</a:t>
            </a:r>
          </a:p>
          <a:p>
            <a:r>
              <a:rPr lang="en-US" sz="2000" dirty="0" smtClean="0">
                <a:latin typeface="Segoe UI" pitchFamily="34" charset="0"/>
                <a:cs typeface="Segoe UI" pitchFamily="34" charset="0"/>
              </a:rPr>
              <a:t>Easy record keeping.</a:t>
            </a:r>
          </a:p>
          <a:p>
            <a:pPr>
              <a:buNone/>
            </a:pP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Mass-Markets-Thumbs-Up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221088"/>
            <a:ext cx="2304256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Identification of need</a:t>
            </a:r>
            <a:endParaRPr lang="en-US" dirty="0"/>
          </a:p>
        </p:txBody>
      </p:sp>
      <p:pic>
        <p:nvPicPr>
          <p:cNvPr id="6" name="Content Placeholder 5" descr="53-5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636912"/>
            <a:ext cx="1584176" cy="1584176"/>
          </a:xfrm>
        </p:spPr>
      </p:pic>
      <p:pic>
        <p:nvPicPr>
          <p:cNvPr id="7" name="Picture 6" descr="22738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636912"/>
            <a:ext cx="1584176" cy="1584176"/>
          </a:xfrm>
          <a:prstGeom prst="rect">
            <a:avLst/>
          </a:prstGeom>
        </p:spPr>
      </p:pic>
      <p:pic>
        <p:nvPicPr>
          <p:cNvPr id="8" name="Picture 7" descr="21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1872" y="2718792"/>
            <a:ext cx="1574304" cy="1574304"/>
          </a:xfrm>
          <a:prstGeom prst="rect">
            <a:avLst/>
          </a:prstGeom>
        </p:spPr>
      </p:pic>
      <p:pic>
        <p:nvPicPr>
          <p:cNvPr id="9" name="Picture 8" descr="113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8224" y="2636912"/>
            <a:ext cx="1656184" cy="16561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43122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Segoe UI" pitchFamily="34" charset="0"/>
                <a:cs typeface="Segoe UI" pitchFamily="34" charset="0"/>
              </a:rPr>
              <a:t>Main Menu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5776" y="432315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Segoe UI" pitchFamily="34" charset="0"/>
                <a:cs typeface="Segoe UI" pitchFamily="34" charset="0"/>
              </a:rPr>
              <a:t>Hostel Module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3122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Segoe UI" pitchFamily="34" charset="0"/>
                <a:cs typeface="Segoe UI" pitchFamily="34" charset="0"/>
              </a:rPr>
              <a:t>Room Module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6216" y="436510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Segoe UI" pitchFamily="34" charset="0"/>
                <a:cs typeface="Segoe UI" pitchFamily="34" charset="0"/>
              </a:rPr>
              <a:t>Student’s Registration Module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273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420888"/>
            <a:ext cx="1737090" cy="1737090"/>
          </a:xfrm>
          <a:prstGeom prst="rect">
            <a:avLst/>
          </a:prstGeom>
        </p:spPr>
      </p:pic>
      <p:pic>
        <p:nvPicPr>
          <p:cNvPr id="7" name="Picture 6" descr="2273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2564904"/>
            <a:ext cx="1656184" cy="1656184"/>
          </a:xfrm>
          <a:prstGeom prst="rect">
            <a:avLst/>
          </a:prstGeom>
        </p:spPr>
      </p:pic>
      <p:pic>
        <p:nvPicPr>
          <p:cNvPr id="8" name="Picture 7" descr="credit-card-icon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2636912"/>
            <a:ext cx="1584176" cy="1584176"/>
          </a:xfrm>
          <a:prstGeom prst="rect">
            <a:avLst/>
          </a:prstGeom>
        </p:spPr>
      </p:pic>
      <p:pic>
        <p:nvPicPr>
          <p:cNvPr id="9" name="Picture 8" descr="icon-inventor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60232" y="2564904"/>
            <a:ext cx="1656184" cy="165618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IN" dirty="0" smtClean="0"/>
              <a:t>Identification of need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4293096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Segoe UI" pitchFamily="34" charset="0"/>
                <a:cs typeface="Segoe UI" pitchFamily="34" charset="0"/>
              </a:rPr>
              <a:t>Student’s Registration Charges Module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8256" y="431690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Segoe UI" pitchFamily="34" charset="0"/>
                <a:cs typeface="Segoe UI" pitchFamily="34" charset="0"/>
              </a:rPr>
              <a:t>Services Module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4366845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Segoe UI" pitchFamily="34" charset="0"/>
                <a:cs typeface="Segoe UI" pitchFamily="34" charset="0"/>
              </a:rPr>
              <a:t>Fee Payment Module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2240" y="436510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Segoe UI" pitchFamily="34" charset="0"/>
                <a:cs typeface="Segoe UI" pitchFamily="34" charset="0"/>
              </a:rPr>
              <a:t>Inventory Module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309</Words>
  <Application>Microsoft Office PowerPoint</Application>
  <PresentationFormat>On-screen Show (4:3)</PresentationFormat>
  <Paragraphs>78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A presentation on our project       Hostel Management System</vt:lpstr>
      <vt:lpstr>Objectives of Our Project</vt:lpstr>
      <vt:lpstr>Project Category:</vt:lpstr>
      <vt:lpstr>Tools and Platforms to be used</vt:lpstr>
      <vt:lpstr>  Platform Requirement: </vt:lpstr>
      <vt:lpstr>Problem analysis </vt:lpstr>
      <vt:lpstr>Advantage of our current program.</vt:lpstr>
      <vt:lpstr>Identification of need</vt:lpstr>
      <vt:lpstr>Identification of need</vt:lpstr>
      <vt:lpstr>Project  organization (the team)</vt:lpstr>
      <vt:lpstr>Feasibility study </vt:lpstr>
      <vt:lpstr>Technical feasibility</vt:lpstr>
      <vt:lpstr>Economical feasibility</vt:lpstr>
      <vt:lpstr>Operational feasibility </vt:lpstr>
      <vt:lpstr>  Software Development Life Cycle </vt:lpstr>
      <vt:lpstr>System design</vt:lpstr>
      <vt:lpstr>DFD 0</vt:lpstr>
      <vt:lpstr>DFD (Login)</vt:lpstr>
      <vt:lpstr>DFD (Students)</vt:lpstr>
      <vt:lpstr>DFD (Registration Charges)</vt:lpstr>
      <vt:lpstr>DFD (Services)</vt:lpstr>
      <vt:lpstr>DFD (Fee Payment)</vt:lpstr>
      <vt:lpstr>DFD (Inventory)</vt:lpstr>
      <vt:lpstr>Special feature of module design</vt:lpstr>
      <vt:lpstr>Login Page</vt:lpstr>
      <vt:lpstr>Main page</vt:lpstr>
      <vt:lpstr>Hostel module</vt:lpstr>
      <vt:lpstr>Room module</vt:lpstr>
      <vt:lpstr>Students page</vt:lpstr>
      <vt:lpstr>Student registration charges</vt:lpstr>
      <vt:lpstr>Fee payment</vt:lpstr>
      <vt:lpstr>Inventory</vt:lpstr>
      <vt:lpstr>Records  </vt:lpstr>
      <vt:lpstr>Conclusion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63</cp:revision>
  <dcterms:created xsi:type="dcterms:W3CDTF">2018-03-08T14:10:44Z</dcterms:created>
  <dcterms:modified xsi:type="dcterms:W3CDTF">2018-06-03T14:58:29Z</dcterms:modified>
</cp:coreProperties>
</file>