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16" r:id="rId5"/>
    <p:sldId id="334" r:id="rId6"/>
    <p:sldId id="350" r:id="rId7"/>
    <p:sldId id="337" r:id="rId8"/>
    <p:sldId id="353" r:id="rId9"/>
    <p:sldId id="343" r:id="rId10"/>
    <p:sldId id="351" r:id="rId11"/>
    <p:sldId id="34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81" d="100"/>
          <a:sy n="81" d="100"/>
        </p:scale>
        <p:origin x="91" y="4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45F56-A5B0-6B7D-7662-6AF6D9B8B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B68C0C-74F8-C057-4F4E-C45C3CD4F1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0DD98E-BD2D-CF54-1CAB-15C74737C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DF413-492A-610B-4FD6-1D684CB8D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87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BDAE8-5361-AE7C-D806-82F923F6A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87E38B-B7BF-0D25-B876-4D7192781F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7ED647-CF67-9764-1513-018E8FDE73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93304-9A9C-B6A1-3817-A12A9ADE0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337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0B34E-3B55-65B7-1607-17959EF11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8DCD3-1282-22D0-C18B-226D6409F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10318A-1677-EF09-5416-BE3B9E998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6CE3E-038A-9BF7-7B0B-BF0FB6787A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45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230" y="597158"/>
            <a:ext cx="7300284" cy="5868955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rgbClr val="00FFFF"/>
                </a:solidFill>
                <a:latin typeface="Arial Rounded MT Bold" panose="020F0704030504030204" pitchFamily="34" charset="0"/>
              </a:rPr>
              <a:t>Social Media Sentiment Analysis</a:t>
            </a:r>
            <a:br>
              <a:rPr lang="en-US" sz="4400" dirty="0"/>
            </a:br>
            <a:r>
              <a:rPr lang="en-US" sz="2800" dirty="0"/>
              <a:t>"</a:t>
            </a:r>
            <a:r>
              <a:rPr lang="en-US" sz="2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Turning Public Opinion into Business Action</a:t>
            </a:r>
            <a:r>
              <a:rPr lang="en-US" sz="2800" dirty="0"/>
              <a:t>"</a:t>
            </a:r>
          </a:p>
        </p:txBody>
      </p:sp>
      <p:pic>
        <p:nvPicPr>
          <p:cNvPr id="8" name="Picture 7" descr="A group of icons in the air&#10;&#10;AI-generated content may be incorrect.">
            <a:extLst>
              <a:ext uri="{FF2B5EF4-FFF2-40B4-BE49-F238E27FC236}">
                <a16:creationId xmlns:a16="http://schemas.microsoft.com/office/drawing/2014/main" id="{AC12B5D4-9723-FBC3-0843-F374C845D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323" y="1833961"/>
            <a:ext cx="3956692" cy="38132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690647"/>
            <a:ext cx="10495074" cy="4018061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sz="2000" dirty="0"/>
              <a:t>Goal: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To analyze customer sentiments across major social media platforms and convert feedback into actionable insights that improve brand engagement, reputation, and strategy.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Tools Used: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Power BI, Python (Pandas, Matplotlib, Seaborn, </a:t>
            </a:r>
            <a:r>
              <a:rPr lang="en-US" sz="2000" dirty="0" err="1"/>
              <a:t>WordCloud</a:t>
            </a:r>
            <a:r>
              <a:rPr lang="en-US" sz="2000" dirty="0"/>
              <a:t>, </a:t>
            </a:r>
            <a:r>
              <a:rPr lang="en-US" sz="2000" dirty="0" err="1"/>
              <a:t>TextBlob</a:t>
            </a:r>
            <a:r>
              <a:rPr lang="en-US" sz="2000" dirty="0"/>
              <a:t>)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618A02-4C3E-BBDA-05D5-1F89B2831762}"/>
              </a:ext>
            </a:extLst>
          </p:cNvPr>
          <p:cNvSpPr txBox="1"/>
          <p:nvPr/>
        </p:nvSpPr>
        <p:spPr>
          <a:xfrm>
            <a:off x="3185102" y="281554"/>
            <a:ext cx="87782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3"/>
                </a:solidFill>
                <a:latin typeface="Engravers MT" panose="02090707080505020304" pitchFamily="18" charset="0"/>
              </a:rPr>
              <a:t>Executive Summary</a:t>
            </a:r>
          </a:p>
        </p:txBody>
      </p:sp>
      <p:pic>
        <p:nvPicPr>
          <p:cNvPr id="5" name="Picture 4" descr="A person in a suit and tie&#10;&#10;AI-generated content may be incorrect.">
            <a:extLst>
              <a:ext uri="{FF2B5EF4-FFF2-40B4-BE49-F238E27FC236}">
                <a16:creationId xmlns:a16="http://schemas.microsoft.com/office/drawing/2014/main" id="{3182A657-11F4-D2E3-0B47-CC39BF3C1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984938" cy="269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3C9D9-6BDD-366B-1751-EC86AF113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1560-C0F9-7559-E095-5C9684474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924303"/>
            <a:ext cx="10664889" cy="520591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br>
              <a:rPr lang="en-US" sz="3200" dirty="0">
                <a:latin typeface="Imprint MT Shadow" panose="04020605060303030202" pitchFamily="82" charset="0"/>
              </a:rPr>
            </a:br>
            <a:r>
              <a:rPr lang="en-US" sz="3200" dirty="0">
                <a:latin typeface="Imprint MT Shadow" panose="04020605060303030202" pitchFamily="82" charset="0"/>
              </a:rPr>
              <a:t>Feature	Description</a:t>
            </a:r>
            <a:br>
              <a:rPr lang="en-US" sz="3200" dirty="0">
                <a:latin typeface="Imprint MT Shadow" panose="04020605060303030202" pitchFamily="82" charset="0"/>
              </a:rPr>
            </a:br>
            <a:r>
              <a:rPr lang="en-US" sz="3200" dirty="0">
                <a:latin typeface="Imprint MT Shadow" panose="04020605060303030202" pitchFamily="82" charset="0"/>
              </a:rPr>
              <a:t>Platform	Twitter, Facebook, Instagram</a:t>
            </a:r>
            <a:br>
              <a:rPr lang="en-US" sz="3200" dirty="0">
                <a:latin typeface="Imprint MT Shadow" panose="04020605060303030202" pitchFamily="82" charset="0"/>
              </a:rPr>
            </a:br>
            <a:r>
              <a:rPr lang="en-US" sz="3200" dirty="0">
                <a:latin typeface="Imprint MT Shadow" panose="04020605060303030202" pitchFamily="82" charset="0"/>
              </a:rPr>
              <a:t>Country	Source location of posts</a:t>
            </a:r>
            <a:br>
              <a:rPr lang="en-US" sz="3200" dirty="0">
                <a:latin typeface="Imprint MT Shadow" panose="04020605060303030202" pitchFamily="82" charset="0"/>
              </a:rPr>
            </a:br>
            <a:r>
              <a:rPr lang="en-US" sz="3200" dirty="0">
                <a:latin typeface="Imprint MT Shadow" panose="04020605060303030202" pitchFamily="82" charset="0"/>
              </a:rPr>
              <a:t>Year		Time series for trend analysis</a:t>
            </a:r>
            <a:br>
              <a:rPr lang="en-US" sz="3200" dirty="0">
                <a:latin typeface="Imprint MT Shadow" panose="04020605060303030202" pitchFamily="82" charset="0"/>
              </a:rPr>
            </a:br>
            <a:r>
              <a:rPr lang="en-US" sz="3200" dirty="0">
                <a:latin typeface="Imprint MT Shadow" panose="04020605060303030202" pitchFamily="82" charset="0"/>
              </a:rPr>
              <a:t>Likes		Public engagement count</a:t>
            </a:r>
            <a:br>
              <a:rPr lang="en-US" sz="3200" dirty="0">
                <a:latin typeface="Imprint MT Shadow" panose="04020605060303030202" pitchFamily="82" charset="0"/>
              </a:rPr>
            </a:br>
            <a:r>
              <a:rPr lang="en-US" sz="3200" dirty="0">
                <a:latin typeface="Imprint MT Shadow" panose="04020605060303030202" pitchFamily="82" charset="0"/>
              </a:rPr>
              <a:t>Retweets	Amplification metric</a:t>
            </a:r>
            <a:br>
              <a:rPr lang="en-US" sz="3200" dirty="0">
                <a:latin typeface="Imprint MT Shadow" panose="04020605060303030202" pitchFamily="82" charset="0"/>
              </a:rPr>
            </a:br>
            <a:r>
              <a:rPr lang="en-US" sz="3200" dirty="0">
                <a:latin typeface="Imprint MT Shadow" panose="04020605060303030202" pitchFamily="82" charset="0"/>
              </a:rPr>
              <a:t>Sentiment	Positive, Neutral, Negative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79BCB-303A-F982-8EEB-2E1DD5B13161}"/>
              </a:ext>
            </a:extLst>
          </p:cNvPr>
          <p:cNvSpPr txBox="1"/>
          <p:nvPr/>
        </p:nvSpPr>
        <p:spPr>
          <a:xfrm>
            <a:off x="1045029" y="214604"/>
            <a:ext cx="9535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accent3"/>
                </a:solidFill>
                <a:latin typeface="Aptos Black" panose="020F0502020204030204" pitchFamily="34" charset="0"/>
                <a:cs typeface="Hadassah Friedlaender" panose="020F0502020204030204" pitchFamily="18" charset="-79"/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150037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2268" y="653144"/>
            <a:ext cx="7492483" cy="60555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📊 Platform &amp; Engagement: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Twitter drives the highest sentiment activity and viral posts.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Facebook is more neutral, likely used for community updates.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Instagram trends positive, especially for visuals and brands.</a:t>
            </a:r>
            <a:br>
              <a:rPr lang="en-US" sz="1200" dirty="0"/>
            </a:br>
            <a:br>
              <a:rPr lang="en-US" sz="1200" dirty="0"/>
            </a:br>
            <a:r>
              <a:rPr lang="en-US" sz="1800" dirty="0"/>
              <a:t>📅 Year-on-Year Growth: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Content and user engagement have grown consistently over the years.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Peak in sentiment-driven posts during global events (e.g., elections, pandemic).</a:t>
            </a:r>
            <a:br>
              <a:rPr lang="en-US" sz="1200" dirty="0"/>
            </a:br>
            <a:br>
              <a:rPr lang="en-US" sz="1200" dirty="0"/>
            </a:br>
            <a:r>
              <a:rPr lang="en-US" sz="1800" dirty="0"/>
              <a:t>🌎 Country-based Trends: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U.S., India, and U.K. are most active.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Sentiment varies by region—localized strategy needed.</a:t>
            </a:r>
            <a:br>
              <a:rPr lang="en-US" sz="1200" dirty="0"/>
            </a:br>
            <a:br>
              <a:rPr lang="en-US" sz="1200" dirty="0"/>
            </a:br>
            <a:endParaRPr lang="en-US" sz="1200" dirty="0"/>
          </a:p>
        </p:txBody>
      </p:sp>
      <p:pic>
        <p:nvPicPr>
          <p:cNvPr id="7" name="Picture Placeholder 8" descr="Mountains at sunset">
            <a:extLst>
              <a:ext uri="{FF2B5EF4-FFF2-40B4-BE49-F238E27FC236}">
                <a16:creationId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7935310" y="1335881"/>
            <a:ext cx="4256691" cy="404353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170FD1-E1AA-DC80-0AC1-9251835BE343}"/>
              </a:ext>
            </a:extLst>
          </p:cNvPr>
          <p:cNvSpPr txBox="1"/>
          <p:nvPr/>
        </p:nvSpPr>
        <p:spPr>
          <a:xfrm>
            <a:off x="1604865" y="261257"/>
            <a:ext cx="102823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FF00"/>
                </a:solidFill>
              </a:rPr>
              <a:t>KEY INSIGHTS ROM DATA</a:t>
            </a:r>
          </a:p>
        </p:txBody>
      </p:sp>
    </p:spTree>
    <p:extLst>
      <p:ext uri="{BB962C8B-B14F-4D97-AF65-F5344CB8AC3E}">
        <p14:creationId xmlns:p14="http://schemas.microsoft.com/office/powerpoint/2010/main" val="194123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99D56-DEB2-50A9-AF41-3F689E6FB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3D38-F102-9624-9187-5FB15B004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254" y="1093075"/>
            <a:ext cx="6611650" cy="5764925"/>
          </a:xfrm>
        </p:spPr>
        <p:txBody>
          <a:bodyPr/>
          <a:lstStyle/>
          <a:p>
            <a:pPr>
              <a:lnSpc>
                <a:spcPct val="100000"/>
              </a:lnSpc>
            </a:pPr>
            <a:br>
              <a:rPr lang="en-US" sz="3200" dirty="0"/>
            </a:br>
            <a:r>
              <a:rPr lang="en-US" sz="2400" dirty="0"/>
              <a:t>💬 Sentiment Breakdown:</a:t>
            </a:r>
            <a:br>
              <a:rPr lang="en-US" sz="3200" dirty="0"/>
            </a:br>
            <a:r>
              <a:rPr lang="en-US" sz="3200" dirty="0"/>
              <a:t>🔹 40% Positive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⚪ 35% Neutral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🔻 25% Negative</a:t>
            </a:r>
            <a:br>
              <a:rPr lang="en-US" sz="3200" dirty="0"/>
            </a:br>
            <a:br>
              <a:rPr lang="en-US" sz="3200" dirty="0"/>
            </a:br>
            <a:r>
              <a:rPr lang="en-US" sz="2800" dirty="0"/>
              <a:t>Top Positive Keywords: </a:t>
            </a:r>
            <a:br>
              <a:rPr lang="en-US" sz="2800" dirty="0"/>
            </a:br>
            <a:br>
              <a:rPr lang="en-US" sz="3200" dirty="0"/>
            </a:br>
            <a:r>
              <a:rPr lang="en-US" sz="2400" dirty="0"/>
              <a:t>great, love, awesome, happy</a:t>
            </a:r>
            <a:br>
              <a:rPr lang="en-US" sz="2400" dirty="0"/>
            </a:br>
            <a:r>
              <a:rPr lang="en-US" sz="2400" dirty="0"/>
              <a:t>Top Negative Keywords: worst, hate, slow, disappointed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79C5F-F832-FDB9-4E74-7579BBE18481}"/>
              </a:ext>
            </a:extLst>
          </p:cNvPr>
          <p:cNvSpPr txBox="1"/>
          <p:nvPr/>
        </p:nvSpPr>
        <p:spPr>
          <a:xfrm>
            <a:off x="2261118" y="223935"/>
            <a:ext cx="7669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pperplate Gothic Bold" panose="020E0705020206020404" pitchFamily="34" charset="0"/>
              </a:rPr>
              <a:t>Sentiment Distribution</a:t>
            </a:r>
          </a:p>
        </p:txBody>
      </p:sp>
      <p:pic>
        <p:nvPicPr>
          <p:cNvPr id="9" name="Picture Placeholder 8" descr="A gauge with different colored faces&#10;&#10;AI-generated content may be incorrect.">
            <a:extLst>
              <a:ext uri="{FF2B5EF4-FFF2-40B4-BE49-F238E27FC236}">
                <a16:creationId xmlns:a16="http://schemas.microsoft.com/office/drawing/2014/main" id="{D4B43AF3-26D5-D563-E259-D3F7F5B67CF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3" r="23"/>
          <a:stretch>
            <a:fillRect/>
          </a:stretch>
        </p:blipFill>
        <p:spPr>
          <a:xfrm>
            <a:off x="7220608" y="1483886"/>
            <a:ext cx="3962290" cy="3962298"/>
          </a:xfrm>
        </p:spPr>
      </p:pic>
    </p:spTree>
    <p:extLst>
      <p:ext uri="{BB962C8B-B14F-4D97-AF65-F5344CB8AC3E}">
        <p14:creationId xmlns:p14="http://schemas.microsoft.com/office/powerpoint/2010/main" val="20744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8148" y="867747"/>
            <a:ext cx="10663026" cy="59902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✅ 1. Real-Time Brand Monitoring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Use Python + Power BI automation to set alerts when negative sentiment spikes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Helps marketing teams respond faster and manage crises.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✅ 2. Platform-Specific Strategies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Prioritize Twitter for campaign launches &amp; news.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Use Instagram for visual storytelling and brand positivity.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Reposition Facebook for community engagement and FAQs.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✅ 3. Influencer Mapping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Extract top positive sentiment contributors and approach them as micro-influencers.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Encourages organic brand support.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✅ 4. Improve Customer Support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Focus on top negative sentiment areas (e.g., delays, pricing)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Create a “Voice of the Customer” dashboard in Power BI to loop customer teams in.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✅ 5. Launch Feedback Campaigns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Target neutral users with surveys and incentives to convert them into loyal followers.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6F4D30-E4D6-C183-8532-6BA4EF2AC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7154" y="46653"/>
            <a:ext cx="8872481" cy="590943"/>
          </a:xfrm>
        </p:spPr>
        <p:txBody>
          <a:bodyPr/>
          <a:lstStyle/>
          <a:p>
            <a:pPr algn="ctr"/>
            <a:r>
              <a:rPr lang="en-US" sz="3600" dirty="0">
                <a:latin typeface="Amasis MT Pro Medium" panose="020F0502020204030204" pitchFamily="18" charset="0"/>
              </a:rPr>
              <a:t>Business Recommendations</a:t>
            </a:r>
          </a:p>
        </p:txBody>
      </p:sp>
      <p:pic>
        <p:nvPicPr>
          <p:cNvPr id="10" name="Picture Placeholder 9" descr="A group of hands touching a circle&#10;&#10;AI-generated content may be incorrect.">
            <a:extLst>
              <a:ext uri="{FF2B5EF4-FFF2-40B4-BE49-F238E27FC236}">
                <a16:creationId xmlns:a16="http://schemas.microsoft.com/office/drawing/2014/main" id="{FFCDB71C-0681-124D-D39E-B89022F394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>
            <a:fillRect/>
          </a:stretch>
        </p:blipFill>
        <p:spPr>
          <a:xfrm>
            <a:off x="8788501" y="1429065"/>
            <a:ext cx="3043077" cy="2606907"/>
          </a:xfrm>
        </p:spPr>
      </p:pic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34AC1-27F1-F2A1-E8F7-F8B768D84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683548-90C3-B05D-3B8C-3841FA6A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anchor="b">
            <a:normAutofit/>
          </a:bodyPr>
          <a:lstStyle/>
          <a:p>
            <a:r>
              <a:rPr lang="en-US" dirty="0"/>
              <a:t>Conclusion &amp; Impact</a:t>
            </a:r>
            <a:br>
              <a:rPr lang="en-US" dirty="0"/>
            </a:br>
            <a:r>
              <a:rPr lang="en-US" dirty="0"/>
              <a:t>Why This Matters: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Placeholder 2" descr="A group of people with different symbols&#10;&#10;AI-generated content may be incorrect.">
            <a:extLst>
              <a:ext uri="{FF2B5EF4-FFF2-40B4-BE49-F238E27FC236}">
                <a16:creationId xmlns:a16="http://schemas.microsoft.com/office/drawing/2014/main" id="{58EA0A9D-324E-E41C-8060-8A936EADA06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/>
          <a:stretch>
            <a:fillRect/>
          </a:stretch>
        </p:blipFill>
        <p:spPr>
          <a:xfrm>
            <a:off x="709941" y="1608083"/>
            <a:ext cx="4429618" cy="4277710"/>
          </a:xfr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37A117E0-8016-A0E7-1BC7-9918E417AD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>
            <a:normAutofit/>
          </a:bodyPr>
          <a:lstStyle/>
          <a:p>
            <a:r>
              <a:rPr lang="en-US" dirty="0"/>
              <a:t>Businesses that listen to customers on social media grow faster.</a:t>
            </a:r>
          </a:p>
          <a:p>
            <a:endParaRPr lang="en-US" dirty="0"/>
          </a:p>
          <a:p>
            <a:r>
              <a:rPr lang="en-US" dirty="0"/>
              <a:t>Sentiment analysis isn't just data—it's strategy, brand perception, and customer love.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60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544" y="614202"/>
            <a:ext cx="5918072" cy="2276856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8" name="Picture Placeholder 7" descr="A white thumb up in a red circle&#10;&#10;AI-generated content may be incorrect.">
            <a:extLst>
              <a:ext uri="{FF2B5EF4-FFF2-40B4-BE49-F238E27FC236}">
                <a16:creationId xmlns:a16="http://schemas.microsoft.com/office/drawing/2014/main" id="{CBB2AD15-AAF7-7A0B-6105-CF9131963E7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r="1" b="1"/>
          <a:stretch/>
        </p:blipFill>
        <p:spPr>
          <a:xfrm>
            <a:off x="1280160" y="2530058"/>
            <a:ext cx="3707972" cy="3707971"/>
          </a:xfr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>
            <a:normAutofit/>
          </a:bodyPr>
          <a:lstStyle/>
          <a:p>
            <a:r>
              <a:rPr lang="en-US" dirty="0"/>
              <a:t>Sanjeev Kumar</a:t>
            </a:r>
          </a:p>
        </p:txBody>
      </p:sp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{4F2F0F70-229D-4903-B586-6B08A542547F}tf89338750_win32</Template>
  <TotalTime>99</TotalTime>
  <Words>481</Words>
  <Application>Microsoft Office PowerPoint</Application>
  <PresentationFormat>Widescreen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Amasis MT Pro Medium</vt:lpstr>
      <vt:lpstr>Aptos Black</vt:lpstr>
      <vt:lpstr>Arial</vt:lpstr>
      <vt:lpstr>Arial Rounded MT Bold</vt:lpstr>
      <vt:lpstr>Calibri</vt:lpstr>
      <vt:lpstr>Copperplate Gothic Bold</vt:lpstr>
      <vt:lpstr>Engravers MT</vt:lpstr>
      <vt:lpstr>Imprint MT Shadow</vt:lpstr>
      <vt:lpstr>Univers</vt:lpstr>
      <vt:lpstr>GradientVTI</vt:lpstr>
      <vt:lpstr>Social Media Sentiment Analysis "Turning Public Opinion into Business Action"</vt:lpstr>
      <vt:lpstr>Goal:  To analyze customer sentiments across major social media platforms and convert feedback into actionable insights that improve brand engagement, reputation, and strategy.   Tools Used:  Power BI, Python (Pandas, Matplotlib, Seaborn, WordCloud, TextBlob)    </vt:lpstr>
      <vt:lpstr> Feature Description Platform Twitter, Facebook, Instagram Country Source location of posts Year  Time series for trend analysis Likes  Public engagement count Retweets Amplification metric Sentiment Positive, Neutral, Negative</vt:lpstr>
      <vt:lpstr>📊 Platform &amp; Engagement:  Twitter drives the highest sentiment activity and viral posts.  Facebook is more neutral, likely used for community updates.  Instagram trends positive, especially for visuals and brands.  📅 Year-on-Year Growth:  Content and user engagement have grown consistently over the years.  Peak in sentiment-driven posts during global events (e.g., elections, pandemic).  🌎 Country-based Trends:  U.S., India, and U.K. are most active.  Sentiment varies by region—localized strategy needed.  </vt:lpstr>
      <vt:lpstr> 💬 Sentiment Breakdown: 🔹 40% Positive  ⚪ 35% Neutral  🔻 25% Negative  Top Positive Keywords:   great, love, awesome, happy Top Negative Keywords: worst, hate, slow, disappointed  </vt:lpstr>
      <vt:lpstr>Business Recommendations</vt:lpstr>
      <vt:lpstr>Conclusion &amp; Impact Why This Matters: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sanjeev singh</dc:creator>
  <cp:lastModifiedBy>sanjeev singh</cp:lastModifiedBy>
  <cp:revision>1</cp:revision>
  <dcterms:created xsi:type="dcterms:W3CDTF">2025-04-07T10:10:49Z</dcterms:created>
  <dcterms:modified xsi:type="dcterms:W3CDTF">2025-04-07T11:49:54Z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