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86" r:id="rId6"/>
    <p:sldId id="285" r:id="rId7"/>
    <p:sldId id="288" r:id="rId8"/>
    <p:sldId id="284" r:id="rId9"/>
    <p:sldId id="287" r:id="rId10"/>
    <p:sldId id="289" r:id="rId11"/>
    <p:sldId id="281" r:id="rId12"/>
    <p:sldId id="282" r:id="rId13"/>
    <p:sldId id="290" r:id="rId14"/>
    <p:sldId id="283" r:id="rId15"/>
    <p:sldId id="274" r:id="rId16"/>
    <p:sldId id="269" r:id="rId17"/>
    <p:sldId id="275" r:id="rId18"/>
    <p:sldId id="270" r:id="rId19"/>
  </p:sldIdLst>
  <p:sldSz cx="9144000" cy="5143500" type="screen16x9"/>
  <p:notesSz cx="6858000" cy="9144000"/>
  <p:embeddedFontLst>
    <p:embeddedFont>
      <p:font typeface="Economica" charset="0"/>
      <p:regular r:id="rId21"/>
      <p:bold r:id="rId22"/>
      <p:italic r:id="rId23"/>
      <p:boldItalic r:id="rId24"/>
    </p:embeddedFont>
    <p:embeddedFont>
      <p:font typeface="Open Sans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3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Ghouse Shaikh" userId="87b4696f-3678-4769-9b61-b31d6cbbc5b7" providerId="ADAL" clId="{BA802BA4-6E43-4623-BD6A-79FA394317B2}"/>
    <pc:docChg chg="modSld">
      <pc:chgData name="Mohammed Ghouse Shaikh" userId="87b4696f-3678-4769-9b61-b31d6cbbc5b7" providerId="ADAL" clId="{BA802BA4-6E43-4623-BD6A-79FA394317B2}" dt="2022-06-10T04:58:34.345" v="21" actId="20577"/>
      <pc:docMkLst>
        <pc:docMk/>
      </pc:docMkLst>
      <pc:sldChg chg="modSp mod">
        <pc:chgData name="Mohammed Ghouse Shaikh" userId="87b4696f-3678-4769-9b61-b31d6cbbc5b7" providerId="ADAL" clId="{BA802BA4-6E43-4623-BD6A-79FA394317B2}" dt="2022-06-10T04:58:34.345" v="21" actId="20577"/>
        <pc:sldMkLst>
          <pc:docMk/>
          <pc:sldMk cId="0" sldId="257"/>
        </pc:sldMkLst>
        <pc:spChg chg="mod">
          <ac:chgData name="Mohammed Ghouse Shaikh" userId="87b4696f-3678-4769-9b61-b31d6cbbc5b7" providerId="ADAL" clId="{BA802BA4-6E43-4623-BD6A-79FA394317B2}" dt="2022-06-10T04:58:34.345" v="21" actId="20577"/>
          <ac:spMkLst>
            <pc:docMk/>
            <pc:sldMk cId="0" sldId="257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3339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7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jpe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244963" y="739635"/>
            <a:ext cx="4736977" cy="1154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 smtClean="0">
                <a:solidFill>
                  <a:schemeClr val="bg1"/>
                </a:solidFill>
              </a:rPr>
              <a:t>On</a:t>
            </a:r>
            <a:br>
              <a:rPr lang="en-US" sz="3600" b="1" u="sng" dirty="0" smtClean="0">
                <a:solidFill>
                  <a:schemeClr val="bg1"/>
                </a:solidFill>
              </a:rPr>
            </a:br>
            <a:r>
              <a:rPr lang="en-US" sz="3600" b="1" u="sng" dirty="0" smtClean="0">
                <a:solidFill>
                  <a:schemeClr val="bg1"/>
                </a:solidFill>
              </a:rPr>
              <a:t>DatoCMS Site Testing</a:t>
            </a:r>
            <a:endParaRPr sz="3600" b="1" u="sng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593" y="2174716"/>
            <a:ext cx="2347718" cy="12687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9177" y="93304"/>
            <a:ext cx="49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  <a:latin typeface="Economica" charset="0"/>
              </a:rPr>
              <a:t>Capstone Project Presentation</a:t>
            </a:r>
            <a:endParaRPr lang="en-US" sz="3600" b="1" u="sng" dirty="0">
              <a:solidFill>
                <a:schemeClr val="bg1"/>
              </a:solidFill>
              <a:latin typeface="Economic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6" y="1579206"/>
            <a:ext cx="4080911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77" y="489079"/>
            <a:ext cx="24955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7787" y="382555"/>
            <a:ext cx="40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Economica" charset="0"/>
              </a:rPr>
              <a:t>20 Test Suites Running Successfully</a:t>
            </a:r>
            <a:endParaRPr lang="en-US" sz="1800" b="1" dirty="0">
              <a:latin typeface="Econom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0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86" y="138643"/>
            <a:ext cx="8520600" cy="831300"/>
          </a:xfrm>
        </p:spPr>
        <p:txBody>
          <a:bodyPr/>
          <a:lstStyle/>
          <a:p>
            <a:r>
              <a:rPr lang="en-US" b="1" u="sng" dirty="0" smtClean="0"/>
              <a:t>TestNG Reports</a:t>
            </a:r>
            <a:endParaRPr lang="en-US" b="1" u="sn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8" y="877079"/>
            <a:ext cx="8854753" cy="426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57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39" y="0"/>
            <a:ext cx="8520600" cy="831300"/>
          </a:xfrm>
        </p:spPr>
        <p:txBody>
          <a:bodyPr/>
          <a:lstStyle/>
          <a:p>
            <a:r>
              <a:rPr lang="en-US" b="1" u="sng" dirty="0" smtClean="0"/>
              <a:t>Online Cucumber Reports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08" y="973298"/>
            <a:ext cx="8520600" cy="3354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1"/>
          <a:stretch/>
        </p:blipFill>
        <p:spPr bwMode="auto">
          <a:xfrm>
            <a:off x="0" y="690465"/>
            <a:ext cx="9144000" cy="430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41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825402"/>
            <a:ext cx="7850188" cy="407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6531" y="242596"/>
            <a:ext cx="334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GENERATING ALLURE REPORT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4027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" y="124754"/>
            <a:ext cx="8966718" cy="489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55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4" y="-18108"/>
            <a:ext cx="5569233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</a:rPr>
              <a:t>Technologies and Tools Used</a:t>
            </a:r>
            <a:endParaRPr b="1" u="sng"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C8D45F-6E42-40A5-8891-3D4AB44C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11" y="1376351"/>
            <a:ext cx="2345055" cy="1320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http://3.bp.blogspot.com/-Ajql3_Oijdk/U438gFWH3fI/AAAAAAAAAKE/DFbF4ZLaqjY/s1600/spring-tool-suite-projec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43" y="1376351"/>
            <a:ext cx="1383977" cy="1320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4" name="Picture 6" descr="https://www.coveros.com/wp-content/uploads/2014/03/java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84" y="1376352"/>
            <a:ext cx="2211355" cy="1320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6" name="Picture 8" descr="https://e7.pngegg.com/pngimages/640/776/png-clipart-testng-logo-software-testing-software-framework-computer-icons-automation-testing-angle-text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2" y="2940404"/>
            <a:ext cx="1405703" cy="985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AutoShape 10" descr="data:image/png;base64,iVBORw0KGgoAAAANSUhEUgAAAccAAABvCAMAAACuGvu3AAAAjVBMVEX///8BpxwAoQAAowAAphVOt1f3/PgApADa790OqSOu3LLG5sni8+QApQ0AnwDt9+6y3LY5skWByYdCtE2Jy46a1KB5x4BrwXLH58rn9en5/fqRz5bW7djL6M6i1qYAmgAorjZzxHq84b+g1aRgvWglrTSOz5RBtExWul9cvGSp2a1mwG4zsEC/4sKFyopIjKj2AAAPjklEQVR4nO2daZuqIBTHR6Bsw/aaMru2TXvf/+NdgVJWdSzqafL/4j7PbdzgJwc454Bfo4pd9RtfpZ4gjOzKW766hJ8hx67g4tUF/BDZxYg2ry7fp8guR9B6dfk+RXYxHl5dvI+RTYx4/+rSfY4sYkRo+urSfY4scgSzVxfug2QPIxy+umyfJGsYcf/VRfsoWePoVl9dtI+SLYyg+eqSfZYsYYS9Vxfsw2QHIzq9ulyfJjscYVu5UWlnrcoKRtBR7rP4V457bMoGRnes3OYHgJKjTVnAiOrKXQ7AKTlalQWOarCq6TklR7uygHEu36MGnJKjZT0cI97Jt5hAVHK0rUdjVINVVYdgfBXH6nQ6/YQ36NEcPSVYFWLnhRxdAOG/2ktu/VQ9GCP8kW9Qgc4rOdYjYwBKjr8U3srXP14xvoyjU3JMlQs1Pyr+uAu4/ankaFVFMQL/Byg/emfp6qvkmNwcJ0t/vD1twtN2t7jMz7X7+D+X4yRQHcvPUUGM8EJ8bfKPI+niS48Dn4tHdbgB0L0tVsAQQgDQ3m8Wrp6nclx7wLs86V6SimFkSRsL0bSiULr2jAedi+MA0LmmfDcXyJfOrWdyvJD6AK9ZmFQII8IMyl4ACSbipSfiX7M5zhCMb0CFblBRt2j5nskR3veod6kQxzijcYu5H6UXsYqFppXN8eCxEzAEm/ViNB7vu3UYTf+i67wHR9qLaKIEz1AhjIkHNYxBwrV05Y1oITM5DllnisHxzB3aDg6jLgCF8wueyfFESqwJ2j1DBTBC7kmrN9OnvIZ8U83DkY2JEBjphjSzwgtFnsmxRYZl9dfMr36PURzOTFwGUq6rvTy9zODYpmMiXH90lT91vDpdduSZ17P0e45SeJEGpRwgJY+PFC9BBsc1ab748WOE0g9gEpRWigeRQcQV8beh6iNI59giVtXGEKHkaBQIxEt0AJKSxzsqxgyOA9exs7Cn5Jgf5NwTfwg83UmpHElYAlXSjiiokmMayNSGU9O0xgyOdJQjG+yHqOSYJpgCsu1qXGsZHAPq0bLhYy45pglB4wYO07oWYzrHJeEILRSv5FgU5Anrz0jl2CEcXRvls8BxOn3qevlp22CnhOcoyNFB7kR78Z1rOMFSewxWo2OksX/WV24qx2lzuCBnL4bf2r+3m9/fwrqU1mERYggA3Iw0PUs1Olw8/qtFrmC6/ZkcLlTLNDqc8yRMDseNC6Lbybu7VTuLjRs9h1uZX88vytEAcqHLEsjmWLB/nI2jMrLQSFSqo67TTuHY3BMnPBWEYKExMGcPwn/x/2qDOoBX5z/CoK+Uv/WPhEuFn/zoCp5pT6/ocCkHrB399O923WXXi28HETclCI7Jc0Dg098Kc3QQUutdkyOQi2Oh8WqrAgQbjsFRvYeR4+wkn60u2WzC+O2aHkIgDuAQkJ+3RUqBhZ+G0RWwHF6/iaZnC68PqYfrZGCOhFAs8m4u5mUoPjg8kVIXY8gurYBsmDFmzB/JI+Nj2hGKVoCchIh5IaaHXgErxEwcezRIhiA9G1JCcCOXh3IkFT3pQVarKGr48MbTk677GI6QGNYVTX+iCRHwauI8arHPG1Zs+hf2HJDMu+/g6CBHZNPUzf/zcVxgpUwZOpJaQCD0m612uz1bhaR8SJnZGjj2SeVgsB1+k7MDv06rzZVAEo7RFGu29+ifIYDbhT8/+FdDICdAPIhj56uDI0TR7TaLVWfZuVzD69E4sLalpYRgO1odDgNaZrZM8R6ODhKCNLOU1pjFMaBUfhFlXNORUZ/DtiTNBLnScEfPsUv74zXXw81pBUnbGhKOuMeoueC0iq/T3tGqBWJ04zEc0bFP/gX1VfxWsXQ1OLiQh8SgsrwVMqCTPOKXvoujgzdJtbV1qTV5OV5jsLk3MqOOeLASfmuTQskbhWo50tGY1L21yEAbilds0lZL2znyRWMxIodLnsTHcIz6q+h+W2HcGzCQxDyAET++YrP1yAqZqp12BJFcnEoHh7crxhHlYhxpwMNxQ/1sRtYEqCCIJ0mpGC1HWiuKBabuRCg05yYzaFELUFfFM4smHP4gjoSi/HBjfH2SnlSNtCzuUM8x6gi6C//Q6XQO/qILgd7Txq58s4WhYf6fk+PX4ZoP4KcfxlTBuiUIXytSa2JehY4jyTjRLH0fYblBUo5IOyWh95Jehke1x7oajGY+a7hWpwjEkKG1hiOC7kWMX8z8OjBSusZ+K8aJY06Ot/wcCC+Zwx3SE2u36IXKjTQcSVRNXd3HGrkYAiUckTKKTY5mY8tYD+IIdMcS+4l1m9mQO6CuyhE6ugTM2dFIEpI1HccsjDny5c6Q3QKC0yHdvO6wYaMl2qSEXB4NR9ocde9KBUktrAlT8hjpVEUw7TY5EsMKB5o/EBdKNEBUqtuUDz05AoN1dSvtXibGPPmr7QqIvRThjzmkMjE1R9pbiIMPlaN6zE3Ey+vydj2V4xY9sz3+uAaO5KaoL3MEekcjVVA3+E4RyMaYL5/8HDtZkAtwL9AfRSrHsJukK9eDypFMVfWuo7ZMOJVj/6kcB/A3HGF6ZGCcg9ddHKOXZZ8sDcDA+dEZ2JN5TSO1uPyfVI6u+WGIxeWjLqkcu0/l2DNxrGk4Zm7uN84YlN7PMSoLWapzy4p1wU6xr7SwhiCX70qNTeFIx0gGhwMpHu+tf1OOrumGsfrpc8SHcIzUGnZjlNiTvd9naM7lIV0c5DcMUTjOoWHg98XeAr5i35QjzIqP+vbtalyiRuWGEkPRTNDu0UCiKXedCkfaPSpbwzARxvzB78nR5SfWy/XGdfFm73NjjVmaH/zBHEmh5nU2fkWeUO9pJMgo3E3lSIeZhv6j8Sc4cpdshwCz8IgL4OhasqlT3KoW4RhpWWcWwOPnhHSgaIhVBpntEcs/cOrAP2FXkz8KSTYY7Oioca2zqgiz+B+Ad/rlDBqwIAof6iPDVfjT0WqQyZEOklb6s0lLf3uO3FdT5AgUJl5PXZA4mhmMOrNJtTqZNUbI7LwrzpGlfAjTfrogDxrk5OHouPqT5SDoe3JMbtdQWh7sz9XWiMFYmBQEa5PL5w6O15eKC26EGeY9B8cUvT/HZAioGdAg1ZcDKsokvXYqlmeVqiGNOiSfkWChSlODhNDjQxl6juaTIb/f73ty5CKwFy97SKPf0OBiet/v2D/HEfcZpF4Xv2HUgQ9Q6PvHg/lsvlRvyVGYWn+f0oKO5GjXMOYz5VrdwdGnofp4rhD+ZqsxLUeQM5H4LTk6SPh7yz8BaGZpXhgw14O8gyPtIZMIL513GFzoihSOv8mUfU+Oyjtebf5sAdSm3ajbOiYaa8Mid3CsUo5xIY7ED5B3lxqFYygHGVP0nhy1Xsfp9yBUNyfih4Tt+bHf3f1wdaX1F9yzvxzlGD8d9YXn/c6LwvE3b8F7cjSam8lwI04o+HjBheSoIxKYiEEtdZb1Xo7JW3aGv0iRVDgO1Rweo96Uo7zKn1NQ4UlyC5KTiQZOFnzoZnh329U4UYEVNmcXp41b5V3a9aYc1Y3+OAWbmBhXtArXFyY5Sqof4b5xjuSloTWY8+uS+jiyWP9GPYajsQ+wxlHY4kjR4mYuk+5FtKDwltsy1RjWOzgOxHkHDS9Jo2ujVI4kFwvl+zjl23J04CZlYnbbTSVBIhnQ2FxVVMN6B0fa5rk5X1Wch6RK5ci+QpFr3nI/Rxq1Nq0/ssjRQeBoTh9laXHJGKPtYUHxbGSlGtbiHHuEI+a3r6PPofkWmkaavEfykuXbqud+jiQSZrgXSzK0xZF4v/sdk7+Dtr9k5NhajwWtbxyDB3JktluYsNIGme/DvRqOzK2QmcPy9QiObIGuxsa1FizJ0B5Hmj66O2hbZZDTok3UDrIoR+YekvK/qesc5tlvR7cugCZN5wF5P0cKBisLkr/jJbg2OTKU6HhQ3yPio4bq0ghFv2uPh0XHYMyDLbsSlM6mMQ/saHq5QMz40HGc0lwHeNI0k7NQtvs5smCp6D+qrupsFaNduxoLQ+DuG2IvpOQVGqRGlNM4rgAEsN9rSLu0Tw6n66xVcQOyTXoQ6AsVWWuMXWmrVu26udl1TdCafw+ms/kaesKY5AEch8x6xnkpk8aOuscw2AYN+BSOV5YVvrA0Hy0HR/VKqRzpRILsXgrrlWPvxx/Ohz/H+s0fiDSjywnL3IlO2vuNTmM+HBxDSJNLxIrUr2MN2JUxwMdhJzrbv+w3NDVFzKd8AMfq1Z6gke//LCouy3/BNC13+TyOtBa5SSV51Dwc1c2QMjle74Ywdl1+4SUCW63R3V/b6nWh5m0HC8cTH0TL8avdvfbg7Gw33v/C4Y96AMevjne7kXsrEgRjWqLAHkftqlWQnE8XsMc90HSmV635u/7xvAEJB+mBQGjyvZzrShoJcoG7EAbbxv06Dq7i/Y/ORsKc/REcv4ZiTB4D5F+7D4LAkj9nvdHlSiXPRm6UzDsm/4Bev/bLVYNhZEcBbVa3YtOky3HahH3Zp/zppz7IDjqwO5APJ9sI/dOHqQ4huJ6M6A46sO9LBza96IFCw8035MriujlaHcqBwQaQL5IQUxONOMaJX6odHS/vn0MuqrvbyAPA0zmGZuSUUOTojr+mfQ2DxK1Ml6wlI4mNtg1plWPeMW2d55d1f3PdSqW+H2Z6XdrLy+60CfuV/chf1jTT3gmRaTo8afQqp82pX1n3hkud8Z5OzZuQ1YjlEQZmU3ozzaGBvzvVnbCymIsvivpspit8Val0j9iKNBE4MseDr6Qvco4lNq+Nr6dziBfnKDz3r44uJVQ1a+PyPlGIixEd6BQ6CcMqESpjAy2/x2pVXE0noaBZsoFZ1C/XOYuzJ4Q5wypttoKhNum85GhdHAPeXzld9rpkiACcI9+VV9lonVu1PHEScJhktGpc5CVH+0oqWt6Ui+78KXXyzDshbsg1IB+Io6NFll1uWCNZcrSqpDHpJieSqre2BvndEKbnn9FocLgNxdoPz3ssla2kolF2MuAuHv94KftB6DORS45Wxde0YW1oLH53lbQdITTZACVHyxKqupIaYh+JyTjGOXpb6x0oOVqVUNc4ZXe3tuzokT9pddNBv+9jydGqpNqGrq9tk9WLurQRdjU96jks5x2vkFLfrrfrSCiryzXQrdlAoCJtJOs7xk1YS45WpcMDQX087DRns+D73BkuQvPafxLGHZ5ntdosWA7HTtpau5KjVRn40G3MgRCfNYh9Gx5cV9ebVXK0qtS6f6RKjlZVcvwbKjn+DZUc/4ZKjn9DJce/oZLj31DJ8W+o5Pg3dE3EtS+v5GhTo8qTlPsTZKUK6D/JZQRMqzSM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data:image/png;base64,iVBORw0KGgoAAAANSUhEUgAAAccAAABvCAMAAACuGvu3AAAAjVBMVEX///8BpxwAoQAAowAAphVOt1f3/PgApADa790OqSOu3LLG5sni8+QApQ0AnwDt9+6y3LY5skWByYdCtE2Jy46a1KB5x4BrwXLH58rn9en5/fqRz5bW7djL6M6i1qYAmgAorjZzxHq84b+g1aRgvWglrTSOz5RBtExWul9cvGSp2a1mwG4zsEC/4sKFyopIjKj2AAAPjklEQVR4nO2daZuqIBTHR6Bsw/aaMru2TXvf/+NdgVJWdSzqafL/4j7PbdzgJwc454Bfo4pd9RtfpZ4gjOzKW766hJ8hx67g4tUF/BDZxYg2ry7fp8guR9B6dfk+RXYxHl5dvI+RTYx4/+rSfY4sYkRo+urSfY4scgSzVxfug2QPIxy+umyfJGsYcf/VRfsoWePoVl9dtI+SLYyg+eqSfZYsYYS9Vxfsw2QHIzq9ulyfJjscYVu5UWlnrcoKRtBR7rP4V457bMoGRnes3OYHgJKjTVnAiOrKXQ7AKTlalQWOarCq6TklR7uygHEu36MGnJKjZT0cI97Jt5hAVHK0rUdjVINVVYdgfBXH6nQ6/YQ36NEcPSVYFWLnhRxdAOG/2ktu/VQ9GCP8kW9Qgc4rOdYjYwBKjr8U3srXP14xvoyjU3JMlQs1Pyr+uAu4/ankaFVFMQL/Byg/emfp6qvkmNwcJ0t/vD1twtN2t7jMz7X7+D+X4yRQHcvPUUGM8EJ8bfKPI+niS48Dn4tHdbgB0L0tVsAQQgDQ3m8Wrp6nclx7wLs86V6SimFkSRsL0bSiULr2jAedi+MA0LmmfDcXyJfOrWdyvJD6AK9ZmFQII8IMyl4ACSbipSfiX7M5zhCMb0CFblBRt2j5nskR3veod6kQxzijcYu5H6UXsYqFppXN8eCxEzAEm/ViNB7vu3UYTf+i67wHR9qLaKIEz1AhjIkHNYxBwrV05Y1oITM5DllnisHxzB3aDg6jLgCF8wueyfFESqwJ2j1DBTBC7kmrN9OnvIZ8U83DkY2JEBjphjSzwgtFnsmxRYZl9dfMr36PURzOTFwGUq6rvTy9zODYpmMiXH90lT91vDpdduSZ17P0e45SeJEGpRwgJY+PFC9BBsc1ab748WOE0g9gEpRWigeRQcQV8beh6iNI59giVtXGEKHkaBQIxEt0AJKSxzsqxgyOA9exs7Cn5Jgf5NwTfwg83UmpHElYAlXSjiiokmMayNSGU9O0xgyOdJQjG+yHqOSYJpgCsu1qXGsZHAPq0bLhYy45pglB4wYO07oWYzrHJeEILRSv5FgU5Anrz0jl2CEcXRvls8BxOn3qevlp22CnhOcoyNFB7kR78Z1rOMFSewxWo2OksX/WV24qx2lzuCBnL4bf2r+3m9/fwrqU1mERYggA3Iw0PUs1Olw8/qtFrmC6/ZkcLlTLNDqc8yRMDseNC6Lbybu7VTuLjRs9h1uZX88vytEAcqHLEsjmWLB/nI2jMrLQSFSqo67TTuHY3BMnPBWEYKExMGcPwn/x/2qDOoBX5z/CoK+Uv/WPhEuFn/zoCp5pT6/ocCkHrB399O923WXXi28HETclCI7Jc0Dg098Kc3QQUutdkyOQi2Oh8WqrAgQbjsFRvYeR4+wkn60u2WzC+O2aHkIgDuAQkJ+3RUqBhZ+G0RWwHF6/iaZnC68PqYfrZGCOhFAs8m4u5mUoPjg8kVIXY8gurYBsmDFmzB/JI+Nj2hGKVoCchIh5IaaHXgErxEwcezRIhiA9G1JCcCOXh3IkFT3pQVarKGr48MbTk677GI6QGNYVTX+iCRHwauI8arHPG1Zs+hf2HJDMu+/g6CBHZNPUzf/zcVxgpUwZOpJaQCD0m612uz1bhaR8SJnZGjj2SeVgsB1+k7MDv06rzZVAEo7RFGu29+ifIYDbhT8/+FdDICdAPIhj56uDI0TR7TaLVWfZuVzD69E4sLalpYRgO1odDgNaZrZM8R6ODhKCNLOU1pjFMaBUfhFlXNORUZ/DtiTNBLnScEfPsUv74zXXw81pBUnbGhKOuMeoueC0iq/T3tGqBWJ04zEc0bFP/gX1VfxWsXQ1OLiQh8SgsrwVMqCTPOKXvoujgzdJtbV1qTV5OV5jsLk3MqOOeLASfmuTQskbhWo50tGY1L21yEAbilds0lZL2znyRWMxIodLnsTHcIz6q+h+W2HcGzCQxDyAET++YrP1yAqZqp12BJFcnEoHh7crxhHlYhxpwMNxQ/1sRtYEqCCIJ0mpGC1HWiuKBabuRCg05yYzaFELUFfFM4smHP4gjoSi/HBjfH2SnlSNtCzuUM8x6gi6C//Q6XQO/qILgd7Txq58s4WhYf6fk+PX4ZoP4KcfxlTBuiUIXytSa2JehY4jyTjRLH0fYblBUo5IOyWh95Jehke1x7oajGY+a7hWpwjEkKG1hiOC7kWMX8z8OjBSusZ+K8aJY06Ot/wcCC+Zwx3SE2u36IXKjTQcSVRNXd3HGrkYAiUckTKKTY5mY8tYD+IIdMcS+4l1m9mQO6CuyhE6ugTM2dFIEpI1HccsjDny5c6Q3QKC0yHdvO6wYaMl2qSEXB4NR9ocde9KBUktrAlT8hjpVEUw7TY5EsMKB5o/EBdKNEBUqtuUDz05AoN1dSvtXibGPPmr7QqIvRThjzmkMjE1R9pbiIMPlaN6zE3Ey+vydj2V4xY9sz3+uAaO5KaoL3MEekcjVVA3+E4RyMaYL5/8HDtZkAtwL9AfRSrHsJukK9eDypFMVfWuo7ZMOJVj/6kcB/A3HGF6ZGCcg9ddHKOXZZ8sDcDA+dEZ2JN5TSO1uPyfVI6u+WGIxeWjLqkcu0/l2DNxrGk4Zm7uN84YlN7PMSoLWapzy4p1wU6xr7SwhiCX70qNTeFIx0gGhwMpHu+tf1OOrumGsfrpc8SHcIzUGnZjlNiTvd9naM7lIV0c5DcMUTjOoWHg98XeAr5i35QjzIqP+vbtalyiRuWGEkPRTNDu0UCiKXedCkfaPSpbwzARxvzB78nR5SfWy/XGdfFm73NjjVmaH/zBHEmh5nU2fkWeUO9pJMgo3E3lSIeZhv6j8Sc4cpdshwCz8IgL4OhasqlT3KoW4RhpWWcWwOPnhHSgaIhVBpntEcs/cOrAP2FXkz8KSTYY7Oioca2zqgiz+B+Ad/rlDBqwIAof6iPDVfjT0WqQyZEOklb6s0lLf3uO3FdT5AgUJl5PXZA4mhmMOrNJtTqZNUbI7LwrzpGlfAjTfrogDxrk5OHouPqT5SDoe3JMbtdQWh7sz9XWiMFYmBQEa5PL5w6O15eKC26EGeY9B8cUvT/HZAioGdAg1ZcDKsokvXYqlmeVqiGNOiSfkWChSlODhNDjQxl6juaTIb/f73ty5CKwFy97SKPf0OBiet/v2D/HEfcZpF4Xv2HUgQ9Q6PvHg/lsvlRvyVGYWn+f0oKO5GjXMOYz5VrdwdGnofp4rhD+ZqsxLUeQM5H4LTk6SPh7yz8BaGZpXhgw14O8gyPtIZMIL513GFzoihSOv8mUfU+Oyjtebf5sAdSm3ajbOiYaa8Mid3CsUo5xIY7ED5B3lxqFYygHGVP0nhy1Xsfp9yBUNyfih4Tt+bHf3f1wdaX1F9yzvxzlGD8d9YXn/c6LwvE3b8F7cjSam8lwI04o+HjBheSoIxKYiEEtdZb1Xo7JW3aGv0iRVDgO1Rweo96Uo7zKn1NQ4UlyC5KTiQZOFnzoZnh329U4UYEVNmcXp41b5V3a9aYc1Y3+OAWbmBhXtArXFyY5Sqof4b5xjuSloTWY8+uS+jiyWP9GPYajsQ+wxlHY4kjR4mYuk+5FtKDwltsy1RjWOzgOxHkHDS9Jo2ujVI4kFwvl+zjl23J04CZlYnbbTSVBIhnQ2FxVVMN6B0fa5rk5X1Wch6RK5ci+QpFr3nI/Rxq1Nq0/ssjRQeBoTh9laXHJGKPtYUHxbGSlGtbiHHuEI+a3r6PPofkWmkaavEfykuXbqud+jiQSZrgXSzK0xZF4v/sdk7+Dtr9k5NhajwWtbxyDB3JktluYsNIGme/DvRqOzK2QmcPy9QiObIGuxsa1FizJ0B5Hmj66O2hbZZDTok3UDrIoR+YekvK/qesc5tlvR7cugCZN5wF5P0cKBisLkr/jJbg2OTKU6HhQ3yPio4bq0ghFv2uPh0XHYMyDLbsSlM6mMQ/saHq5QMz40HGc0lwHeNI0k7NQtvs5smCp6D+qrupsFaNduxoLQ+DuG2IvpOQVGqRGlNM4rgAEsN9rSLu0Tw6n66xVcQOyTXoQ6AsVWWuMXWmrVu26udl1TdCafw+ms/kaesKY5AEch8x6xnkpk8aOuscw2AYN+BSOV5YVvrA0Hy0HR/VKqRzpRILsXgrrlWPvxx/Ohz/H+s0fiDSjywnL3IlO2vuNTmM+HBxDSJNLxIrUr2MN2JUxwMdhJzrbv+w3NDVFzKd8AMfq1Z6gke//LCouy3/BNC13+TyOtBa5SSV51Dwc1c2QMjle74Ywdl1+4SUCW63R3V/b6nWh5m0HC8cTH0TL8avdvfbg7Gw33v/C4Y96AMevjne7kXsrEgRjWqLAHkftqlWQnE8XsMc90HSmV635u/7xvAEJB+mBQGjyvZzrShoJcoG7EAbbxv06Dq7i/Y/ORsKc/REcv4ZiTB4D5F+7D4LAkj9nvdHlSiXPRm6UzDsm/4Bev/bLVYNhZEcBbVa3YtOky3HahH3Zp/zppz7IDjqwO5APJ9sI/dOHqQ4huJ6M6A46sO9LBza96IFCw8035MriujlaHcqBwQaQL5IQUxONOMaJX6odHS/vn0MuqrvbyAPA0zmGZuSUUOTojr+mfQ2DxK1Ml6wlI4mNtg1plWPeMW2d55d1f3PdSqW+H2Z6XdrLy+60CfuV/chf1jTT3gmRaTo8afQqp82pX1n3hkud8Z5OzZuQ1YjlEQZmU3ozzaGBvzvVnbCymIsvivpspit8Val0j9iKNBE4MseDr6Qvco4lNq+Nr6dziBfnKDz3r44uJVQ1a+PyPlGIixEd6BQ6CcMqESpjAy2/x2pVXE0noaBZsoFZ1C/XOYuzJ4Q5wypttoKhNum85GhdHAPeXzld9rpkiACcI9+VV9lonVu1PHEScJhktGpc5CVH+0oqWt6Ui+78KXXyzDshbsg1IB+Io6NFll1uWCNZcrSqpDHpJieSqre2BvndEKbnn9FocLgNxdoPz3ssla2kolF2MuAuHv94KftB6DORS45Wxde0YW1oLH53lbQdITTZACVHyxKqupIaYh+JyTjGOXpb6x0oOVqVUNc4ZXe3tuzokT9pddNBv+9jydGqpNqGrq9tk9WLurQRdjU96jks5x2vkFLfrrfrSCiryzXQrdlAoCJtJOs7xk1YS45WpcMDQX087DRns+D73BkuQvPafxLGHZ5ntdosWA7HTtpau5KjVRn40G3MgRCfNYh9Gx5cV9ebVXK0qtS6f6RKjlZVcvwbKjn+DZUc/4ZKjn9DJce/oZLj31DJ8W+o5Pg3dE3EtS+v5GhTo8qTlPsTZKUK6D/JZQRMqzSMz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11" y="2933342"/>
            <a:ext cx="1656394" cy="9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https://automationpanda.files.wordpress.com/2017/10/cucumb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26280"/>
            <a:ext cx="2118049" cy="985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60" y="2933342"/>
            <a:ext cx="1513892" cy="978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327862"/>
            <a:ext cx="8356439" cy="3354000"/>
          </a:xfrm>
        </p:spPr>
        <p:txBody>
          <a:bodyPr/>
          <a:lstStyle/>
          <a:p>
            <a:pPr lvl="0" algn="just">
              <a:buClr>
                <a:schemeClr val="bg1"/>
              </a:buClr>
              <a:buFont typeface="Wingdings" pitchFamily="2" charset="2"/>
              <a:buChar char="§"/>
            </a:pPr>
            <a:r>
              <a:rPr lang="en" b="1" dirty="0">
                <a:solidFill>
                  <a:schemeClr val="bg1"/>
                </a:solidFill>
              </a:rPr>
              <a:t>To conclude, with this Capstone Project, we not only implemented but also integrated various things which we learnt over these months and tested Datocms website succesfully providing various Test Reports</a:t>
            </a:r>
            <a:r>
              <a:rPr lang="en" b="1" dirty="0" smtClean="0">
                <a:solidFill>
                  <a:schemeClr val="bg1"/>
                </a:solidFill>
              </a:rPr>
              <a:t>.      </a:t>
            </a:r>
            <a:endParaRPr lang="en" b="1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Conclusion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086362" y="1180625"/>
            <a:ext cx="2941213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Thank </a:t>
            </a:r>
            <a:r>
              <a:rPr lang="en" b="1" dirty="0" smtClean="0">
                <a:solidFill>
                  <a:schemeClr val="bg1"/>
                </a:solidFill>
              </a:rPr>
              <a:t>You…</a:t>
            </a:r>
            <a:endParaRPr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175" y="1336675"/>
            <a:ext cx="2470150" cy="2470150"/>
          </a:xfrm>
          <a:prstGeom prst="rect">
            <a:avLst/>
          </a:prstGeom>
          <a:solidFill>
            <a:schemeClr val="accent3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Outline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490568" y="286535"/>
            <a:ext cx="4080000" cy="4782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b="1" dirty="0">
                <a:solidFill>
                  <a:srgbClr val="FFFFFF"/>
                </a:solidFill>
              </a:rPr>
              <a:t>Problem Statement</a:t>
            </a:r>
            <a:endParaRPr sz="1400" b="1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b="1" dirty="0" smtClean="0">
                <a:solidFill>
                  <a:srgbClr val="FFFFFF"/>
                </a:solidFill>
              </a:rPr>
              <a:t>Integrated Architecture and Project Flow</a:t>
            </a:r>
          </a:p>
          <a:p>
            <a:pPr marL="285750" indent="-285750">
              <a:spcBef>
                <a:spcPts val="1600"/>
              </a:spcBef>
            </a:pPr>
            <a:r>
              <a:rPr lang="en-US" sz="1400" b="1" dirty="0" smtClean="0">
                <a:solidFill>
                  <a:srgbClr val="FFFFFF"/>
                </a:solidFill>
              </a:rPr>
              <a:t>Project</a:t>
            </a:r>
            <a:r>
              <a:rPr lang="en" sz="1400" b="1" dirty="0">
                <a:solidFill>
                  <a:srgbClr val="FFFFFF"/>
                </a:solidFill>
              </a:rPr>
              <a:t> </a:t>
            </a:r>
            <a:r>
              <a:rPr lang="en" sz="1400" b="1" dirty="0" smtClean="0">
                <a:solidFill>
                  <a:srgbClr val="FFFFFF"/>
                </a:solidFill>
              </a:rPr>
              <a:t> Structure</a:t>
            </a:r>
          </a:p>
          <a:p>
            <a:pPr marL="285750" indent="-285750">
              <a:spcBef>
                <a:spcPts val="1600"/>
              </a:spcBef>
            </a:pPr>
            <a:r>
              <a:rPr lang="en" sz="1400" b="1" dirty="0" smtClean="0">
                <a:solidFill>
                  <a:srgbClr val="FFFFFF"/>
                </a:solidFill>
              </a:rPr>
              <a:t>Test Scenarios</a:t>
            </a:r>
            <a:endParaRPr sz="1400" b="1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400" b="1" dirty="0" smtClean="0">
                <a:solidFill>
                  <a:srgbClr val="FFFFFF"/>
                </a:solidFill>
              </a:rPr>
              <a:t>TestNG Reports</a:t>
            </a:r>
          </a:p>
          <a:p>
            <a:pPr marL="285750" indent="-285750">
              <a:spcBef>
                <a:spcPts val="1600"/>
              </a:spcBef>
            </a:pPr>
            <a:r>
              <a:rPr lang="en" sz="1400" b="1" dirty="0" smtClean="0">
                <a:solidFill>
                  <a:srgbClr val="FFFFFF"/>
                </a:solidFill>
              </a:rPr>
              <a:t>Reports Generated on Cucumber Website</a:t>
            </a:r>
          </a:p>
          <a:p>
            <a:pPr marL="285750" indent="-285750">
              <a:spcBef>
                <a:spcPts val="1600"/>
              </a:spcBef>
            </a:pPr>
            <a:r>
              <a:rPr lang="en" sz="1400" b="1" dirty="0" smtClean="0">
                <a:solidFill>
                  <a:srgbClr val="FFFFFF"/>
                </a:solidFill>
              </a:rPr>
              <a:t>Allure Reports</a:t>
            </a:r>
            <a:endParaRPr lang="en" sz="1400" b="1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400" b="1" dirty="0">
                <a:solidFill>
                  <a:srgbClr val="FFFFFF"/>
                </a:solidFill>
              </a:rPr>
              <a:t>T</a:t>
            </a:r>
            <a:r>
              <a:rPr lang="en" sz="1400" b="1" dirty="0" smtClean="0">
                <a:solidFill>
                  <a:srgbClr val="FFFFFF"/>
                </a:solidFill>
              </a:rPr>
              <a:t>echnologies </a:t>
            </a:r>
            <a:r>
              <a:rPr lang="en" sz="1400" b="1" dirty="0">
                <a:solidFill>
                  <a:srgbClr val="FFFFFF"/>
                </a:solidFill>
              </a:rPr>
              <a:t>and Tools </a:t>
            </a:r>
            <a:r>
              <a:rPr lang="en-US" sz="1400" b="1" dirty="0">
                <a:solidFill>
                  <a:srgbClr val="FFFFFF"/>
                </a:solidFill>
              </a:rPr>
              <a:t>Used</a:t>
            </a:r>
          </a:p>
          <a:p>
            <a:pPr marL="285750" indent="-285750">
              <a:spcBef>
                <a:spcPts val="1600"/>
              </a:spcBef>
            </a:pPr>
            <a:r>
              <a:rPr lang="en-US" sz="1400" b="1" dirty="0" smtClean="0">
                <a:solidFill>
                  <a:srgbClr val="FFFFFF"/>
                </a:solidFill>
              </a:rPr>
              <a:t>Conclusion</a:t>
            </a:r>
            <a:endParaRPr lang="en-US" sz="14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67323" y="1216013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Problem Statement</a:t>
            </a:r>
            <a:endParaRPr sz="3600" b="1"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899904" y="1318650"/>
            <a:ext cx="3794515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To effectively </a:t>
            </a:r>
            <a:r>
              <a:rPr lang="en-US" sz="1600" dirty="0">
                <a:solidFill>
                  <a:schemeClr val="tx1"/>
                </a:solidFill>
              </a:rPr>
              <a:t>test the various functionalities of DatoCMS website with Selenium Automation tool and to generate TestNG Reports, Cucumber Reports, and Allure Reports.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64436" y="27992"/>
            <a:ext cx="8520600" cy="755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 smtClean="0"/>
              <a:t>Integrated Architecture and Project Flow</a:t>
            </a:r>
            <a:endParaRPr sz="3600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282440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626863" y="783771"/>
            <a:ext cx="1071308" cy="139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TestNG.xml</a:t>
            </a:r>
            <a:endParaRPr lang="en-US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0E34770-9853-453A-B141-2D35DC6CDB42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2429070" y="1954748"/>
            <a:ext cx="1212979" cy="175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Cucumber</a:t>
            </a:r>
          </a:p>
          <a:p>
            <a:pPr algn="ctr"/>
            <a:endParaRPr lang="en-US" sz="1600" b="1" u="sng" dirty="0" smtClean="0"/>
          </a:p>
          <a:p>
            <a:pPr algn="ctr"/>
            <a:r>
              <a:rPr lang="en-US" dirty="0"/>
              <a:t>Step Definitions</a:t>
            </a:r>
          </a:p>
          <a:p>
            <a:pPr algn="ctr"/>
            <a:r>
              <a:rPr lang="en-US" dirty="0" smtClean="0"/>
              <a:t>, Feature files and Scenarios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496234" y="2841932"/>
            <a:ext cx="1332566" cy="159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TestNG Test Cases</a:t>
            </a:r>
          </a:p>
          <a:p>
            <a:pPr algn="ctr"/>
            <a:r>
              <a:rPr lang="en-US" dirty="0" smtClean="0"/>
              <a:t>Test Cases Written using TestNG annotations, Runner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82439" y="774439"/>
            <a:ext cx="2528907" cy="393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 smtClean="0"/>
              <a:t>Design Pattern</a:t>
            </a:r>
          </a:p>
          <a:p>
            <a:pPr algn="ctr"/>
            <a:endParaRPr lang="en-US" sz="1800" b="1" u="sng" dirty="0" smtClean="0"/>
          </a:p>
          <a:p>
            <a:pPr algn="ctr"/>
            <a:endParaRPr lang="en-US" sz="1800" b="1" dirty="0" smtClean="0"/>
          </a:p>
          <a:p>
            <a:pPr algn="ctr"/>
            <a:endParaRPr lang="en-US" sz="1800" b="1" dirty="0"/>
          </a:p>
          <a:p>
            <a:pPr algn="ctr"/>
            <a:endParaRPr lang="en-US" sz="1800" b="1" dirty="0" smtClean="0"/>
          </a:p>
          <a:p>
            <a:pPr algn="ctr"/>
            <a:endParaRPr lang="en-US" sz="1800" b="1" dirty="0"/>
          </a:p>
          <a:p>
            <a:pPr algn="ctr"/>
            <a:endParaRPr lang="en-US" sz="1800" b="1" dirty="0" smtClean="0"/>
          </a:p>
          <a:p>
            <a:pPr algn="ctr"/>
            <a:endParaRPr lang="en-US" sz="1800" b="1" dirty="0"/>
          </a:p>
          <a:p>
            <a:pPr algn="ctr"/>
            <a:endParaRPr lang="en-US" sz="1800" b="1" dirty="0" smtClean="0"/>
          </a:p>
          <a:p>
            <a:pPr algn="ctr"/>
            <a:endParaRPr lang="en-US" sz="1800" b="1" dirty="0"/>
          </a:p>
          <a:p>
            <a:pPr algn="ctr"/>
            <a:endParaRPr lang="en-US" sz="1800" b="1" dirty="0" smtClean="0"/>
          </a:p>
          <a:p>
            <a:pPr algn="ctr"/>
            <a:endParaRPr lang="en-US" sz="1800" b="1" dirty="0" smtClean="0"/>
          </a:p>
          <a:p>
            <a:pPr algn="ctr"/>
            <a:endParaRPr lang="en-US" sz="1800" b="1" dirty="0" smtClean="0"/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49359" y="1180091"/>
            <a:ext cx="1664970" cy="14054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Page Object Model</a:t>
            </a:r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985151" y="1682520"/>
            <a:ext cx="1166327" cy="2032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Steps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85150" y="1954748"/>
            <a:ext cx="1166327" cy="6307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Pages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Selenium locators, WebElements… 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35830" y="2632755"/>
            <a:ext cx="1664970" cy="20138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User Defined Functions</a:t>
            </a:r>
          </a:p>
          <a:p>
            <a:pPr algn="ctr"/>
            <a:endParaRPr lang="en-US" b="1" u="sng" dirty="0" smtClean="0"/>
          </a:p>
          <a:p>
            <a:pPr algn="ctr"/>
            <a:endParaRPr lang="en-US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4861248" y="3322598"/>
            <a:ext cx="1502229" cy="5309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BrowserFactory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(includes Selenium WebdriverManager)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4397" y="3919805"/>
            <a:ext cx="1166327" cy="2519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Utilities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30992" y="4224869"/>
            <a:ext cx="1231799" cy="3519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Test Cases Helpers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230330" y="998220"/>
            <a:ext cx="1727952" cy="3036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Reporting</a:t>
            </a:r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7343192" y="1575701"/>
            <a:ext cx="1502228" cy="4770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TestNG Reports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03575" y="2250614"/>
            <a:ext cx="1581461" cy="669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Online Cucumber Report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43191" y="3084082"/>
            <a:ext cx="1502228" cy="4770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Allure Reports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943877" y="3050485"/>
            <a:ext cx="485193" cy="26161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3716692" y="2567858"/>
            <a:ext cx="485193" cy="26161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933877" y="2367704"/>
            <a:ext cx="485193" cy="29776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854693" y="1466491"/>
            <a:ext cx="366694" cy="26161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887312" y="3060988"/>
            <a:ext cx="301457" cy="26161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5925"/>
            <a:ext cx="3411214" cy="831300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07" y="65315"/>
            <a:ext cx="4460033" cy="48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60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9" y="65315"/>
            <a:ext cx="8948056" cy="484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1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8" y="121299"/>
            <a:ext cx="8724123" cy="47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8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0" y="195942"/>
            <a:ext cx="8565287" cy="483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61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158621"/>
            <a:ext cx="8612155" cy="492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07094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175</Words>
  <Application>Microsoft Office PowerPoint</Application>
  <PresentationFormat>On-screen Show (16:9)</PresentationFormat>
  <Paragraphs>73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Economica</vt:lpstr>
      <vt:lpstr>Open Sans</vt:lpstr>
      <vt:lpstr>Wingdings</vt:lpstr>
      <vt:lpstr>Luxe</vt:lpstr>
      <vt:lpstr>On DatoCMS Site Testing</vt:lpstr>
      <vt:lpstr>Outline</vt:lpstr>
      <vt:lpstr>Problem Statement</vt:lpstr>
      <vt:lpstr>Integrated Architecture and Project Flow</vt:lpstr>
      <vt:lpstr>Project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TestNG Reports</vt:lpstr>
      <vt:lpstr>Online Cucumber Reports</vt:lpstr>
      <vt:lpstr>PowerPoint Presentation</vt:lpstr>
      <vt:lpstr>PowerPoint Presentation</vt:lpstr>
      <vt:lpstr>Technologies and Tools Used</vt:lpstr>
      <vt:lpstr>Conclusion</vt:lpstr>
      <vt:lpstr>Thank You…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Sanjib Chakraborty</dc:creator>
  <cp:keywords>Sanjib Chakraborty</cp:keywords>
  <cp:lastModifiedBy>Sanjib</cp:lastModifiedBy>
  <cp:revision>89</cp:revision>
  <dcterms:modified xsi:type="dcterms:W3CDTF">2022-06-22T20:25:21Z</dcterms:modified>
</cp:coreProperties>
</file>