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78" r:id="rId2"/>
    <p:sldId id="256" r:id="rId3"/>
    <p:sldId id="281" r:id="rId4"/>
    <p:sldId id="282" r:id="rId5"/>
    <p:sldId id="283" r:id="rId6"/>
    <p:sldId id="284" r:id="rId7"/>
    <p:sldId id="285" r:id="rId8"/>
    <p:sldId id="286" r:id="rId9"/>
    <p:sldId id="287" r:id="rId10"/>
    <p:sldId id="290" r:id="rId11"/>
    <p:sldId id="288" r:id="rId12"/>
    <p:sldId id="257" r:id="rId13"/>
    <p:sldId id="289" r:id="rId14"/>
    <p:sldId id="259" r:id="rId15"/>
    <p:sldId id="260" r:id="rId16"/>
    <p:sldId id="261" r:id="rId17"/>
    <p:sldId id="262" r:id="rId18"/>
    <p:sldId id="263" r:id="rId19"/>
    <p:sldId id="264" r:id="rId20"/>
    <p:sldId id="265" r:id="rId21"/>
    <p:sldId id="266" r:id="rId22"/>
    <p:sldId id="267" r:id="rId23"/>
    <p:sldId id="268" r:id="rId24"/>
    <p:sldId id="280" r:id="rId25"/>
    <p:sldId id="269" r:id="rId26"/>
    <p:sldId id="279" r:id="rId27"/>
    <p:sldId id="270" r:id="rId28"/>
    <p:sldId id="271" r:id="rId29"/>
    <p:sldId id="272" r:id="rId30"/>
    <p:sldId id="274" r:id="rId31"/>
    <p:sldId id="273" r:id="rId32"/>
    <p:sldId id="275" r:id="rId33"/>
    <p:sldId id="276" r:id="rId34"/>
    <p:sldId id="277" r:id="rId35"/>
    <p:sldId id="25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A103744-0617-4E5E-B36E-FE01C6CA05D3}" type="datetimeFigureOut">
              <a:rPr lang="en-US" smtClean="0"/>
              <a:pPr/>
              <a:t>11/28/2016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D3D781-56F6-4FB5-93F5-31841BC328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BA103744-0617-4E5E-B36E-FE01C6CA05D3}" type="datetimeFigureOut">
              <a:rPr lang="en-US" smtClean="0"/>
              <a:pPr/>
              <a:t>11/28/2016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CDD3D781-56F6-4FB5-93F5-31841BC3281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fontScale="70000" lnSpcReduction="20000"/>
          </a:bodyPr>
          <a:lstStyle/>
          <a:p>
            <a:pPr algn="l"/>
            <a:r>
              <a:rPr lang="en-US" dirty="0" smtClean="0"/>
              <a:t>A</a:t>
            </a:r>
            <a:r>
              <a:rPr lang="en-US" smtClean="0"/>
              <a:t>n </a:t>
            </a:r>
            <a:r>
              <a:rPr lang="en-US" b="1" dirty="0" smtClean="0">
                <a:solidFill>
                  <a:srgbClr val="FFFF00"/>
                </a:solidFill>
              </a:rPr>
              <a:t>operating system and hardware platform independent graphics library</a:t>
            </a:r>
            <a:r>
              <a:rPr lang="en-US" dirty="0" smtClean="0"/>
              <a:t> designed to be easily portable yet rapidly executable. </a:t>
            </a:r>
          </a:p>
          <a:p>
            <a:pPr algn="l"/>
            <a:endParaRPr lang="en-US" dirty="0" smtClean="0"/>
          </a:p>
          <a:p>
            <a:pPr algn="l"/>
            <a:r>
              <a:rPr lang="en-US" dirty="0" smtClean="0"/>
              <a:t>It brings a standard 3D graphics library with the hardware enhanced ability to perform </a:t>
            </a:r>
            <a:r>
              <a:rPr lang="en-US" dirty="0" smtClean="0">
                <a:solidFill>
                  <a:srgbClr val="FFFF00"/>
                </a:solidFill>
              </a:rPr>
              <a:t>l</a:t>
            </a:r>
            <a:r>
              <a:rPr lang="en-US" b="1" dirty="0" smtClean="0">
                <a:solidFill>
                  <a:srgbClr val="FFFF00"/>
                </a:solidFill>
              </a:rPr>
              <a:t>ighting , shading, texture mapping, hidden surface removal </a:t>
            </a:r>
            <a:r>
              <a:rPr lang="en-US" sz="2900" b="1" dirty="0" smtClean="0">
                <a:solidFill>
                  <a:srgbClr val="FFFF00"/>
                </a:solidFill>
              </a:rPr>
              <a:t>and</a:t>
            </a:r>
            <a:r>
              <a:rPr lang="en-US" b="1" dirty="0" smtClean="0">
                <a:solidFill>
                  <a:srgbClr val="FFFF00"/>
                </a:solidFill>
              </a:rPr>
              <a:t> animation</a:t>
            </a:r>
            <a:r>
              <a:rPr lang="en-US" dirty="0" smtClean="0"/>
              <a:t> on to the windows platform </a:t>
            </a:r>
          </a:p>
          <a:p>
            <a:pPr algn="l"/>
            <a:endParaRPr lang="en-US" dirty="0" smtClean="0"/>
          </a:p>
          <a:p>
            <a:pPr algn="l"/>
            <a:r>
              <a:rPr lang="en-US" dirty="0" smtClean="0"/>
              <a:t>Open GL is available on a variety of hardware platforms and operating systems. </a:t>
            </a:r>
          </a:p>
          <a:p>
            <a:pPr algn="l"/>
            <a:endParaRPr lang="en-US" dirty="0" smtClean="0"/>
          </a:p>
          <a:p>
            <a:pPr algn="l"/>
            <a:r>
              <a:rPr lang="en-US" dirty="0" smtClean="0"/>
              <a:t>OpenGL was written with the express intention of becoming a </a:t>
            </a:r>
            <a:r>
              <a:rPr lang="en-US" b="1" dirty="0" smtClean="0">
                <a:solidFill>
                  <a:srgbClr val="FFFF00"/>
                </a:solidFill>
              </a:rPr>
              <a:t>thin software interface to underlying graphics hardware</a:t>
            </a:r>
            <a:r>
              <a:rPr lang="en-US" dirty="0" smtClean="0"/>
              <a:t> an arrangement of proven success in the graphics workstation market. </a:t>
            </a:r>
          </a:p>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Model-View-Controller Architecture</a:t>
            </a:r>
            <a:endParaRPr lang="en-US" dirty="0" smtClean="0"/>
          </a:p>
        </p:txBody>
      </p:sp>
      <p:sp>
        <p:nvSpPr>
          <p:cNvPr id="3" name="Subtitle 2"/>
          <p:cNvSpPr>
            <a:spLocks noGrp="1"/>
          </p:cNvSpPr>
          <p:nvPr>
            <p:ph type="subTitle" idx="1"/>
          </p:nvPr>
        </p:nvSpPr>
        <p:spPr>
          <a:xfrm>
            <a:off x="685800" y="1143000"/>
            <a:ext cx="7772400" cy="6019800"/>
          </a:xfrm>
        </p:spPr>
        <p:txBody>
          <a:bodyPr>
            <a:normAutofit fontScale="77500" lnSpcReduction="20000"/>
          </a:bodyPr>
          <a:lstStyle/>
          <a:p>
            <a:pPr algn="just"/>
            <a:endParaRPr lang="en-US" dirty="0" smtClean="0"/>
          </a:p>
          <a:p>
            <a:pPr algn="just"/>
            <a:r>
              <a:rPr lang="en-US" dirty="0" smtClean="0"/>
              <a:t>Interactive </a:t>
            </a:r>
            <a:r>
              <a:rPr lang="en-US" dirty="0" smtClean="0"/>
              <a:t>program design involves breaking the program into three parts:</a:t>
            </a:r>
          </a:p>
          <a:p>
            <a:pPr lvl="0" algn="just"/>
            <a:r>
              <a:rPr lang="en-US" dirty="0" smtClean="0"/>
              <a:t>The </a:t>
            </a:r>
            <a:r>
              <a:rPr lang="en-US" b="1" i="1" dirty="0" smtClean="0"/>
              <a:t>Model</a:t>
            </a:r>
            <a:r>
              <a:rPr lang="en-US" dirty="0" smtClean="0"/>
              <a:t>: all the data that are unique to the program reside there. This might be game state, the contents of a text file, or tables in a database</a:t>
            </a:r>
            <a:r>
              <a:rPr lang="en-US" dirty="0" smtClean="0"/>
              <a:t>.</a:t>
            </a:r>
          </a:p>
          <a:p>
            <a:pPr lvl="0" algn="just"/>
            <a:endParaRPr lang="en-US" dirty="0" smtClean="0"/>
          </a:p>
          <a:p>
            <a:pPr lvl="0" algn="just"/>
            <a:r>
              <a:rPr lang="en-US" dirty="0" smtClean="0"/>
              <a:t>The </a:t>
            </a:r>
            <a:r>
              <a:rPr lang="en-US" b="1" i="1" dirty="0" smtClean="0"/>
              <a:t>View</a:t>
            </a:r>
            <a:r>
              <a:rPr lang="en-US" dirty="0" smtClean="0"/>
              <a:t> of the </a:t>
            </a:r>
            <a:r>
              <a:rPr lang="en-US" b="1" i="1" dirty="0" smtClean="0"/>
              <a:t>Model</a:t>
            </a:r>
            <a:r>
              <a:rPr lang="en-US" dirty="0" smtClean="0"/>
              <a:t>: it is a way of displaying some or all of the data to user. Objects in the game state might be drawn in 3D, text in the file might be drawn to the screen with formatting, or queries on the database might be wrapped in HTML and sent to a web browser.</a:t>
            </a:r>
          </a:p>
          <a:p>
            <a:pPr lvl="0" algn="just"/>
            <a:endParaRPr lang="en-US" dirty="0" smtClean="0"/>
          </a:p>
          <a:p>
            <a:pPr lvl="0" algn="just"/>
            <a:r>
              <a:rPr lang="en-US" dirty="0" smtClean="0"/>
              <a:t>The</a:t>
            </a:r>
            <a:r>
              <a:rPr lang="en-US" dirty="0" smtClean="0"/>
              <a:t> </a:t>
            </a:r>
            <a:r>
              <a:rPr lang="en-US" b="1" i="1" dirty="0" smtClean="0"/>
              <a:t>Controller</a:t>
            </a:r>
            <a:r>
              <a:rPr lang="en-US" dirty="0" smtClean="0"/>
              <a:t>: the methods for user to manipulate the model or the view. Mouse and keystrokes might change the game state, select text, or fill in and submit a form for a new query.</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Architecture</a:t>
            </a:r>
            <a:endParaRPr lang="en-US" dirty="0"/>
          </a:p>
        </p:txBody>
      </p:sp>
      <p:sp>
        <p:nvSpPr>
          <p:cNvPr id="4" name="Subtitle 3"/>
          <p:cNvSpPr>
            <a:spLocks noGrp="1"/>
          </p:cNvSpPr>
          <p:nvPr>
            <p:ph type="subTitle" idx="1"/>
          </p:nvPr>
        </p:nvSpPr>
        <p:spPr/>
        <p:txBody>
          <a:bodyPr/>
          <a:lstStyle/>
          <a:p>
            <a:endParaRPr lang="en-US"/>
          </a:p>
        </p:txBody>
      </p:sp>
      <p:pic>
        <p:nvPicPr>
          <p:cNvPr id="2073" name="Picture 25"/>
          <p:cNvPicPr>
            <a:picLocks noChangeAspect="1" noChangeArrowheads="1"/>
          </p:cNvPicPr>
          <p:nvPr/>
        </p:nvPicPr>
        <p:blipFill>
          <a:blip r:embed="rId2"/>
          <a:srcRect/>
          <a:stretch>
            <a:fillRect/>
          </a:stretch>
        </p:blipFill>
        <p:spPr bwMode="auto">
          <a:xfrm>
            <a:off x="1885950" y="1524000"/>
            <a:ext cx="5372100" cy="48059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76200" y="2057400"/>
            <a:ext cx="2667000" cy="2286000"/>
          </a:xfrm>
        </p:spPr>
        <p:txBody>
          <a:bodyPr>
            <a:normAutofit/>
          </a:bodyPr>
          <a:lstStyle/>
          <a:p>
            <a:pPr algn="l"/>
            <a:r>
              <a:rPr lang="en-US" sz="2400" b="1" dirty="0" smtClean="0"/>
              <a:t>GL</a:t>
            </a:r>
          </a:p>
          <a:p>
            <a:pPr algn="l"/>
            <a:r>
              <a:rPr lang="en-US" sz="2400" b="1" dirty="0" smtClean="0"/>
              <a:t>Core Open GL APIs</a:t>
            </a:r>
          </a:p>
          <a:p>
            <a:pPr algn="l"/>
            <a:endParaRPr lang="en-US" sz="2400" b="1" dirty="0" smtClean="0"/>
          </a:p>
        </p:txBody>
      </p:sp>
      <p:sp>
        <p:nvSpPr>
          <p:cNvPr id="4" name="Subtitle 2"/>
          <p:cNvSpPr txBox="1">
            <a:spLocks/>
          </p:cNvSpPr>
          <p:nvPr/>
        </p:nvSpPr>
        <p:spPr bwMode="auto">
          <a:xfrm>
            <a:off x="2667000" y="1981200"/>
            <a:ext cx="32004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fontAlgn="base">
              <a:spcBef>
                <a:spcPct val="20000"/>
              </a:spcBef>
              <a:spcAft>
                <a:spcPct val="0"/>
              </a:spcAft>
            </a:pPr>
            <a:r>
              <a:rPr lang="en-US" sz="2400" b="1" dirty="0" smtClean="0"/>
              <a:t>OpenGL Utility Toolkit (</a:t>
            </a:r>
            <a:r>
              <a:rPr kumimoji="0" lang="en-US" sz="2400" b="1" i="0" u="none" strike="noStrike" kern="1200" cap="none" spc="0" normalizeH="0" baseline="0" noProof="0" dirty="0" smtClean="0">
                <a:ln>
                  <a:noFill/>
                </a:ln>
                <a:solidFill>
                  <a:schemeClr val="tx1">
                    <a:tint val="75000"/>
                  </a:schemeClr>
                </a:solidFill>
                <a:effectLst/>
                <a:uLnTx/>
                <a:uFillTx/>
                <a:latin typeface="+mn-lt"/>
                <a:ea typeface="+mn-ea"/>
                <a:cs typeface="+mn-cs"/>
              </a:rPr>
              <a:t>GLUT)</a:t>
            </a: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 </a:t>
            </a:r>
          </a:p>
          <a:p>
            <a:pPr marL="0" marR="0" lvl="0" indent="0" algn="just" defTabSz="914400" rtl="0" eaLnBrk="1" fontAlgn="base" latinLnBrk="0" hangingPunct="1">
              <a:lnSpc>
                <a:spcPct val="100000"/>
              </a:lnSpc>
              <a:spcBef>
                <a:spcPct val="20000"/>
              </a:spcBef>
              <a:spcAft>
                <a:spcPct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rPr>
              <a:t>provides several routines for opening windows detecting input and creating complicated 3D objects like </a:t>
            </a:r>
            <a:r>
              <a:rPr kumimoji="0" lang="en-US" sz="2400" b="1" i="0" u="none" strike="noStrike" kern="1200" cap="none" spc="0" normalizeH="0" baseline="0" noProof="0" dirty="0" err="1" smtClean="0">
                <a:ln>
                  <a:noFill/>
                </a:ln>
                <a:solidFill>
                  <a:schemeClr val="tx1">
                    <a:tint val="75000"/>
                  </a:schemeClr>
                </a:solidFill>
                <a:effectLst/>
                <a:uLnTx/>
                <a:uFillTx/>
                <a:latin typeface="+mn-lt"/>
                <a:ea typeface="+mn-ea"/>
                <a:cs typeface="+mn-cs"/>
              </a:rPr>
              <a:t>spehere</a:t>
            </a:r>
            <a:r>
              <a:rPr kumimoji="0" lang="en-US" sz="2400" b="1" i="0" u="none" strike="noStrike" kern="1200" cap="none" spc="0" normalizeH="0" baseline="0" noProof="0" dirty="0" smtClean="0">
                <a:ln>
                  <a:noFill/>
                </a:ln>
                <a:solidFill>
                  <a:schemeClr val="tx1">
                    <a:tint val="75000"/>
                  </a:schemeClr>
                </a:solidFill>
                <a:effectLst/>
                <a:uLnTx/>
                <a:uFillTx/>
                <a:latin typeface="+mn-lt"/>
                <a:ea typeface="+mn-ea"/>
                <a:cs typeface="+mn-cs"/>
              </a:rPr>
              <a:t> , torus , teapot</a:t>
            </a:r>
          </a:p>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2400" b="1"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5" name="Subtitle 2"/>
          <p:cNvSpPr txBox="1">
            <a:spLocks/>
          </p:cNvSpPr>
          <p:nvPr/>
        </p:nvSpPr>
        <p:spPr bwMode="auto">
          <a:xfrm>
            <a:off x="5867400" y="1905000"/>
            <a:ext cx="32004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fontAlgn="base">
              <a:spcBef>
                <a:spcPct val="20000"/>
              </a:spcBef>
              <a:spcAft>
                <a:spcPct val="0"/>
              </a:spcAft>
              <a:defRPr/>
            </a:pPr>
            <a:r>
              <a:rPr lang="en-US" sz="2400" b="1" dirty="0" smtClean="0">
                <a:solidFill>
                  <a:schemeClr val="tx1">
                    <a:tint val="75000"/>
                  </a:schemeClr>
                </a:solidFill>
              </a:rPr>
              <a:t>OpenGL Utility Library (GLU)</a:t>
            </a:r>
            <a:endParaRPr lang="en-US" sz="2400" dirty="0" smtClean="0">
              <a:solidFill>
                <a:schemeClr val="tx1">
                  <a:tint val="75000"/>
                </a:schemeClr>
              </a:solidFill>
            </a:endParaRPr>
          </a:p>
          <a:p>
            <a:pPr lvl="0" algn="just" fontAlgn="base">
              <a:spcBef>
                <a:spcPct val="20000"/>
              </a:spcBef>
              <a:spcAft>
                <a:spcPct val="0"/>
              </a:spcAft>
              <a:defRPr/>
            </a:pPr>
            <a:r>
              <a:rPr lang="en-US" sz="2400" dirty="0" smtClean="0">
                <a:solidFill>
                  <a:schemeClr val="tx1">
                    <a:tint val="75000"/>
                  </a:schemeClr>
                </a:solidFill>
              </a:rPr>
              <a:t>Contains several routines that use lower level  OpenGL Commands to perform tasks as setting up matrices, for specific viewing orientations and projections etc. e.g.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a:bodyPr>
          <a:lstStyle/>
          <a:p>
            <a:pPr algn="l"/>
            <a:endParaRPr lang="en-US" sz="2400" dirty="0" smtClean="0"/>
          </a:p>
          <a:p>
            <a:pPr algn="l"/>
            <a:endParaRPr lang="en-US" sz="2400" dirty="0"/>
          </a:p>
          <a:p>
            <a:pPr algn="l"/>
            <a:endParaRPr lang="en-US" sz="2400" dirty="0" smtClean="0"/>
          </a:p>
          <a:p>
            <a:pPr algn="l"/>
            <a:r>
              <a:rPr lang="en-US" sz="2400" dirty="0" smtClean="0"/>
              <a:t>#</a:t>
            </a:r>
            <a:r>
              <a:rPr lang="en-US" sz="2400" dirty="0"/>
              <a:t>include &lt;necessary header files&gt;</a:t>
            </a:r>
          </a:p>
          <a:p>
            <a:pPr algn="l"/>
            <a:r>
              <a:rPr lang="en-US" sz="2400" dirty="0"/>
              <a:t>main(){</a:t>
            </a:r>
          </a:p>
          <a:p>
            <a:pPr algn="l"/>
            <a:r>
              <a:rPr lang="en-US" sz="2400" dirty="0"/>
              <a:t>	</a:t>
            </a:r>
            <a:r>
              <a:rPr lang="en-US" sz="2400" dirty="0" err="1"/>
              <a:t>InitializeWindow</a:t>
            </a:r>
            <a:r>
              <a:rPr lang="en-US" sz="2400" dirty="0"/>
              <a:t>();</a:t>
            </a:r>
          </a:p>
          <a:p>
            <a:pPr algn="l"/>
            <a:r>
              <a:rPr lang="en-US" sz="2400" dirty="0"/>
              <a:t>	Rendering operations();</a:t>
            </a:r>
            <a:r>
              <a:rPr lang="en-US" sz="2400" dirty="0" smtClean="0"/>
              <a:t> </a:t>
            </a:r>
            <a:r>
              <a:rPr lang="en-US" sz="2400" dirty="0"/>
              <a:t>	</a:t>
            </a:r>
            <a:r>
              <a:rPr lang="en-US" sz="2400" dirty="0" err="1"/>
              <a:t>UpdateWindowAndCheckForEvents</a:t>
            </a:r>
            <a:r>
              <a:rPr lang="en-US" sz="2400" dirty="0"/>
              <a:t>();</a:t>
            </a:r>
          </a:p>
          <a:p>
            <a:pPr algn="l"/>
            <a:r>
              <a:rPr lang="en-US" sz="2400" dirty="0" smtClean="0"/>
              <a:t>}</a:t>
            </a:r>
          </a:p>
          <a:p>
            <a:pPr algn="l"/>
            <a:endParaRPr lang="en-US" sz="2400" dirty="0"/>
          </a:p>
          <a:p>
            <a:pPr algn="l"/>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 Command Syntax</a:t>
            </a:r>
            <a:endParaRPr lang="en-US" b="1" dirty="0"/>
          </a:p>
        </p:txBody>
      </p:sp>
      <p:sp>
        <p:nvSpPr>
          <p:cNvPr id="3" name="Subtitle 2"/>
          <p:cNvSpPr>
            <a:spLocks noGrp="1"/>
          </p:cNvSpPr>
          <p:nvPr>
            <p:ph type="subTitle" idx="1"/>
          </p:nvPr>
        </p:nvSpPr>
        <p:spPr>
          <a:xfrm>
            <a:off x="685800" y="1143000"/>
            <a:ext cx="7772400" cy="5334000"/>
          </a:xfrm>
        </p:spPr>
        <p:txBody>
          <a:bodyPr>
            <a:normAutofit lnSpcReduction="10000"/>
          </a:bodyPr>
          <a:lstStyle/>
          <a:p>
            <a:pPr algn="l"/>
            <a:endParaRPr lang="en-US" dirty="0" smtClean="0"/>
          </a:p>
          <a:p>
            <a:pPr algn="l"/>
            <a:r>
              <a:rPr lang="en-US" dirty="0" smtClean="0"/>
              <a:t>Uses </a:t>
            </a:r>
            <a:r>
              <a:rPr lang="en-US" dirty="0"/>
              <a:t>the prefix </a:t>
            </a:r>
            <a:r>
              <a:rPr lang="en-US" dirty="0" err="1"/>
              <a:t>gl</a:t>
            </a:r>
            <a:r>
              <a:rPr lang="en-US" dirty="0"/>
              <a:t> and initial capital letters for each word making up the command name 	</a:t>
            </a:r>
          </a:p>
          <a:p>
            <a:pPr algn="l"/>
            <a:r>
              <a:rPr lang="en-US" dirty="0"/>
              <a:t>e.g.  </a:t>
            </a:r>
            <a:r>
              <a:rPr lang="en-US" dirty="0" smtClean="0"/>
              <a:t>  </a:t>
            </a:r>
            <a:r>
              <a:rPr lang="en-US" dirty="0" err="1" smtClean="0"/>
              <a:t>glClearColor</a:t>
            </a:r>
            <a:r>
              <a:rPr lang="en-US" dirty="0"/>
              <a:t>(---------); </a:t>
            </a:r>
            <a:endParaRPr lang="en-US" dirty="0" smtClean="0"/>
          </a:p>
          <a:p>
            <a:pPr algn="l"/>
            <a:r>
              <a:rPr lang="en-US" dirty="0"/>
              <a:t>	</a:t>
            </a:r>
            <a:r>
              <a:rPr lang="en-US" dirty="0" smtClean="0"/>
              <a:t> glVertex3f</a:t>
            </a:r>
            <a:r>
              <a:rPr lang="en-US" dirty="0"/>
              <a:t>(---------);</a:t>
            </a:r>
          </a:p>
          <a:p>
            <a:pPr algn="l"/>
            <a:endParaRPr lang="en-US" dirty="0" smtClean="0"/>
          </a:p>
          <a:p>
            <a:pPr algn="l"/>
            <a:r>
              <a:rPr lang="en-US" dirty="0" smtClean="0"/>
              <a:t>Constants </a:t>
            </a:r>
            <a:r>
              <a:rPr lang="en-US" dirty="0"/>
              <a:t>begin with GL </a:t>
            </a:r>
          </a:p>
          <a:p>
            <a:pPr algn="l"/>
            <a:endParaRPr lang="en-US" dirty="0" smtClean="0"/>
          </a:p>
          <a:p>
            <a:pPr algn="l"/>
            <a:r>
              <a:rPr lang="en-US" dirty="0"/>
              <a:t>U</a:t>
            </a:r>
            <a:r>
              <a:rPr lang="en-US" dirty="0" smtClean="0"/>
              <a:t>se </a:t>
            </a:r>
            <a:r>
              <a:rPr lang="en-US" dirty="0"/>
              <a:t>all capital letters and underscores to separate words e.g. GL_COLOR_BUFFER_BIT</a:t>
            </a:r>
          </a:p>
          <a:p>
            <a:pPr algn="l"/>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975"/>
            <a:ext cx="7772400" cy="1470025"/>
          </a:xfrm>
        </p:spPr>
        <p:txBody>
          <a:bodyPr/>
          <a:lstStyle/>
          <a:p>
            <a:r>
              <a:rPr lang="en-US" b="1" dirty="0" smtClean="0"/>
              <a:t>Data types</a:t>
            </a:r>
            <a:endParaRPr lang="en-US" b="1" dirty="0"/>
          </a:p>
        </p:txBody>
      </p:sp>
      <p:sp>
        <p:nvSpPr>
          <p:cNvPr id="3" name="Subtitle 2"/>
          <p:cNvSpPr>
            <a:spLocks noGrp="1"/>
          </p:cNvSpPr>
          <p:nvPr>
            <p:ph type="subTitle" idx="1"/>
          </p:nvPr>
        </p:nvSpPr>
        <p:spPr>
          <a:xfrm>
            <a:off x="304800" y="2209800"/>
            <a:ext cx="8610600" cy="5334000"/>
          </a:xfrm>
        </p:spPr>
        <p:txBody>
          <a:bodyPr>
            <a:normAutofit/>
          </a:bodyPr>
          <a:lstStyle/>
          <a:p>
            <a:pPr algn="l"/>
            <a:r>
              <a:rPr lang="en-US" sz="2000" u="sng" dirty="0" smtClean="0"/>
              <a:t>Data </a:t>
            </a:r>
            <a:r>
              <a:rPr lang="en-US" sz="2000" u="sng" dirty="0"/>
              <a:t>type	</a:t>
            </a:r>
            <a:r>
              <a:rPr lang="en-US" sz="2000" u="sng" dirty="0" smtClean="0"/>
              <a:t>Corresponding </a:t>
            </a:r>
            <a:r>
              <a:rPr lang="en-US" sz="2000" u="sng" dirty="0"/>
              <a:t>C language	OpenGL </a:t>
            </a:r>
            <a:r>
              <a:rPr lang="en-US" sz="2000" u="sng" dirty="0" err="1" smtClean="0"/>
              <a:t>TypeDefinition</a:t>
            </a:r>
            <a:endParaRPr lang="en-US" sz="2000" u="sng" dirty="0"/>
          </a:p>
          <a:p>
            <a:pPr algn="l"/>
            <a:r>
              <a:rPr lang="en-US" sz="2000" dirty="0"/>
              <a:t>8 bit integer		signed char			</a:t>
            </a:r>
            <a:r>
              <a:rPr lang="en-US" sz="2000" dirty="0" err="1"/>
              <a:t>GLbyte</a:t>
            </a:r>
            <a:endParaRPr lang="en-US" sz="2000" dirty="0"/>
          </a:p>
          <a:p>
            <a:pPr algn="l"/>
            <a:r>
              <a:rPr lang="en-US" sz="2000" dirty="0"/>
              <a:t>16 bit integer		short				</a:t>
            </a:r>
            <a:r>
              <a:rPr lang="en-US" sz="2000" dirty="0" err="1"/>
              <a:t>GLshort</a:t>
            </a:r>
            <a:endParaRPr lang="en-US" sz="2000" dirty="0"/>
          </a:p>
          <a:p>
            <a:pPr algn="l"/>
            <a:r>
              <a:rPr lang="en-US" sz="2000" dirty="0"/>
              <a:t>32 bit integer		</a:t>
            </a:r>
            <a:r>
              <a:rPr lang="en-US" sz="2000" dirty="0" err="1"/>
              <a:t>int</a:t>
            </a:r>
            <a:r>
              <a:rPr lang="en-US" sz="2000" dirty="0"/>
              <a:t> or long			</a:t>
            </a:r>
            <a:r>
              <a:rPr lang="en-US" sz="2000" dirty="0" err="1"/>
              <a:t>GLint</a:t>
            </a:r>
            <a:r>
              <a:rPr lang="en-US" sz="2000" dirty="0"/>
              <a:t>, </a:t>
            </a:r>
            <a:r>
              <a:rPr lang="en-US" sz="2000" dirty="0" err="1"/>
              <a:t>GLsizei</a:t>
            </a:r>
            <a:endParaRPr lang="en-US" sz="2000" dirty="0"/>
          </a:p>
          <a:p>
            <a:pPr algn="l"/>
            <a:r>
              <a:rPr lang="en-US" sz="2000" dirty="0"/>
              <a:t>32 bit float		</a:t>
            </a:r>
            <a:r>
              <a:rPr lang="en-US" sz="2000" dirty="0" err="1"/>
              <a:t>float</a:t>
            </a:r>
            <a:r>
              <a:rPr lang="en-US" sz="2000" dirty="0"/>
              <a:t>				</a:t>
            </a:r>
            <a:r>
              <a:rPr lang="en-US" sz="2000" dirty="0" err="1"/>
              <a:t>GLfloat</a:t>
            </a:r>
            <a:endParaRPr lang="en-US" sz="2000" dirty="0"/>
          </a:p>
          <a:p>
            <a:pPr algn="l"/>
            <a:r>
              <a:rPr lang="en-US" sz="2000" dirty="0"/>
              <a:t>64 bit float		double				</a:t>
            </a:r>
            <a:r>
              <a:rPr lang="en-US" sz="2000" dirty="0" err="1"/>
              <a:t>GLdouble</a:t>
            </a:r>
            <a:endParaRPr lang="en-US" sz="2000" dirty="0"/>
          </a:p>
          <a:p>
            <a:pPr algn="l"/>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b="1" dirty="0" smtClean="0"/>
              <a:t>GL Related Libraries</a:t>
            </a:r>
            <a:endParaRPr lang="en-US" dirty="0"/>
          </a:p>
        </p:txBody>
      </p:sp>
      <p:sp>
        <p:nvSpPr>
          <p:cNvPr id="3" name="Subtitle 2"/>
          <p:cNvSpPr>
            <a:spLocks noGrp="1"/>
          </p:cNvSpPr>
          <p:nvPr>
            <p:ph type="subTitle" idx="1"/>
          </p:nvPr>
        </p:nvSpPr>
        <p:spPr>
          <a:xfrm>
            <a:off x="685800" y="1143000"/>
            <a:ext cx="7772400" cy="5334000"/>
          </a:xfrm>
        </p:spPr>
        <p:txBody>
          <a:bodyPr>
            <a:normAutofit/>
          </a:bodyPr>
          <a:lstStyle/>
          <a:p>
            <a:pPr algn="l"/>
            <a:endParaRPr lang="en-US" b="1" dirty="0"/>
          </a:p>
          <a:p>
            <a:pPr algn="l"/>
            <a:r>
              <a:rPr lang="en-US" b="1" dirty="0"/>
              <a:t>OpenGL Utility Library (GLU)</a:t>
            </a:r>
            <a:r>
              <a:rPr lang="en-US" dirty="0"/>
              <a:t>: </a:t>
            </a:r>
            <a:endParaRPr lang="en-US" dirty="0" smtClean="0"/>
          </a:p>
          <a:p>
            <a:pPr algn="l"/>
            <a:endParaRPr lang="en-US" dirty="0" smtClean="0"/>
          </a:p>
          <a:p>
            <a:pPr algn="l"/>
            <a:r>
              <a:rPr lang="en-US" dirty="0" smtClean="0"/>
              <a:t>Contains </a:t>
            </a:r>
            <a:r>
              <a:rPr lang="en-US" dirty="0"/>
              <a:t>several routines that use lower level  OpenGL Commands to perform tasks as setting up matrices, for specific viewing orientations and projections etc. e.g. </a:t>
            </a:r>
            <a:endParaRPr lang="en-US" dirty="0" smtClean="0"/>
          </a:p>
          <a:p>
            <a:pPr algn="l"/>
            <a:endParaRPr lang="en-US" dirty="0" smtClean="0"/>
          </a:p>
          <a:p>
            <a:pPr algn="l"/>
            <a:r>
              <a:rPr lang="en-US" dirty="0" err="1" smtClean="0"/>
              <a:t>gluPerspective</a:t>
            </a:r>
            <a:r>
              <a:rPr lang="en-US" dirty="0"/>
              <a:t>(…………..);</a:t>
            </a:r>
          </a:p>
          <a:p>
            <a:pPr algn="l"/>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a:bodyPr>
          <a:lstStyle/>
          <a:p>
            <a:pPr algn="l"/>
            <a:r>
              <a:rPr lang="en-US" b="1" dirty="0"/>
              <a:t>OpenGL Utility Toolkit  (GLUT): </a:t>
            </a:r>
            <a:r>
              <a:rPr lang="en-US" dirty="0"/>
              <a:t>A </a:t>
            </a:r>
            <a:r>
              <a:rPr lang="en-US" b="1" dirty="0"/>
              <a:t>window system independent</a:t>
            </a:r>
            <a:r>
              <a:rPr lang="en-US" dirty="0"/>
              <a:t> toolkit written by Mark </a:t>
            </a:r>
            <a:r>
              <a:rPr lang="en-US" dirty="0" err="1"/>
              <a:t>Kilgard</a:t>
            </a:r>
            <a:r>
              <a:rPr lang="en-US" dirty="0"/>
              <a:t> to hide the complexities of differing  system APIs</a:t>
            </a:r>
          </a:p>
          <a:p>
            <a:pPr algn="l"/>
            <a:endParaRPr lang="en-US" dirty="0" smtClean="0"/>
          </a:p>
          <a:p>
            <a:pPr algn="l"/>
            <a:r>
              <a:rPr lang="en-US" dirty="0" smtClean="0"/>
              <a:t>OpenGL </a:t>
            </a:r>
            <a:r>
              <a:rPr lang="en-US" dirty="0"/>
              <a:t>contains </a:t>
            </a:r>
            <a:r>
              <a:rPr lang="en-US" b="1" dirty="0"/>
              <a:t>only rendering commands</a:t>
            </a:r>
            <a:r>
              <a:rPr lang="en-US" dirty="0"/>
              <a:t> and no commands for opening windows or reading events from keyboard or mouse </a:t>
            </a:r>
          </a:p>
          <a:p>
            <a:pPr algn="l"/>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fontScale="92500" lnSpcReduction="10000"/>
          </a:bodyPr>
          <a:lstStyle/>
          <a:p>
            <a:pPr algn="l"/>
            <a:r>
              <a:rPr lang="en-US" b="1" dirty="0"/>
              <a:t>GLUT</a:t>
            </a:r>
            <a:r>
              <a:rPr lang="en-US" dirty="0"/>
              <a:t> provides several routines for opening windows detecting input and creating complicated 3D objects like </a:t>
            </a:r>
            <a:r>
              <a:rPr lang="en-US" b="1" dirty="0" err="1"/>
              <a:t>spehere</a:t>
            </a:r>
            <a:r>
              <a:rPr lang="en-US" b="1" dirty="0"/>
              <a:t> , torus , teapot</a:t>
            </a:r>
          </a:p>
          <a:p>
            <a:pPr algn="l"/>
            <a:endParaRPr lang="en-US" dirty="0" smtClean="0"/>
          </a:p>
          <a:p>
            <a:pPr algn="l"/>
            <a:r>
              <a:rPr lang="en-US" b="1" dirty="0" smtClean="0"/>
              <a:t>GLUT</a:t>
            </a:r>
            <a:r>
              <a:rPr lang="en-US" dirty="0" smtClean="0"/>
              <a:t> </a:t>
            </a:r>
            <a:r>
              <a:rPr lang="en-US" dirty="0"/>
              <a:t>routines use the prefix </a:t>
            </a:r>
            <a:r>
              <a:rPr lang="en-US" b="1" dirty="0" smtClean="0"/>
              <a:t>glut</a:t>
            </a:r>
          </a:p>
          <a:p>
            <a:pPr algn="l"/>
            <a:endParaRPr lang="en-US" dirty="0" smtClean="0"/>
          </a:p>
          <a:p>
            <a:pPr algn="l"/>
            <a:r>
              <a:rPr lang="en-US" dirty="0" smtClean="0"/>
              <a:t>e.g.    </a:t>
            </a:r>
            <a:r>
              <a:rPr lang="en-US" dirty="0" err="1" smtClean="0"/>
              <a:t>glutCreateWindow</a:t>
            </a:r>
            <a:r>
              <a:rPr lang="en-US" dirty="0"/>
              <a:t>(…); </a:t>
            </a:r>
            <a:endParaRPr lang="en-US" dirty="0" smtClean="0"/>
          </a:p>
          <a:p>
            <a:pPr algn="l"/>
            <a:r>
              <a:rPr lang="en-US" dirty="0"/>
              <a:t>	</a:t>
            </a:r>
            <a:r>
              <a:rPr lang="en-US" dirty="0" err="1" smtClean="0"/>
              <a:t>glutInit</a:t>
            </a:r>
            <a:r>
              <a:rPr lang="en-US" dirty="0"/>
              <a:t>(…); </a:t>
            </a:r>
            <a:endParaRPr lang="en-US" dirty="0" smtClean="0"/>
          </a:p>
          <a:p>
            <a:pPr algn="l"/>
            <a:r>
              <a:rPr lang="en-US" dirty="0"/>
              <a:t>	</a:t>
            </a:r>
            <a:r>
              <a:rPr lang="en-US" dirty="0" err="1" smtClean="0"/>
              <a:t>glutMouseFunc</a:t>
            </a:r>
            <a:r>
              <a:rPr lang="en-US" dirty="0"/>
              <a:t>(…..); </a:t>
            </a:r>
            <a:r>
              <a:rPr lang="en-US" dirty="0" smtClean="0"/>
              <a:t>	</a:t>
            </a:r>
            <a:r>
              <a:rPr lang="en-US" dirty="0" err="1" smtClean="0"/>
              <a:t>glutKeyboardFunc</a:t>
            </a:r>
            <a:r>
              <a:rPr lang="en-US" dirty="0"/>
              <a:t>(…..);  </a:t>
            </a:r>
          </a:p>
          <a:p>
            <a:pPr algn="l"/>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425"/>
            <a:ext cx="7772400" cy="1470025"/>
          </a:xfrm>
        </p:spPr>
        <p:txBody>
          <a:bodyPr>
            <a:normAutofit/>
          </a:bodyPr>
          <a:lstStyle/>
          <a:p>
            <a:r>
              <a:rPr lang="en-US" sz="4400" b="1" dirty="0" smtClean="0"/>
              <a:t>Windows Management</a:t>
            </a:r>
            <a:endParaRPr lang="en-US" sz="4400" b="1" dirty="0"/>
          </a:p>
        </p:txBody>
      </p:sp>
      <p:sp>
        <p:nvSpPr>
          <p:cNvPr id="3" name="Subtitle 2"/>
          <p:cNvSpPr>
            <a:spLocks noGrp="1"/>
          </p:cNvSpPr>
          <p:nvPr>
            <p:ph type="subTitle" idx="1"/>
          </p:nvPr>
        </p:nvSpPr>
        <p:spPr>
          <a:xfrm>
            <a:off x="76200" y="990600"/>
            <a:ext cx="9067800" cy="5562600"/>
          </a:xfrm>
        </p:spPr>
        <p:txBody>
          <a:bodyPr>
            <a:normAutofit fontScale="85000" lnSpcReduction="10000"/>
          </a:bodyPr>
          <a:lstStyle/>
          <a:p>
            <a:pPr algn="l"/>
            <a:r>
              <a:rPr lang="en-US" dirty="0" smtClean="0"/>
              <a:t>Five </a:t>
            </a:r>
            <a:r>
              <a:rPr lang="en-US" dirty="0"/>
              <a:t>routines perform tasks necessary for initializing a window</a:t>
            </a:r>
          </a:p>
          <a:p>
            <a:pPr algn="l"/>
            <a:endParaRPr lang="en-US" dirty="0" smtClean="0"/>
          </a:p>
          <a:p>
            <a:pPr algn="l"/>
            <a:r>
              <a:rPr lang="en-US" sz="2600" dirty="0" err="1" smtClean="0"/>
              <a:t>glutInit</a:t>
            </a:r>
            <a:r>
              <a:rPr lang="en-US" sz="2600" dirty="0" smtClean="0"/>
              <a:t>(</a:t>
            </a:r>
            <a:r>
              <a:rPr lang="en-US" sz="2600" dirty="0" err="1" smtClean="0"/>
              <a:t>int</a:t>
            </a:r>
            <a:r>
              <a:rPr lang="en-US" sz="2600" dirty="0" smtClean="0"/>
              <a:t> </a:t>
            </a:r>
            <a:r>
              <a:rPr lang="en-US" sz="2600" dirty="0"/>
              <a:t>*</a:t>
            </a:r>
            <a:r>
              <a:rPr lang="en-US" sz="2600" dirty="0" err="1"/>
              <a:t>argc</a:t>
            </a:r>
            <a:r>
              <a:rPr lang="en-US" sz="2600" dirty="0"/>
              <a:t>, char **</a:t>
            </a:r>
            <a:r>
              <a:rPr lang="en-US" sz="2600" dirty="0" err="1"/>
              <a:t>argv</a:t>
            </a:r>
            <a:r>
              <a:rPr lang="en-US" sz="2600" dirty="0"/>
              <a:t>)</a:t>
            </a:r>
          </a:p>
          <a:p>
            <a:pPr algn="l">
              <a:buFontTx/>
              <a:buChar char="-"/>
            </a:pPr>
            <a:r>
              <a:rPr lang="en-US" dirty="0" smtClean="0"/>
              <a:t>           Initializes </a:t>
            </a:r>
            <a:r>
              <a:rPr lang="en-US" dirty="0"/>
              <a:t>glut and </a:t>
            </a:r>
            <a:r>
              <a:rPr lang="en-US" dirty="0" smtClean="0"/>
              <a:t>processes </a:t>
            </a:r>
            <a:r>
              <a:rPr lang="en-US" dirty="0"/>
              <a:t>command line </a:t>
            </a:r>
            <a:r>
              <a:rPr lang="en-US" dirty="0" smtClean="0"/>
              <a:t>arguments</a:t>
            </a:r>
            <a:endParaRPr lang="en-US" dirty="0"/>
          </a:p>
          <a:p>
            <a:pPr algn="l"/>
            <a:r>
              <a:rPr lang="en-US" sz="2600" dirty="0" smtClean="0"/>
              <a:t>	</a:t>
            </a:r>
            <a:r>
              <a:rPr lang="en-US" sz="2600" dirty="0" err="1" smtClean="0"/>
              <a:t>glutInit</a:t>
            </a:r>
            <a:r>
              <a:rPr lang="en-US" sz="2600" dirty="0"/>
              <a:t>();  </a:t>
            </a:r>
          </a:p>
          <a:p>
            <a:pPr algn="l"/>
            <a:r>
              <a:rPr lang="en-US" dirty="0"/>
              <a:t>-	should be called before any other GLUT routine</a:t>
            </a:r>
          </a:p>
          <a:p>
            <a:pPr algn="l"/>
            <a:endParaRPr lang="en-US" dirty="0" smtClean="0"/>
          </a:p>
          <a:p>
            <a:pPr algn="l"/>
            <a:r>
              <a:rPr lang="en-US" sz="2600" dirty="0" err="1" smtClean="0"/>
              <a:t>glutInitDisplayMode</a:t>
            </a:r>
            <a:r>
              <a:rPr lang="en-US" sz="2600" dirty="0" smtClean="0"/>
              <a:t>(unsigned </a:t>
            </a:r>
            <a:r>
              <a:rPr lang="en-US" sz="2600" dirty="0" err="1"/>
              <a:t>int</a:t>
            </a:r>
            <a:r>
              <a:rPr lang="en-US" sz="2600" dirty="0"/>
              <a:t> mode)</a:t>
            </a:r>
          </a:p>
          <a:p>
            <a:pPr algn="l">
              <a:buFontTx/>
              <a:buChar char="-"/>
            </a:pPr>
            <a:r>
              <a:rPr lang="en-US" dirty="0" smtClean="0"/>
              <a:t>          specifies </a:t>
            </a:r>
            <a:r>
              <a:rPr lang="en-US" dirty="0"/>
              <a:t>whether to use an RGBA or color-index </a:t>
            </a:r>
            <a:r>
              <a:rPr lang="en-US" dirty="0" smtClean="0"/>
              <a:t>model</a:t>
            </a:r>
            <a:endParaRPr lang="en-US" dirty="0"/>
          </a:p>
          <a:p>
            <a:pPr algn="l">
              <a:buFontTx/>
              <a:buChar char="-"/>
            </a:pPr>
            <a:r>
              <a:rPr lang="en-US" dirty="0" smtClean="0"/>
              <a:t>  </a:t>
            </a:r>
            <a:r>
              <a:rPr lang="en-US" dirty="0"/>
              <a:t>	specifies whether to use a single or double </a:t>
            </a:r>
            <a:r>
              <a:rPr lang="en-US" dirty="0" smtClean="0"/>
              <a:t>buffered 	window 	and </a:t>
            </a:r>
            <a:r>
              <a:rPr lang="en-US" dirty="0"/>
              <a:t>specify a depth buffer</a:t>
            </a:r>
          </a:p>
          <a:p>
            <a:pPr algn="l"/>
            <a:endParaRPr lang="en-US" dirty="0" smtClean="0"/>
          </a:p>
          <a:p>
            <a:pPr algn="l"/>
            <a:r>
              <a:rPr lang="en-US" sz="2600" dirty="0" smtClean="0"/>
              <a:t>	</a:t>
            </a:r>
            <a:r>
              <a:rPr lang="en-US" sz="2600" dirty="0" err="1" smtClean="0"/>
              <a:t>glutInitDisplayMode</a:t>
            </a:r>
            <a:r>
              <a:rPr lang="en-US" sz="2600" dirty="0" smtClean="0"/>
              <a:t>(GLUT_SINGLE|GLUT_RGBA|GLUT_DEPTH);</a:t>
            </a:r>
          </a:p>
          <a:p>
            <a:pPr algn="l"/>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pic>
        <p:nvPicPr>
          <p:cNvPr id="1039" name="Picture 15"/>
          <p:cNvPicPr>
            <a:picLocks noChangeAspect="1" noChangeArrowheads="1"/>
          </p:cNvPicPr>
          <p:nvPr/>
        </p:nvPicPr>
        <p:blipFill>
          <a:blip r:embed="rId2"/>
          <a:srcRect/>
          <a:stretch>
            <a:fillRect/>
          </a:stretch>
        </p:blipFill>
        <p:spPr bwMode="auto">
          <a:xfrm>
            <a:off x="76200" y="2514600"/>
            <a:ext cx="89916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304800" y="1143000"/>
            <a:ext cx="8534400" cy="5334000"/>
          </a:xfrm>
        </p:spPr>
        <p:txBody>
          <a:bodyPr>
            <a:normAutofit/>
          </a:bodyPr>
          <a:lstStyle/>
          <a:p>
            <a:pPr algn="l"/>
            <a:r>
              <a:rPr lang="en-US" sz="2400" dirty="0" err="1" smtClean="0"/>
              <a:t>glutInitWindowPosition</a:t>
            </a:r>
            <a:r>
              <a:rPr lang="en-US" sz="2400" dirty="0" smtClean="0"/>
              <a:t>(</a:t>
            </a:r>
            <a:r>
              <a:rPr lang="en-US" sz="2400" dirty="0" err="1" smtClean="0"/>
              <a:t>int</a:t>
            </a:r>
            <a:r>
              <a:rPr lang="en-US" sz="2400" dirty="0" smtClean="0"/>
              <a:t> </a:t>
            </a:r>
            <a:r>
              <a:rPr lang="en-US" sz="2400" dirty="0"/>
              <a:t>x, </a:t>
            </a:r>
            <a:r>
              <a:rPr lang="en-US" sz="2400" dirty="0" err="1"/>
              <a:t>int</a:t>
            </a:r>
            <a:r>
              <a:rPr lang="en-US" sz="2400" dirty="0"/>
              <a:t> y)</a:t>
            </a:r>
          </a:p>
          <a:p>
            <a:pPr algn="l"/>
            <a:r>
              <a:rPr lang="en-US" dirty="0"/>
              <a:t>-	specifies screen location for the upper loft </a:t>
            </a:r>
            <a:r>
              <a:rPr lang="en-US" dirty="0" smtClean="0"/>
              <a:t>	corner </a:t>
            </a:r>
            <a:r>
              <a:rPr lang="en-US" dirty="0"/>
              <a:t>of your window</a:t>
            </a:r>
          </a:p>
          <a:p>
            <a:pPr algn="l"/>
            <a:endParaRPr lang="en-US" sz="2400" dirty="0" smtClean="0"/>
          </a:p>
          <a:p>
            <a:pPr algn="l"/>
            <a:r>
              <a:rPr lang="en-US" sz="2400" dirty="0" err="1" smtClean="0"/>
              <a:t>glutInitWindowSize</a:t>
            </a:r>
            <a:r>
              <a:rPr lang="en-US" sz="2400" dirty="0" smtClean="0"/>
              <a:t>(</a:t>
            </a:r>
            <a:r>
              <a:rPr lang="en-US" sz="2400" dirty="0" err="1" smtClean="0"/>
              <a:t>int</a:t>
            </a:r>
            <a:r>
              <a:rPr lang="en-US" sz="2400" dirty="0" smtClean="0"/>
              <a:t> </a:t>
            </a:r>
            <a:r>
              <a:rPr lang="en-US" sz="2400" dirty="0"/>
              <a:t>x, </a:t>
            </a:r>
            <a:r>
              <a:rPr lang="en-US" sz="2400" dirty="0" err="1"/>
              <a:t>int</a:t>
            </a:r>
            <a:r>
              <a:rPr lang="en-US" sz="2400" dirty="0"/>
              <a:t> y)</a:t>
            </a:r>
          </a:p>
          <a:p>
            <a:pPr algn="l"/>
            <a:r>
              <a:rPr lang="en-US" dirty="0"/>
              <a:t>-	specifies the size in pixels of your window</a:t>
            </a:r>
          </a:p>
          <a:p>
            <a:pPr algn="l"/>
            <a:endParaRPr lang="en-US" sz="2400" dirty="0" smtClean="0"/>
          </a:p>
          <a:p>
            <a:pPr algn="l"/>
            <a:r>
              <a:rPr lang="en-US" sz="2400" dirty="0" err="1" smtClean="0"/>
              <a:t>glutCreateWindow</a:t>
            </a:r>
            <a:r>
              <a:rPr lang="en-US" sz="2400" dirty="0" smtClean="0"/>
              <a:t>(char </a:t>
            </a:r>
            <a:r>
              <a:rPr lang="en-US" sz="2400" dirty="0"/>
              <a:t>*string)</a:t>
            </a:r>
          </a:p>
          <a:p>
            <a:pPr algn="l"/>
            <a:r>
              <a:rPr lang="en-US" dirty="0"/>
              <a:t>-	creates a window with the name that you </a:t>
            </a:r>
            <a:r>
              <a:rPr lang="en-US" dirty="0" smtClean="0"/>
              <a:t>	supplies </a:t>
            </a:r>
            <a:r>
              <a:rPr lang="en-US" dirty="0"/>
              <a:t>as the string (pointer) variable</a:t>
            </a:r>
          </a:p>
          <a:p>
            <a:pPr algn="l"/>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smtClean="0"/>
              <a:t>The Display Callback</a:t>
            </a:r>
            <a:endParaRPr lang="en-US" b="1" dirty="0"/>
          </a:p>
        </p:txBody>
      </p:sp>
      <p:sp>
        <p:nvSpPr>
          <p:cNvPr id="3" name="Subtitle 2"/>
          <p:cNvSpPr>
            <a:spLocks noGrp="1"/>
          </p:cNvSpPr>
          <p:nvPr>
            <p:ph type="subTitle" idx="1"/>
          </p:nvPr>
        </p:nvSpPr>
        <p:spPr>
          <a:xfrm>
            <a:off x="0" y="1143000"/>
            <a:ext cx="9144000" cy="5334000"/>
          </a:xfrm>
        </p:spPr>
        <p:txBody>
          <a:bodyPr>
            <a:normAutofit/>
          </a:bodyPr>
          <a:lstStyle/>
          <a:p>
            <a:pPr algn="l"/>
            <a:r>
              <a:rPr lang="en-US" sz="2400" dirty="0" err="1" smtClean="0"/>
              <a:t>glutDisplayFunc</a:t>
            </a:r>
            <a:r>
              <a:rPr lang="en-US" sz="2400" dirty="0" smtClean="0"/>
              <a:t>(void </a:t>
            </a:r>
            <a:r>
              <a:rPr lang="en-US" sz="2400" dirty="0"/>
              <a:t>(*</a:t>
            </a:r>
            <a:r>
              <a:rPr lang="en-US" sz="2400" dirty="0" err="1"/>
              <a:t>func</a:t>
            </a:r>
            <a:r>
              <a:rPr lang="en-US" sz="2400" dirty="0"/>
              <a:t>)(void))</a:t>
            </a:r>
          </a:p>
          <a:p>
            <a:pPr algn="l"/>
            <a:endParaRPr lang="en-US" dirty="0" smtClean="0"/>
          </a:p>
          <a:p>
            <a:pPr algn="l"/>
            <a:r>
              <a:rPr lang="en-US" dirty="0" smtClean="0"/>
              <a:t>-</a:t>
            </a:r>
            <a:r>
              <a:rPr lang="en-US" dirty="0"/>
              <a:t>	</a:t>
            </a:r>
            <a:r>
              <a:rPr lang="en-US" dirty="0" smtClean="0"/>
              <a:t>most </a:t>
            </a:r>
            <a:r>
              <a:rPr lang="en-US" dirty="0"/>
              <a:t>important </a:t>
            </a:r>
            <a:r>
              <a:rPr lang="en-US" dirty="0" smtClean="0"/>
              <a:t>event	callback </a:t>
            </a:r>
            <a:r>
              <a:rPr lang="en-US" dirty="0"/>
              <a:t>function </a:t>
            </a:r>
          </a:p>
          <a:p>
            <a:pPr algn="l"/>
            <a:r>
              <a:rPr lang="en-US" dirty="0"/>
              <a:t>-	Whenever GLUT determines that the </a:t>
            </a:r>
            <a:r>
              <a:rPr lang="en-US" dirty="0" smtClean="0"/>
              <a:t>	contents 	of </a:t>
            </a:r>
            <a:r>
              <a:rPr lang="en-US" dirty="0"/>
              <a:t>the window need to be </a:t>
            </a:r>
            <a:r>
              <a:rPr lang="en-US" dirty="0" smtClean="0"/>
              <a:t>	redisplayed </a:t>
            </a:r>
            <a:r>
              <a:rPr lang="en-US" dirty="0"/>
              <a:t>the call </a:t>
            </a:r>
            <a:r>
              <a:rPr lang="en-US" dirty="0" smtClean="0"/>
              <a:t>	back function registered </a:t>
            </a:r>
            <a:r>
              <a:rPr lang="en-US" dirty="0"/>
              <a:t>by </a:t>
            </a:r>
            <a:r>
              <a:rPr lang="en-US" dirty="0" err="1"/>
              <a:t>glutDisplayFunc</a:t>
            </a:r>
            <a:r>
              <a:rPr lang="en-US" dirty="0"/>
              <a:t>() </a:t>
            </a:r>
            <a:r>
              <a:rPr lang="en-US" dirty="0" smtClean="0"/>
              <a:t>	is executed</a:t>
            </a:r>
            <a:endParaRPr lang="en-US" dirty="0"/>
          </a:p>
          <a:p>
            <a:pPr algn="l"/>
            <a:r>
              <a:rPr lang="en-US" dirty="0"/>
              <a:t>-	All the routines needed to redraw the </a:t>
            </a:r>
            <a:r>
              <a:rPr lang="en-US" dirty="0" smtClean="0"/>
              <a:t>	scene </a:t>
            </a:r>
            <a:r>
              <a:rPr lang="en-US" dirty="0"/>
              <a:t>are </a:t>
            </a:r>
            <a:r>
              <a:rPr lang="en-US" dirty="0" smtClean="0"/>
              <a:t>	placed </a:t>
            </a:r>
            <a:r>
              <a:rPr lang="en-US" dirty="0"/>
              <a:t>here</a:t>
            </a:r>
          </a:p>
          <a:p>
            <a:pPr algn="l"/>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a:bodyPr>
          <a:lstStyle/>
          <a:p>
            <a:pPr algn="l"/>
            <a:r>
              <a:rPr lang="en-US" dirty="0" err="1"/>
              <a:t>glutMainLoop</a:t>
            </a:r>
            <a:r>
              <a:rPr lang="en-US" dirty="0" smtClean="0"/>
              <a:t>()</a:t>
            </a:r>
          </a:p>
          <a:p>
            <a:pPr algn="l"/>
            <a:endParaRPr lang="en-US" dirty="0"/>
          </a:p>
          <a:p>
            <a:pPr algn="l"/>
            <a:r>
              <a:rPr lang="en-US" dirty="0"/>
              <a:t>-	This is an infinite loop </a:t>
            </a:r>
          </a:p>
          <a:p>
            <a:pPr algn="l"/>
            <a:r>
              <a:rPr lang="en-US" dirty="0"/>
              <a:t>-	All the windows that have been created </a:t>
            </a:r>
            <a:r>
              <a:rPr lang="en-US" dirty="0" smtClean="0"/>
              <a:t>	are </a:t>
            </a:r>
            <a:r>
              <a:rPr lang="en-US" dirty="0"/>
              <a:t>now shown infinitely</a:t>
            </a:r>
          </a:p>
          <a:p>
            <a:pPr algn="l"/>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r>
              <a:rPr lang="en-US" b="1" dirty="0" smtClean="0"/>
              <a:t>Setting up 2D Projection</a:t>
            </a:r>
            <a:endParaRPr lang="en-US" sz="4400" b="1" dirty="0"/>
          </a:p>
        </p:txBody>
      </p:sp>
      <p:sp>
        <p:nvSpPr>
          <p:cNvPr id="3" name="Subtitle 2"/>
          <p:cNvSpPr>
            <a:spLocks noGrp="1"/>
          </p:cNvSpPr>
          <p:nvPr>
            <p:ph type="subTitle" idx="1"/>
          </p:nvPr>
        </p:nvSpPr>
        <p:spPr>
          <a:xfrm>
            <a:off x="0" y="1143000"/>
            <a:ext cx="9144000" cy="5334000"/>
          </a:xfrm>
        </p:spPr>
        <p:txBody>
          <a:bodyPr>
            <a:normAutofit/>
          </a:bodyPr>
          <a:lstStyle/>
          <a:p>
            <a:pPr algn="l"/>
            <a:endParaRPr lang="en-US" sz="2000" dirty="0" smtClean="0"/>
          </a:p>
          <a:p>
            <a:pPr algn="l"/>
            <a:r>
              <a:rPr lang="en-US" sz="2000" dirty="0" smtClean="0"/>
              <a:t>	void </a:t>
            </a:r>
            <a:r>
              <a:rPr lang="en-US" sz="2000" dirty="0" err="1" smtClean="0"/>
              <a:t>myReshape</a:t>
            </a:r>
            <a:r>
              <a:rPr lang="en-US" sz="2000" dirty="0" smtClean="0"/>
              <a:t>(</a:t>
            </a:r>
            <a:r>
              <a:rPr lang="en-US" sz="2000" dirty="0" err="1" smtClean="0"/>
              <a:t>int</a:t>
            </a:r>
            <a:r>
              <a:rPr lang="en-US" sz="2000" dirty="0" smtClean="0"/>
              <a:t> w, </a:t>
            </a:r>
            <a:r>
              <a:rPr lang="en-US" sz="2000" dirty="0" err="1" smtClean="0"/>
              <a:t>int</a:t>
            </a:r>
            <a:r>
              <a:rPr lang="en-US" sz="2000" dirty="0" smtClean="0"/>
              <a:t> h) {                            // window is reshaped</a:t>
            </a:r>
          </a:p>
          <a:p>
            <a:pPr algn="l"/>
            <a:r>
              <a:rPr lang="en-US" sz="2000" dirty="0" smtClean="0"/>
              <a:t>		</a:t>
            </a:r>
            <a:r>
              <a:rPr lang="en-US" sz="2000" dirty="0" err="1" smtClean="0"/>
              <a:t>glViewport</a:t>
            </a:r>
            <a:r>
              <a:rPr lang="en-US" sz="2000" dirty="0" smtClean="0"/>
              <a:t> (0, 0, w, h);                         // update the viewport</a:t>
            </a:r>
          </a:p>
          <a:p>
            <a:pPr algn="l"/>
            <a:r>
              <a:rPr lang="en-US" sz="2000" dirty="0" smtClean="0"/>
              <a:t>		</a:t>
            </a:r>
            <a:r>
              <a:rPr lang="en-US" sz="2000" dirty="0" err="1" smtClean="0"/>
              <a:t>glMatrixMode</a:t>
            </a:r>
            <a:r>
              <a:rPr lang="en-US" sz="2000" dirty="0" smtClean="0"/>
              <a:t>(GL_PROJECTION);      // update projection</a:t>
            </a:r>
          </a:p>
          <a:p>
            <a:pPr algn="l"/>
            <a:r>
              <a:rPr lang="en-US" sz="2000" dirty="0" smtClean="0"/>
              <a:t>		</a:t>
            </a:r>
            <a:r>
              <a:rPr lang="en-US" sz="2000" dirty="0" err="1" smtClean="0"/>
              <a:t>glLoadIdentity</a:t>
            </a:r>
            <a:r>
              <a:rPr lang="en-US" sz="2000" dirty="0" smtClean="0"/>
              <a:t>();</a:t>
            </a:r>
          </a:p>
          <a:p>
            <a:pPr algn="l"/>
            <a:r>
              <a:rPr lang="en-US" sz="2000" dirty="0" smtClean="0"/>
              <a:t>		gluOrtho2D(0.0, 1.0, 0.0, 1.0);             // map unit square to viewport</a:t>
            </a:r>
          </a:p>
          <a:p>
            <a:pPr algn="l"/>
            <a:r>
              <a:rPr lang="en-US" sz="2000" dirty="0" smtClean="0"/>
              <a:t>		</a:t>
            </a:r>
            <a:r>
              <a:rPr lang="en-US" sz="2000" dirty="0" err="1" smtClean="0"/>
              <a:t>glMatrixMode</a:t>
            </a:r>
            <a:r>
              <a:rPr lang="en-US" sz="2000" dirty="0" smtClean="0"/>
              <a:t>(GL_MODELVIEW);</a:t>
            </a:r>
          </a:p>
          <a:p>
            <a:pPr algn="l"/>
            <a:r>
              <a:rPr lang="en-US" sz="2000" dirty="0" smtClean="0"/>
              <a:t>		</a:t>
            </a:r>
            <a:r>
              <a:rPr lang="en-US" sz="2000" dirty="0" err="1" smtClean="0"/>
              <a:t>glutPostRedisplay</a:t>
            </a:r>
            <a:r>
              <a:rPr lang="en-US" sz="2000" dirty="0" smtClean="0"/>
              <a:t>();                             // request redisplay</a:t>
            </a:r>
          </a:p>
          <a:p>
            <a:pPr algn="l"/>
            <a:r>
              <a:rPr lang="en-US" sz="2000" dirty="0" smtClean="0"/>
              <a:t>	}</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r>
              <a:rPr lang="en-US" sz="4400" b="1" dirty="0" smtClean="0"/>
              <a:t>Handling input events</a:t>
            </a:r>
            <a:endParaRPr lang="en-US" sz="4400" b="1" dirty="0"/>
          </a:p>
        </p:txBody>
      </p:sp>
      <p:sp>
        <p:nvSpPr>
          <p:cNvPr id="3" name="Subtitle 2"/>
          <p:cNvSpPr>
            <a:spLocks noGrp="1"/>
          </p:cNvSpPr>
          <p:nvPr>
            <p:ph type="subTitle" idx="1"/>
          </p:nvPr>
        </p:nvSpPr>
        <p:spPr>
          <a:xfrm>
            <a:off x="0" y="1143000"/>
            <a:ext cx="9144000" cy="5334000"/>
          </a:xfrm>
        </p:spPr>
        <p:txBody>
          <a:bodyPr>
            <a:normAutofit lnSpcReduction="10000"/>
          </a:bodyPr>
          <a:lstStyle/>
          <a:p>
            <a:pPr algn="l"/>
            <a:r>
              <a:rPr lang="en-US" dirty="0" smtClean="0"/>
              <a:t>Use </a:t>
            </a:r>
            <a:r>
              <a:rPr lang="en-US" dirty="0"/>
              <a:t>the following routines to register callback commands that are invoked when specified events occur</a:t>
            </a:r>
          </a:p>
          <a:p>
            <a:pPr algn="l"/>
            <a:r>
              <a:rPr lang="en-US" sz="2000" dirty="0" err="1"/>
              <a:t>glutReshapeFunc</a:t>
            </a:r>
            <a:r>
              <a:rPr lang="en-US" sz="2000" dirty="0"/>
              <a:t>(void (*</a:t>
            </a:r>
            <a:r>
              <a:rPr lang="en-US" sz="2000" dirty="0" err="1"/>
              <a:t>func</a:t>
            </a:r>
            <a:r>
              <a:rPr lang="en-US" sz="2000" dirty="0"/>
              <a:t>)(</a:t>
            </a:r>
            <a:r>
              <a:rPr lang="en-US" sz="2000" dirty="0" err="1"/>
              <a:t>int</a:t>
            </a:r>
            <a:r>
              <a:rPr lang="en-US" sz="2000" dirty="0"/>
              <a:t> w, </a:t>
            </a:r>
            <a:r>
              <a:rPr lang="en-US" sz="2000" dirty="0" err="1"/>
              <a:t>int</a:t>
            </a:r>
            <a:r>
              <a:rPr lang="en-US" sz="2000" dirty="0"/>
              <a:t> h))</a:t>
            </a:r>
          </a:p>
          <a:p>
            <a:pPr algn="l"/>
            <a:r>
              <a:rPr lang="en-US" dirty="0"/>
              <a:t>-	Indicates what action should be taken </a:t>
            </a:r>
            <a:r>
              <a:rPr lang="en-US" dirty="0" smtClean="0"/>
              <a:t>	when </a:t>
            </a:r>
            <a:r>
              <a:rPr lang="en-US" dirty="0"/>
              <a:t>the </a:t>
            </a:r>
            <a:r>
              <a:rPr lang="en-US" dirty="0" smtClean="0"/>
              <a:t>	window </a:t>
            </a:r>
            <a:r>
              <a:rPr lang="en-US" dirty="0"/>
              <a:t>is resized</a:t>
            </a:r>
          </a:p>
          <a:p>
            <a:pPr algn="l"/>
            <a:r>
              <a:rPr lang="en-US" sz="2000" dirty="0" err="1"/>
              <a:t>glutKeyboardFunc</a:t>
            </a:r>
            <a:r>
              <a:rPr lang="en-US" sz="2000" dirty="0"/>
              <a:t>(void (*</a:t>
            </a:r>
            <a:r>
              <a:rPr lang="en-US" sz="2000" dirty="0" err="1"/>
              <a:t>func</a:t>
            </a:r>
            <a:r>
              <a:rPr lang="en-US" sz="2000" dirty="0"/>
              <a:t>)(unsigned char key, </a:t>
            </a:r>
            <a:r>
              <a:rPr lang="en-US" sz="2000" dirty="0" err="1"/>
              <a:t>int</a:t>
            </a:r>
            <a:r>
              <a:rPr lang="en-US" sz="2000" dirty="0"/>
              <a:t> x, </a:t>
            </a:r>
            <a:r>
              <a:rPr lang="en-US" sz="2000" dirty="0" err="1"/>
              <a:t>int</a:t>
            </a:r>
            <a:r>
              <a:rPr lang="en-US" sz="2000" dirty="0"/>
              <a:t> y))</a:t>
            </a:r>
          </a:p>
          <a:p>
            <a:pPr algn="l"/>
            <a:r>
              <a:rPr lang="en-US" sz="2200" dirty="0" err="1"/>
              <a:t>glutMouseFunc</a:t>
            </a:r>
            <a:r>
              <a:rPr lang="en-US" sz="2200" dirty="0"/>
              <a:t>(void (*</a:t>
            </a:r>
            <a:r>
              <a:rPr lang="en-US" sz="2200" dirty="0" err="1"/>
              <a:t>func</a:t>
            </a:r>
            <a:r>
              <a:rPr lang="en-US" sz="2200" dirty="0"/>
              <a:t>)(</a:t>
            </a:r>
            <a:r>
              <a:rPr lang="en-US" sz="2200" dirty="0" err="1"/>
              <a:t>int</a:t>
            </a:r>
            <a:r>
              <a:rPr lang="en-US" sz="2200" dirty="0"/>
              <a:t> button, </a:t>
            </a:r>
            <a:r>
              <a:rPr lang="en-US" sz="2200" dirty="0" err="1"/>
              <a:t>int</a:t>
            </a:r>
            <a:r>
              <a:rPr lang="en-US" sz="2200" dirty="0"/>
              <a:t> state, </a:t>
            </a:r>
            <a:r>
              <a:rPr lang="en-US" sz="2200" dirty="0" err="1"/>
              <a:t>int</a:t>
            </a:r>
            <a:r>
              <a:rPr lang="en-US" sz="2200" dirty="0"/>
              <a:t> x, </a:t>
            </a:r>
            <a:r>
              <a:rPr lang="en-US" sz="2200" dirty="0" err="1"/>
              <a:t>int</a:t>
            </a:r>
            <a:r>
              <a:rPr lang="en-US" sz="2200" dirty="0"/>
              <a:t> y))</a:t>
            </a:r>
          </a:p>
          <a:p>
            <a:pPr algn="l"/>
            <a:r>
              <a:rPr lang="en-US" dirty="0"/>
              <a:t>-	Allow you to link a keyboard key or a </a:t>
            </a:r>
            <a:r>
              <a:rPr lang="en-US" dirty="0" smtClean="0"/>
              <a:t>	mouse 	button </a:t>
            </a:r>
            <a:r>
              <a:rPr lang="en-US" dirty="0"/>
              <a:t>with a routine that’s </a:t>
            </a:r>
            <a:r>
              <a:rPr lang="en-US" dirty="0" smtClean="0"/>
              <a:t>	invoked </a:t>
            </a:r>
            <a:r>
              <a:rPr lang="en-US" dirty="0"/>
              <a:t>when </a:t>
            </a:r>
            <a:r>
              <a:rPr lang="en-US" dirty="0" smtClean="0"/>
              <a:t>	the key </a:t>
            </a:r>
            <a:r>
              <a:rPr lang="en-US" dirty="0"/>
              <a:t>or mouse </a:t>
            </a:r>
            <a:r>
              <a:rPr lang="en-US" dirty="0" smtClean="0"/>
              <a:t>button 	is 	pressed </a:t>
            </a:r>
            <a:r>
              <a:rPr lang="en-US" dirty="0"/>
              <a:t>or </a:t>
            </a:r>
            <a:r>
              <a:rPr lang="en-US" dirty="0" smtClean="0"/>
              <a:t>	released</a:t>
            </a:r>
            <a:endParaRPr lang="en-US" dirty="0"/>
          </a:p>
          <a:p>
            <a:pPr algn="l"/>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sz="4000" b="1" dirty="0" smtClean="0"/>
              <a:t>Managing a background process</a:t>
            </a:r>
            <a:endParaRPr lang="en-US" sz="4000" b="1" dirty="0"/>
          </a:p>
        </p:txBody>
      </p:sp>
      <p:sp>
        <p:nvSpPr>
          <p:cNvPr id="3" name="Subtitle 2"/>
          <p:cNvSpPr>
            <a:spLocks noGrp="1"/>
          </p:cNvSpPr>
          <p:nvPr>
            <p:ph type="subTitle" idx="1"/>
          </p:nvPr>
        </p:nvSpPr>
        <p:spPr>
          <a:xfrm>
            <a:off x="685800" y="1447800"/>
            <a:ext cx="7772400" cy="5334000"/>
          </a:xfrm>
        </p:spPr>
        <p:txBody>
          <a:bodyPr>
            <a:normAutofit/>
          </a:bodyPr>
          <a:lstStyle/>
          <a:p>
            <a:pPr algn="l"/>
            <a:r>
              <a:rPr lang="en-US" sz="2400" dirty="0" err="1" smtClean="0"/>
              <a:t>glutIdleFunc</a:t>
            </a:r>
            <a:r>
              <a:rPr lang="en-US" sz="2400" dirty="0"/>
              <a:t>((*</a:t>
            </a:r>
            <a:r>
              <a:rPr lang="en-US" sz="2400" dirty="0" err="1"/>
              <a:t>func</a:t>
            </a:r>
            <a:r>
              <a:rPr lang="en-US" sz="2400" dirty="0"/>
              <a:t>)(void))</a:t>
            </a:r>
          </a:p>
          <a:p>
            <a:pPr algn="l"/>
            <a:endParaRPr lang="en-US" dirty="0" smtClean="0"/>
          </a:p>
          <a:p>
            <a:pPr algn="l"/>
            <a:r>
              <a:rPr lang="en-US" dirty="0" smtClean="0"/>
              <a:t>-</a:t>
            </a:r>
            <a:r>
              <a:rPr lang="en-US" dirty="0"/>
              <a:t>	Used to specify a function that’s to be </a:t>
            </a:r>
            <a:r>
              <a:rPr lang="en-US" dirty="0" smtClean="0"/>
              <a:t>	executed </a:t>
            </a:r>
            <a:r>
              <a:rPr lang="en-US" dirty="0"/>
              <a:t>if no other events are pending  </a:t>
            </a:r>
          </a:p>
          <a:p>
            <a:pPr algn="l"/>
            <a:r>
              <a:rPr lang="en-US" dirty="0" smtClean="0"/>
              <a:t>-</a:t>
            </a:r>
            <a:r>
              <a:rPr lang="en-US" dirty="0"/>
              <a:t>	This routine takes a pointer to a </a:t>
            </a:r>
            <a:r>
              <a:rPr lang="en-US" dirty="0" smtClean="0"/>
              <a:t>	function </a:t>
            </a:r>
            <a:r>
              <a:rPr lang="en-US" dirty="0"/>
              <a:t>as its only argument</a:t>
            </a:r>
          </a:p>
          <a:p>
            <a:pPr algn="l"/>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fontScale="77500" lnSpcReduction="20000"/>
          </a:bodyPr>
          <a:lstStyle/>
          <a:p>
            <a:pPr algn="l"/>
            <a:r>
              <a:rPr lang="en-US" dirty="0"/>
              <a:t>#include &lt;</a:t>
            </a:r>
            <a:r>
              <a:rPr lang="en-US" dirty="0" err="1"/>
              <a:t>windows.h</a:t>
            </a:r>
            <a:r>
              <a:rPr lang="en-US" dirty="0"/>
              <a:t>&gt;</a:t>
            </a:r>
          </a:p>
          <a:p>
            <a:pPr algn="l"/>
            <a:r>
              <a:rPr lang="en-US" dirty="0"/>
              <a:t>#include &lt;</a:t>
            </a:r>
            <a:r>
              <a:rPr lang="en-US" dirty="0" err="1"/>
              <a:t>gl</a:t>
            </a:r>
            <a:r>
              <a:rPr lang="en-US" dirty="0"/>
              <a:t>/</a:t>
            </a:r>
            <a:r>
              <a:rPr lang="en-US" dirty="0" err="1"/>
              <a:t>glut.h</a:t>
            </a:r>
            <a:r>
              <a:rPr lang="en-US" dirty="0"/>
              <a:t>&gt;</a:t>
            </a:r>
          </a:p>
          <a:p>
            <a:pPr algn="l"/>
            <a:r>
              <a:rPr lang="en-US" dirty="0"/>
              <a:t>#include &lt;</a:t>
            </a:r>
            <a:r>
              <a:rPr lang="en-US" dirty="0" err="1"/>
              <a:t>gl</a:t>
            </a:r>
            <a:r>
              <a:rPr lang="en-US" dirty="0"/>
              <a:t>/</a:t>
            </a:r>
            <a:r>
              <a:rPr lang="en-US" dirty="0" err="1"/>
              <a:t>glu.h</a:t>
            </a:r>
            <a:r>
              <a:rPr lang="en-US" dirty="0"/>
              <a:t>&gt;</a:t>
            </a:r>
          </a:p>
          <a:p>
            <a:pPr algn="l"/>
            <a:endParaRPr lang="en-US" dirty="0" smtClean="0"/>
          </a:p>
          <a:p>
            <a:pPr algn="l"/>
            <a:r>
              <a:rPr lang="en-US" dirty="0" smtClean="0"/>
              <a:t>void </a:t>
            </a:r>
            <a:r>
              <a:rPr lang="en-US" dirty="0"/>
              <a:t>main(</a:t>
            </a:r>
            <a:r>
              <a:rPr lang="en-US" dirty="0" err="1"/>
              <a:t>int</a:t>
            </a:r>
            <a:r>
              <a:rPr lang="en-US" dirty="0"/>
              <a:t> </a:t>
            </a:r>
            <a:r>
              <a:rPr lang="en-US" dirty="0" err="1"/>
              <a:t>argc</a:t>
            </a:r>
            <a:r>
              <a:rPr lang="en-US" dirty="0"/>
              <a:t>, char **</a:t>
            </a:r>
            <a:r>
              <a:rPr lang="en-US" dirty="0" err="1"/>
              <a:t>argv</a:t>
            </a:r>
            <a:r>
              <a:rPr lang="en-US" dirty="0"/>
              <a:t>){</a:t>
            </a:r>
          </a:p>
          <a:p>
            <a:pPr algn="l"/>
            <a:r>
              <a:rPr lang="en-US" dirty="0"/>
              <a:t> </a:t>
            </a:r>
            <a:r>
              <a:rPr lang="en-US" dirty="0" smtClean="0"/>
              <a:t>      </a:t>
            </a:r>
            <a:r>
              <a:rPr lang="en-US" dirty="0" err="1" smtClean="0"/>
              <a:t>glutInit</a:t>
            </a:r>
            <a:r>
              <a:rPr lang="en-US" dirty="0"/>
              <a:t>(&amp;</a:t>
            </a:r>
            <a:r>
              <a:rPr lang="en-US" dirty="0" err="1"/>
              <a:t>argc,argv</a:t>
            </a:r>
            <a:r>
              <a:rPr lang="en-US" dirty="0"/>
              <a:t>);</a:t>
            </a:r>
          </a:p>
          <a:p>
            <a:pPr algn="l"/>
            <a:r>
              <a:rPr lang="en-US" dirty="0"/>
              <a:t> </a:t>
            </a:r>
            <a:r>
              <a:rPr lang="en-US" dirty="0" smtClean="0"/>
              <a:t>      </a:t>
            </a:r>
            <a:r>
              <a:rPr lang="en-US" dirty="0" err="1" smtClean="0"/>
              <a:t>glutInitDisplayMode</a:t>
            </a:r>
            <a:r>
              <a:rPr lang="en-US" dirty="0" smtClean="0"/>
              <a:t>(GLUT_SINGLE|GLUT_RGB</a:t>
            </a:r>
            <a:r>
              <a:rPr lang="en-US" dirty="0"/>
              <a:t>);</a:t>
            </a:r>
          </a:p>
          <a:p>
            <a:pPr algn="l"/>
            <a:r>
              <a:rPr lang="en-US" dirty="0"/>
              <a:t> </a:t>
            </a:r>
            <a:r>
              <a:rPr lang="en-US" dirty="0" smtClean="0"/>
              <a:t>      </a:t>
            </a:r>
            <a:r>
              <a:rPr lang="en-US" dirty="0" err="1" smtClean="0"/>
              <a:t>glutInitWindowPosition</a:t>
            </a:r>
            <a:r>
              <a:rPr lang="en-US" dirty="0" smtClean="0"/>
              <a:t>(100,100</a:t>
            </a:r>
            <a:r>
              <a:rPr lang="en-US" dirty="0"/>
              <a:t>);</a:t>
            </a:r>
          </a:p>
          <a:p>
            <a:pPr algn="l"/>
            <a:r>
              <a:rPr lang="en-US" dirty="0"/>
              <a:t> </a:t>
            </a:r>
            <a:r>
              <a:rPr lang="en-US" dirty="0" smtClean="0"/>
              <a:t>      </a:t>
            </a:r>
            <a:r>
              <a:rPr lang="en-US" dirty="0" err="1" smtClean="0"/>
              <a:t>glutInitWindowSize</a:t>
            </a:r>
            <a:r>
              <a:rPr lang="en-US" dirty="0" smtClean="0"/>
              <a:t>(100,100</a:t>
            </a:r>
            <a:r>
              <a:rPr lang="en-US" dirty="0"/>
              <a:t>);</a:t>
            </a:r>
          </a:p>
          <a:p>
            <a:pPr algn="l"/>
            <a:r>
              <a:rPr lang="en-US" dirty="0"/>
              <a:t> </a:t>
            </a:r>
            <a:r>
              <a:rPr lang="en-US" dirty="0" smtClean="0"/>
              <a:t>      </a:t>
            </a:r>
            <a:r>
              <a:rPr lang="en-US" dirty="0" err="1" smtClean="0"/>
              <a:t>glutCreateWindow</a:t>
            </a:r>
            <a:r>
              <a:rPr lang="en-US" dirty="0" smtClean="0"/>
              <a:t>(“Open GL Lab Work");</a:t>
            </a:r>
            <a:endParaRPr lang="en-US" dirty="0"/>
          </a:p>
          <a:p>
            <a:pPr algn="l"/>
            <a:r>
              <a:rPr lang="en-US" dirty="0"/>
              <a:t> </a:t>
            </a:r>
            <a:r>
              <a:rPr lang="en-US" dirty="0" smtClean="0"/>
              <a:t>      </a:t>
            </a:r>
            <a:r>
              <a:rPr lang="en-US" dirty="0" err="1" smtClean="0"/>
              <a:t>glutDisplayFunc</a:t>
            </a:r>
            <a:r>
              <a:rPr lang="en-US" dirty="0" smtClean="0"/>
              <a:t>(display</a:t>
            </a:r>
            <a:r>
              <a:rPr lang="en-US" dirty="0"/>
              <a:t>);</a:t>
            </a:r>
          </a:p>
          <a:p>
            <a:pPr algn="l"/>
            <a:r>
              <a:rPr lang="en-US" dirty="0"/>
              <a:t> </a:t>
            </a:r>
            <a:r>
              <a:rPr lang="en-US" dirty="0" smtClean="0"/>
              <a:t>      </a:t>
            </a:r>
            <a:r>
              <a:rPr lang="en-US" dirty="0" err="1" smtClean="0"/>
              <a:t>glutMainLoop</a:t>
            </a:r>
            <a:r>
              <a:rPr lang="en-US" dirty="0"/>
              <a:t>();</a:t>
            </a:r>
          </a:p>
          <a:p>
            <a:pPr algn="l"/>
            <a:r>
              <a:rPr lang="en-US" dirty="0" smtClean="0"/>
              <a:t>} </a:t>
            </a:r>
            <a:endParaRPr lang="en-US" dirty="0"/>
          </a:p>
          <a:p>
            <a:pPr algn="l"/>
            <a:endParaRPr lang="en-US" b="1" dirty="0" smtClean="0"/>
          </a:p>
          <a:p>
            <a:pPr algn="l"/>
            <a:endParaRPr lang="en-US" b="1" dirty="0"/>
          </a:p>
          <a:p>
            <a:pPr algn="l"/>
            <a:endParaRPr lang="en-US" b="1" dirty="0" smtClean="0"/>
          </a:p>
          <a:p>
            <a:pPr algn="l"/>
            <a:endParaRPr lang="en-US" b="1" dirty="0"/>
          </a:p>
          <a:p>
            <a:pPr algn="l"/>
            <a:endParaRPr lang="en-US"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457200" y="914400"/>
            <a:ext cx="8001000" cy="5562600"/>
          </a:xfrm>
        </p:spPr>
        <p:txBody>
          <a:bodyPr>
            <a:normAutofit fontScale="55000" lnSpcReduction="20000"/>
          </a:bodyPr>
          <a:lstStyle/>
          <a:p>
            <a:pPr algn="l"/>
            <a:r>
              <a:rPr lang="en-US" dirty="0"/>
              <a:t>#include &lt;</a:t>
            </a:r>
            <a:r>
              <a:rPr lang="en-US" dirty="0" err="1"/>
              <a:t>windows.h</a:t>
            </a:r>
            <a:r>
              <a:rPr lang="en-US" dirty="0"/>
              <a:t>&gt;</a:t>
            </a:r>
          </a:p>
          <a:p>
            <a:pPr algn="l"/>
            <a:r>
              <a:rPr lang="en-US" dirty="0"/>
              <a:t>#include &lt;</a:t>
            </a:r>
            <a:r>
              <a:rPr lang="en-US" dirty="0" err="1"/>
              <a:t>gl</a:t>
            </a:r>
            <a:r>
              <a:rPr lang="en-US" dirty="0"/>
              <a:t>/</a:t>
            </a:r>
            <a:r>
              <a:rPr lang="en-US" dirty="0" err="1"/>
              <a:t>glut.h</a:t>
            </a:r>
            <a:r>
              <a:rPr lang="en-US" dirty="0"/>
              <a:t>&gt;</a:t>
            </a:r>
          </a:p>
          <a:p>
            <a:pPr algn="l"/>
            <a:r>
              <a:rPr lang="en-US" dirty="0"/>
              <a:t>#include &lt;</a:t>
            </a:r>
            <a:r>
              <a:rPr lang="en-US" dirty="0" err="1"/>
              <a:t>gl</a:t>
            </a:r>
            <a:r>
              <a:rPr lang="en-US" dirty="0"/>
              <a:t>/</a:t>
            </a:r>
            <a:r>
              <a:rPr lang="en-US" dirty="0" err="1"/>
              <a:t>glu.h</a:t>
            </a:r>
            <a:r>
              <a:rPr lang="en-US" dirty="0"/>
              <a:t>&gt;</a:t>
            </a:r>
          </a:p>
          <a:p>
            <a:pPr algn="l"/>
            <a:endParaRPr lang="en-US" b="1" dirty="0" smtClean="0"/>
          </a:p>
          <a:p>
            <a:pPr algn="l"/>
            <a:r>
              <a:rPr lang="en-US" b="1" dirty="0" smtClean="0"/>
              <a:t>//CLEARING THE BACKGROUND</a:t>
            </a:r>
            <a:endParaRPr lang="en-US" dirty="0" smtClean="0"/>
          </a:p>
          <a:p>
            <a:pPr algn="l"/>
            <a:r>
              <a:rPr lang="en-US" dirty="0" smtClean="0"/>
              <a:t>void display(){</a:t>
            </a:r>
          </a:p>
          <a:p>
            <a:pPr algn="l"/>
            <a:r>
              <a:rPr lang="en-US" dirty="0" smtClean="0"/>
              <a:t>         </a:t>
            </a:r>
            <a:r>
              <a:rPr lang="en-US" dirty="0" err="1" smtClean="0"/>
              <a:t>glClearColor</a:t>
            </a:r>
            <a:r>
              <a:rPr lang="en-US" dirty="0" smtClean="0"/>
              <a:t>(1.0,0.0,1.0,1.0);</a:t>
            </a:r>
          </a:p>
          <a:p>
            <a:pPr algn="l"/>
            <a:r>
              <a:rPr lang="en-US" dirty="0" smtClean="0"/>
              <a:t>         </a:t>
            </a:r>
            <a:r>
              <a:rPr lang="en-US" dirty="0" err="1" smtClean="0"/>
              <a:t>glClear</a:t>
            </a:r>
            <a:r>
              <a:rPr lang="en-US" dirty="0" smtClean="0"/>
              <a:t>(GL_COLOR_BUFFER_BIT);</a:t>
            </a:r>
          </a:p>
          <a:p>
            <a:pPr algn="l"/>
            <a:r>
              <a:rPr lang="en-US" dirty="0" smtClean="0"/>
              <a:t>         </a:t>
            </a:r>
            <a:r>
              <a:rPr lang="en-US" dirty="0" err="1" smtClean="0"/>
              <a:t>glFlush</a:t>
            </a:r>
            <a:r>
              <a:rPr lang="en-US" dirty="0" smtClean="0"/>
              <a:t>();</a:t>
            </a:r>
          </a:p>
          <a:p>
            <a:pPr algn="l"/>
            <a:r>
              <a:rPr lang="en-US" dirty="0" smtClean="0"/>
              <a:t>}</a:t>
            </a:r>
          </a:p>
          <a:p>
            <a:pPr algn="l"/>
            <a:r>
              <a:rPr lang="en-US" dirty="0" smtClean="0"/>
              <a:t>void </a:t>
            </a:r>
            <a:r>
              <a:rPr lang="en-US" dirty="0"/>
              <a:t>main(</a:t>
            </a:r>
            <a:r>
              <a:rPr lang="en-US" dirty="0" err="1"/>
              <a:t>int</a:t>
            </a:r>
            <a:r>
              <a:rPr lang="en-US" dirty="0"/>
              <a:t> </a:t>
            </a:r>
            <a:r>
              <a:rPr lang="en-US" dirty="0" err="1"/>
              <a:t>argc</a:t>
            </a:r>
            <a:r>
              <a:rPr lang="en-US" dirty="0"/>
              <a:t>, char **</a:t>
            </a:r>
            <a:r>
              <a:rPr lang="en-US" dirty="0" err="1"/>
              <a:t>argv</a:t>
            </a:r>
            <a:r>
              <a:rPr lang="en-US" dirty="0"/>
              <a:t>){</a:t>
            </a:r>
          </a:p>
          <a:p>
            <a:pPr algn="l"/>
            <a:r>
              <a:rPr lang="en-US" dirty="0"/>
              <a:t> </a:t>
            </a:r>
            <a:r>
              <a:rPr lang="en-US" dirty="0" smtClean="0"/>
              <a:t>       </a:t>
            </a:r>
            <a:r>
              <a:rPr lang="en-US" dirty="0" err="1" smtClean="0"/>
              <a:t>glutInit</a:t>
            </a:r>
            <a:r>
              <a:rPr lang="en-US" dirty="0"/>
              <a:t>(&amp;</a:t>
            </a:r>
            <a:r>
              <a:rPr lang="en-US" dirty="0" err="1"/>
              <a:t>argc,argv</a:t>
            </a:r>
            <a:r>
              <a:rPr lang="en-US" dirty="0"/>
              <a:t>);</a:t>
            </a:r>
          </a:p>
          <a:p>
            <a:pPr algn="l"/>
            <a:r>
              <a:rPr lang="en-US" dirty="0"/>
              <a:t> </a:t>
            </a:r>
            <a:r>
              <a:rPr lang="en-US" dirty="0" smtClean="0"/>
              <a:t>       </a:t>
            </a:r>
            <a:r>
              <a:rPr lang="en-US" dirty="0" err="1" smtClean="0"/>
              <a:t>glutInitDisplayMode</a:t>
            </a:r>
            <a:r>
              <a:rPr lang="en-US" dirty="0" smtClean="0"/>
              <a:t>(GLUT_SINGLE|GLUT_RGB</a:t>
            </a:r>
            <a:r>
              <a:rPr lang="en-US" dirty="0"/>
              <a:t>);</a:t>
            </a:r>
          </a:p>
          <a:p>
            <a:pPr algn="l"/>
            <a:r>
              <a:rPr lang="en-US" dirty="0"/>
              <a:t> </a:t>
            </a:r>
            <a:r>
              <a:rPr lang="en-US" dirty="0" smtClean="0"/>
              <a:t>       </a:t>
            </a:r>
            <a:r>
              <a:rPr lang="en-US" dirty="0" err="1" smtClean="0"/>
              <a:t>glutInitWindowPosition</a:t>
            </a:r>
            <a:r>
              <a:rPr lang="en-US" dirty="0" smtClean="0"/>
              <a:t>(100,100</a:t>
            </a:r>
            <a:r>
              <a:rPr lang="en-US" dirty="0"/>
              <a:t>);</a:t>
            </a:r>
          </a:p>
          <a:p>
            <a:pPr algn="l"/>
            <a:r>
              <a:rPr lang="en-US" dirty="0"/>
              <a:t> </a:t>
            </a:r>
            <a:r>
              <a:rPr lang="en-US" dirty="0" smtClean="0"/>
              <a:t>       </a:t>
            </a:r>
            <a:r>
              <a:rPr lang="en-US" dirty="0" err="1" smtClean="0"/>
              <a:t>glutInitWindowSize</a:t>
            </a:r>
            <a:r>
              <a:rPr lang="en-US" dirty="0" smtClean="0"/>
              <a:t>(100,100</a:t>
            </a:r>
            <a:r>
              <a:rPr lang="en-US" dirty="0"/>
              <a:t>);</a:t>
            </a:r>
          </a:p>
          <a:p>
            <a:pPr algn="l"/>
            <a:r>
              <a:rPr lang="en-US" dirty="0"/>
              <a:t> </a:t>
            </a:r>
            <a:r>
              <a:rPr lang="en-US" dirty="0" smtClean="0"/>
              <a:t>       </a:t>
            </a:r>
            <a:r>
              <a:rPr lang="en-US" dirty="0" err="1" smtClean="0"/>
              <a:t>glutCreateWindow</a:t>
            </a:r>
            <a:r>
              <a:rPr lang="en-US" dirty="0" smtClean="0"/>
              <a:t>(“Open GL Lab Work");</a:t>
            </a:r>
            <a:endParaRPr lang="en-US" dirty="0"/>
          </a:p>
          <a:p>
            <a:pPr algn="l"/>
            <a:r>
              <a:rPr lang="en-US" dirty="0"/>
              <a:t> </a:t>
            </a:r>
            <a:r>
              <a:rPr lang="en-US" dirty="0" smtClean="0"/>
              <a:t>       </a:t>
            </a:r>
            <a:r>
              <a:rPr lang="en-US" dirty="0" err="1" smtClean="0"/>
              <a:t>glutDisplayFunc</a:t>
            </a:r>
            <a:r>
              <a:rPr lang="en-US" dirty="0" smtClean="0"/>
              <a:t>(display</a:t>
            </a:r>
            <a:r>
              <a:rPr lang="en-US" dirty="0"/>
              <a:t>);</a:t>
            </a:r>
          </a:p>
          <a:p>
            <a:pPr algn="l"/>
            <a:r>
              <a:rPr lang="en-US" dirty="0"/>
              <a:t> </a:t>
            </a:r>
            <a:r>
              <a:rPr lang="en-US" dirty="0" smtClean="0"/>
              <a:t>       </a:t>
            </a:r>
            <a:r>
              <a:rPr lang="en-US" dirty="0" err="1" smtClean="0"/>
              <a:t>glutMainLoop</a:t>
            </a:r>
            <a:r>
              <a:rPr lang="en-US" dirty="0"/>
              <a:t>();</a:t>
            </a:r>
          </a:p>
          <a:p>
            <a:pPr algn="l"/>
            <a:r>
              <a:rPr lang="en-US" dirty="0"/>
              <a:t>}</a:t>
            </a:r>
          </a:p>
          <a:p>
            <a:pPr algn="l"/>
            <a:endParaRPr lang="en-US"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75"/>
            <a:ext cx="7772400" cy="1470025"/>
          </a:xfrm>
        </p:spPr>
        <p:txBody>
          <a:bodyPr>
            <a:normAutofit/>
          </a:bodyPr>
          <a:lstStyle/>
          <a:p>
            <a:r>
              <a:rPr lang="en-US" b="1" dirty="0" smtClean="0"/>
              <a:t>PLOTTING A POLYGON: 	</a:t>
            </a:r>
            <a:endParaRPr lang="en-US" dirty="0"/>
          </a:p>
        </p:txBody>
      </p:sp>
      <p:sp>
        <p:nvSpPr>
          <p:cNvPr id="3" name="Subtitle 2"/>
          <p:cNvSpPr>
            <a:spLocks noGrp="1"/>
          </p:cNvSpPr>
          <p:nvPr>
            <p:ph type="subTitle" idx="1"/>
          </p:nvPr>
        </p:nvSpPr>
        <p:spPr>
          <a:xfrm>
            <a:off x="685800" y="1143000"/>
            <a:ext cx="7772400" cy="5334000"/>
          </a:xfrm>
        </p:spPr>
        <p:txBody>
          <a:bodyPr>
            <a:normAutofit/>
          </a:bodyPr>
          <a:lstStyle/>
          <a:p>
            <a:pPr algn="l"/>
            <a:r>
              <a:rPr lang="en-US" b="1" dirty="0" smtClean="0"/>
              <a:t>ADDED INSIDE DISPLAY FUNCTION</a:t>
            </a:r>
          </a:p>
          <a:p>
            <a:pPr algn="l"/>
            <a:endParaRPr lang="en-US" sz="1400" b="1" dirty="0"/>
          </a:p>
          <a:p>
            <a:pPr algn="l"/>
            <a:r>
              <a:rPr lang="en-US" dirty="0" err="1" smtClean="0"/>
              <a:t>glShadeModel</a:t>
            </a:r>
            <a:r>
              <a:rPr lang="en-US" dirty="0" smtClean="0"/>
              <a:t>(GL_SMOOTH</a:t>
            </a:r>
            <a:r>
              <a:rPr lang="en-US" dirty="0"/>
              <a:t>);</a:t>
            </a:r>
          </a:p>
          <a:p>
            <a:pPr algn="l"/>
            <a:r>
              <a:rPr lang="en-US" dirty="0"/>
              <a:t> </a:t>
            </a:r>
            <a:r>
              <a:rPr lang="en-US" dirty="0" smtClean="0"/>
              <a:t> </a:t>
            </a:r>
            <a:r>
              <a:rPr lang="en-US" dirty="0" err="1" smtClean="0"/>
              <a:t>glBegin</a:t>
            </a:r>
            <a:r>
              <a:rPr lang="en-US" dirty="0" smtClean="0"/>
              <a:t>(GL_POLYGON</a:t>
            </a:r>
            <a:r>
              <a:rPr lang="en-US" dirty="0"/>
              <a:t>);</a:t>
            </a:r>
          </a:p>
          <a:p>
            <a:pPr algn="l"/>
            <a:r>
              <a:rPr lang="en-US" dirty="0"/>
              <a:t> </a:t>
            </a:r>
            <a:r>
              <a:rPr lang="en-US" dirty="0" smtClean="0"/>
              <a:t>        glVertex3f(0.25</a:t>
            </a:r>
            <a:r>
              <a:rPr lang="en-US" dirty="0"/>
              <a:t>,  0.25, 0.0);</a:t>
            </a:r>
          </a:p>
          <a:p>
            <a:pPr algn="l"/>
            <a:r>
              <a:rPr lang="en-US" dirty="0"/>
              <a:t> </a:t>
            </a:r>
            <a:r>
              <a:rPr lang="en-US" dirty="0" smtClean="0"/>
              <a:t>        </a:t>
            </a:r>
            <a:r>
              <a:rPr lang="en-US" dirty="0"/>
              <a:t>glVertex3f(0.75,  0.25, 0.0);</a:t>
            </a:r>
          </a:p>
          <a:p>
            <a:pPr algn="l"/>
            <a:r>
              <a:rPr lang="en-US" dirty="0"/>
              <a:t> </a:t>
            </a:r>
            <a:r>
              <a:rPr lang="en-US" dirty="0" smtClean="0"/>
              <a:t>        </a:t>
            </a:r>
            <a:r>
              <a:rPr lang="en-US" dirty="0"/>
              <a:t>glVertex3f(0.75,  0.75, 0.0);</a:t>
            </a:r>
          </a:p>
          <a:p>
            <a:pPr algn="l"/>
            <a:r>
              <a:rPr lang="en-US" dirty="0"/>
              <a:t> </a:t>
            </a:r>
            <a:r>
              <a:rPr lang="en-US" dirty="0" smtClean="0"/>
              <a:t>        </a:t>
            </a:r>
            <a:r>
              <a:rPr lang="en-US" dirty="0"/>
              <a:t>glVertex3f(0.25,  0.75, 0.0);</a:t>
            </a:r>
          </a:p>
          <a:p>
            <a:pPr algn="l"/>
            <a:r>
              <a:rPr lang="en-US" dirty="0"/>
              <a:t> </a:t>
            </a:r>
            <a:r>
              <a:rPr lang="en-US" dirty="0" smtClean="0"/>
              <a:t> </a:t>
            </a:r>
            <a:r>
              <a:rPr lang="en-US" dirty="0" err="1" smtClean="0"/>
              <a:t>glEnd</a:t>
            </a:r>
            <a:r>
              <a:rPr lang="en-US" dirty="0"/>
              <a:t>();</a:t>
            </a:r>
          </a:p>
          <a:p>
            <a:pPr algn="l"/>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a:bodyPr>
          <a:lstStyle/>
          <a:p>
            <a:pPr algn="l"/>
            <a:r>
              <a:rPr lang="en-US" b="1" dirty="0" smtClean="0"/>
              <a:t>// TO SPECIFY FILL COLOR</a:t>
            </a:r>
            <a:endParaRPr lang="en-US" dirty="0" smtClean="0"/>
          </a:p>
          <a:p>
            <a:pPr algn="l"/>
            <a:r>
              <a:rPr lang="en-US" b="1" dirty="0" smtClean="0"/>
              <a:t>//ADDED </a:t>
            </a:r>
            <a:r>
              <a:rPr lang="en-US" b="1" dirty="0"/>
              <a:t>INSIDE DISPLAY FUNCTION</a:t>
            </a:r>
            <a:endParaRPr lang="en-US" dirty="0"/>
          </a:p>
          <a:p>
            <a:pPr algn="l"/>
            <a:endParaRPr lang="en-US" dirty="0" smtClean="0"/>
          </a:p>
          <a:p>
            <a:pPr algn="l"/>
            <a:r>
              <a:rPr lang="en-US" dirty="0" smtClean="0"/>
              <a:t> </a:t>
            </a:r>
            <a:r>
              <a:rPr lang="en-US" dirty="0" err="1"/>
              <a:t>glClearColor</a:t>
            </a:r>
            <a:r>
              <a:rPr lang="en-US" dirty="0"/>
              <a:t>(1.0,0.0,1.0,1.0);</a:t>
            </a:r>
          </a:p>
          <a:p>
            <a:pPr algn="l"/>
            <a:r>
              <a:rPr lang="en-US" dirty="0"/>
              <a:t> </a:t>
            </a:r>
            <a:r>
              <a:rPr lang="en-US" dirty="0" err="1" smtClean="0"/>
              <a:t>glClear</a:t>
            </a:r>
            <a:r>
              <a:rPr lang="en-US" dirty="0" smtClean="0"/>
              <a:t>(GL_COLOR_BUFFER_BIT</a:t>
            </a:r>
            <a:r>
              <a:rPr lang="en-US" dirty="0"/>
              <a:t>);</a:t>
            </a:r>
          </a:p>
          <a:p>
            <a:pPr algn="l"/>
            <a:r>
              <a:rPr lang="en-US" dirty="0"/>
              <a:t> </a:t>
            </a:r>
            <a:r>
              <a:rPr lang="en-US" dirty="0" err="1" smtClean="0"/>
              <a:t>glShadeModel</a:t>
            </a:r>
            <a:r>
              <a:rPr lang="en-US" dirty="0" smtClean="0"/>
              <a:t>(GL_FLAT</a:t>
            </a:r>
            <a:r>
              <a:rPr lang="en-US" dirty="0"/>
              <a:t>);</a:t>
            </a:r>
          </a:p>
          <a:p>
            <a:pPr algn="l"/>
            <a:r>
              <a:rPr lang="en-US" dirty="0"/>
              <a:t> </a:t>
            </a:r>
            <a:r>
              <a:rPr lang="en-US" dirty="0" smtClean="0"/>
              <a:t>glColor3f(0.0,1.0,0.0</a:t>
            </a:r>
            <a:r>
              <a:rPr lang="en-US"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fontScale="70000" lnSpcReduction="20000"/>
          </a:bodyPr>
          <a:lstStyle/>
          <a:p>
            <a:pPr algn="l"/>
            <a:r>
              <a:rPr lang="en-US" dirty="0"/>
              <a:t>A</a:t>
            </a:r>
            <a:r>
              <a:rPr lang="en-US" dirty="0" smtClean="0"/>
              <a:t> </a:t>
            </a:r>
            <a:r>
              <a:rPr lang="en-US" b="1" dirty="0">
                <a:solidFill>
                  <a:srgbClr val="FFFF00"/>
                </a:solidFill>
              </a:rPr>
              <a:t>software interface</a:t>
            </a:r>
            <a:r>
              <a:rPr lang="en-US" dirty="0"/>
              <a:t> to graphics hardware</a:t>
            </a:r>
          </a:p>
          <a:p>
            <a:pPr algn="l"/>
            <a:endParaRPr lang="en-US" dirty="0" smtClean="0"/>
          </a:p>
          <a:p>
            <a:pPr algn="l"/>
            <a:r>
              <a:rPr lang="en-US" b="1" dirty="0" smtClean="0"/>
              <a:t>About  </a:t>
            </a:r>
            <a:r>
              <a:rPr lang="en-US" b="1" dirty="0" smtClean="0">
                <a:solidFill>
                  <a:srgbClr val="FFFF00"/>
                </a:solidFill>
              </a:rPr>
              <a:t>250 </a:t>
            </a:r>
            <a:r>
              <a:rPr lang="en-US" b="1" dirty="0">
                <a:solidFill>
                  <a:srgbClr val="FFFF00"/>
                </a:solidFill>
              </a:rPr>
              <a:t>distinct commands</a:t>
            </a:r>
            <a:r>
              <a:rPr lang="en-US" dirty="0"/>
              <a:t> </a:t>
            </a:r>
            <a:endParaRPr lang="en-US" dirty="0" smtClean="0"/>
          </a:p>
          <a:p>
            <a:pPr algn="l"/>
            <a:endParaRPr lang="en-US" dirty="0" smtClean="0"/>
          </a:p>
          <a:p>
            <a:pPr algn="l"/>
            <a:r>
              <a:rPr lang="en-US" dirty="0" smtClean="0"/>
              <a:t>200 in  core OpenGL and 50 in OpenGL Utility Library to produce interactive 3D applications</a:t>
            </a:r>
          </a:p>
          <a:p>
            <a:pPr algn="l"/>
            <a:endParaRPr lang="en-US" dirty="0"/>
          </a:p>
          <a:p>
            <a:pPr algn="l"/>
            <a:r>
              <a:rPr lang="en-US" dirty="0" smtClean="0"/>
              <a:t>Designed </a:t>
            </a:r>
            <a:r>
              <a:rPr lang="en-US" dirty="0"/>
              <a:t>as </a:t>
            </a:r>
            <a:r>
              <a:rPr lang="en-US" b="1" dirty="0">
                <a:solidFill>
                  <a:srgbClr val="FFFF00"/>
                </a:solidFill>
              </a:rPr>
              <a:t>hardware independent interface</a:t>
            </a:r>
            <a:r>
              <a:rPr lang="en-US" dirty="0"/>
              <a:t> to be implemented on different hardware platforms</a:t>
            </a:r>
          </a:p>
          <a:p>
            <a:pPr algn="l"/>
            <a:endParaRPr lang="en-US" dirty="0" smtClean="0"/>
          </a:p>
          <a:p>
            <a:pPr algn="l"/>
            <a:r>
              <a:rPr lang="en-US" dirty="0" smtClean="0"/>
              <a:t>To </a:t>
            </a:r>
            <a:r>
              <a:rPr lang="en-US" dirty="0"/>
              <a:t>achieve these </a:t>
            </a:r>
            <a:r>
              <a:rPr lang="en-US" b="1" dirty="0"/>
              <a:t>no windowing tasks</a:t>
            </a:r>
            <a:r>
              <a:rPr lang="en-US" dirty="0"/>
              <a:t> or obtaining user inputs are included in open GL </a:t>
            </a:r>
          </a:p>
          <a:p>
            <a:pPr algn="l"/>
            <a:endParaRPr lang="en-US" dirty="0" smtClean="0"/>
          </a:p>
          <a:p>
            <a:pPr algn="l"/>
            <a:r>
              <a:rPr lang="en-US" dirty="0" smtClean="0"/>
              <a:t>Desired </a:t>
            </a:r>
            <a:r>
              <a:rPr lang="en-US" dirty="0"/>
              <a:t>models are built up from a small set of geometric primitives – points, lines, polygons</a:t>
            </a:r>
          </a:p>
          <a:p>
            <a:pPr algn="l"/>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81000"/>
            <a:ext cx="7772400" cy="6096000"/>
          </a:xfrm>
        </p:spPr>
        <p:txBody>
          <a:bodyPr numCol="2">
            <a:noAutofit/>
          </a:bodyPr>
          <a:lstStyle/>
          <a:p>
            <a:pPr algn="l"/>
            <a:r>
              <a:rPr lang="en-US" sz="1400" b="1" dirty="0"/>
              <a:t>Getting input from a Mouse</a:t>
            </a:r>
          </a:p>
          <a:p>
            <a:pPr algn="l"/>
            <a:r>
              <a:rPr lang="en-US" sz="1400" i="1" dirty="0" smtClean="0"/>
              <a:t/>
            </a:r>
            <a:br>
              <a:rPr lang="en-US" sz="1400" i="1" dirty="0" smtClean="0"/>
            </a:br>
            <a:r>
              <a:rPr lang="en-US" sz="1400" dirty="0" err="1" smtClean="0"/>
              <a:t>GLfloat</a:t>
            </a:r>
            <a:r>
              <a:rPr lang="en-US" sz="1400" dirty="0" smtClean="0"/>
              <a:t> x = 0.15;</a:t>
            </a:r>
          </a:p>
          <a:p>
            <a:pPr algn="l"/>
            <a:endParaRPr lang="en-US" sz="1400" dirty="0" smtClean="0"/>
          </a:p>
          <a:p>
            <a:pPr algn="l"/>
            <a:r>
              <a:rPr lang="en-US" sz="1400" dirty="0" smtClean="0"/>
              <a:t>void </a:t>
            </a:r>
            <a:r>
              <a:rPr lang="en-US" sz="1400" dirty="0"/>
              <a:t>display(){</a:t>
            </a:r>
          </a:p>
          <a:p>
            <a:pPr algn="l"/>
            <a:r>
              <a:rPr lang="en-US" sz="1400" dirty="0"/>
              <a:t> </a:t>
            </a:r>
            <a:r>
              <a:rPr lang="en-US" sz="1400" dirty="0" err="1"/>
              <a:t>glClearColor</a:t>
            </a:r>
            <a:r>
              <a:rPr lang="en-US" sz="1400" dirty="0"/>
              <a:t>(1.0,1.0,1.0,1.0);</a:t>
            </a:r>
          </a:p>
          <a:p>
            <a:pPr algn="l"/>
            <a:r>
              <a:rPr lang="en-US" sz="1400" dirty="0"/>
              <a:t> </a:t>
            </a:r>
            <a:r>
              <a:rPr lang="en-US" sz="1400" dirty="0" err="1"/>
              <a:t>glClear</a:t>
            </a:r>
            <a:r>
              <a:rPr lang="en-US" sz="1400" dirty="0"/>
              <a:t>(GL_COLOR_BUFFER_BIT);</a:t>
            </a:r>
          </a:p>
          <a:p>
            <a:pPr algn="l"/>
            <a:r>
              <a:rPr lang="en-US" sz="1400" dirty="0"/>
              <a:t> glColor3f(0.0,0.0,1.0);</a:t>
            </a:r>
          </a:p>
          <a:p>
            <a:pPr algn="l"/>
            <a:r>
              <a:rPr lang="en-US" sz="1400" dirty="0"/>
              <a:t>  </a:t>
            </a:r>
            <a:r>
              <a:rPr lang="en-US" sz="1400" dirty="0" err="1"/>
              <a:t>glBegin</a:t>
            </a:r>
            <a:r>
              <a:rPr lang="en-US" sz="1400" dirty="0"/>
              <a:t>(GL_POLYGON);</a:t>
            </a:r>
          </a:p>
          <a:p>
            <a:pPr algn="l"/>
            <a:r>
              <a:rPr lang="en-US" sz="1400" dirty="0"/>
              <a:t>    glVertex3f(0.25+x,0.25,0.0);</a:t>
            </a:r>
          </a:p>
          <a:p>
            <a:pPr algn="l"/>
            <a:r>
              <a:rPr lang="en-US" sz="1400" dirty="0"/>
              <a:t>    glVertex3f(0.75+x,0.25,0.0);</a:t>
            </a:r>
          </a:p>
          <a:p>
            <a:pPr algn="l"/>
            <a:r>
              <a:rPr lang="en-US" sz="1400" dirty="0"/>
              <a:t>    glVertex3f(0.75+x,0.75,0.0);</a:t>
            </a:r>
          </a:p>
          <a:p>
            <a:pPr algn="l"/>
            <a:r>
              <a:rPr lang="en-US" sz="1400" dirty="0"/>
              <a:t>  </a:t>
            </a:r>
            <a:r>
              <a:rPr lang="en-US" sz="1400" dirty="0" err="1"/>
              <a:t>glEnd</a:t>
            </a:r>
            <a:r>
              <a:rPr lang="en-US" sz="1400" dirty="0"/>
              <a:t>();</a:t>
            </a:r>
          </a:p>
          <a:p>
            <a:pPr algn="l"/>
            <a:r>
              <a:rPr lang="en-US" sz="1400" dirty="0"/>
              <a:t> </a:t>
            </a:r>
            <a:r>
              <a:rPr lang="en-US" sz="1400" dirty="0" err="1"/>
              <a:t>glFlush</a:t>
            </a:r>
            <a:r>
              <a:rPr lang="en-US" sz="1400" dirty="0"/>
              <a:t>();</a:t>
            </a:r>
          </a:p>
          <a:p>
            <a:pPr algn="l"/>
            <a:r>
              <a:rPr lang="en-US" sz="1400" dirty="0"/>
              <a:t>}</a:t>
            </a:r>
          </a:p>
          <a:p>
            <a:pPr algn="l"/>
            <a:endParaRPr lang="en-US" sz="1400" dirty="0" smtClean="0"/>
          </a:p>
          <a:p>
            <a:pPr algn="l"/>
            <a:r>
              <a:rPr lang="en-US" sz="1400" dirty="0" smtClean="0"/>
              <a:t>void </a:t>
            </a:r>
            <a:r>
              <a:rPr lang="en-US" sz="1400" dirty="0"/>
              <a:t>trans(){</a:t>
            </a:r>
          </a:p>
          <a:p>
            <a:pPr algn="l"/>
            <a:r>
              <a:rPr lang="en-US" sz="1400" dirty="0"/>
              <a:t>  x = </a:t>
            </a:r>
            <a:r>
              <a:rPr lang="en-US" sz="1400" dirty="0" smtClean="0"/>
              <a:t>x - 0.001</a:t>
            </a:r>
            <a:r>
              <a:rPr lang="en-US" sz="1400" dirty="0"/>
              <a:t>;</a:t>
            </a:r>
          </a:p>
          <a:p>
            <a:pPr algn="l"/>
            <a:r>
              <a:rPr lang="en-US" sz="1400" dirty="0"/>
              <a:t>  </a:t>
            </a:r>
            <a:r>
              <a:rPr lang="en-US" sz="1400" dirty="0" err="1"/>
              <a:t>glutPostRedisplay</a:t>
            </a:r>
            <a:r>
              <a:rPr lang="en-US" sz="1400" dirty="0"/>
              <a:t>();</a:t>
            </a:r>
          </a:p>
          <a:p>
            <a:pPr algn="l"/>
            <a:r>
              <a:rPr lang="en-US" sz="1400" dirty="0" smtClean="0"/>
              <a:t>}</a:t>
            </a:r>
            <a:r>
              <a:rPr lang="en-US" sz="1400" dirty="0"/>
              <a:t> </a:t>
            </a:r>
          </a:p>
          <a:p>
            <a:pPr algn="l"/>
            <a:endParaRPr lang="en-US" sz="1400" dirty="0" smtClean="0"/>
          </a:p>
          <a:p>
            <a:pPr algn="l"/>
            <a:endParaRPr lang="en-US" sz="1400" dirty="0"/>
          </a:p>
          <a:p>
            <a:pPr algn="l"/>
            <a:endParaRPr lang="en-US" sz="1400" dirty="0" smtClean="0"/>
          </a:p>
          <a:p>
            <a:pPr algn="l"/>
            <a:endParaRPr lang="en-US" sz="1400" dirty="0"/>
          </a:p>
          <a:p>
            <a:pPr algn="l"/>
            <a:endParaRPr lang="en-US" sz="1400" dirty="0" smtClean="0"/>
          </a:p>
          <a:p>
            <a:pPr algn="l"/>
            <a:endParaRPr lang="en-US" sz="1400" dirty="0"/>
          </a:p>
          <a:p>
            <a:pPr algn="l"/>
            <a:endParaRPr lang="en-US" sz="1400" dirty="0" smtClean="0"/>
          </a:p>
          <a:p>
            <a:pPr algn="l"/>
            <a:r>
              <a:rPr lang="en-US" sz="1400" dirty="0" smtClean="0"/>
              <a:t>void </a:t>
            </a:r>
            <a:r>
              <a:rPr lang="en-US" sz="1400" dirty="0"/>
              <a:t>mouse(</a:t>
            </a:r>
            <a:r>
              <a:rPr lang="en-US" sz="1400" dirty="0" err="1"/>
              <a:t>int</a:t>
            </a:r>
            <a:r>
              <a:rPr lang="en-US" sz="1400" dirty="0"/>
              <a:t> button, </a:t>
            </a:r>
            <a:r>
              <a:rPr lang="en-US" sz="1400" dirty="0" err="1"/>
              <a:t>int</a:t>
            </a:r>
            <a:r>
              <a:rPr lang="en-US" sz="1400" dirty="0"/>
              <a:t> state, </a:t>
            </a:r>
            <a:r>
              <a:rPr lang="en-US" sz="1400" dirty="0" err="1"/>
              <a:t>int</a:t>
            </a:r>
            <a:r>
              <a:rPr lang="en-US" sz="1400" dirty="0"/>
              <a:t> x, </a:t>
            </a:r>
            <a:r>
              <a:rPr lang="en-US" sz="1400" dirty="0" err="1"/>
              <a:t>int</a:t>
            </a:r>
            <a:r>
              <a:rPr lang="en-US" sz="1400" dirty="0"/>
              <a:t> y){</a:t>
            </a:r>
          </a:p>
          <a:p>
            <a:pPr algn="l"/>
            <a:r>
              <a:rPr lang="en-US" sz="1400" dirty="0"/>
              <a:t>   switch(button){</a:t>
            </a:r>
          </a:p>
          <a:p>
            <a:pPr algn="l"/>
            <a:r>
              <a:rPr lang="en-US" sz="1400" dirty="0" smtClean="0"/>
              <a:t>      case </a:t>
            </a:r>
            <a:r>
              <a:rPr lang="en-US" sz="1400" dirty="0"/>
              <a:t>GLUT_LEFT_BUTTON:</a:t>
            </a:r>
          </a:p>
          <a:p>
            <a:pPr algn="l"/>
            <a:r>
              <a:rPr lang="en-US" sz="1400" dirty="0"/>
              <a:t>         if (state == GLUT_DOWN)</a:t>
            </a:r>
          </a:p>
          <a:p>
            <a:pPr algn="l"/>
            <a:r>
              <a:rPr lang="en-US" sz="1400" dirty="0"/>
              <a:t>	     </a:t>
            </a:r>
            <a:r>
              <a:rPr lang="en-US" sz="1400" dirty="0" err="1"/>
              <a:t>glutIdleFunc</a:t>
            </a:r>
            <a:r>
              <a:rPr lang="en-US" sz="1400" dirty="0"/>
              <a:t>(trans); </a:t>
            </a:r>
          </a:p>
          <a:p>
            <a:pPr algn="l"/>
            <a:r>
              <a:rPr lang="en-US" sz="1400" dirty="0"/>
              <a:t>        </a:t>
            </a:r>
            <a:r>
              <a:rPr lang="en-US" sz="1400" dirty="0" smtClean="0"/>
              <a:t> break</a:t>
            </a:r>
            <a:r>
              <a:rPr lang="en-US" sz="1400" dirty="0"/>
              <a:t>;</a:t>
            </a:r>
          </a:p>
          <a:p>
            <a:pPr algn="l"/>
            <a:r>
              <a:rPr lang="en-US" sz="1400" dirty="0"/>
              <a:t> </a:t>
            </a:r>
          </a:p>
          <a:p>
            <a:pPr algn="l"/>
            <a:r>
              <a:rPr lang="en-US" sz="1400" dirty="0"/>
              <a:t>       case </a:t>
            </a:r>
            <a:r>
              <a:rPr lang="en-US" sz="1400" dirty="0" smtClean="0"/>
              <a:t>GLUT_RIGHT_BUTTON:</a:t>
            </a:r>
          </a:p>
          <a:p>
            <a:pPr algn="l"/>
            <a:r>
              <a:rPr lang="en-US" sz="1400" dirty="0"/>
              <a:t> </a:t>
            </a:r>
            <a:r>
              <a:rPr lang="en-US" sz="1400" dirty="0" smtClean="0"/>
              <a:t>         if (state == GLUT_DOWN)</a:t>
            </a:r>
          </a:p>
          <a:p>
            <a:pPr algn="l"/>
            <a:r>
              <a:rPr lang="en-US" sz="1400" dirty="0"/>
              <a:t>	     </a:t>
            </a:r>
            <a:r>
              <a:rPr lang="en-US" sz="1400" dirty="0" err="1"/>
              <a:t>glutIdleFunc</a:t>
            </a:r>
            <a:r>
              <a:rPr lang="en-US" sz="1400" dirty="0"/>
              <a:t>(NULL);</a:t>
            </a:r>
          </a:p>
          <a:p>
            <a:pPr algn="l"/>
            <a:r>
              <a:rPr lang="en-US" sz="1400" dirty="0"/>
              <a:t>        break; </a:t>
            </a:r>
          </a:p>
          <a:p>
            <a:pPr algn="l"/>
            <a:r>
              <a:rPr lang="en-US" sz="1400" dirty="0" smtClean="0"/>
              <a:t>       }</a:t>
            </a:r>
            <a:endParaRPr lang="en-US" sz="1400" dirty="0"/>
          </a:p>
          <a:p>
            <a:pPr algn="l"/>
            <a:r>
              <a:rPr lang="en-US" sz="1400" dirty="0" smtClean="0"/>
              <a:t>}</a:t>
            </a:r>
            <a:endParaRPr lang="en-US" sz="1400" dirty="0"/>
          </a:p>
          <a:p>
            <a:pPr algn="l"/>
            <a:r>
              <a:rPr lang="en-US" sz="1400" dirty="0"/>
              <a:t> </a:t>
            </a:r>
          </a:p>
          <a:p>
            <a:pPr algn="l"/>
            <a:r>
              <a:rPr lang="en-US" sz="1400" dirty="0"/>
              <a:t>void main(</a:t>
            </a:r>
            <a:r>
              <a:rPr lang="en-US" sz="1400" dirty="0" err="1"/>
              <a:t>int</a:t>
            </a:r>
            <a:r>
              <a:rPr lang="en-US" sz="1400" dirty="0"/>
              <a:t> </a:t>
            </a:r>
            <a:r>
              <a:rPr lang="en-US" sz="1400" dirty="0" err="1"/>
              <a:t>argc</a:t>
            </a:r>
            <a:r>
              <a:rPr lang="en-US" sz="1400" dirty="0"/>
              <a:t>, char **</a:t>
            </a:r>
            <a:r>
              <a:rPr lang="en-US" sz="1400" dirty="0" err="1"/>
              <a:t>argv</a:t>
            </a:r>
            <a:r>
              <a:rPr lang="en-US" sz="1400" dirty="0"/>
              <a:t>){</a:t>
            </a:r>
          </a:p>
          <a:p>
            <a:pPr algn="l"/>
            <a:r>
              <a:rPr lang="en-US" sz="1400" dirty="0"/>
              <a:t>  </a:t>
            </a:r>
            <a:r>
              <a:rPr lang="en-US" sz="1400" dirty="0" err="1"/>
              <a:t>glutInit</a:t>
            </a:r>
            <a:r>
              <a:rPr lang="en-US" sz="1400" dirty="0"/>
              <a:t>(&amp;</a:t>
            </a:r>
            <a:r>
              <a:rPr lang="en-US" sz="1400" dirty="0" err="1"/>
              <a:t>argc,argv</a:t>
            </a:r>
            <a:r>
              <a:rPr lang="en-US" sz="1400" dirty="0"/>
              <a:t>);</a:t>
            </a:r>
          </a:p>
          <a:p>
            <a:pPr algn="l"/>
            <a:r>
              <a:rPr lang="en-US" sz="1400" dirty="0"/>
              <a:t>  </a:t>
            </a:r>
            <a:r>
              <a:rPr lang="en-US" sz="1400" dirty="0" err="1"/>
              <a:t>glutInitDisplayMode</a:t>
            </a:r>
            <a:r>
              <a:rPr lang="en-US" sz="1400" dirty="0"/>
              <a:t>(GLUT_SINGLE|GLUT_RGB);</a:t>
            </a:r>
          </a:p>
          <a:p>
            <a:pPr algn="l"/>
            <a:r>
              <a:rPr lang="en-US" sz="1400" dirty="0"/>
              <a:t>  </a:t>
            </a:r>
            <a:r>
              <a:rPr lang="en-US" sz="1400" dirty="0" err="1"/>
              <a:t>glutInitWindowPosition</a:t>
            </a:r>
            <a:r>
              <a:rPr lang="en-US" sz="1400" dirty="0"/>
              <a:t>(111,111);</a:t>
            </a:r>
          </a:p>
          <a:p>
            <a:pPr algn="l"/>
            <a:r>
              <a:rPr lang="en-US" sz="1400" dirty="0"/>
              <a:t>  </a:t>
            </a:r>
            <a:r>
              <a:rPr lang="en-US" sz="1400" dirty="0" err="1"/>
              <a:t>glutInitWindowSize</a:t>
            </a:r>
            <a:r>
              <a:rPr lang="en-US" sz="1400" dirty="0"/>
              <a:t>(200,100);</a:t>
            </a:r>
          </a:p>
          <a:p>
            <a:pPr algn="l"/>
            <a:r>
              <a:rPr lang="en-US" sz="1400" dirty="0"/>
              <a:t>  </a:t>
            </a:r>
            <a:r>
              <a:rPr lang="en-US" sz="1400" dirty="0" err="1"/>
              <a:t>glutCreateWindow</a:t>
            </a:r>
            <a:r>
              <a:rPr lang="en-US" sz="1400" dirty="0"/>
              <a:t>("</a:t>
            </a:r>
            <a:r>
              <a:rPr lang="en-US" sz="1400" dirty="0" err="1"/>
              <a:t>saroj</a:t>
            </a:r>
            <a:r>
              <a:rPr lang="en-US" sz="1400" dirty="0"/>
              <a:t>");</a:t>
            </a:r>
          </a:p>
          <a:p>
            <a:pPr algn="l"/>
            <a:r>
              <a:rPr lang="en-US" sz="1400" dirty="0"/>
              <a:t>  </a:t>
            </a:r>
            <a:r>
              <a:rPr lang="en-US" sz="1400" dirty="0" err="1"/>
              <a:t>glutDisplayFunc</a:t>
            </a:r>
            <a:r>
              <a:rPr lang="en-US" sz="1400" dirty="0"/>
              <a:t>(display);</a:t>
            </a:r>
          </a:p>
          <a:p>
            <a:pPr algn="l"/>
            <a:r>
              <a:rPr lang="en-US" sz="1400" dirty="0"/>
              <a:t> </a:t>
            </a:r>
            <a:r>
              <a:rPr lang="en-US" sz="1400" i="1" dirty="0"/>
              <a:t> </a:t>
            </a:r>
            <a:r>
              <a:rPr lang="en-US" sz="1400" dirty="0" err="1"/>
              <a:t>glutMouseFunc</a:t>
            </a:r>
            <a:r>
              <a:rPr lang="en-US" sz="1400" dirty="0"/>
              <a:t>(mouse);</a:t>
            </a:r>
          </a:p>
          <a:p>
            <a:pPr algn="l"/>
            <a:r>
              <a:rPr lang="en-US" sz="1400" i="1" dirty="0"/>
              <a:t> </a:t>
            </a:r>
            <a:r>
              <a:rPr lang="en-US" sz="1400" dirty="0"/>
              <a:t> </a:t>
            </a:r>
            <a:r>
              <a:rPr lang="en-US" sz="1400" dirty="0" err="1"/>
              <a:t>glutMainLoop</a:t>
            </a:r>
            <a:r>
              <a:rPr lang="en-US" sz="1400" dirty="0"/>
              <a:t>();</a:t>
            </a:r>
          </a:p>
          <a:p>
            <a:pPr algn="l"/>
            <a:r>
              <a:rPr lang="en-US" sz="1400" dirty="0"/>
              <a:t>}</a:t>
            </a:r>
          </a:p>
          <a:p>
            <a:pPr algn="l"/>
            <a:r>
              <a:rPr lang="en-US" sz="1400" i="1" dirty="0"/>
              <a:t/>
            </a:r>
            <a:br>
              <a:rPr lang="en-US" sz="1400" i="1" dirty="0"/>
            </a:br>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fontScale="47500" lnSpcReduction="20000"/>
          </a:bodyPr>
          <a:lstStyle/>
          <a:p>
            <a:pPr algn="l"/>
            <a:r>
              <a:rPr lang="en-US" dirty="0"/>
              <a:t>void reshape(</a:t>
            </a:r>
            <a:r>
              <a:rPr lang="en-US" dirty="0" err="1"/>
              <a:t>int</a:t>
            </a:r>
            <a:r>
              <a:rPr lang="en-US" dirty="0"/>
              <a:t> w, </a:t>
            </a:r>
            <a:r>
              <a:rPr lang="en-US" dirty="0" err="1"/>
              <a:t>int</a:t>
            </a:r>
            <a:r>
              <a:rPr lang="en-US" dirty="0"/>
              <a:t> h){</a:t>
            </a:r>
          </a:p>
          <a:p>
            <a:pPr algn="l"/>
            <a:r>
              <a:rPr lang="en-US" dirty="0"/>
              <a:t> </a:t>
            </a:r>
            <a:r>
              <a:rPr lang="en-US" dirty="0" err="1"/>
              <a:t>glViewport</a:t>
            </a:r>
            <a:r>
              <a:rPr lang="en-US" dirty="0"/>
              <a:t>(0,0,w,h);</a:t>
            </a:r>
          </a:p>
          <a:p>
            <a:pPr algn="l"/>
            <a:r>
              <a:rPr lang="en-US" dirty="0"/>
              <a:t> </a:t>
            </a:r>
            <a:r>
              <a:rPr lang="en-US" dirty="0" err="1"/>
              <a:t>glMatrixMode</a:t>
            </a:r>
            <a:r>
              <a:rPr lang="en-US" dirty="0"/>
              <a:t>(GL_PROJECTION);</a:t>
            </a:r>
          </a:p>
          <a:p>
            <a:pPr algn="l"/>
            <a:r>
              <a:rPr lang="en-US" dirty="0"/>
              <a:t> </a:t>
            </a:r>
            <a:r>
              <a:rPr lang="en-US" dirty="0" err="1"/>
              <a:t>glLoadIdentity</a:t>
            </a:r>
            <a:r>
              <a:rPr lang="en-US" dirty="0"/>
              <a:t>();</a:t>
            </a:r>
          </a:p>
          <a:p>
            <a:pPr algn="l"/>
            <a:r>
              <a:rPr lang="en-US" dirty="0"/>
              <a:t> </a:t>
            </a:r>
            <a:r>
              <a:rPr lang="en-US" dirty="0" err="1"/>
              <a:t>glOrtho</a:t>
            </a:r>
            <a:r>
              <a:rPr lang="en-US" dirty="0"/>
              <a:t>(0,50,0,50,-1,1);  </a:t>
            </a:r>
          </a:p>
          <a:p>
            <a:pPr algn="l"/>
            <a:r>
              <a:rPr lang="en-US" dirty="0"/>
              <a:t> //</a:t>
            </a:r>
            <a:r>
              <a:rPr lang="en-US" dirty="0" err="1"/>
              <a:t>glOrtho</a:t>
            </a:r>
            <a:r>
              <a:rPr lang="en-US" dirty="0"/>
              <a:t>(</a:t>
            </a:r>
            <a:r>
              <a:rPr lang="en-US" dirty="0" err="1"/>
              <a:t>left,right,bottom,top,near,far</a:t>
            </a:r>
            <a:r>
              <a:rPr lang="en-US" dirty="0"/>
              <a:t>);</a:t>
            </a:r>
          </a:p>
          <a:p>
            <a:pPr algn="l"/>
            <a:r>
              <a:rPr lang="en-US" dirty="0"/>
              <a:t> </a:t>
            </a:r>
            <a:r>
              <a:rPr lang="en-US" dirty="0" err="1"/>
              <a:t>glMatrixMode</a:t>
            </a:r>
            <a:r>
              <a:rPr lang="en-US" dirty="0"/>
              <a:t>(GL_MODELVIEW);</a:t>
            </a:r>
          </a:p>
          <a:p>
            <a:pPr algn="l"/>
            <a:r>
              <a:rPr lang="en-US" dirty="0"/>
              <a:t> </a:t>
            </a:r>
            <a:r>
              <a:rPr lang="en-US" dirty="0" err="1"/>
              <a:t>glLoadIdentity</a:t>
            </a:r>
            <a:r>
              <a:rPr lang="en-US" dirty="0"/>
              <a:t>();</a:t>
            </a:r>
          </a:p>
          <a:p>
            <a:pPr algn="l"/>
            <a:r>
              <a:rPr lang="en-US" dirty="0"/>
              <a:t>}</a:t>
            </a:r>
          </a:p>
          <a:p>
            <a:pPr algn="l"/>
            <a:r>
              <a:rPr lang="en-US" dirty="0"/>
              <a:t> </a:t>
            </a:r>
          </a:p>
          <a:p>
            <a:pPr algn="l"/>
            <a:r>
              <a:rPr lang="en-US" dirty="0"/>
              <a:t>void main(</a:t>
            </a:r>
            <a:r>
              <a:rPr lang="en-US" dirty="0" err="1"/>
              <a:t>int</a:t>
            </a:r>
            <a:r>
              <a:rPr lang="en-US" dirty="0"/>
              <a:t> </a:t>
            </a:r>
            <a:r>
              <a:rPr lang="en-US" dirty="0" err="1"/>
              <a:t>argc</a:t>
            </a:r>
            <a:r>
              <a:rPr lang="en-US" dirty="0"/>
              <a:t>, char **</a:t>
            </a:r>
            <a:r>
              <a:rPr lang="en-US" dirty="0" err="1"/>
              <a:t>argv</a:t>
            </a:r>
            <a:r>
              <a:rPr lang="en-US" dirty="0"/>
              <a:t>){</a:t>
            </a:r>
          </a:p>
          <a:p>
            <a:pPr algn="l"/>
            <a:r>
              <a:rPr lang="en-US" dirty="0"/>
              <a:t> </a:t>
            </a:r>
            <a:r>
              <a:rPr lang="en-US" dirty="0" err="1"/>
              <a:t>glutInit</a:t>
            </a:r>
            <a:r>
              <a:rPr lang="en-US" dirty="0"/>
              <a:t>(&amp;</a:t>
            </a:r>
            <a:r>
              <a:rPr lang="en-US" dirty="0" err="1"/>
              <a:t>argc,argv</a:t>
            </a:r>
            <a:r>
              <a:rPr lang="en-US" dirty="0"/>
              <a:t>);</a:t>
            </a:r>
          </a:p>
          <a:p>
            <a:pPr algn="l"/>
            <a:r>
              <a:rPr lang="en-US" dirty="0"/>
              <a:t> </a:t>
            </a:r>
            <a:r>
              <a:rPr lang="en-US" dirty="0" err="1"/>
              <a:t>glutInitDisplayMode</a:t>
            </a:r>
            <a:r>
              <a:rPr lang="en-US" dirty="0"/>
              <a:t>(GLUT_SINGLE|GLUT_RGB);</a:t>
            </a:r>
          </a:p>
          <a:p>
            <a:pPr algn="l"/>
            <a:r>
              <a:rPr lang="en-US" dirty="0"/>
              <a:t> </a:t>
            </a:r>
            <a:r>
              <a:rPr lang="en-US" dirty="0" err="1"/>
              <a:t>glutInitWindowPosition</a:t>
            </a:r>
            <a:r>
              <a:rPr lang="en-US" dirty="0"/>
              <a:t>(200,200);</a:t>
            </a:r>
          </a:p>
          <a:p>
            <a:pPr algn="l"/>
            <a:r>
              <a:rPr lang="en-US" dirty="0"/>
              <a:t> </a:t>
            </a:r>
            <a:r>
              <a:rPr lang="en-US" dirty="0" err="1"/>
              <a:t>glutInitWindowSize</a:t>
            </a:r>
            <a:r>
              <a:rPr lang="en-US" dirty="0"/>
              <a:t>(200,200);</a:t>
            </a:r>
          </a:p>
          <a:p>
            <a:pPr algn="l"/>
            <a:r>
              <a:rPr lang="en-US" dirty="0"/>
              <a:t> </a:t>
            </a:r>
            <a:r>
              <a:rPr lang="en-US" dirty="0" err="1"/>
              <a:t>glutCreateWindow</a:t>
            </a:r>
            <a:r>
              <a:rPr lang="en-US" dirty="0"/>
              <a:t>("Triangle");</a:t>
            </a:r>
          </a:p>
          <a:p>
            <a:pPr algn="l"/>
            <a:r>
              <a:rPr lang="en-US" dirty="0"/>
              <a:t> </a:t>
            </a:r>
            <a:r>
              <a:rPr lang="en-US" dirty="0" err="1"/>
              <a:t>glutDisplayFunc</a:t>
            </a:r>
            <a:r>
              <a:rPr lang="en-US" dirty="0"/>
              <a:t>(display);</a:t>
            </a:r>
          </a:p>
          <a:p>
            <a:pPr algn="l"/>
            <a:r>
              <a:rPr lang="en-US" dirty="0"/>
              <a:t> </a:t>
            </a:r>
            <a:r>
              <a:rPr lang="en-US" dirty="0" err="1"/>
              <a:t>glutReshapeFunc</a:t>
            </a:r>
            <a:r>
              <a:rPr lang="en-US" dirty="0"/>
              <a:t>(reshape);</a:t>
            </a:r>
          </a:p>
          <a:p>
            <a:pPr algn="l"/>
            <a:r>
              <a:rPr lang="en-US" dirty="0"/>
              <a:t> </a:t>
            </a:r>
            <a:r>
              <a:rPr lang="en-US" dirty="0" err="1"/>
              <a:t>glutMainLoop</a:t>
            </a:r>
            <a:r>
              <a:rPr lang="en-US" dirty="0"/>
              <a:t>();</a:t>
            </a:r>
          </a:p>
          <a:p>
            <a:pPr algn="l"/>
            <a:r>
              <a:rPr lang="en-US" dirty="0"/>
              <a:t>}</a:t>
            </a:r>
          </a:p>
          <a:p>
            <a:pPr algn="l"/>
            <a:r>
              <a:rPr lang="en-US" b="1" dirty="0"/>
              <a:t/>
            </a:r>
            <a:br>
              <a:rPr lang="en-US" b="1" dirty="0"/>
            </a:br>
            <a:r>
              <a:rPr lang="en-US" dirty="0"/>
              <a:t>GL_PROJECTION : Applies subsequent matrix operations to the projection matrix stack.</a:t>
            </a:r>
            <a:endParaRPr lang="en-US" b="1" dirty="0"/>
          </a:p>
          <a:p>
            <a:pPr algn="l"/>
            <a:r>
              <a:rPr lang="en-US" dirty="0"/>
              <a:t>GL_MODELVIEW :  Applies subsequent matrix operations to the </a:t>
            </a:r>
            <a:r>
              <a:rPr lang="en-US" dirty="0" err="1"/>
              <a:t>modelview</a:t>
            </a:r>
            <a:r>
              <a:rPr lang="en-US" dirty="0"/>
              <a:t> matrix stack.</a:t>
            </a:r>
          </a:p>
          <a:p>
            <a:pPr algn="l"/>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4" name="Rectangle 3"/>
          <p:cNvSpPr/>
          <p:nvPr/>
        </p:nvSpPr>
        <p:spPr>
          <a:xfrm>
            <a:off x="685800" y="1371600"/>
            <a:ext cx="7772400" cy="1877437"/>
          </a:xfrm>
          <a:prstGeom prst="rect">
            <a:avLst/>
          </a:prstGeom>
        </p:spPr>
        <p:txBody>
          <a:bodyPr wrap="square">
            <a:spAutoFit/>
          </a:bodyPr>
          <a:lstStyle/>
          <a:p>
            <a:r>
              <a:rPr lang="en-US" dirty="0" smtClean="0"/>
              <a:t> </a:t>
            </a:r>
            <a:r>
              <a:rPr lang="en-US" sz="2400" dirty="0" err="1" smtClean="0"/>
              <a:t>glutPostRedisplay</a:t>
            </a:r>
            <a:r>
              <a:rPr lang="en-US" sz="2400" dirty="0" smtClean="0"/>
              <a:t>();</a:t>
            </a:r>
            <a:endParaRPr lang="en-US" dirty="0" smtClean="0"/>
          </a:p>
          <a:p>
            <a:endParaRPr lang="en-US" dirty="0" smtClean="0"/>
          </a:p>
          <a:p>
            <a:r>
              <a:rPr lang="en-US" sz="2800" dirty="0" smtClean="0"/>
              <a:t> — 	marks the current or specified window 	as needing to be redisplayed.</a:t>
            </a:r>
          </a:p>
          <a:p>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228600" y="1143000"/>
            <a:ext cx="8686800" cy="5334000"/>
          </a:xfrm>
        </p:spPr>
        <p:txBody>
          <a:bodyPr>
            <a:normAutofit/>
          </a:bodyPr>
          <a:lstStyle/>
          <a:p>
            <a:pPr algn="l"/>
            <a:r>
              <a:rPr lang="en-US" sz="2400" dirty="0" smtClean="0"/>
              <a:t>void </a:t>
            </a:r>
            <a:r>
              <a:rPr lang="en-US" sz="2400" dirty="0" err="1" smtClean="0"/>
              <a:t>gluLookAt</a:t>
            </a:r>
            <a:r>
              <a:rPr lang="en-US" sz="2400" dirty="0" smtClean="0"/>
              <a:t>( </a:t>
            </a:r>
            <a:r>
              <a:rPr lang="en-US" sz="2000" dirty="0" err="1" smtClean="0"/>
              <a:t>GLdouble</a:t>
            </a:r>
            <a:r>
              <a:rPr lang="en-US" sz="2000" dirty="0" smtClean="0"/>
              <a:t> </a:t>
            </a:r>
            <a:r>
              <a:rPr lang="en-US" sz="2000" dirty="0" err="1" smtClean="0"/>
              <a:t>eyex</a:t>
            </a:r>
            <a:r>
              <a:rPr lang="en-US" sz="2000" dirty="0" smtClean="0"/>
              <a:t>, </a:t>
            </a:r>
            <a:r>
              <a:rPr lang="en-US" sz="2000" dirty="0" err="1" smtClean="0"/>
              <a:t>GLdouble</a:t>
            </a:r>
            <a:r>
              <a:rPr lang="en-US" sz="2000" dirty="0" smtClean="0"/>
              <a:t> </a:t>
            </a:r>
            <a:r>
              <a:rPr lang="en-US" sz="2000" dirty="0" err="1" smtClean="0"/>
              <a:t>eyey</a:t>
            </a:r>
            <a:r>
              <a:rPr lang="en-US" sz="2000" dirty="0" smtClean="0"/>
              <a:t>, </a:t>
            </a:r>
            <a:r>
              <a:rPr lang="en-US" sz="2000" dirty="0" err="1" smtClean="0"/>
              <a:t>GLdouble</a:t>
            </a:r>
            <a:r>
              <a:rPr lang="en-US" sz="2000" dirty="0" smtClean="0"/>
              <a:t> </a:t>
            </a:r>
            <a:r>
              <a:rPr lang="en-US" sz="2000" dirty="0" err="1" smtClean="0"/>
              <a:t>eyez</a:t>
            </a:r>
            <a:r>
              <a:rPr lang="en-US" sz="2000" dirty="0" smtClean="0"/>
              <a:t>, 			   </a:t>
            </a:r>
            <a:r>
              <a:rPr lang="en-US" sz="2000" dirty="0" err="1" smtClean="0"/>
              <a:t>GLdouble</a:t>
            </a:r>
            <a:r>
              <a:rPr lang="en-US" sz="2000" dirty="0" smtClean="0"/>
              <a:t> </a:t>
            </a:r>
            <a:r>
              <a:rPr lang="en-US" sz="2000" dirty="0" err="1" smtClean="0"/>
              <a:t>centerx</a:t>
            </a:r>
            <a:r>
              <a:rPr lang="en-US" sz="2000" dirty="0" smtClean="0"/>
              <a:t>, </a:t>
            </a:r>
            <a:r>
              <a:rPr lang="en-US" sz="2000" dirty="0" err="1" smtClean="0"/>
              <a:t>GLdouble</a:t>
            </a:r>
            <a:r>
              <a:rPr lang="en-US" sz="2000" dirty="0" smtClean="0"/>
              <a:t> </a:t>
            </a:r>
            <a:r>
              <a:rPr lang="en-US" sz="2000" dirty="0" err="1" smtClean="0"/>
              <a:t>centery</a:t>
            </a:r>
            <a:r>
              <a:rPr lang="en-US" sz="2000" dirty="0" smtClean="0"/>
              <a:t>, </a:t>
            </a:r>
            <a:r>
              <a:rPr lang="en-US" sz="2000" dirty="0" err="1" smtClean="0"/>
              <a:t>GLdouble</a:t>
            </a:r>
            <a:r>
              <a:rPr lang="en-US" sz="2000" dirty="0" smtClean="0"/>
              <a:t> </a:t>
            </a:r>
            <a:r>
              <a:rPr lang="en-US" sz="2000" dirty="0" err="1" smtClean="0"/>
              <a:t>centerz</a:t>
            </a:r>
            <a:r>
              <a:rPr lang="en-US" sz="2000" dirty="0" smtClean="0"/>
              <a:t>, 			</a:t>
            </a:r>
            <a:r>
              <a:rPr lang="en-US" sz="2000" dirty="0" err="1" smtClean="0"/>
              <a:t>GLdouble</a:t>
            </a:r>
            <a:r>
              <a:rPr lang="en-US" sz="2000" dirty="0" smtClean="0"/>
              <a:t> </a:t>
            </a:r>
            <a:r>
              <a:rPr lang="en-US" sz="2000" dirty="0" err="1" smtClean="0"/>
              <a:t>upx</a:t>
            </a:r>
            <a:r>
              <a:rPr lang="en-US" sz="2000" dirty="0" smtClean="0"/>
              <a:t>, </a:t>
            </a:r>
            <a:r>
              <a:rPr lang="en-US" sz="2000" dirty="0" err="1" smtClean="0"/>
              <a:t>GLdouble</a:t>
            </a:r>
            <a:r>
              <a:rPr lang="en-US" sz="2000" dirty="0" smtClean="0"/>
              <a:t> </a:t>
            </a:r>
            <a:r>
              <a:rPr lang="en-US" sz="2000" dirty="0" err="1" smtClean="0"/>
              <a:t>upy</a:t>
            </a:r>
            <a:r>
              <a:rPr lang="en-US" sz="2000" dirty="0" smtClean="0"/>
              <a:t>, </a:t>
            </a:r>
            <a:r>
              <a:rPr lang="en-US" sz="2000" dirty="0" err="1" smtClean="0"/>
              <a:t>GLdouble</a:t>
            </a:r>
            <a:r>
              <a:rPr lang="en-US" sz="2000" dirty="0" smtClean="0"/>
              <a:t> </a:t>
            </a:r>
            <a:r>
              <a:rPr lang="en-US" sz="2000" dirty="0" err="1" smtClean="0"/>
              <a:t>upz</a:t>
            </a:r>
            <a:r>
              <a:rPr lang="en-US" sz="2400" dirty="0" smtClean="0"/>
              <a:t> );</a:t>
            </a:r>
          </a:p>
          <a:p>
            <a:pPr algn="l"/>
            <a:r>
              <a:rPr lang="en-US" b="1" dirty="0" smtClean="0"/>
              <a:t>Parameters</a:t>
            </a:r>
          </a:p>
          <a:p>
            <a:pPr algn="l"/>
            <a:r>
              <a:rPr lang="en-US" i="1" dirty="0" err="1" smtClean="0"/>
              <a:t>eyex</a:t>
            </a:r>
            <a:r>
              <a:rPr lang="en-US" i="1" dirty="0" smtClean="0"/>
              <a:t>, </a:t>
            </a:r>
            <a:r>
              <a:rPr lang="en-US" i="1" dirty="0" err="1" smtClean="0"/>
              <a:t>eyey</a:t>
            </a:r>
            <a:r>
              <a:rPr lang="en-US" i="1" dirty="0" smtClean="0"/>
              <a:t>, </a:t>
            </a:r>
            <a:r>
              <a:rPr lang="en-US" i="1" dirty="0" err="1" smtClean="0"/>
              <a:t>eyez</a:t>
            </a:r>
            <a:r>
              <a:rPr lang="en-US" dirty="0" smtClean="0"/>
              <a:t> The position of the eye point. </a:t>
            </a:r>
          </a:p>
          <a:p>
            <a:pPr algn="l"/>
            <a:r>
              <a:rPr lang="en-US" i="1" dirty="0" err="1" smtClean="0"/>
              <a:t>centerx</a:t>
            </a:r>
            <a:r>
              <a:rPr lang="en-US" i="1" dirty="0" smtClean="0"/>
              <a:t>, </a:t>
            </a:r>
            <a:r>
              <a:rPr lang="en-US" i="1" dirty="0" err="1" smtClean="0"/>
              <a:t>centery</a:t>
            </a:r>
            <a:r>
              <a:rPr lang="en-US" i="1" dirty="0" smtClean="0"/>
              <a:t>, </a:t>
            </a:r>
            <a:r>
              <a:rPr lang="en-US" i="1" dirty="0" err="1" smtClean="0"/>
              <a:t>centerz</a:t>
            </a:r>
            <a:r>
              <a:rPr lang="en-US" dirty="0" smtClean="0"/>
              <a:t> The position of the reference point. </a:t>
            </a:r>
          </a:p>
          <a:p>
            <a:pPr algn="l"/>
            <a:r>
              <a:rPr lang="en-US" i="1" dirty="0" err="1" smtClean="0"/>
              <a:t>upx</a:t>
            </a:r>
            <a:r>
              <a:rPr lang="en-US" i="1" dirty="0" smtClean="0"/>
              <a:t>, </a:t>
            </a:r>
            <a:r>
              <a:rPr lang="en-US" i="1" dirty="0" err="1" smtClean="0"/>
              <a:t>upy</a:t>
            </a:r>
            <a:r>
              <a:rPr lang="en-US" i="1" dirty="0" smtClean="0"/>
              <a:t>, </a:t>
            </a:r>
            <a:r>
              <a:rPr lang="en-US" i="1" dirty="0" err="1" smtClean="0"/>
              <a:t>upz</a:t>
            </a:r>
            <a:r>
              <a:rPr lang="en-US" dirty="0" smtClean="0"/>
              <a:t> The direction of the up vector.</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3" name="Subtitle 2"/>
          <p:cNvSpPr>
            <a:spLocks noGrp="1"/>
          </p:cNvSpPr>
          <p:nvPr>
            <p:ph type="subTitle" idx="1"/>
          </p:nvPr>
        </p:nvSpPr>
        <p:spPr>
          <a:xfrm>
            <a:off x="685800" y="1143000"/>
            <a:ext cx="7772400" cy="5334000"/>
          </a:xfrm>
        </p:spPr>
        <p:txBody>
          <a:bodyPr>
            <a:normAutofit/>
          </a:bodyPr>
          <a:lstStyle/>
          <a:p>
            <a:pPr algn="l"/>
            <a:r>
              <a:rPr lang="en-US" dirty="0" smtClean="0"/>
              <a:t>The </a:t>
            </a:r>
            <a:r>
              <a:rPr lang="en-US" b="1" dirty="0" err="1" smtClean="0"/>
              <a:t>gluLookAt</a:t>
            </a:r>
            <a:r>
              <a:rPr lang="en-US" dirty="0" smtClean="0"/>
              <a:t> function creates a viewing matrix derived from an eye point, a reference point indicating the center of the scene, and an up vector.</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OPENGL</a:t>
            </a:r>
            <a:br>
              <a:rPr lang="en-US" b="1" dirty="0" smtClean="0"/>
            </a:b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Features of Open GL:</a:t>
            </a:r>
            <a:endParaRPr lang="en-US" dirty="0" smtClean="0"/>
          </a:p>
        </p:txBody>
      </p:sp>
      <p:sp>
        <p:nvSpPr>
          <p:cNvPr id="3" name="Subtitle 2"/>
          <p:cNvSpPr>
            <a:spLocks noGrp="1"/>
          </p:cNvSpPr>
          <p:nvPr>
            <p:ph type="subTitle" idx="1"/>
          </p:nvPr>
        </p:nvSpPr>
        <p:spPr>
          <a:xfrm>
            <a:off x="685800" y="990600"/>
            <a:ext cx="7772400" cy="5715000"/>
          </a:xfrm>
        </p:spPr>
        <p:txBody>
          <a:bodyPr>
            <a:normAutofit fontScale="55000" lnSpcReduction="20000"/>
          </a:bodyPr>
          <a:lstStyle/>
          <a:p>
            <a:pPr algn="l"/>
            <a:r>
              <a:rPr lang="en-US" b="1" dirty="0" smtClean="0">
                <a:solidFill>
                  <a:srgbClr val="FFFF00"/>
                </a:solidFill>
              </a:rPr>
              <a:t>Texture Mapping</a:t>
            </a:r>
            <a:r>
              <a:rPr lang="en-US" dirty="0" smtClean="0">
                <a:solidFill>
                  <a:srgbClr val="FFFF00"/>
                </a:solidFill>
              </a:rPr>
              <a:t> : </a:t>
            </a:r>
          </a:p>
          <a:p>
            <a:pPr algn="l"/>
            <a:r>
              <a:rPr lang="en-US" dirty="0" smtClean="0"/>
              <a:t>The ability to apply an image to a graphics surface, this technique is used to rapidly generate realistic images without having to specify on excessive amount of detail regarding pixel coordinates, textures etc</a:t>
            </a:r>
          </a:p>
          <a:p>
            <a:pPr algn="l"/>
            <a:endParaRPr lang="en-US" b="1" dirty="0" smtClean="0"/>
          </a:p>
          <a:p>
            <a:pPr algn="l"/>
            <a:r>
              <a:rPr lang="en-US" b="1" dirty="0" smtClean="0">
                <a:solidFill>
                  <a:srgbClr val="FFFF00"/>
                </a:solidFill>
              </a:rPr>
              <a:t>Z-Buffering</a:t>
            </a:r>
            <a:r>
              <a:rPr lang="en-US" dirty="0" smtClean="0">
                <a:solidFill>
                  <a:srgbClr val="FFFF00"/>
                </a:solidFill>
              </a:rPr>
              <a:t>: </a:t>
            </a:r>
          </a:p>
          <a:p>
            <a:pPr algn="l"/>
            <a:r>
              <a:rPr lang="en-US" dirty="0" smtClean="0"/>
              <a:t>The ability to calculate the distance from the viewer’s location. this makes it easy for the program to automatically remove surface or parts of surfaces that are hidden from  view</a:t>
            </a:r>
          </a:p>
          <a:p>
            <a:pPr algn="l"/>
            <a:endParaRPr lang="en-US" b="1" dirty="0" smtClean="0">
              <a:solidFill>
                <a:srgbClr val="FFFF00"/>
              </a:solidFill>
            </a:endParaRPr>
          </a:p>
          <a:p>
            <a:pPr algn="l"/>
            <a:r>
              <a:rPr lang="en-US" b="1" dirty="0" smtClean="0">
                <a:solidFill>
                  <a:srgbClr val="FFFF00"/>
                </a:solidFill>
              </a:rPr>
              <a:t>Double Buffering</a:t>
            </a:r>
            <a:r>
              <a:rPr lang="en-US" dirty="0" smtClean="0"/>
              <a:t>: </a:t>
            </a:r>
          </a:p>
          <a:p>
            <a:pPr algn="l"/>
            <a:r>
              <a:rPr lang="en-US" dirty="0" smtClean="0"/>
              <a:t>Support for smooth animation using double buffering. A smooth animation sequence is achieved by drawing into the back buffer while displaying the front buffer and then swapping the buffers when ready to display the next animation sequence</a:t>
            </a:r>
          </a:p>
          <a:p>
            <a:pPr algn="l"/>
            <a:endParaRPr lang="en-US" b="1" dirty="0" smtClean="0"/>
          </a:p>
          <a:p>
            <a:pPr algn="l"/>
            <a:r>
              <a:rPr lang="en-US" b="1" dirty="0" smtClean="0">
                <a:solidFill>
                  <a:srgbClr val="FFFF00"/>
                </a:solidFill>
              </a:rPr>
              <a:t>Lighting Effects</a:t>
            </a:r>
            <a:r>
              <a:rPr lang="en-US" dirty="0" smtClean="0"/>
              <a:t>: </a:t>
            </a:r>
          </a:p>
          <a:p>
            <a:pPr algn="l"/>
            <a:r>
              <a:rPr lang="en-US" dirty="0" smtClean="0"/>
              <a:t>The ability to calculate the effects on the lightness of a surface’s color when different lighting models are applied to the surface from one or more light sources</a:t>
            </a:r>
          </a:p>
          <a:p>
            <a:pPr algn="l"/>
            <a:endParaRPr lang="en-US" b="1" dirty="0" smtClean="0"/>
          </a:p>
          <a:p>
            <a:pPr algn="l"/>
            <a:r>
              <a:rPr lang="en-US" b="1" dirty="0" smtClean="0"/>
              <a:t> </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Features of Open GL:</a:t>
            </a:r>
            <a:endParaRPr lang="en-US" dirty="0"/>
          </a:p>
        </p:txBody>
      </p:sp>
      <p:sp>
        <p:nvSpPr>
          <p:cNvPr id="3" name="Subtitle 2"/>
          <p:cNvSpPr>
            <a:spLocks noGrp="1"/>
          </p:cNvSpPr>
          <p:nvPr>
            <p:ph type="subTitle" idx="1"/>
          </p:nvPr>
        </p:nvSpPr>
        <p:spPr>
          <a:xfrm>
            <a:off x="685800" y="1143000"/>
            <a:ext cx="7772400" cy="5334000"/>
          </a:xfrm>
        </p:spPr>
        <p:txBody>
          <a:bodyPr>
            <a:normAutofit fontScale="62500" lnSpcReduction="20000"/>
          </a:bodyPr>
          <a:lstStyle/>
          <a:p>
            <a:pPr algn="l"/>
            <a:r>
              <a:rPr lang="en-US" b="1" dirty="0" smtClean="0">
                <a:solidFill>
                  <a:srgbClr val="FFFF00"/>
                </a:solidFill>
              </a:rPr>
              <a:t>Smooth Shading</a:t>
            </a:r>
            <a:r>
              <a:rPr lang="en-US" dirty="0" smtClean="0">
                <a:solidFill>
                  <a:srgbClr val="FFFF00"/>
                </a:solidFill>
              </a:rPr>
              <a:t>: </a:t>
            </a:r>
          </a:p>
          <a:p>
            <a:pPr algn="l"/>
            <a:r>
              <a:rPr lang="en-US" dirty="0" smtClean="0"/>
              <a:t>The ability to calculate the shading effect that occurs when light hits a surface at an angle and results in subtle color differences across the surface. This effect is important for making model look realistic</a:t>
            </a:r>
          </a:p>
          <a:p>
            <a:pPr algn="l"/>
            <a:endParaRPr lang="en-US" b="1" dirty="0" smtClean="0"/>
          </a:p>
          <a:p>
            <a:pPr algn="l"/>
            <a:r>
              <a:rPr lang="en-US" b="1" dirty="0" smtClean="0">
                <a:solidFill>
                  <a:srgbClr val="FFFF00"/>
                </a:solidFill>
              </a:rPr>
              <a:t>Material Properties</a:t>
            </a:r>
            <a:r>
              <a:rPr lang="en-US" dirty="0" smtClean="0">
                <a:solidFill>
                  <a:srgbClr val="FFFF00"/>
                </a:solidFill>
              </a:rPr>
              <a:t>:</a:t>
            </a:r>
            <a:r>
              <a:rPr lang="en-US" dirty="0" smtClean="0"/>
              <a:t> </a:t>
            </a:r>
          </a:p>
          <a:p>
            <a:pPr algn="l"/>
            <a:r>
              <a:rPr lang="en-US" dirty="0" smtClean="0"/>
              <a:t>The ability to specify the material properties of a surface. These properties modify the lighting effects on the surface by specifying such this as dullness or shininess of the surface</a:t>
            </a:r>
          </a:p>
          <a:p>
            <a:pPr algn="l"/>
            <a:endParaRPr lang="en-US" b="1" dirty="0" smtClean="0"/>
          </a:p>
          <a:p>
            <a:pPr algn="l"/>
            <a:r>
              <a:rPr lang="en-US" b="1" dirty="0" smtClean="0">
                <a:solidFill>
                  <a:srgbClr val="FFFF00"/>
                </a:solidFill>
              </a:rPr>
              <a:t>Alpha Blending:</a:t>
            </a:r>
            <a:r>
              <a:rPr lang="en-US" b="1" dirty="0" smtClean="0"/>
              <a:t> </a:t>
            </a:r>
          </a:p>
          <a:p>
            <a:pPr algn="l"/>
            <a:r>
              <a:rPr lang="en-US" dirty="0" smtClean="0"/>
              <a:t>The ability to specify alpha or opacity value in addition to the regular  red , green, blue values. The alpha component is used to specify opacity, allowing the full range from completely transparent to totally opaque. When used in combination with z buffer, Alpha blending gives the effect of being able to see through objects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Developer’s Advantage:</a:t>
            </a:r>
            <a:endParaRPr lang="en-US" dirty="0" smtClean="0"/>
          </a:p>
        </p:txBody>
      </p:sp>
      <p:sp>
        <p:nvSpPr>
          <p:cNvPr id="3" name="Subtitle 2"/>
          <p:cNvSpPr>
            <a:spLocks noGrp="1"/>
          </p:cNvSpPr>
          <p:nvPr>
            <p:ph type="subTitle" idx="1"/>
          </p:nvPr>
        </p:nvSpPr>
        <p:spPr>
          <a:xfrm>
            <a:off x="685800" y="1143000"/>
            <a:ext cx="7772400" cy="5334000"/>
          </a:xfrm>
        </p:spPr>
        <p:txBody>
          <a:bodyPr>
            <a:normAutofit fontScale="62500" lnSpcReduction="20000"/>
          </a:bodyPr>
          <a:lstStyle/>
          <a:p>
            <a:pPr algn="l"/>
            <a:r>
              <a:rPr lang="en-US" b="1" dirty="0" smtClean="0"/>
              <a:t> </a:t>
            </a:r>
            <a:endParaRPr lang="en-US" dirty="0" smtClean="0"/>
          </a:p>
          <a:p>
            <a:pPr algn="l"/>
            <a:r>
              <a:rPr lang="en-US" b="1" dirty="0" smtClean="0">
                <a:solidFill>
                  <a:srgbClr val="FFFF00"/>
                </a:solidFill>
              </a:rPr>
              <a:t>Industry Standard</a:t>
            </a:r>
            <a:r>
              <a:rPr lang="en-US" dirty="0" smtClean="0">
                <a:solidFill>
                  <a:srgbClr val="FFFF00"/>
                </a:solidFill>
              </a:rPr>
              <a:t>: </a:t>
            </a:r>
          </a:p>
          <a:p>
            <a:pPr algn="l"/>
            <a:r>
              <a:rPr lang="en-US" dirty="0" smtClean="0"/>
              <a:t>the Open GL architecture Review board an independent consortium guides the Open GL specification Open GL is the only </a:t>
            </a:r>
            <a:r>
              <a:rPr lang="en-US" dirty="0" smtClean="0">
                <a:solidFill>
                  <a:srgbClr val="FFFF00"/>
                </a:solidFill>
              </a:rPr>
              <a:t>true open vendor-neutral, multiplatform graphics standard</a:t>
            </a:r>
            <a:r>
              <a:rPr lang="en-US" dirty="0" smtClean="0"/>
              <a:t> with a broad industry support</a:t>
            </a:r>
          </a:p>
          <a:p>
            <a:pPr algn="l"/>
            <a:endParaRPr lang="en-US" b="1" dirty="0" smtClean="0"/>
          </a:p>
          <a:p>
            <a:pPr algn="l"/>
            <a:r>
              <a:rPr lang="en-US" b="1" dirty="0" smtClean="0">
                <a:solidFill>
                  <a:srgbClr val="FFFF00"/>
                </a:solidFill>
              </a:rPr>
              <a:t>Stability</a:t>
            </a:r>
            <a:r>
              <a:rPr lang="en-US" dirty="0" smtClean="0">
                <a:solidFill>
                  <a:srgbClr val="FFFF00"/>
                </a:solidFill>
              </a:rPr>
              <a:t>: </a:t>
            </a:r>
          </a:p>
          <a:p>
            <a:pPr algn="l"/>
            <a:r>
              <a:rPr lang="en-US" dirty="0" smtClean="0">
                <a:solidFill>
                  <a:srgbClr val="FFFF00"/>
                </a:solidFill>
              </a:rPr>
              <a:t>Updating</a:t>
            </a:r>
            <a:r>
              <a:rPr lang="en-US" dirty="0" smtClean="0"/>
              <a:t> to Open GL specification are </a:t>
            </a:r>
            <a:r>
              <a:rPr lang="en-US" dirty="0" smtClean="0">
                <a:solidFill>
                  <a:srgbClr val="FFFF00"/>
                </a:solidFill>
              </a:rPr>
              <a:t>carefully controlled</a:t>
            </a:r>
            <a:r>
              <a:rPr lang="en-US" dirty="0" smtClean="0"/>
              <a:t> and updates are announced in time for developers to adopt changes. Backward compatibility requirements ensure the viability of existing applications </a:t>
            </a:r>
          </a:p>
          <a:p>
            <a:pPr algn="l"/>
            <a:endParaRPr lang="en-US" b="1" dirty="0" smtClean="0"/>
          </a:p>
          <a:p>
            <a:pPr algn="l"/>
            <a:r>
              <a:rPr lang="en-US" b="1" dirty="0" smtClean="0">
                <a:solidFill>
                  <a:srgbClr val="FFFF00"/>
                </a:solidFill>
              </a:rPr>
              <a:t>Portability</a:t>
            </a:r>
            <a:r>
              <a:rPr lang="en-US" dirty="0" smtClean="0">
                <a:solidFill>
                  <a:srgbClr val="FFFF00"/>
                </a:solidFill>
              </a:rPr>
              <a:t>: </a:t>
            </a:r>
          </a:p>
          <a:p>
            <a:pPr algn="l"/>
            <a:r>
              <a:rPr lang="en-US" dirty="0" smtClean="0"/>
              <a:t>applications produce consistent visual display result </a:t>
            </a:r>
            <a:r>
              <a:rPr lang="en-US" dirty="0" smtClean="0">
                <a:solidFill>
                  <a:srgbClr val="FFFF00"/>
                </a:solidFill>
              </a:rPr>
              <a:t>on any OpenGL API compliant hardware </a:t>
            </a:r>
            <a:r>
              <a:rPr lang="en-US" dirty="0" smtClean="0"/>
              <a:t>regardless of OS or windowing system. So once a program is written for any platform, it can be ported for other platforms as well.</a:t>
            </a:r>
          </a:p>
          <a:p>
            <a:pPr algn="l"/>
            <a:endParaRPr lang="en-US"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Developer’s Advantage:</a:t>
            </a:r>
            <a:endParaRPr lang="en-US" dirty="0"/>
          </a:p>
        </p:txBody>
      </p:sp>
      <p:sp>
        <p:nvSpPr>
          <p:cNvPr id="3" name="Subtitle 2"/>
          <p:cNvSpPr>
            <a:spLocks noGrp="1"/>
          </p:cNvSpPr>
          <p:nvPr>
            <p:ph type="subTitle" idx="1"/>
          </p:nvPr>
        </p:nvSpPr>
        <p:spPr>
          <a:xfrm>
            <a:off x="685800" y="1143000"/>
            <a:ext cx="7772400" cy="5334000"/>
          </a:xfrm>
        </p:spPr>
        <p:txBody>
          <a:bodyPr>
            <a:normAutofit fontScale="62500" lnSpcReduction="20000"/>
          </a:bodyPr>
          <a:lstStyle/>
          <a:p>
            <a:pPr algn="l"/>
            <a:r>
              <a:rPr lang="en-US" b="1" dirty="0" smtClean="0">
                <a:solidFill>
                  <a:srgbClr val="FFFF00"/>
                </a:solidFill>
              </a:rPr>
              <a:t>Evolving</a:t>
            </a:r>
            <a:r>
              <a:rPr lang="en-US" dirty="0" smtClean="0">
                <a:solidFill>
                  <a:srgbClr val="FFFF00"/>
                </a:solidFill>
              </a:rPr>
              <a:t>: </a:t>
            </a:r>
          </a:p>
          <a:p>
            <a:pPr algn="l"/>
            <a:r>
              <a:rPr lang="en-US" dirty="0" smtClean="0"/>
              <a:t>New hardware innovations are accessible thru the API via the OpenGL extension mechanism Innovations are phased in to enable developers and hardware vendors to incorporate new features into their product release cycles</a:t>
            </a:r>
          </a:p>
          <a:p>
            <a:pPr algn="l"/>
            <a:endParaRPr lang="en-US" b="1" dirty="0" smtClean="0"/>
          </a:p>
          <a:p>
            <a:pPr algn="l"/>
            <a:r>
              <a:rPr lang="en-US" b="1" dirty="0" smtClean="0">
                <a:solidFill>
                  <a:srgbClr val="FFFF00"/>
                </a:solidFill>
              </a:rPr>
              <a:t>Scalability</a:t>
            </a:r>
            <a:r>
              <a:rPr lang="en-US" dirty="0" smtClean="0">
                <a:solidFill>
                  <a:srgbClr val="FFFF00"/>
                </a:solidFill>
              </a:rPr>
              <a:t>: </a:t>
            </a:r>
          </a:p>
          <a:p>
            <a:pPr algn="l"/>
            <a:r>
              <a:rPr lang="en-US" dirty="0" smtClean="0"/>
              <a:t>Open GL applications can be scaled to any class of machine, everything from consumer electronics to PCS, workstations, Super Computers</a:t>
            </a:r>
          </a:p>
          <a:p>
            <a:pPr algn="l"/>
            <a:endParaRPr lang="en-US" b="1" dirty="0" smtClean="0"/>
          </a:p>
          <a:p>
            <a:pPr algn="l"/>
            <a:r>
              <a:rPr lang="en-US" b="1" dirty="0" smtClean="0">
                <a:solidFill>
                  <a:srgbClr val="FFFF00"/>
                </a:solidFill>
              </a:rPr>
              <a:t>Ease of Use</a:t>
            </a:r>
            <a:r>
              <a:rPr lang="en-US" dirty="0" smtClean="0">
                <a:solidFill>
                  <a:srgbClr val="FFFF00"/>
                </a:solidFill>
              </a:rPr>
              <a:t>: </a:t>
            </a:r>
          </a:p>
          <a:p>
            <a:pPr algn="l"/>
            <a:r>
              <a:rPr lang="en-US" dirty="0" smtClean="0"/>
              <a:t>Efficient OpenGL routines typically result in applications with fewer lines of code than programs created with other graphics libraries or packages. OpenGL driver encapsulates the information about the underlying hardware so the application programmer does not need to b e concerned about having to design for specific hardware features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History</a:t>
            </a:r>
            <a:endParaRPr lang="en-US" dirty="0"/>
          </a:p>
        </p:txBody>
      </p:sp>
      <p:sp>
        <p:nvSpPr>
          <p:cNvPr id="3" name="Subtitle 2"/>
          <p:cNvSpPr>
            <a:spLocks noGrp="1"/>
          </p:cNvSpPr>
          <p:nvPr>
            <p:ph type="subTitle" idx="1"/>
          </p:nvPr>
        </p:nvSpPr>
        <p:spPr>
          <a:xfrm>
            <a:off x="685800" y="1143000"/>
            <a:ext cx="7772400" cy="5334000"/>
          </a:xfrm>
        </p:spPr>
        <p:txBody>
          <a:bodyPr>
            <a:normAutofit fontScale="62500" lnSpcReduction="20000"/>
          </a:bodyPr>
          <a:lstStyle/>
          <a:p>
            <a:pPr algn="just"/>
            <a:r>
              <a:rPr lang="en-US" dirty="0" smtClean="0"/>
              <a:t>OpenGL was first created as an open and reproducible alternative to </a:t>
            </a:r>
            <a:r>
              <a:rPr lang="en-US" b="1" dirty="0" smtClean="0">
                <a:solidFill>
                  <a:srgbClr val="FFFF00"/>
                </a:solidFill>
              </a:rPr>
              <a:t>Iris GL </a:t>
            </a:r>
            <a:r>
              <a:rPr lang="en-US" dirty="0" smtClean="0"/>
              <a:t>which had been the </a:t>
            </a:r>
            <a:r>
              <a:rPr lang="en-US" b="1" dirty="0" smtClean="0">
                <a:solidFill>
                  <a:srgbClr val="FFFF00"/>
                </a:solidFill>
              </a:rPr>
              <a:t>proprietary graphics API on Silicon Graphics workstations. </a:t>
            </a:r>
          </a:p>
          <a:p>
            <a:pPr algn="just"/>
            <a:endParaRPr lang="en-US" dirty="0" smtClean="0"/>
          </a:p>
          <a:p>
            <a:pPr algn="just"/>
            <a:r>
              <a:rPr lang="en-US" dirty="0" smtClean="0"/>
              <a:t>Although OpenGL was initially similar in some respects to </a:t>
            </a:r>
            <a:r>
              <a:rPr lang="en-US" dirty="0" err="1" smtClean="0"/>
              <a:t>IrisGL</a:t>
            </a:r>
            <a:r>
              <a:rPr lang="en-US" dirty="0" smtClean="0"/>
              <a:t> the lack of a formal specification and conformance tests made Iris GL unsuitable for broader adoption. </a:t>
            </a:r>
          </a:p>
          <a:p>
            <a:pPr algn="just"/>
            <a:endParaRPr lang="en-US" dirty="0" smtClean="0"/>
          </a:p>
          <a:p>
            <a:pPr algn="just"/>
            <a:r>
              <a:rPr lang="en-US" dirty="0" smtClean="0"/>
              <a:t>Mark Segal and Kurt Akeley authored the OpenGL 1.0 specification which tried to </a:t>
            </a:r>
            <a:r>
              <a:rPr lang="en-US" b="1" dirty="0" smtClean="0">
                <a:solidFill>
                  <a:srgbClr val="FFFF00"/>
                </a:solidFill>
              </a:rPr>
              <a:t>formalize the definition of a useful graphics API</a:t>
            </a:r>
            <a:r>
              <a:rPr lang="en-US" dirty="0" smtClean="0"/>
              <a:t> and made cross platform non-SGI 3rd party implementation and support viable. </a:t>
            </a:r>
          </a:p>
          <a:p>
            <a:pPr algn="just"/>
            <a:r>
              <a:rPr lang="en-US" dirty="0" smtClean="0"/>
              <a:t>One notable omission from version 1.0 of the API was texture objects. </a:t>
            </a:r>
          </a:p>
          <a:p>
            <a:pPr algn="just"/>
            <a:endParaRPr lang="en-US" dirty="0" smtClean="0"/>
          </a:p>
          <a:p>
            <a:pPr algn="just"/>
            <a:r>
              <a:rPr lang="en-US" dirty="0" err="1" smtClean="0"/>
              <a:t>IrisGL</a:t>
            </a:r>
            <a:r>
              <a:rPr lang="en-US" dirty="0" smtClean="0"/>
              <a:t> had definition and bind stages for all sorts of objects including materials, lights, textures and texture environments. OpenGL avoided these objects in favor of incremental state changes with the idea that collective changes could be encapsulated in display lists. This has remained the philosophy with the exception that texture objects (</a:t>
            </a:r>
            <a:r>
              <a:rPr lang="en-US" b="1" dirty="0" err="1" smtClean="0">
                <a:solidFill>
                  <a:srgbClr val="FFFF00"/>
                </a:solidFill>
              </a:rPr>
              <a:t>glBindTexture</a:t>
            </a:r>
            <a:r>
              <a:rPr lang="en-US" dirty="0" smtClean="0"/>
              <a:t>) with no distinct definition stage are a key part of the API.</a:t>
            </a:r>
          </a:p>
          <a:p>
            <a:pPr algn="just"/>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History</a:t>
            </a:r>
            <a:endParaRPr lang="en-US" dirty="0"/>
          </a:p>
        </p:txBody>
      </p:sp>
      <p:sp>
        <p:nvSpPr>
          <p:cNvPr id="3" name="Subtitle 2"/>
          <p:cNvSpPr>
            <a:spLocks noGrp="1"/>
          </p:cNvSpPr>
          <p:nvPr>
            <p:ph type="subTitle" idx="1"/>
          </p:nvPr>
        </p:nvSpPr>
        <p:spPr>
          <a:xfrm>
            <a:off x="685800" y="1143000"/>
            <a:ext cx="7772400" cy="5334000"/>
          </a:xfrm>
        </p:spPr>
        <p:txBody>
          <a:bodyPr>
            <a:normAutofit fontScale="62500" lnSpcReduction="20000"/>
          </a:bodyPr>
          <a:lstStyle/>
          <a:p>
            <a:pPr algn="just"/>
            <a:r>
              <a:rPr lang="en-US" dirty="0" smtClean="0"/>
              <a:t>OpenGL has been through a number of revisions which have predominantly been incremental additions where extensions to the core API have gradually been incorporated into the main body of the API. </a:t>
            </a:r>
          </a:p>
          <a:p>
            <a:pPr algn="just"/>
            <a:endParaRPr lang="en-US" dirty="0" smtClean="0"/>
          </a:p>
          <a:p>
            <a:pPr algn="just"/>
            <a:r>
              <a:rPr lang="en-US" b="1" dirty="0" smtClean="0">
                <a:solidFill>
                  <a:srgbClr val="FFFF00"/>
                </a:solidFill>
              </a:rPr>
              <a:t>OpenGL</a:t>
            </a:r>
            <a:r>
              <a:rPr lang="en-US" dirty="0" smtClean="0"/>
              <a:t> </a:t>
            </a:r>
            <a:r>
              <a:rPr lang="en-US" b="1" dirty="0" smtClean="0">
                <a:solidFill>
                  <a:srgbClr val="FFFF00"/>
                </a:solidFill>
              </a:rPr>
              <a:t>1.1</a:t>
            </a:r>
            <a:r>
              <a:rPr lang="en-US" dirty="0" smtClean="0"/>
              <a:t>:  added the </a:t>
            </a:r>
            <a:r>
              <a:rPr lang="en-US" dirty="0" err="1" smtClean="0">
                <a:solidFill>
                  <a:srgbClr val="FFFF00"/>
                </a:solidFill>
              </a:rPr>
              <a:t>glBindTexture</a:t>
            </a:r>
            <a:r>
              <a:rPr lang="en-US" dirty="0" smtClean="0"/>
              <a:t> extension to the core API.</a:t>
            </a:r>
          </a:p>
          <a:p>
            <a:pPr algn="just"/>
            <a:endParaRPr lang="en-US" dirty="0" smtClean="0"/>
          </a:p>
          <a:p>
            <a:pPr algn="just"/>
            <a:r>
              <a:rPr lang="en-US" dirty="0" smtClean="0">
                <a:solidFill>
                  <a:srgbClr val="FFFF00"/>
                </a:solidFill>
              </a:rPr>
              <a:t>OpenGL 2.0 </a:t>
            </a:r>
            <a:r>
              <a:rPr lang="en-US" dirty="0" smtClean="0"/>
              <a:t>: addition of the OpenGL </a:t>
            </a:r>
            <a:r>
              <a:rPr lang="en-US" b="1" dirty="0" smtClean="0">
                <a:solidFill>
                  <a:srgbClr val="FFFF00"/>
                </a:solidFill>
              </a:rPr>
              <a:t>Shading Language</a:t>
            </a:r>
            <a:r>
              <a:rPr lang="en-US" dirty="0" smtClean="0"/>
              <a:t> (also called GLSL), a C like language with which the transformation and fragment shading stages of the pipeline can be programmed.</a:t>
            </a:r>
          </a:p>
          <a:p>
            <a:pPr algn="just"/>
            <a:endParaRPr lang="en-US" dirty="0" smtClean="0"/>
          </a:p>
          <a:p>
            <a:pPr algn="just"/>
            <a:r>
              <a:rPr lang="en-US" b="1" dirty="0" smtClean="0">
                <a:solidFill>
                  <a:srgbClr val="FFFF00"/>
                </a:solidFill>
              </a:rPr>
              <a:t>OpenGL 3.0</a:t>
            </a:r>
            <a:r>
              <a:rPr lang="en-US" dirty="0" smtClean="0"/>
              <a:t> : adds the concept of </a:t>
            </a:r>
            <a:r>
              <a:rPr lang="en-US" b="1" dirty="0" smtClean="0">
                <a:solidFill>
                  <a:srgbClr val="FFFF00"/>
                </a:solidFill>
              </a:rPr>
              <a:t>deprecation</a:t>
            </a:r>
            <a:r>
              <a:rPr lang="en-US" dirty="0" smtClean="0"/>
              <a:t>: marking certain features as subject to removal in later versions. GL 3.1 removed most deprecated features, and GL 3.2 created the notion of  core and compatibility OpenGL contexts.</a:t>
            </a:r>
          </a:p>
          <a:p>
            <a:pPr algn="just"/>
            <a:endParaRPr lang="en-US" dirty="0" smtClean="0"/>
          </a:p>
          <a:p>
            <a:pPr algn="just"/>
            <a:r>
              <a:rPr lang="en-US" dirty="0" smtClean="0"/>
              <a:t>Official versions of OpenGL released to date are 1.0, 1.1, 1.2, 1.2.1, 1.3, 1.4, 1.5, 2.0, 2.1, 3.0, 3.1, 3.2, 3.3, 4.0, 4.1, 4.2, 4.3, 4.4, 4.5</a:t>
            </a:r>
            <a:r>
              <a:rPr lang="en-US" dirty="0" smtClean="0"/>
              <a:t>.</a:t>
            </a:r>
          </a:p>
          <a:p>
            <a:pPr algn="just"/>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135</TotalTime>
  <Words>1447</Words>
  <Application>Microsoft Office PowerPoint</Application>
  <PresentationFormat>On-screen Show (4:3)</PresentationFormat>
  <Paragraphs>339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RTS</vt:lpstr>
      <vt:lpstr>OPENGL </vt:lpstr>
      <vt:lpstr>OPENGL </vt:lpstr>
      <vt:lpstr>OPENGL </vt:lpstr>
      <vt:lpstr>Features of Open GL:</vt:lpstr>
      <vt:lpstr>Features of Open GL:</vt:lpstr>
      <vt:lpstr>Developer’s Advantage:</vt:lpstr>
      <vt:lpstr>Developer’s Advantage:</vt:lpstr>
      <vt:lpstr>History</vt:lpstr>
      <vt:lpstr>History</vt:lpstr>
      <vt:lpstr>Model-View-Controller Architecture</vt:lpstr>
      <vt:lpstr>Architecture</vt:lpstr>
      <vt:lpstr>OPENGL </vt:lpstr>
      <vt:lpstr>OPENGL </vt:lpstr>
      <vt:lpstr>OpenGL Command Syntax</vt:lpstr>
      <vt:lpstr>Data types</vt:lpstr>
      <vt:lpstr>GL Related Libraries</vt:lpstr>
      <vt:lpstr>OPENGL </vt:lpstr>
      <vt:lpstr>OPENGL </vt:lpstr>
      <vt:lpstr>Windows Management</vt:lpstr>
      <vt:lpstr>OPENGL </vt:lpstr>
      <vt:lpstr>The Display Callback</vt:lpstr>
      <vt:lpstr>OPENGL </vt:lpstr>
      <vt:lpstr>Setting up 2D Projection</vt:lpstr>
      <vt:lpstr>Handling input events</vt:lpstr>
      <vt:lpstr>Managing a background process</vt:lpstr>
      <vt:lpstr>OPENGL </vt:lpstr>
      <vt:lpstr>OPENGL </vt:lpstr>
      <vt:lpstr>PLOTTING A POLYGON:  </vt:lpstr>
      <vt:lpstr>OPENGL </vt:lpstr>
      <vt:lpstr>Slide 30</vt:lpstr>
      <vt:lpstr>OPENGL </vt:lpstr>
      <vt:lpstr>OPENGL </vt:lpstr>
      <vt:lpstr>OPENGL </vt:lpstr>
      <vt:lpstr>OPENGL </vt:lpstr>
      <vt:lpstr>OPENGL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dc:title>
  <dc:creator>IT GEEK</dc:creator>
  <cp:lastModifiedBy>saroj</cp:lastModifiedBy>
  <cp:revision>44</cp:revision>
  <dcterms:created xsi:type="dcterms:W3CDTF">2008-11-10T09:38:57Z</dcterms:created>
  <dcterms:modified xsi:type="dcterms:W3CDTF">2016-11-28T01:22:49Z</dcterms:modified>
</cp:coreProperties>
</file>