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62" r:id="rId3"/>
    <p:sldId id="263" r:id="rId4"/>
    <p:sldId id="264" r:id="rId5"/>
    <p:sldId id="265" r:id="rId6"/>
    <p:sldId id="277" r:id="rId7"/>
    <p:sldId id="279" r:id="rId8"/>
    <p:sldId id="271" r:id="rId9"/>
    <p:sldId id="276" r:id="rId10"/>
    <p:sldId id="266" r:id="rId11"/>
    <p:sldId id="267" r:id="rId12"/>
    <p:sldId id="259" r:id="rId13"/>
    <p:sldId id="268" r:id="rId14"/>
    <p:sldId id="269" r:id="rId15"/>
    <p:sldId id="270" r:id="rId16"/>
    <p:sldId id="285" r:id="rId17"/>
    <p:sldId id="280" r:id="rId18"/>
    <p:sldId id="282" r:id="rId19"/>
    <p:sldId id="286" r:id="rId20"/>
    <p:sldId id="272" r:id="rId21"/>
    <p:sldId id="287" r:id="rId22"/>
    <p:sldId id="275"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29" autoAdjust="0"/>
  </p:normalViewPr>
  <p:slideViewPr>
    <p:cSldViewPr>
      <p:cViewPr varScale="1">
        <p:scale>
          <a:sx n="43" d="100"/>
          <a:sy n="43" d="100"/>
        </p:scale>
        <p:origin x="720"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F77449-41A3-4C18-AA1D-8E4F69897A04}" type="datetimeFigureOut">
              <a:rPr lang="en-US" smtClean="0"/>
              <a:pPr/>
              <a:t>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5977AA-D528-4F0E-B67D-6899D57EEA90}" type="slidenum">
              <a:rPr lang="en-US" smtClean="0"/>
              <a:pPr/>
              <a:t>‹#›</a:t>
            </a:fld>
            <a:endParaRPr lang="en-US"/>
          </a:p>
        </p:txBody>
      </p:sp>
    </p:spTree>
    <p:extLst>
      <p:ext uri="{BB962C8B-B14F-4D97-AF65-F5344CB8AC3E}">
        <p14:creationId xmlns:p14="http://schemas.microsoft.com/office/powerpoint/2010/main" val="1309383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5977AA-D528-4F0E-B67D-6899D57EEA90}" type="slidenum">
              <a:rPr lang="en-US" smtClean="0"/>
              <a:pPr/>
              <a:t>1</a:t>
            </a:fld>
            <a:endParaRPr lang="en-US"/>
          </a:p>
        </p:txBody>
      </p:sp>
    </p:spTree>
    <p:extLst>
      <p:ext uri="{BB962C8B-B14F-4D97-AF65-F5344CB8AC3E}">
        <p14:creationId xmlns:p14="http://schemas.microsoft.com/office/powerpoint/2010/main" val="365972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5977AA-D528-4F0E-B67D-6899D57EEA90}" type="slidenum">
              <a:rPr lang="en-US" smtClean="0"/>
              <a:pPr/>
              <a:t>12</a:t>
            </a:fld>
            <a:endParaRPr lang="en-US"/>
          </a:p>
        </p:txBody>
      </p:sp>
    </p:spTree>
    <p:extLst>
      <p:ext uri="{BB962C8B-B14F-4D97-AF65-F5344CB8AC3E}">
        <p14:creationId xmlns:p14="http://schemas.microsoft.com/office/powerpoint/2010/main" val="4281956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619DF8C-73F1-4745-AF9F-1888B3321C5D}" type="slidenum">
              <a:rPr lang="en-US">
                <a:latin typeface="Arial" pitchFamily="34" charset="0"/>
                <a:cs typeface="Arial" pitchFamily="34" charset="0"/>
              </a:rPr>
              <a:pPr/>
              <a:t>18</a:t>
            </a:fld>
            <a:endParaRPr lang="en-US">
              <a:latin typeface="Arial" pitchFamily="34" charset="0"/>
              <a:cs typeface="Arial"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986173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3E3D8-FED1-49BD-94FF-A03AD3A8AD58}" type="slidenum">
              <a:rPr lang="en-US"/>
              <a:pPr/>
              <a:t>19</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r>
              <a:rPr lang="en-US"/>
              <a:t>Example of diagnostic (2)</a:t>
            </a:r>
          </a:p>
        </p:txBody>
      </p:sp>
    </p:spTree>
    <p:extLst>
      <p:ext uri="{BB962C8B-B14F-4D97-AF65-F5344CB8AC3E}">
        <p14:creationId xmlns:p14="http://schemas.microsoft.com/office/powerpoint/2010/main" val="3809368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FFF068-F7B2-4643-848E-DD1BF81C8AD5}" type="datetimeFigureOut">
              <a:rPr lang="en-US" smtClean="0"/>
              <a:pPr/>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36F3A-D7D9-4C76-833E-631E418D77F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FF068-F7B2-4643-848E-DD1BF81C8AD5}" type="datetimeFigureOut">
              <a:rPr lang="en-US" smtClean="0"/>
              <a:pPr/>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36F3A-D7D9-4C76-833E-631E418D77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FF068-F7B2-4643-848E-DD1BF81C8AD5}" type="datetimeFigureOut">
              <a:rPr lang="en-US" smtClean="0"/>
              <a:pPr/>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36F3A-D7D9-4C76-833E-631E418D77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FF068-F7B2-4643-848E-DD1BF81C8AD5}" type="datetimeFigureOut">
              <a:rPr lang="en-US" smtClean="0"/>
              <a:pPr/>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36F3A-D7D9-4C76-833E-631E418D77F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FFF068-F7B2-4643-848E-DD1BF81C8AD5}" type="datetimeFigureOut">
              <a:rPr lang="en-US" smtClean="0"/>
              <a:pPr/>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36F3A-D7D9-4C76-833E-631E418D77F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FFF068-F7B2-4643-848E-DD1BF81C8AD5}" type="datetimeFigureOut">
              <a:rPr lang="en-US" smtClean="0"/>
              <a:pPr/>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36F3A-D7D9-4C76-833E-631E418D77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FFF068-F7B2-4643-848E-DD1BF81C8AD5}" type="datetimeFigureOut">
              <a:rPr lang="en-US" smtClean="0"/>
              <a:pPr/>
              <a:t>11/7/2014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36F3A-D7D9-4C76-833E-631E418D77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FFF068-F7B2-4643-848E-DD1BF81C8AD5}" type="datetimeFigureOut">
              <a:rPr lang="en-US" smtClean="0"/>
              <a:pPr/>
              <a:t>11/7/2014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36F3A-D7D9-4C76-833E-631E418D77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FF068-F7B2-4643-848E-DD1BF81C8AD5}" type="datetimeFigureOut">
              <a:rPr lang="en-US" smtClean="0"/>
              <a:pPr/>
              <a:t>11/7/2014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36F3A-D7D9-4C76-833E-631E418D77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FFF068-F7B2-4643-848E-DD1BF81C8AD5}" type="datetimeFigureOut">
              <a:rPr lang="en-US" smtClean="0"/>
              <a:pPr/>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36F3A-D7D9-4C76-833E-631E418D77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FFF068-F7B2-4643-848E-DD1BF81C8AD5}" type="datetimeFigureOut">
              <a:rPr lang="en-US" smtClean="0"/>
              <a:pPr/>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36F3A-D7D9-4C76-833E-631E418D77F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FF068-F7B2-4643-848E-DD1BF81C8AD5}" type="datetimeFigureOut">
              <a:rPr lang="en-US" smtClean="0"/>
              <a:pPr/>
              <a:t>11/7/2014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36F3A-D7D9-4C76-833E-631E418D77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ro.feri.uni-mb.si/predmeti/int_reg/Predavanja/Eng/3.Genetic%20algorithm/_18.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90600"/>
            <a:ext cx="8229600" cy="1143000"/>
          </a:xfrm>
        </p:spPr>
        <p:txBody>
          <a:bodyPr/>
          <a:lstStyle/>
          <a:p>
            <a:r>
              <a:rPr lang="en-US" b="1" dirty="0" smtClean="0"/>
              <a:t>Genetic Algorithm</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1"/>
            <a:ext cx="9144000" cy="6974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D:\Meetings2003\GA_NISS\3genet4pt1.jpg"/>
          <p:cNvPicPr>
            <a:picLocks noChangeAspect="1" noChangeArrowheads="1"/>
          </p:cNvPicPr>
          <p:nvPr/>
        </p:nvPicPr>
        <p:blipFill>
          <a:blip r:embed="rId2" cstate="print"/>
          <a:srcRect r="75000" b="72501"/>
          <a:stretch>
            <a:fillRect/>
          </a:stretch>
        </p:blipFill>
        <p:spPr bwMode="auto">
          <a:xfrm>
            <a:off x="0" y="0"/>
            <a:ext cx="6096000" cy="6858000"/>
          </a:xfrm>
          <a:prstGeom prst="rect">
            <a:avLst/>
          </a:prstGeom>
          <a:noFill/>
          <a:ln w="9525">
            <a:noFill/>
            <a:miter lim="800000"/>
            <a:headEnd/>
            <a:tailEnd/>
          </a:ln>
        </p:spPr>
      </p:pic>
      <p:pic>
        <p:nvPicPr>
          <p:cNvPr id="5" name="Picture 6" descr="D:\Meetings2003\GA_NISS\3genet4pt2.jpg"/>
          <p:cNvPicPr>
            <a:picLocks noChangeAspect="1" noChangeArrowheads="1"/>
          </p:cNvPicPr>
          <p:nvPr/>
        </p:nvPicPr>
        <p:blipFill>
          <a:blip r:embed="rId3" cstate="print"/>
          <a:srcRect r="70000" b="68333"/>
          <a:stretch>
            <a:fillRect/>
          </a:stretch>
        </p:blipFill>
        <p:spPr bwMode="auto">
          <a:xfrm>
            <a:off x="5943600" y="44450"/>
            <a:ext cx="3114675" cy="667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169879" y="95544"/>
            <a:ext cx="8713285" cy="6762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371600" y="228601"/>
            <a:ext cx="6400800" cy="2486332"/>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685799" y="2667000"/>
            <a:ext cx="8314765"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 y="533400"/>
            <a:ext cx="9198043"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0"/>
            <a:ext cx="9171716" cy="68120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0" y="0"/>
            <a:ext cx="9188697" cy="682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Another Example: </a:t>
            </a:r>
            <a:r>
              <a:rPr lang="nl-NL" dirty="0" smtClean="0"/>
              <a:t>Checkboard</a:t>
            </a:r>
            <a:endParaRPr lang="en-US" dirty="0"/>
          </a:p>
        </p:txBody>
      </p:sp>
      <p:sp>
        <p:nvSpPr>
          <p:cNvPr id="3" name="Content Placeholder 2"/>
          <p:cNvSpPr>
            <a:spLocks noGrp="1"/>
          </p:cNvSpPr>
          <p:nvPr>
            <p:ph idx="1"/>
          </p:nvPr>
        </p:nvSpPr>
        <p:spPr/>
        <p:txBody>
          <a:bodyPr/>
          <a:lstStyle/>
          <a:p>
            <a:pPr lvl="1">
              <a:defRPr/>
            </a:pPr>
            <a:r>
              <a:rPr lang="nl-NL" sz="2400" dirty="0" smtClean="0"/>
              <a:t>We are given an </a:t>
            </a:r>
            <a:r>
              <a:rPr lang="nl-NL" sz="2400" b="1" i="1" dirty="0" smtClean="0"/>
              <a:t>n</a:t>
            </a:r>
            <a:r>
              <a:rPr lang="nl-NL" sz="2400" dirty="0" smtClean="0"/>
              <a:t> by </a:t>
            </a:r>
            <a:r>
              <a:rPr lang="nl-NL" sz="2400" b="1" i="1" dirty="0" smtClean="0"/>
              <a:t>n</a:t>
            </a:r>
            <a:r>
              <a:rPr lang="nl-NL" sz="2400" dirty="0" smtClean="0"/>
              <a:t> checkboard in which every field can have a different colour from a set of four colors.</a:t>
            </a:r>
          </a:p>
          <a:p>
            <a:pPr lvl="1">
              <a:defRPr/>
            </a:pPr>
            <a:r>
              <a:rPr lang="nl-NL" sz="2400" dirty="0" smtClean="0"/>
              <a:t> Goal is to achieve a checkboard in a way that there are no neighbours with the same color (not diagonal)</a:t>
            </a:r>
          </a:p>
          <a:p>
            <a:endParaRPr lang="en-US" dirty="0"/>
          </a:p>
        </p:txBody>
      </p:sp>
      <p:pic>
        <p:nvPicPr>
          <p:cNvPr id="4" name="Picture 4" descr="checkboard_before"/>
          <p:cNvPicPr>
            <a:picLocks noChangeAspect="1" noChangeArrowheads="1"/>
          </p:cNvPicPr>
          <p:nvPr/>
        </p:nvPicPr>
        <p:blipFill>
          <a:blip r:embed="rId2" cstate="print"/>
          <a:srcRect/>
          <a:stretch>
            <a:fillRect/>
          </a:stretch>
        </p:blipFill>
        <p:spPr bwMode="auto">
          <a:xfrm>
            <a:off x="304800" y="3581400"/>
            <a:ext cx="3581400" cy="2686050"/>
          </a:xfrm>
          <a:prstGeom prst="rect">
            <a:avLst/>
          </a:prstGeom>
          <a:noFill/>
          <a:ln w="9525">
            <a:noFill/>
            <a:miter lim="800000"/>
            <a:headEnd/>
            <a:tailEnd/>
          </a:ln>
        </p:spPr>
      </p:pic>
      <p:sp>
        <p:nvSpPr>
          <p:cNvPr id="5" name="Line 6"/>
          <p:cNvSpPr>
            <a:spLocks noChangeShapeType="1"/>
          </p:cNvSpPr>
          <p:nvPr/>
        </p:nvSpPr>
        <p:spPr bwMode="auto">
          <a:xfrm>
            <a:off x="3886200" y="4724400"/>
            <a:ext cx="762000" cy="0"/>
          </a:xfrm>
          <a:prstGeom prst="line">
            <a:avLst/>
          </a:prstGeom>
          <a:noFill/>
          <a:ln w="76200" cmpd="dbl">
            <a:solidFill>
              <a:schemeClr val="tx1"/>
            </a:solidFill>
            <a:round/>
            <a:headEnd/>
            <a:tailEnd type="triangle" w="med" len="med"/>
          </a:ln>
        </p:spPr>
        <p:txBody>
          <a:bodyPr/>
          <a:lstStyle/>
          <a:p>
            <a:endParaRPr lang="en-US"/>
          </a:p>
        </p:txBody>
      </p:sp>
      <p:pic>
        <p:nvPicPr>
          <p:cNvPr id="6" name="Picture 5" descr="checkboard_after"/>
          <p:cNvPicPr>
            <a:picLocks noChangeAspect="1" noChangeArrowheads="1"/>
          </p:cNvPicPr>
          <p:nvPr/>
        </p:nvPicPr>
        <p:blipFill>
          <a:blip r:embed="rId3" cstate="print"/>
          <a:srcRect/>
          <a:stretch>
            <a:fillRect/>
          </a:stretch>
        </p:blipFill>
        <p:spPr bwMode="auto">
          <a:xfrm>
            <a:off x="5105400" y="3581400"/>
            <a:ext cx="3581400" cy="2686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nl-NL" dirty="0" smtClean="0">
                <a:solidFill>
                  <a:schemeClr val="tx1"/>
                </a:solidFill>
                <a:effectLst/>
              </a:rPr>
              <a:t>Checkboard example Cont’d</a:t>
            </a:r>
            <a:endParaRPr lang="en-US" dirty="0" smtClean="0">
              <a:solidFill>
                <a:schemeClr val="tx1"/>
              </a:solidFill>
              <a:effectLst/>
            </a:endParaRPr>
          </a:p>
        </p:txBody>
      </p:sp>
      <p:sp>
        <p:nvSpPr>
          <p:cNvPr id="132099" name="Rectangle 3"/>
          <p:cNvSpPr>
            <a:spLocks noGrp="1" noChangeArrowheads="1"/>
          </p:cNvSpPr>
          <p:nvPr>
            <p:ph type="body" idx="1"/>
          </p:nvPr>
        </p:nvSpPr>
        <p:spPr>
          <a:xfrm>
            <a:off x="457200" y="1295400"/>
            <a:ext cx="8229600" cy="4830763"/>
          </a:xfrm>
        </p:spPr>
        <p:txBody>
          <a:bodyPr>
            <a:normAutofit fontScale="85000" lnSpcReduction="20000"/>
          </a:bodyPr>
          <a:lstStyle/>
          <a:p>
            <a:pPr lvl="1" eaLnBrk="1" hangingPunct="1">
              <a:defRPr/>
            </a:pPr>
            <a:r>
              <a:rPr lang="nl-NL" sz="2400" dirty="0" smtClean="0">
                <a:effectLst/>
              </a:rPr>
              <a:t>Chromosomes represent the way the checkboard is colored.</a:t>
            </a:r>
          </a:p>
          <a:p>
            <a:pPr lvl="1" eaLnBrk="1" hangingPunct="1">
              <a:defRPr/>
            </a:pPr>
            <a:r>
              <a:rPr lang="nl-NL" sz="2400" dirty="0" smtClean="0">
                <a:effectLst/>
              </a:rPr>
              <a:t> Chromosomes are not represented by bitstrings but by </a:t>
            </a:r>
            <a:r>
              <a:rPr lang="nl-NL" sz="2400" b="1" dirty="0" smtClean="0">
                <a:effectLst/>
              </a:rPr>
              <a:t>bitmatrices</a:t>
            </a:r>
            <a:endParaRPr lang="nl-NL" sz="2400" dirty="0" smtClean="0">
              <a:effectLst/>
            </a:endParaRPr>
          </a:p>
          <a:p>
            <a:pPr lvl="1" eaLnBrk="1" hangingPunct="1">
              <a:defRPr/>
            </a:pPr>
            <a:r>
              <a:rPr lang="nl-NL" sz="2400" dirty="0" smtClean="0">
                <a:effectLst/>
              </a:rPr>
              <a:t> The bits in the bitmatrix can have one of the four values 0, 1, 2 or 3, depending on the color.</a:t>
            </a:r>
          </a:p>
          <a:p>
            <a:pPr lvl="1" eaLnBrk="1" hangingPunct="1">
              <a:defRPr/>
            </a:pPr>
            <a:r>
              <a:rPr lang="nl-NL" sz="2400" dirty="0" smtClean="0">
                <a:effectLst/>
              </a:rPr>
              <a:t> Crossing-over involves matrix manipulation instead of point wise operating. </a:t>
            </a:r>
          </a:p>
          <a:p>
            <a:pPr lvl="1" eaLnBrk="1" hangingPunct="1">
              <a:defRPr/>
            </a:pPr>
            <a:r>
              <a:rPr lang="nl-NL" sz="2400" dirty="0" smtClean="0">
                <a:effectLst/>
              </a:rPr>
              <a:t>Crossing-over can be combining the parential matrices in a horizontal, vertical, triangular or square way.</a:t>
            </a:r>
          </a:p>
          <a:p>
            <a:pPr lvl="1" eaLnBrk="1" hangingPunct="1">
              <a:defRPr/>
            </a:pPr>
            <a:r>
              <a:rPr lang="nl-NL" sz="2400" dirty="0" smtClean="0">
                <a:effectLst/>
              </a:rPr>
              <a:t> Mutation remains bitwise changing bits in either one	of the other numbers.</a:t>
            </a:r>
          </a:p>
          <a:p>
            <a:pPr lvl="1">
              <a:spcBef>
                <a:spcPct val="50000"/>
              </a:spcBef>
              <a:buFontTx/>
              <a:buChar char="•"/>
              <a:defRPr/>
            </a:pPr>
            <a:r>
              <a:rPr lang="nl-NL" sz="2400" dirty="0" smtClean="0"/>
              <a:t>This problem can be seen as a graph with </a:t>
            </a:r>
            <a:r>
              <a:rPr lang="nl-NL" sz="2400" b="1" i="1" dirty="0" smtClean="0"/>
              <a:t>n</a:t>
            </a:r>
            <a:r>
              <a:rPr lang="nl-NL" sz="2400" dirty="0" smtClean="0"/>
              <a:t> nodes and </a:t>
            </a:r>
            <a:r>
              <a:rPr lang="nl-NL" sz="2400" b="1" i="1" dirty="0" smtClean="0"/>
              <a:t>(n-1)</a:t>
            </a:r>
            <a:r>
              <a:rPr lang="nl-NL" sz="2400" dirty="0" smtClean="0"/>
              <a:t> edges, so the fitness </a:t>
            </a:r>
            <a:r>
              <a:rPr lang="nl-NL" sz="2400" b="1" dirty="0" smtClean="0"/>
              <a:t>f(x)</a:t>
            </a:r>
            <a:r>
              <a:rPr lang="nl-NL" sz="2400" dirty="0" smtClean="0"/>
              <a:t> is defined as: </a:t>
            </a:r>
          </a:p>
          <a:p>
            <a:pPr lvl="1">
              <a:spcBef>
                <a:spcPct val="50000"/>
              </a:spcBef>
              <a:buFontTx/>
              <a:buChar char="•"/>
              <a:defRPr/>
            </a:pPr>
            <a:endParaRPr lang="nl-NL" sz="2400" dirty="0" smtClean="0"/>
          </a:p>
          <a:p>
            <a:pPr lvl="1">
              <a:spcBef>
                <a:spcPct val="50000"/>
              </a:spcBef>
              <a:buNone/>
              <a:defRPr/>
            </a:pPr>
            <a:r>
              <a:rPr lang="nl-NL" sz="3600" b="1" dirty="0" smtClean="0"/>
              <a:t>			  f(x) = 2 · (n-1) ·n</a:t>
            </a:r>
            <a:endParaRPr lang="nl-NL" sz="3600" dirty="0" smtClean="0"/>
          </a:p>
          <a:p>
            <a:pPr lvl="1" eaLnBrk="1" hangingPunct="1">
              <a:defRPr/>
            </a:pPr>
            <a:endParaRPr lang="nl-NL" sz="2400" dirty="0" smtClean="0">
              <a:effectLst/>
            </a:endParaRPr>
          </a:p>
          <a:p>
            <a:pPr eaLnBrk="1" hangingPunct="1">
              <a:defRPr/>
            </a:pPr>
            <a:endParaRPr lang="en-US"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Text Box 8"/>
          <p:cNvSpPr txBox="1">
            <a:spLocks noChangeArrowheads="1"/>
          </p:cNvSpPr>
          <p:nvPr/>
        </p:nvSpPr>
        <p:spPr bwMode="auto">
          <a:xfrm>
            <a:off x="1371600" y="46038"/>
            <a:ext cx="6400800" cy="579437"/>
          </a:xfrm>
          <a:prstGeom prst="rect">
            <a:avLst/>
          </a:prstGeom>
          <a:noFill/>
          <a:ln w="9525">
            <a:noFill/>
            <a:miter lim="800000"/>
            <a:headEnd/>
            <a:tailEnd/>
          </a:ln>
          <a:effectLst/>
        </p:spPr>
        <p:txBody>
          <a:bodyPr>
            <a:spAutoFit/>
          </a:bodyPr>
          <a:lstStyle/>
          <a:p>
            <a:r>
              <a:rPr lang="en-US" sz="3200"/>
              <a:t>genetic algorithm learning</a:t>
            </a:r>
          </a:p>
        </p:txBody>
      </p:sp>
      <p:sp>
        <p:nvSpPr>
          <p:cNvPr id="43019" name="Text Box 11"/>
          <p:cNvSpPr txBox="1">
            <a:spLocks noChangeArrowheads="1"/>
          </p:cNvSpPr>
          <p:nvPr/>
        </p:nvSpPr>
        <p:spPr bwMode="auto">
          <a:xfrm>
            <a:off x="0" y="6477000"/>
            <a:ext cx="4343400" cy="304800"/>
          </a:xfrm>
          <a:prstGeom prst="rect">
            <a:avLst/>
          </a:prstGeom>
          <a:noFill/>
          <a:ln w="9525">
            <a:noFill/>
            <a:miter lim="800000"/>
            <a:headEnd/>
            <a:tailEnd/>
          </a:ln>
          <a:effectLst/>
        </p:spPr>
        <p:txBody>
          <a:bodyPr>
            <a:spAutoFit/>
          </a:bodyPr>
          <a:lstStyle/>
          <a:p>
            <a:pPr algn="l"/>
            <a:r>
              <a:rPr lang="en-US" sz="1400">
                <a:solidFill>
                  <a:schemeClr val="tx1"/>
                </a:solidFill>
              </a:rPr>
              <a:t> http://www.demon.co.uk/apl385/apl96/skom.htm</a:t>
            </a:r>
          </a:p>
        </p:txBody>
      </p:sp>
      <p:pic>
        <p:nvPicPr>
          <p:cNvPr id="43020" name="Picture 12" descr="D:\Meetings2003\GA_NISS\skom3edit.jpg"/>
          <p:cNvPicPr>
            <a:picLocks noChangeAspect="1" noChangeArrowheads="1"/>
          </p:cNvPicPr>
          <p:nvPr/>
        </p:nvPicPr>
        <p:blipFill>
          <a:blip r:embed="rId3" cstate="print"/>
          <a:srcRect l="2750" r="20000" b="62666"/>
          <a:stretch>
            <a:fillRect/>
          </a:stretch>
        </p:blipFill>
        <p:spPr bwMode="auto">
          <a:xfrm>
            <a:off x="1246188" y="685800"/>
            <a:ext cx="6751637" cy="4897438"/>
          </a:xfrm>
          <a:prstGeom prst="rect">
            <a:avLst/>
          </a:prstGeom>
          <a:noFill/>
          <a:ln w="9525">
            <a:noFill/>
            <a:miter lim="800000"/>
            <a:headEnd/>
            <a:tailEnd/>
          </a:ln>
        </p:spPr>
      </p:pic>
      <p:sp>
        <p:nvSpPr>
          <p:cNvPr id="43021" name="Text Box 13"/>
          <p:cNvSpPr txBox="1">
            <a:spLocks noChangeArrowheads="1"/>
          </p:cNvSpPr>
          <p:nvPr/>
        </p:nvSpPr>
        <p:spPr bwMode="auto">
          <a:xfrm>
            <a:off x="1143000" y="5562600"/>
            <a:ext cx="7010400" cy="366713"/>
          </a:xfrm>
          <a:prstGeom prst="rect">
            <a:avLst/>
          </a:prstGeom>
          <a:noFill/>
          <a:ln w="9525">
            <a:noFill/>
            <a:miter lim="800000"/>
            <a:headEnd/>
            <a:tailEnd/>
          </a:ln>
          <a:effectLst/>
        </p:spPr>
        <p:txBody>
          <a:bodyPr>
            <a:spAutoFit/>
          </a:bodyPr>
          <a:lstStyle/>
          <a:p>
            <a:pPr algn="l">
              <a:spcBef>
                <a:spcPct val="50000"/>
              </a:spcBef>
            </a:pPr>
            <a:r>
              <a:rPr lang="en-US" sz="1800"/>
              <a:t> 0	          50 	       100	       	    150	             200   </a:t>
            </a:r>
          </a:p>
        </p:txBody>
      </p:sp>
      <p:sp>
        <p:nvSpPr>
          <p:cNvPr id="43022" name="Text Box 14"/>
          <p:cNvSpPr txBox="1">
            <a:spLocks noChangeArrowheads="1"/>
          </p:cNvSpPr>
          <p:nvPr/>
        </p:nvSpPr>
        <p:spPr bwMode="auto">
          <a:xfrm rot="16200000">
            <a:off x="-1226343" y="2978943"/>
            <a:ext cx="4648200" cy="366713"/>
          </a:xfrm>
          <a:prstGeom prst="rect">
            <a:avLst/>
          </a:prstGeom>
          <a:noFill/>
          <a:ln w="9525">
            <a:noFill/>
            <a:miter lim="800000"/>
            <a:headEnd/>
            <a:tailEnd/>
          </a:ln>
          <a:effectLst/>
        </p:spPr>
        <p:txBody>
          <a:bodyPr>
            <a:spAutoFit/>
          </a:bodyPr>
          <a:lstStyle/>
          <a:p>
            <a:pPr algn="l">
              <a:spcBef>
                <a:spcPct val="50000"/>
              </a:spcBef>
            </a:pPr>
            <a:r>
              <a:rPr lang="en-US" sz="1800"/>
              <a:t>-70 	   -60           -50            -40             </a:t>
            </a:r>
          </a:p>
        </p:txBody>
      </p:sp>
      <p:sp>
        <p:nvSpPr>
          <p:cNvPr id="43023" name="Text Box 15"/>
          <p:cNvSpPr txBox="1">
            <a:spLocks noChangeArrowheads="1"/>
          </p:cNvSpPr>
          <p:nvPr/>
        </p:nvSpPr>
        <p:spPr bwMode="auto">
          <a:xfrm>
            <a:off x="2362200" y="5867400"/>
            <a:ext cx="4495800" cy="457200"/>
          </a:xfrm>
          <a:prstGeom prst="rect">
            <a:avLst/>
          </a:prstGeom>
          <a:noFill/>
          <a:ln w="9525">
            <a:noFill/>
            <a:miter lim="800000"/>
            <a:headEnd/>
            <a:tailEnd/>
          </a:ln>
          <a:effectLst/>
        </p:spPr>
        <p:txBody>
          <a:bodyPr>
            <a:spAutoFit/>
          </a:bodyPr>
          <a:lstStyle/>
          <a:p>
            <a:pPr>
              <a:spcBef>
                <a:spcPct val="50000"/>
              </a:spcBef>
            </a:pPr>
            <a:r>
              <a:rPr lang="en-US"/>
              <a:t>Generations</a:t>
            </a:r>
          </a:p>
        </p:txBody>
      </p:sp>
      <p:sp>
        <p:nvSpPr>
          <p:cNvPr id="43024" name="Text Box 16"/>
          <p:cNvSpPr txBox="1">
            <a:spLocks noChangeArrowheads="1"/>
          </p:cNvSpPr>
          <p:nvPr/>
        </p:nvSpPr>
        <p:spPr bwMode="auto">
          <a:xfrm rot="16200000">
            <a:off x="-1790700" y="2857500"/>
            <a:ext cx="4495800" cy="457200"/>
          </a:xfrm>
          <a:prstGeom prst="rect">
            <a:avLst/>
          </a:prstGeom>
          <a:noFill/>
          <a:ln w="9525">
            <a:noFill/>
            <a:miter lim="800000"/>
            <a:headEnd/>
            <a:tailEnd/>
          </a:ln>
          <a:effectLst/>
        </p:spPr>
        <p:txBody>
          <a:bodyPr>
            <a:spAutoFit/>
          </a:bodyPr>
          <a:lstStyle/>
          <a:p>
            <a:pPr>
              <a:spcBef>
                <a:spcPct val="50000"/>
              </a:spcBef>
            </a:pPr>
            <a:r>
              <a:rPr lang="en-US"/>
              <a:t>Fitness criteria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a:xfrm>
            <a:off x="0" y="990600"/>
            <a:ext cx="9144000" cy="5867400"/>
          </a:xfrm>
        </p:spPr>
        <p:txBody>
          <a:bodyPr>
            <a:normAutofit fontScale="70000" lnSpcReduction="20000"/>
          </a:bodyPr>
          <a:lstStyle/>
          <a:p>
            <a:r>
              <a:rPr lang="en-US" b="1" dirty="0" smtClean="0"/>
              <a:t>Algorithm</a:t>
            </a:r>
            <a:r>
              <a:rPr lang="en-US" dirty="0" smtClean="0"/>
              <a:t>: An algorithm is a sequence of instructions to solve a problem. Most of the algorithms are static.</a:t>
            </a:r>
          </a:p>
          <a:p>
            <a:endParaRPr lang="en-US" dirty="0" smtClean="0"/>
          </a:p>
          <a:p>
            <a:r>
              <a:rPr lang="en-US" dirty="0" smtClean="0"/>
              <a:t>A G</a:t>
            </a:r>
            <a:r>
              <a:rPr lang="en-US" b="1" dirty="0" smtClean="0"/>
              <a:t>enetic Algorithm(GA) </a:t>
            </a:r>
            <a:r>
              <a:rPr lang="en-US" dirty="0" smtClean="0"/>
              <a:t>is adaptive (dynamic) a model of machine learning algorithm that derives its behavior from a metaphor of some of the mechanisms of evolution in nature.  </a:t>
            </a:r>
          </a:p>
          <a:p>
            <a:r>
              <a:rPr lang="en-US" b="1" dirty="0" smtClean="0"/>
              <a:t>Biological Background</a:t>
            </a:r>
            <a:r>
              <a:rPr lang="en-US" dirty="0" smtClean="0"/>
              <a:t>: Genetics</a:t>
            </a:r>
          </a:p>
          <a:p>
            <a:endParaRPr lang="en-US" dirty="0" smtClean="0"/>
          </a:p>
          <a:p>
            <a:endParaRPr lang="en-US" i="1" dirty="0" smtClean="0"/>
          </a:p>
          <a:p>
            <a:endParaRPr lang="en-US" i="1" dirty="0" smtClean="0"/>
          </a:p>
          <a:p>
            <a:r>
              <a:rPr lang="en-US" sz="2800" dirty="0" smtClean="0"/>
              <a:t>A </a:t>
            </a:r>
            <a:r>
              <a:rPr lang="en-US" sz="2800" b="1" i="1" dirty="0" smtClean="0">
                <a:solidFill>
                  <a:srgbClr val="FF9900"/>
                </a:solidFill>
              </a:rPr>
              <a:t>gene</a:t>
            </a:r>
            <a:r>
              <a:rPr lang="en-US" sz="2800" dirty="0" smtClean="0"/>
              <a:t> is a short length of a chromosome which controls a characteristic of an organism. </a:t>
            </a:r>
          </a:p>
          <a:p>
            <a:pPr>
              <a:buNone/>
            </a:pPr>
            <a:r>
              <a:rPr lang="en-US" sz="2800" dirty="0" smtClean="0"/>
              <a:t>-The gene can be passed on from parent to offspring, e.g. a gene for eye-color.(</a:t>
            </a:r>
            <a:r>
              <a:rPr lang="en-US" sz="2800" b="1" dirty="0" smtClean="0"/>
              <a:t>trait</a:t>
            </a:r>
            <a:r>
              <a:rPr lang="en-US" sz="2800" dirty="0" smtClean="0"/>
              <a:t>)</a:t>
            </a:r>
          </a:p>
          <a:p>
            <a:endParaRPr lang="en-US" sz="2800" dirty="0" smtClean="0"/>
          </a:p>
          <a:p>
            <a:endParaRPr lang="en-US" sz="2800" dirty="0" smtClean="0"/>
          </a:p>
          <a:p>
            <a:endParaRPr lang="en-US" sz="2800" dirty="0" smtClean="0"/>
          </a:p>
          <a:p>
            <a:endParaRPr lang="en-US" sz="2800" dirty="0" smtClean="0"/>
          </a:p>
          <a:p>
            <a:pPr marL="342900" lvl="1" indent="-342900">
              <a:buNone/>
            </a:pPr>
            <a:r>
              <a:rPr lang="en-US" sz="2400" dirty="0" smtClean="0"/>
              <a:t>---</a:t>
            </a:r>
          </a:p>
          <a:p>
            <a:pPr marL="342900" lvl="1" indent="-342900">
              <a:buNone/>
            </a:pPr>
            <a:endParaRPr lang="en-US" sz="2400" dirty="0" smtClean="0"/>
          </a:p>
          <a:p>
            <a:pPr marL="342900" lvl="1" indent="-342900">
              <a:buNone/>
            </a:pPr>
            <a:endParaRPr lang="en-US" sz="2400" dirty="0" smtClean="0"/>
          </a:p>
          <a:p>
            <a:pPr marL="342900" lvl="1" indent="-342900">
              <a:buNone/>
            </a:pPr>
            <a:endParaRPr lang="en-US" sz="2400" dirty="0" smtClean="0"/>
          </a:p>
          <a:p>
            <a:pPr marL="342900" lvl="1" indent="-342900">
              <a:buNone/>
            </a:pPr>
            <a:endParaRPr lang="en-US" sz="2400" dirty="0" smtClean="0"/>
          </a:p>
          <a:p>
            <a:pPr marL="342900" lvl="1" indent="-342900">
              <a:buNone/>
            </a:pPr>
            <a:endParaRPr lang="en-US" sz="2400" dirty="0" smtClean="0"/>
          </a:p>
          <a:p>
            <a:pPr marL="342900" lvl="1" indent="-342900">
              <a:buNone/>
            </a:pPr>
            <a:endParaRPr lang="en-US" sz="2400" dirty="0" smtClean="0"/>
          </a:p>
          <a:p>
            <a:pPr marL="342900" lvl="1" indent="-342900">
              <a:buNone/>
            </a:pPr>
            <a:endParaRPr lang="en-US" sz="2400" dirty="0" smtClean="0"/>
          </a:p>
          <a:p>
            <a:pPr marL="342900" lvl="1" indent="-342900">
              <a:buNone/>
            </a:pPr>
            <a:endParaRPr lang="en-US" sz="2400" dirty="0" smtClean="0"/>
          </a:p>
          <a:p>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lvl="1"/>
            <a:endParaRPr lang="en-US" sz="2400" dirty="0" smtClean="0"/>
          </a:p>
          <a:p>
            <a:endParaRPr lang="en-US" i="1" dirty="0" smtClean="0"/>
          </a:p>
          <a:p>
            <a:endParaRPr lang="en-US" i="1" dirty="0" smtClean="0"/>
          </a:p>
          <a:p>
            <a:endParaRPr lang="en-US" i="1" dirty="0" smtClean="0"/>
          </a:p>
          <a:p>
            <a:endParaRPr lang="en-US" dirty="0" smtClean="0"/>
          </a:p>
        </p:txBody>
      </p:sp>
      <p:sp>
        <p:nvSpPr>
          <p:cNvPr id="5" name="Rectangle 4"/>
          <p:cNvSpPr/>
          <p:nvPr/>
        </p:nvSpPr>
        <p:spPr>
          <a:xfrm>
            <a:off x="381000" y="35814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Living Bodies </a:t>
            </a:r>
            <a:endParaRPr lang="en-US" dirty="0"/>
          </a:p>
        </p:txBody>
      </p:sp>
      <p:sp>
        <p:nvSpPr>
          <p:cNvPr id="6" name="Rectangle 5"/>
          <p:cNvSpPr/>
          <p:nvPr/>
        </p:nvSpPr>
        <p:spPr>
          <a:xfrm>
            <a:off x="5181600" y="35814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Chromosome </a:t>
            </a:r>
            <a:endParaRPr lang="en-US" dirty="0"/>
          </a:p>
        </p:txBody>
      </p:sp>
      <p:sp>
        <p:nvSpPr>
          <p:cNvPr id="7" name="Rectangle 6"/>
          <p:cNvSpPr/>
          <p:nvPr/>
        </p:nvSpPr>
        <p:spPr>
          <a:xfrm>
            <a:off x="7086600" y="3581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 </a:t>
            </a:r>
            <a:endParaRPr lang="en-US" dirty="0"/>
          </a:p>
        </p:txBody>
      </p:sp>
      <p:sp>
        <p:nvSpPr>
          <p:cNvPr id="8" name="Rectangle 7"/>
          <p:cNvSpPr/>
          <p:nvPr/>
        </p:nvSpPr>
        <p:spPr>
          <a:xfrm>
            <a:off x="8229600" y="3581400"/>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DNA </a:t>
            </a:r>
            <a:endParaRPr lang="en-US" dirty="0"/>
          </a:p>
        </p:txBody>
      </p:sp>
      <p:sp>
        <p:nvSpPr>
          <p:cNvPr id="14" name="Left Arrow 13"/>
          <p:cNvSpPr/>
          <p:nvPr/>
        </p:nvSpPr>
        <p:spPr>
          <a:xfrm>
            <a:off x="7772400" y="3657600"/>
            <a:ext cx="4572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6629400" y="3657600"/>
            <a:ext cx="4572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a:off x="3352800" y="3657600"/>
            <a:ext cx="4572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a:off x="4724400" y="3657600"/>
            <a:ext cx="4572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810000" y="35814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Cell</a:t>
            </a:r>
            <a:endParaRPr lang="en-US" dirty="0"/>
          </a:p>
        </p:txBody>
      </p:sp>
      <p:sp>
        <p:nvSpPr>
          <p:cNvPr id="19" name="Rectangle 18"/>
          <p:cNvSpPr/>
          <p:nvPr/>
        </p:nvSpPr>
        <p:spPr>
          <a:xfrm>
            <a:off x="1905000" y="35814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Organism </a:t>
            </a:r>
            <a:endParaRPr lang="en-US" dirty="0"/>
          </a:p>
        </p:txBody>
      </p:sp>
      <p:pic>
        <p:nvPicPr>
          <p:cNvPr id="20" name="Picture 4" descr="Gene"/>
          <p:cNvPicPr>
            <a:picLocks noChangeAspect="1" noChangeArrowheads="1"/>
          </p:cNvPicPr>
          <p:nvPr/>
        </p:nvPicPr>
        <p:blipFill>
          <a:blip r:embed="rId2" cstate="print"/>
          <a:srcRect/>
          <a:stretch>
            <a:fillRect/>
          </a:stretch>
        </p:blipFill>
        <p:spPr>
          <a:xfrm>
            <a:off x="1981200" y="4953000"/>
            <a:ext cx="7162800" cy="1905000"/>
          </a:xfrm>
          <a:prstGeom prst="rect">
            <a:avLst/>
          </a:prstGeom>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Genetic Algorithms</a:t>
            </a:r>
            <a:endParaRPr lang="en-US" dirty="0"/>
          </a:p>
        </p:txBody>
      </p:sp>
      <p:sp>
        <p:nvSpPr>
          <p:cNvPr id="3" name="Content Placeholder 2"/>
          <p:cNvSpPr>
            <a:spLocks noGrp="1"/>
          </p:cNvSpPr>
          <p:nvPr>
            <p:ph idx="1"/>
          </p:nvPr>
        </p:nvSpPr>
        <p:spPr>
          <a:xfrm>
            <a:off x="0" y="1219200"/>
            <a:ext cx="9144000" cy="5410200"/>
          </a:xfrm>
        </p:spPr>
        <p:txBody>
          <a:bodyPr>
            <a:normAutofit fontScale="92500" lnSpcReduction="20000"/>
          </a:bodyPr>
          <a:lstStyle/>
          <a:p>
            <a:r>
              <a:rPr lang="en-US" dirty="0" smtClean="0"/>
              <a:t>Genetic algorithms are used to solve many large problems including:</a:t>
            </a:r>
          </a:p>
          <a:p>
            <a:pPr>
              <a:buNone/>
            </a:pPr>
            <a:r>
              <a:rPr lang="en-US" dirty="0" smtClean="0"/>
              <a:t>    -Scheduling</a:t>
            </a:r>
          </a:p>
          <a:p>
            <a:pPr>
              <a:buNone/>
            </a:pPr>
            <a:r>
              <a:rPr lang="en-US" dirty="0" smtClean="0"/>
              <a:t>   - Transportation</a:t>
            </a:r>
          </a:p>
          <a:p>
            <a:pPr>
              <a:buNone/>
            </a:pPr>
            <a:r>
              <a:rPr lang="en-US" dirty="0" smtClean="0"/>
              <a:t>   -Chemistry, Chemical Engineering</a:t>
            </a:r>
          </a:p>
          <a:p>
            <a:pPr>
              <a:buNone/>
            </a:pPr>
            <a:r>
              <a:rPr lang="en-US" dirty="0" smtClean="0"/>
              <a:t>   -  Layout and circuit design</a:t>
            </a:r>
          </a:p>
          <a:p>
            <a:pPr>
              <a:buNone/>
            </a:pPr>
            <a:r>
              <a:rPr lang="en-US" dirty="0" smtClean="0"/>
              <a:t>   -Medicine</a:t>
            </a:r>
          </a:p>
          <a:p>
            <a:pPr>
              <a:buNone/>
            </a:pPr>
            <a:r>
              <a:rPr lang="en-US" dirty="0" smtClean="0"/>
              <a:t>   -Data Mining and Data Analysis</a:t>
            </a:r>
          </a:p>
          <a:p>
            <a:pPr>
              <a:buNone/>
            </a:pPr>
            <a:r>
              <a:rPr lang="en-US" dirty="0" smtClean="0"/>
              <a:t>   -Economics and Finance</a:t>
            </a:r>
          </a:p>
          <a:p>
            <a:pPr>
              <a:buNone/>
            </a:pPr>
            <a:r>
              <a:rPr lang="en-US" dirty="0" smtClean="0"/>
              <a:t>   -Networking and Communication</a:t>
            </a:r>
          </a:p>
          <a:p>
            <a:pPr>
              <a:buNone/>
            </a:pPr>
            <a:r>
              <a:rPr lang="en-US" dirty="0" smtClean="0"/>
              <a:t>   - Game etc.</a:t>
            </a:r>
          </a:p>
          <a:p>
            <a:pPr>
              <a:buNone/>
            </a:pPr>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a:xfrm>
            <a:off x="457200" y="1295400"/>
            <a:ext cx="8458200" cy="5257800"/>
          </a:xfrm>
        </p:spPr>
        <p:txBody>
          <a:bodyPr>
            <a:normAutofit fontScale="62500" lnSpcReduction="20000"/>
          </a:bodyPr>
          <a:lstStyle/>
          <a:p>
            <a:pPr>
              <a:buNone/>
            </a:pPr>
            <a:r>
              <a:rPr lang="en-US" b="1" u="sng" dirty="0" smtClean="0"/>
              <a:t>Advantages</a:t>
            </a:r>
            <a:r>
              <a:rPr lang="en-US" b="1" dirty="0" smtClean="0"/>
              <a:t>:</a:t>
            </a:r>
            <a:endParaRPr lang="en-US" dirty="0" smtClean="0"/>
          </a:p>
          <a:p>
            <a:r>
              <a:rPr lang="en-US" dirty="0" smtClean="0"/>
              <a:t>It can solve every optimization problem which can be described with the chromosome encoding.</a:t>
            </a:r>
          </a:p>
          <a:p>
            <a:r>
              <a:rPr lang="en-US" dirty="0" smtClean="0"/>
              <a:t>It solves problems with multiple solutions.</a:t>
            </a:r>
          </a:p>
          <a:p>
            <a:r>
              <a:rPr lang="en-US" dirty="0" smtClean="0"/>
              <a:t>Since the genetic algorithm execution technique is not dependent on the error surface, we can solve multi-dimensional, non-differential, non-continuous, and even non-parametrical problems.</a:t>
            </a:r>
          </a:p>
          <a:p>
            <a:r>
              <a:rPr lang="en-US" dirty="0" smtClean="0"/>
              <a:t>Structural genetic algorithm gives us the possibility to solve the solution structure and solution parameter problems at the same time by means of genetic algorithm.</a:t>
            </a:r>
          </a:p>
          <a:p>
            <a:r>
              <a:rPr lang="en-US" dirty="0" smtClean="0"/>
              <a:t>Genetic algorithm is a method which is very easy to understand and it practically does not demand the knowledge of mathematics.</a:t>
            </a:r>
          </a:p>
          <a:p>
            <a:r>
              <a:rPr lang="en-US" dirty="0" smtClean="0"/>
              <a:t>Genetic algorithms are easily transferred to existing simulations and model</a:t>
            </a:r>
          </a:p>
          <a:p>
            <a:pPr>
              <a:buNone/>
            </a:pPr>
            <a:endParaRPr lang="en-US" dirty="0" smtClean="0"/>
          </a:p>
          <a:p>
            <a:pPr>
              <a:buNone/>
            </a:pPr>
            <a:r>
              <a:rPr lang="en-US" b="1" u="sng" dirty="0" smtClean="0"/>
              <a:t>Disadvantages</a:t>
            </a:r>
          </a:p>
          <a:p>
            <a:r>
              <a:rPr lang="en-US" dirty="0" smtClean="0"/>
              <a:t>May be Slow</a:t>
            </a:r>
          </a:p>
          <a:p>
            <a:r>
              <a:rPr lang="en-US" dirty="0" smtClean="0"/>
              <a:t>May be drop of the quality because of crossover.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Content Placeholder 3"/>
          <p:cNvSpPr>
            <a:spLocks noGrp="1"/>
          </p:cNvSpPr>
          <p:nvPr>
            <p:ph idx="1"/>
          </p:nvPr>
        </p:nvSpPr>
        <p:spPr>
          <a:xfrm>
            <a:off x="0" y="1143000"/>
            <a:ext cx="8915400" cy="5410200"/>
          </a:xfrm>
        </p:spPr>
        <p:txBody>
          <a:bodyPr>
            <a:normAutofit lnSpcReduction="10000"/>
          </a:bodyPr>
          <a:lstStyle/>
          <a:p>
            <a:r>
              <a:rPr lang="en-US" sz="1600" dirty="0" smtClean="0">
                <a:latin typeface="+mj-lt"/>
                <a:hlinkClick r:id="rId2"/>
              </a:rPr>
              <a:t>http://www.ro.feri.uni-mb.si/predmeti/int_reg/Predavanja/Eng/3.Genetic%20algorithm/_18.html</a:t>
            </a:r>
            <a:endParaRPr lang="en-US" sz="1600" dirty="0" smtClean="0">
              <a:latin typeface="+mj-lt"/>
            </a:endParaRPr>
          </a:p>
          <a:p>
            <a:r>
              <a:rPr lang="en-US" sz="2000" dirty="0" smtClean="0">
                <a:latin typeface="Times New Roman" pitchFamily="18" charset="0"/>
                <a:cs typeface="Times New Roman" pitchFamily="18" charset="0"/>
              </a:rPr>
              <a:t>Introduction to Knowledge engineering :  eBook, chapter 2; page 66.</a:t>
            </a:r>
          </a:p>
          <a:p>
            <a:r>
              <a:rPr lang="en-US" sz="2000" dirty="0" smtClean="0"/>
              <a:t>Global Optimization Algorithms– Theory and Application – eBook Thomas Weise,            2009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Lecture Slide1: Genetic Algorithm for Variable Selection Jennifer Pittman ISDS Duke University</a:t>
            </a:r>
          </a:p>
          <a:p>
            <a:r>
              <a:rPr lang="en-US" sz="2000" dirty="0" smtClean="0">
                <a:latin typeface="Times New Roman" pitchFamily="18" charset="0"/>
                <a:cs typeface="Times New Roman" pitchFamily="18" charset="0"/>
              </a:rPr>
              <a:t>Lecture Slide2: Fundamental of Genetic Algorithms : AI course Lecture, BY RC chakraborty</a:t>
            </a:r>
          </a:p>
          <a:p>
            <a:r>
              <a:rPr lang="en-US" sz="2000" dirty="0" smtClean="0">
                <a:latin typeface="Times New Roman" pitchFamily="18" charset="0"/>
                <a:cs typeface="Times New Roman" pitchFamily="18" charset="0"/>
              </a:rPr>
              <a:t>Lecture Slide 3: Genetic Algorithms by Muhannad Harrim</a:t>
            </a:r>
          </a:p>
          <a:p>
            <a:r>
              <a:rPr lang="en-US" sz="2000" dirty="0" smtClean="0">
                <a:latin typeface="Times New Roman" pitchFamily="18" charset="0"/>
                <a:cs typeface="Times New Roman" pitchFamily="18" charset="0"/>
              </a:rPr>
              <a:t>Lecture Slide 4: </a:t>
            </a:r>
            <a:r>
              <a:rPr lang="en-US" sz="1800" b="1" dirty="0" smtClean="0"/>
              <a:t>Artificial Intelligence: Genetic Algorithms  </a:t>
            </a:r>
            <a:r>
              <a:rPr lang="en-US" sz="1800" dirty="0" smtClean="0"/>
              <a:t>Dr. Richard Spillman PLU</a:t>
            </a:r>
          </a:p>
          <a:p>
            <a:pPr>
              <a:buNone/>
            </a:pPr>
            <a:r>
              <a:rPr lang="en-US" sz="1800" dirty="0" smtClean="0"/>
              <a:t>                                         Fall 2003</a:t>
            </a:r>
          </a:p>
          <a:p>
            <a:pPr>
              <a:buNone/>
            </a:pPr>
            <a:r>
              <a:rPr lang="en-US" sz="1800" b="1" dirty="0" smtClean="0"/>
              <a:t>Recommended:</a:t>
            </a:r>
          </a:p>
          <a:p>
            <a:pPr>
              <a:buFont typeface="Wingdings" pitchFamily="2" charset="2"/>
              <a:buChar char="ü"/>
            </a:pPr>
            <a:r>
              <a:rPr lang="en-US" sz="1800" dirty="0" smtClean="0"/>
              <a:t>Holland, J.  (1992), </a:t>
            </a:r>
            <a:r>
              <a:rPr lang="en-US" sz="1800" i="1" dirty="0" smtClean="0"/>
              <a:t>Adaptation in natural and artificial systems</a:t>
            </a:r>
            <a:r>
              <a:rPr lang="en-US" sz="1800" dirty="0" smtClean="0"/>
              <a:t> , </a:t>
            </a:r>
            <a:r>
              <a:rPr lang="en-US" sz="1800" i="1" dirty="0" smtClean="0"/>
              <a:t>2</a:t>
            </a:r>
            <a:r>
              <a:rPr lang="en-US" sz="1800" i="1" baseline="30000" dirty="0" smtClean="0"/>
              <a:t>nd</a:t>
            </a:r>
            <a:r>
              <a:rPr lang="en-US" sz="1800" i="1" dirty="0" smtClean="0"/>
              <a:t> Ed</a:t>
            </a:r>
            <a:r>
              <a:rPr lang="en-US" sz="1800" dirty="0" smtClean="0"/>
              <a:t>.  Cambridge: MIT Press</a:t>
            </a:r>
          </a:p>
          <a:p>
            <a:pPr>
              <a:buFont typeface="Wingdings" pitchFamily="2" charset="2"/>
              <a:buChar char="ü"/>
            </a:pPr>
            <a:r>
              <a:rPr lang="en-US" sz="1800" dirty="0" smtClean="0"/>
              <a:t>Goldberg, D. (1989), </a:t>
            </a:r>
            <a:r>
              <a:rPr lang="en-US" sz="1800" i="1" dirty="0" smtClean="0"/>
              <a:t>Genetic algorithms in search, optimization and machine learning. </a:t>
            </a:r>
            <a:r>
              <a:rPr lang="en-US" sz="1800" dirty="0" smtClean="0"/>
              <a:t> Addison-Wesley.</a:t>
            </a:r>
            <a:endParaRPr lang="en-US" sz="1800" b="1" dirty="0" smtClean="0"/>
          </a:p>
          <a:p>
            <a:pPr>
              <a:buNone/>
            </a:pPr>
            <a:r>
              <a:rPr lang="en-US" sz="1800" b="1" dirty="0" smtClean="0"/>
              <a:t> </a:t>
            </a:r>
            <a:endParaRPr lang="en-US" sz="1800" dirty="0" smtClean="0">
              <a:latin typeface="Times New Roman" pitchFamily="18" charset="0"/>
              <a:cs typeface="Times New Roman" pitchFamily="18" charset="0"/>
            </a:endParaRPr>
          </a:p>
          <a:p>
            <a:endParaRPr lang="en-US" b="1" dirty="0" smtClean="0">
              <a:solidFill>
                <a:srgbClr val="0000FF"/>
              </a:solidFill>
              <a:latin typeface="Comic Sans MS" pitchFamily="66" charset="0"/>
            </a:endParaRP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828800"/>
          </a:xfrm>
        </p:spPr>
        <p:txBody>
          <a:bodyPr>
            <a:normAutofit/>
          </a:bodyPr>
          <a:lstStyle/>
          <a:p>
            <a:r>
              <a:rPr lang="en-US" dirty="0" smtClean="0"/>
              <a:t>Thank you!</a:t>
            </a:r>
            <a:br>
              <a:rPr lang="en-US" dirty="0" smtClean="0"/>
            </a:br>
            <a:r>
              <a:rPr lang="en-US" dirty="0" smtClean="0"/>
              <a:t>Any queries ? Please!!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705600"/>
          </a:xfrm>
        </p:spPr>
        <p:txBody>
          <a:bodyPr>
            <a:normAutofit fontScale="55000" lnSpcReduction="20000"/>
          </a:bodyPr>
          <a:lstStyle/>
          <a:p>
            <a:r>
              <a:rPr lang="en-US" dirty="0" smtClean="0"/>
              <a:t>Every Organism has set of rules describing how the organism is built.  All living organisms consist of </a:t>
            </a:r>
            <a:r>
              <a:rPr lang="en-US" b="1" dirty="0" smtClean="0"/>
              <a:t>cells.</a:t>
            </a:r>
            <a:r>
              <a:rPr lang="en-US" dirty="0" smtClean="0"/>
              <a:t> </a:t>
            </a:r>
          </a:p>
          <a:p>
            <a:pPr>
              <a:buNone/>
            </a:pPr>
            <a:endParaRPr lang="en-US" dirty="0" smtClean="0"/>
          </a:p>
          <a:p>
            <a:r>
              <a:rPr lang="en-US" dirty="0" smtClean="0"/>
              <a:t>A </a:t>
            </a:r>
            <a:r>
              <a:rPr lang="en-US" b="1" dirty="0" smtClean="0"/>
              <a:t>chromosome</a:t>
            </a:r>
            <a:r>
              <a:rPr lang="en-US" dirty="0" smtClean="0"/>
              <a:t> is a chain of genes, Set of DNA. And serves as model of whole organism.</a:t>
            </a:r>
          </a:p>
          <a:p>
            <a:pPr>
              <a:buNone/>
            </a:pPr>
            <a:endParaRPr lang="en-US" dirty="0" smtClean="0"/>
          </a:p>
          <a:p>
            <a:r>
              <a:rPr lang="en-US" dirty="0" smtClean="0"/>
              <a:t>Each living object has a particular number of chromosomes, e.g. human beings have 46 chromosomes.</a:t>
            </a:r>
          </a:p>
          <a:p>
            <a:pPr>
              <a:buNone/>
            </a:pPr>
            <a:endParaRPr lang="en-US" dirty="0" smtClean="0"/>
          </a:p>
          <a:p>
            <a:r>
              <a:rPr lang="en-US" dirty="0" smtClean="0"/>
              <a:t>Possible Setting of trait is called </a:t>
            </a:r>
            <a:r>
              <a:rPr lang="en-US" b="1" dirty="0" smtClean="0"/>
              <a:t>Alleles</a:t>
            </a:r>
            <a:r>
              <a:rPr lang="en-US" dirty="0" smtClean="0"/>
              <a:t>.</a:t>
            </a:r>
          </a:p>
          <a:p>
            <a:pPr>
              <a:buNone/>
            </a:pPr>
            <a:endParaRPr lang="en-US" dirty="0" smtClean="0"/>
          </a:p>
          <a:p>
            <a:r>
              <a:rPr lang="en-US" dirty="0" smtClean="0"/>
              <a:t>Complete set of genetic material (all chromosomes) is called </a:t>
            </a:r>
            <a:r>
              <a:rPr lang="en-US" b="1" dirty="0" smtClean="0"/>
              <a:t>genome</a:t>
            </a:r>
            <a:r>
              <a:rPr lang="en-US" dirty="0" smtClean="0"/>
              <a:t>.</a:t>
            </a:r>
          </a:p>
          <a:p>
            <a:pPr>
              <a:buNone/>
            </a:pPr>
            <a:endParaRPr lang="en-US" dirty="0" smtClean="0"/>
          </a:p>
          <a:p>
            <a:r>
              <a:rPr lang="en-US" dirty="0" smtClean="0"/>
              <a:t>Particular set of genes in a genome is called </a:t>
            </a:r>
            <a:r>
              <a:rPr lang="en-US" b="1" dirty="0" smtClean="0"/>
              <a:t>genotype</a:t>
            </a:r>
            <a:r>
              <a:rPr lang="en-US" dirty="0" smtClean="0"/>
              <a:t>.</a:t>
            </a:r>
          </a:p>
          <a:p>
            <a:pPr>
              <a:buNone/>
            </a:pPr>
            <a:endParaRPr lang="en-US" dirty="0" smtClean="0"/>
          </a:p>
          <a:p>
            <a:r>
              <a:rPr lang="en-US" dirty="0" smtClean="0"/>
              <a:t>Physical expression of genotype is called</a:t>
            </a:r>
            <a:r>
              <a:rPr lang="en-US" b="1" dirty="0" smtClean="0"/>
              <a:t> Phenotype</a:t>
            </a:r>
            <a:r>
              <a:rPr lang="en-US" dirty="0" smtClean="0"/>
              <a:t> i.e. physical and mental characteristics such as eye-color, intelligence etc..</a:t>
            </a:r>
          </a:p>
          <a:p>
            <a:pPr>
              <a:buNone/>
            </a:pPr>
            <a:endParaRPr lang="en-US" dirty="0" smtClean="0"/>
          </a:p>
          <a:p>
            <a:r>
              <a:rPr lang="en-US" dirty="0" smtClean="0"/>
              <a:t>When the two organism mate ; they share their genes: the resultant offspring may end up having half the genes from one parent and half from other . This is called </a:t>
            </a:r>
            <a:r>
              <a:rPr lang="en-US" b="1" dirty="0" smtClean="0"/>
              <a:t>recombination</a:t>
            </a:r>
            <a:r>
              <a:rPr lang="en-US" dirty="0" smtClean="0"/>
              <a:t>. (Crossover)</a:t>
            </a:r>
          </a:p>
          <a:p>
            <a:r>
              <a:rPr lang="en-US" dirty="0" smtClean="0"/>
              <a:t>The new created offspring can then be mutated. </a:t>
            </a:r>
            <a:r>
              <a:rPr lang="en-US" b="1" dirty="0" smtClean="0"/>
              <a:t>Mutation </a:t>
            </a:r>
            <a:r>
              <a:rPr lang="en-US" dirty="0" smtClean="0"/>
              <a:t>means that the elements of DNA are changed a bit. This changes is mainly caused by errors while copying the genes from parent.</a:t>
            </a:r>
          </a:p>
          <a:p>
            <a:r>
              <a:rPr lang="en-US" dirty="0" smtClean="0"/>
              <a:t>The </a:t>
            </a:r>
            <a:r>
              <a:rPr lang="en-US" b="1" dirty="0" smtClean="0"/>
              <a:t>fitness</a:t>
            </a:r>
            <a:r>
              <a:rPr lang="en-US" dirty="0" smtClean="0"/>
              <a:t> of organism is measured by success of the organism in its life (survival)</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629400"/>
          </a:xfrm>
        </p:spPr>
        <p:txBody>
          <a:bodyPr>
            <a:normAutofit fontScale="62500" lnSpcReduction="20000"/>
          </a:bodyPr>
          <a:lstStyle/>
          <a:p>
            <a:r>
              <a:rPr lang="en-US" dirty="0" smtClean="0"/>
              <a:t> Genetic Algorithm is </a:t>
            </a:r>
            <a:r>
              <a:rPr lang="en-US" b="1" dirty="0" smtClean="0"/>
              <a:t>heuristic search algorithm</a:t>
            </a:r>
            <a:r>
              <a:rPr lang="en-US" dirty="0" smtClean="0"/>
              <a:t> based on the evolutionary ideas of natural selection and genetics.</a:t>
            </a:r>
          </a:p>
          <a:p>
            <a:r>
              <a:rPr lang="en-US" dirty="0" smtClean="0"/>
              <a:t>Genetic algorithm is inspired </a:t>
            </a:r>
            <a:r>
              <a:rPr lang="en-US" u="sng" dirty="0" smtClean="0"/>
              <a:t>Darwin’s Theory </a:t>
            </a:r>
            <a:r>
              <a:rPr lang="en-US" dirty="0" smtClean="0"/>
              <a:t>about evolution : </a:t>
            </a:r>
            <a:r>
              <a:rPr lang="en-US" b="1" dirty="0" smtClean="0"/>
              <a:t>Survival of fittest</a:t>
            </a:r>
            <a:r>
              <a:rPr lang="en-US" dirty="0" smtClean="0"/>
              <a:t>.</a:t>
            </a:r>
          </a:p>
          <a:p>
            <a:r>
              <a:rPr lang="en-US" dirty="0" smtClean="0"/>
              <a:t>Given a problem that in some way involves a search, a genetic algorithm begins with chromosome which represents a solution (usually a binary string).</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b="1" u="sng" dirty="0" smtClean="0"/>
              <a:t>Components of GA</a:t>
            </a:r>
            <a:r>
              <a:rPr lang="en-US" dirty="0" smtClean="0"/>
              <a:t>:</a:t>
            </a:r>
          </a:p>
          <a:p>
            <a:pPr>
              <a:buNone/>
            </a:pPr>
            <a:r>
              <a:rPr lang="en-US" dirty="0" smtClean="0"/>
              <a:t>   - </a:t>
            </a:r>
            <a:r>
              <a:rPr lang="en-US" b="1" dirty="0" smtClean="0">
                <a:solidFill>
                  <a:srgbClr val="FF9900"/>
                </a:solidFill>
                <a:effectLst>
                  <a:outerShdw blurRad="38100" dist="38100" dir="2700000" algn="tl">
                    <a:srgbClr val="C0C0C0"/>
                  </a:outerShdw>
                </a:effectLst>
                <a:latin typeface="Times-Roman"/>
              </a:rPr>
              <a:t>Population</a:t>
            </a:r>
            <a:r>
              <a:rPr lang="en-US" dirty="0" smtClean="0">
                <a:latin typeface="Times-Roman"/>
              </a:rPr>
              <a:t> - consists of individuals who may be able to solve the given problem</a:t>
            </a:r>
          </a:p>
          <a:p>
            <a:pPr>
              <a:buNone/>
            </a:pPr>
            <a:r>
              <a:rPr lang="en-US" b="1" dirty="0" smtClean="0">
                <a:solidFill>
                  <a:srgbClr val="FF9900"/>
                </a:solidFill>
                <a:effectLst>
                  <a:outerShdw blurRad="38100" dist="38100" dir="2700000" algn="tl">
                    <a:srgbClr val="C0C0C0"/>
                  </a:outerShdw>
                </a:effectLst>
                <a:latin typeface="Times-Roman"/>
              </a:rPr>
              <a:t>  - Fitness function</a:t>
            </a:r>
            <a:r>
              <a:rPr lang="en-US" dirty="0" smtClean="0">
                <a:latin typeface="Times-Roman"/>
              </a:rPr>
              <a:t> – a function which determines how well each individual solves the problem</a:t>
            </a:r>
          </a:p>
          <a:p>
            <a:pPr>
              <a:buNone/>
            </a:pPr>
            <a:r>
              <a:rPr lang="en-US" b="1" dirty="0" smtClean="0">
                <a:latin typeface="Times-Roman"/>
              </a:rPr>
              <a:t>  -</a:t>
            </a:r>
            <a:r>
              <a:rPr lang="en-US" b="1" dirty="0" smtClean="0">
                <a:solidFill>
                  <a:schemeClr val="accent6">
                    <a:lumMod val="75000"/>
                  </a:schemeClr>
                </a:solidFill>
                <a:latin typeface="Times-Roman"/>
              </a:rPr>
              <a:t> Offspring</a:t>
            </a:r>
          </a:p>
          <a:p>
            <a:pPr>
              <a:buNone/>
            </a:pPr>
            <a:r>
              <a:rPr lang="en-US" b="1" dirty="0" smtClean="0">
                <a:solidFill>
                  <a:schemeClr val="accent6">
                    <a:lumMod val="75000"/>
                  </a:schemeClr>
                </a:solidFill>
                <a:latin typeface="Times-Roman"/>
              </a:rPr>
              <a:t>    -</a:t>
            </a:r>
            <a:r>
              <a:rPr lang="en-US" b="1" dirty="0" smtClean="0">
                <a:latin typeface="Times-Roman"/>
              </a:rPr>
              <a:t>child </a:t>
            </a:r>
          </a:p>
          <a:p>
            <a:pPr>
              <a:buNone/>
            </a:pPr>
            <a:r>
              <a:rPr lang="en-US" dirty="0" smtClean="0">
                <a:latin typeface="Times-Roman"/>
              </a:rPr>
              <a:t>   </a:t>
            </a:r>
          </a:p>
          <a:p>
            <a:pPr>
              <a:buNone/>
            </a:pPr>
            <a:endParaRPr lang="en-US" dirty="0" smtClean="0">
              <a:latin typeface="Times-Roman"/>
            </a:endParaRPr>
          </a:p>
          <a:p>
            <a:pPr>
              <a:buNone/>
            </a:pPr>
            <a:r>
              <a:rPr lang="en-US" dirty="0" smtClean="0">
                <a:latin typeface="Times-Roman"/>
              </a:rPr>
              <a:t/>
            </a:r>
            <a:br>
              <a:rPr lang="en-US" dirty="0" smtClean="0">
                <a:latin typeface="Times-Roman"/>
              </a:rPr>
            </a:br>
            <a:endParaRPr lang="en-US" dirty="0" smtClean="0">
              <a:latin typeface="Times-Roman"/>
            </a:endParaRPr>
          </a:p>
          <a:p>
            <a:pPr>
              <a:buNone/>
            </a:pPr>
            <a:endParaRPr lang="en-US" dirty="0" smtClean="0"/>
          </a:p>
          <a:p>
            <a:pPr>
              <a:buNone/>
            </a:pPr>
            <a:endParaRPr lang="en-US" dirty="0"/>
          </a:p>
        </p:txBody>
      </p:sp>
      <p:pic>
        <p:nvPicPr>
          <p:cNvPr id="4" name="Picture 4" descr="Human_GA"/>
          <p:cNvPicPr>
            <a:picLocks noChangeAspect="1" noChangeArrowheads="1"/>
          </p:cNvPicPr>
          <p:nvPr/>
        </p:nvPicPr>
        <p:blipFill>
          <a:blip r:embed="rId2" cstate="print"/>
          <a:srcRect/>
          <a:stretch>
            <a:fillRect/>
          </a:stretch>
        </p:blipFill>
        <p:spPr bwMode="auto">
          <a:xfrm>
            <a:off x="3352800" y="1905000"/>
            <a:ext cx="4495800" cy="1310207"/>
          </a:xfrm>
          <a:prstGeom prst="rect">
            <a:avLst/>
          </a:prstGeom>
          <a:noFill/>
        </p:spPr>
      </p:pic>
      <p:sp>
        <p:nvSpPr>
          <p:cNvPr id="5" name="Rectangle 4"/>
          <p:cNvSpPr/>
          <p:nvPr/>
        </p:nvSpPr>
        <p:spPr>
          <a:xfrm>
            <a:off x="6629400" y="1447800"/>
            <a:ext cx="2208040" cy="369332"/>
          </a:xfrm>
          <a:prstGeom prst="rect">
            <a:avLst/>
          </a:prstGeom>
        </p:spPr>
        <p:txBody>
          <a:bodyPr wrap="none">
            <a:spAutoFit/>
          </a:bodyPr>
          <a:lstStyle/>
          <a:p>
            <a:pPr eaLnBrk="0" hangingPunct="0"/>
            <a:r>
              <a:rPr lang="en-US" b="1" dirty="0" smtClean="0">
                <a:solidFill>
                  <a:schemeClr val="accent6">
                    <a:lumMod val="75000"/>
                  </a:schemeClr>
                </a:solidFill>
              </a:rPr>
              <a:t>Human Chromosome</a:t>
            </a:r>
            <a:endParaRPr lang="en-US" b="1" dirty="0">
              <a:solidFill>
                <a:schemeClr val="accent6">
                  <a:lumMod val="75000"/>
                </a:schemeClr>
              </a:solidFill>
            </a:endParaRPr>
          </a:p>
        </p:txBody>
      </p:sp>
      <p:sp>
        <p:nvSpPr>
          <p:cNvPr id="6" name="Line 7"/>
          <p:cNvSpPr>
            <a:spLocks noChangeShapeType="1"/>
          </p:cNvSpPr>
          <p:nvPr/>
        </p:nvSpPr>
        <p:spPr bwMode="auto">
          <a:xfrm flipH="1">
            <a:off x="6324600" y="1752600"/>
            <a:ext cx="1295400" cy="228600"/>
          </a:xfrm>
          <a:prstGeom prst="line">
            <a:avLst/>
          </a:prstGeom>
          <a:ln>
            <a:headEnd type="none" w="sm" len="sm"/>
            <a:tailEnd type="triangl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sp>
        <p:nvSpPr>
          <p:cNvPr id="7" name="Text Box 9"/>
          <p:cNvSpPr txBox="1">
            <a:spLocks noChangeArrowheads="1"/>
          </p:cNvSpPr>
          <p:nvPr/>
        </p:nvSpPr>
        <p:spPr bwMode="auto">
          <a:xfrm>
            <a:off x="228600" y="2133600"/>
            <a:ext cx="4218655" cy="369332"/>
          </a:xfrm>
          <a:prstGeom prst="rect">
            <a:avLst/>
          </a:prstGeom>
          <a:noFill/>
          <a:ln w="12700">
            <a:noFill/>
            <a:miter lim="800000"/>
            <a:headEnd type="none" w="sm" len="sm"/>
            <a:tailEnd type="none" w="sm" len="sm"/>
          </a:ln>
          <a:effectLst/>
        </p:spPr>
        <p:txBody>
          <a:bodyPr wrap="none">
            <a:spAutoFit/>
          </a:bodyPr>
          <a:lstStyle/>
          <a:p>
            <a:pPr eaLnBrk="0" hangingPunct="0"/>
            <a:r>
              <a:rPr lang="en-US" sz="1800" b="1" dirty="0">
                <a:solidFill>
                  <a:schemeClr val="accent6">
                    <a:lumMod val="75000"/>
                  </a:schemeClr>
                </a:solidFill>
              </a:rPr>
              <a:t>Linear collection of bits (GA Chromosome)</a:t>
            </a:r>
          </a:p>
        </p:txBody>
      </p:sp>
      <p:sp>
        <p:nvSpPr>
          <p:cNvPr id="8" name="Line 10"/>
          <p:cNvSpPr>
            <a:spLocks noChangeShapeType="1"/>
          </p:cNvSpPr>
          <p:nvPr/>
        </p:nvSpPr>
        <p:spPr bwMode="auto">
          <a:xfrm>
            <a:off x="3886200" y="2438400"/>
            <a:ext cx="228600" cy="304800"/>
          </a:xfrm>
          <a:prstGeom prst="line">
            <a:avLst/>
          </a:prstGeom>
          <a:ln>
            <a:headEnd type="none" w="sm" len="sm"/>
            <a:tailEnd type="triangl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1447800" y="4343400"/>
            <a:ext cx="7696200" cy="2293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41962" y="533400"/>
            <a:ext cx="9002038"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Requirements</a:t>
            </a:r>
            <a:endParaRPr lang="en-US" dirty="0"/>
          </a:p>
        </p:txBody>
      </p:sp>
      <p:sp>
        <p:nvSpPr>
          <p:cNvPr id="5" name="Rectangle 3"/>
          <p:cNvSpPr>
            <a:spLocks noGrp="1" noChangeArrowheads="1"/>
          </p:cNvSpPr>
          <p:nvPr>
            <p:ph idx="1"/>
          </p:nvPr>
        </p:nvSpPr>
        <p:spPr>
          <a:xfrm>
            <a:off x="304800" y="1219200"/>
            <a:ext cx="8534400" cy="5257800"/>
          </a:xfrm>
        </p:spPr>
        <p:txBody>
          <a:bodyPr>
            <a:normAutofit fontScale="92500" lnSpcReduction="10000"/>
          </a:bodyPr>
          <a:lstStyle/>
          <a:p>
            <a:pPr eaLnBrk="1" hangingPunct="1">
              <a:lnSpc>
                <a:spcPct val="80000"/>
              </a:lnSpc>
              <a:defRPr/>
            </a:pPr>
            <a:r>
              <a:rPr lang="en-US" sz="2400" dirty="0" smtClean="0"/>
              <a:t>A typical genetic algorithm requires two things to be defined:</a:t>
            </a:r>
          </a:p>
          <a:p>
            <a:pPr eaLnBrk="1" hangingPunct="1">
              <a:lnSpc>
                <a:spcPct val="80000"/>
              </a:lnSpc>
              <a:buNone/>
              <a:defRPr/>
            </a:pPr>
            <a:endParaRPr lang="en-US" sz="2400" dirty="0" smtClean="0"/>
          </a:p>
          <a:p>
            <a:pPr eaLnBrk="1" hangingPunct="1">
              <a:lnSpc>
                <a:spcPct val="80000"/>
              </a:lnSpc>
              <a:defRPr/>
            </a:pPr>
            <a:r>
              <a:rPr lang="en-US" sz="2400" dirty="0" smtClean="0"/>
              <a:t>a</a:t>
            </a:r>
            <a:r>
              <a:rPr lang="en-US" sz="2400" b="1" dirty="0" smtClean="0"/>
              <a:t> genetic representation </a:t>
            </a:r>
            <a:r>
              <a:rPr lang="en-US" sz="2400" dirty="0" smtClean="0"/>
              <a:t>of the solution domain, and</a:t>
            </a:r>
          </a:p>
          <a:p>
            <a:pPr eaLnBrk="1" hangingPunct="1">
              <a:lnSpc>
                <a:spcPct val="80000"/>
              </a:lnSpc>
              <a:defRPr/>
            </a:pPr>
            <a:r>
              <a:rPr lang="en-US" sz="2400" dirty="0" smtClean="0"/>
              <a:t>a </a:t>
            </a:r>
            <a:r>
              <a:rPr lang="en-US" sz="2400" b="1" dirty="0" smtClean="0"/>
              <a:t>fitness function </a:t>
            </a:r>
            <a:r>
              <a:rPr lang="en-US" sz="2400" dirty="0" smtClean="0"/>
              <a:t>to evaluate the solution domain. </a:t>
            </a:r>
          </a:p>
          <a:p>
            <a:pPr eaLnBrk="1" hangingPunct="1">
              <a:lnSpc>
                <a:spcPct val="80000"/>
              </a:lnSpc>
              <a:defRPr/>
            </a:pPr>
            <a:r>
              <a:rPr lang="en-US" sz="2400" dirty="0" smtClean="0"/>
              <a:t>A </a:t>
            </a:r>
            <a:r>
              <a:rPr lang="en-US" sz="2400" b="1" dirty="0" smtClean="0"/>
              <a:t>genetic processes </a:t>
            </a:r>
            <a:r>
              <a:rPr lang="en-US" sz="2400" dirty="0" smtClean="0"/>
              <a:t>to create a new better solution.</a:t>
            </a:r>
          </a:p>
          <a:p>
            <a:pPr eaLnBrk="1" hangingPunct="1">
              <a:lnSpc>
                <a:spcPct val="80000"/>
              </a:lnSpc>
              <a:buNone/>
              <a:defRPr/>
            </a:pPr>
            <a:endParaRPr lang="en-US" sz="2400" dirty="0" smtClean="0"/>
          </a:p>
          <a:p>
            <a:pPr eaLnBrk="1" hangingPunct="1">
              <a:lnSpc>
                <a:spcPct val="80000"/>
              </a:lnSpc>
              <a:buNone/>
              <a:defRPr/>
            </a:pPr>
            <a:r>
              <a:rPr lang="en-US" sz="2400" b="1" u="sng" dirty="0" smtClean="0"/>
              <a:t>Genetic Representation</a:t>
            </a:r>
          </a:p>
          <a:p>
            <a:pPr>
              <a:buNone/>
              <a:defRPr/>
            </a:pPr>
            <a:r>
              <a:rPr lang="en-US" dirty="0" smtClean="0"/>
              <a:t>Chromosomes could be:</a:t>
            </a:r>
          </a:p>
          <a:p>
            <a:pPr lvl="1">
              <a:defRPr/>
            </a:pPr>
            <a:r>
              <a:rPr lang="en-US" dirty="0" smtClean="0"/>
              <a:t>Bit strings                                         (0101 ... 1100)</a:t>
            </a:r>
          </a:p>
          <a:p>
            <a:pPr lvl="1">
              <a:defRPr/>
            </a:pPr>
            <a:r>
              <a:rPr lang="en-US" dirty="0" smtClean="0"/>
              <a:t>Real numbers                     (43.2 -33.1 ... 0.0 89.2) </a:t>
            </a:r>
          </a:p>
          <a:p>
            <a:pPr lvl="1">
              <a:defRPr/>
            </a:pPr>
            <a:r>
              <a:rPr lang="en-US" dirty="0" smtClean="0"/>
              <a:t>Permutations of element     (E11 E3 E7 ... E1 E15)</a:t>
            </a:r>
          </a:p>
          <a:p>
            <a:pPr lvl="1">
              <a:defRPr/>
            </a:pPr>
            <a:r>
              <a:rPr lang="en-US" dirty="0" smtClean="0"/>
              <a:t>Lists of rules                       (R1 R2 R3 ... R22 R23)</a:t>
            </a:r>
          </a:p>
          <a:p>
            <a:pPr lvl="1">
              <a:defRPr/>
            </a:pPr>
            <a:r>
              <a:rPr lang="en-US" dirty="0" smtClean="0"/>
              <a:t>Program elements               (genetic programming)</a:t>
            </a:r>
          </a:p>
          <a:p>
            <a:pPr lvl="1">
              <a:defRPr/>
            </a:pPr>
            <a:r>
              <a:rPr lang="en-US" dirty="0" smtClean="0"/>
              <a:t>... any data structure ...</a:t>
            </a:r>
            <a:endParaRPr lang="en-US" sz="2400" dirty="0" smtClean="0"/>
          </a:p>
          <a:p>
            <a:pPr eaLnBrk="1" hangingPunct="1">
              <a:lnSpc>
                <a:spcPct val="80000"/>
              </a:lnSpc>
              <a:buFont typeface="Wingdings" pitchFamily="2" charset="2"/>
              <a:buNone/>
              <a:defRPr/>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animEffect transition="in" filter="blinds(horizontal)">
                                      <p:cBhvr>
                                        <p:cTn id="27" dur="500"/>
                                        <p:tgtEl>
                                          <p:spTgt spid="5">
                                            <p:txEl>
                                              <p:pRg st="13" end="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blinds(horizontal)">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blinds(horizontal)">
                                      <p:cBhvr>
                                        <p:cTn id="47" dur="500"/>
                                        <p:tgtEl>
                                          <p:spTgt spid="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blinds(horizontal)">
                                      <p:cBhvr>
                                        <p:cTn id="52" dur="500"/>
                                        <p:tgtEl>
                                          <p:spTgt spid="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Effect transition="in" filter="blinds(horizontal)">
                                      <p:cBhvr>
                                        <p:cTn id="5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229600" cy="5668963"/>
          </a:xfrm>
        </p:spPr>
        <p:txBody>
          <a:bodyPr/>
          <a:lstStyle/>
          <a:p>
            <a:r>
              <a:rPr lang="en-US" b="1" dirty="0" smtClean="0"/>
              <a:t>Fitness function: </a:t>
            </a:r>
            <a:r>
              <a:rPr lang="en-US" dirty="0" smtClean="0"/>
              <a:t>The fitness function is defined over the genetic representation and measures the </a:t>
            </a:r>
            <a:r>
              <a:rPr lang="en-US" i="1" dirty="0" smtClean="0"/>
              <a:t>quality</a:t>
            </a:r>
            <a:r>
              <a:rPr lang="en-US" dirty="0" smtClean="0"/>
              <a:t> of the represented solution. </a:t>
            </a:r>
          </a:p>
          <a:p>
            <a:r>
              <a:rPr lang="en-US" dirty="0" smtClean="0"/>
              <a:t>The fitness function is always problem dependent. </a:t>
            </a:r>
          </a:p>
          <a:p>
            <a:pPr>
              <a:buNone/>
            </a:pPr>
            <a:endParaRPr lang="en-US" dirty="0" smtClean="0"/>
          </a:p>
          <a:p>
            <a:endParaRPr lang="en-US" b="1" dirty="0"/>
          </a:p>
        </p:txBody>
      </p:sp>
      <p:pic>
        <p:nvPicPr>
          <p:cNvPr id="4" name="Picture 4"/>
          <p:cNvPicPr>
            <a:picLocks noChangeAspect="1" noChangeArrowheads="1"/>
          </p:cNvPicPr>
          <p:nvPr/>
        </p:nvPicPr>
        <p:blipFill>
          <a:blip r:embed="rId2" cstate="print"/>
          <a:srcRect/>
          <a:stretch>
            <a:fillRect/>
          </a:stretch>
        </p:blipFill>
        <p:spPr bwMode="auto">
          <a:xfrm>
            <a:off x="381000" y="3048000"/>
            <a:ext cx="8229600" cy="41482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715962"/>
          </a:xfrm>
        </p:spPr>
        <p:txBody>
          <a:bodyPr>
            <a:normAutofit fontScale="90000"/>
          </a:bodyPr>
          <a:lstStyle/>
          <a:p>
            <a:r>
              <a:rPr lang="en-US" dirty="0" smtClean="0"/>
              <a:t>Processes Within Genetic Algorithms</a:t>
            </a:r>
            <a:endParaRPr lang="en-US" dirty="0"/>
          </a:p>
        </p:txBody>
      </p:sp>
      <p:sp>
        <p:nvSpPr>
          <p:cNvPr id="3" name="Content Placeholder 2"/>
          <p:cNvSpPr>
            <a:spLocks noGrp="1"/>
          </p:cNvSpPr>
          <p:nvPr>
            <p:ph idx="1"/>
          </p:nvPr>
        </p:nvSpPr>
        <p:spPr>
          <a:xfrm>
            <a:off x="0" y="914400"/>
            <a:ext cx="9144000" cy="5562600"/>
          </a:xfrm>
        </p:spPr>
        <p:txBody>
          <a:bodyPr>
            <a:normAutofit fontScale="62500" lnSpcReduction="20000"/>
          </a:bodyPr>
          <a:lstStyle/>
          <a:p>
            <a:r>
              <a:rPr lang="en-US" dirty="0" smtClean="0"/>
              <a:t>As already noted, genetic algorithms try to mimic evolution. To do this, they use three basic processes.</a:t>
            </a:r>
            <a:endParaRPr lang="en-US" b="1" i="1" dirty="0" smtClean="0"/>
          </a:p>
          <a:p>
            <a:r>
              <a:rPr lang="en-US" b="1" i="1" dirty="0" smtClean="0"/>
              <a:t>Reproduction</a:t>
            </a:r>
            <a:r>
              <a:rPr lang="en-US" i="1" dirty="0" smtClean="0"/>
              <a:t>: </a:t>
            </a:r>
            <a:r>
              <a:rPr lang="en-US" dirty="0" smtClean="0"/>
              <a:t>Production of new generations ,For  reproduction</a:t>
            </a:r>
          </a:p>
          <a:p>
            <a:pPr>
              <a:buNone/>
            </a:pPr>
            <a:r>
              <a:rPr lang="en-US" dirty="0" smtClean="0"/>
              <a:t>     following operations are proceeded:</a:t>
            </a:r>
          </a:p>
          <a:p>
            <a:r>
              <a:rPr lang="en-US" b="1" dirty="0" smtClean="0"/>
              <a:t>Selection : </a:t>
            </a:r>
            <a:r>
              <a:rPr lang="en-US" dirty="0" smtClean="0"/>
              <a:t>Reproduction is done  using parents with higher fitness ratings, that is having a higher probability of finding the answer to problems: </a:t>
            </a:r>
            <a:r>
              <a:rPr lang="en-GB" b="1" dirty="0" smtClean="0"/>
              <a:t>roulette wheel technique</a:t>
            </a:r>
            <a:endParaRPr lang="en-US" b="1"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b="1" i="1" dirty="0" smtClean="0"/>
              <a:t>Crossover</a:t>
            </a:r>
            <a:r>
              <a:rPr lang="en-US" i="1" dirty="0" smtClean="0"/>
              <a:t>: </a:t>
            </a:r>
            <a:r>
              <a:rPr lang="en-US" dirty="0" smtClean="0"/>
              <a:t>Changing the code within two strings at a random place and creating two new strings of code by merging the ‘split’ strings. This process is used in nature where genes from parents combine to form a whole new chromosome.</a:t>
            </a:r>
          </a:p>
          <a:p>
            <a:endParaRPr lang="en-US" dirty="0" smtClean="0"/>
          </a:p>
          <a:p>
            <a:endParaRPr lang="en-US" dirty="0" smtClean="0"/>
          </a:p>
          <a:p>
            <a:endParaRPr lang="en-US" dirty="0" smtClean="0"/>
          </a:p>
          <a:p>
            <a:endParaRPr lang="en-US" dirty="0" smtClean="0"/>
          </a:p>
          <a:p>
            <a:endParaRPr lang="en-US" i="1" dirty="0" smtClean="0"/>
          </a:p>
          <a:p>
            <a:endParaRPr lang="en-US" dirty="0"/>
          </a:p>
        </p:txBody>
      </p:sp>
      <p:pic>
        <p:nvPicPr>
          <p:cNvPr id="7" name="Picture 3"/>
          <p:cNvPicPr>
            <a:picLocks noChangeAspect="1" noChangeArrowheads="1"/>
          </p:cNvPicPr>
          <p:nvPr/>
        </p:nvPicPr>
        <p:blipFill>
          <a:blip r:embed="rId2" cstate="print"/>
          <a:srcRect/>
          <a:stretch>
            <a:fillRect/>
          </a:stretch>
        </p:blipFill>
        <p:spPr bwMode="auto">
          <a:xfrm>
            <a:off x="2362200" y="2895600"/>
            <a:ext cx="5981700" cy="2466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png"/>
          <p:cNvPicPr>
            <a:picLocks noGrp="1" noChangeAspect="1"/>
          </p:cNvPicPr>
          <p:nvPr>
            <p:ph idx="1"/>
          </p:nvPr>
        </p:nvPicPr>
        <p:blipFill>
          <a:blip r:embed="rId2" cstate="print"/>
          <a:stretch>
            <a:fillRect/>
          </a:stretch>
        </p:blipFill>
        <p:spPr>
          <a:xfrm>
            <a:off x="0" y="4417462"/>
            <a:ext cx="8763000" cy="4881076"/>
          </a:xfrm>
        </p:spPr>
      </p:pic>
      <p:sp>
        <p:nvSpPr>
          <p:cNvPr id="5" name="Rectangle 4"/>
          <p:cNvSpPr/>
          <p:nvPr/>
        </p:nvSpPr>
        <p:spPr>
          <a:xfrm>
            <a:off x="228600" y="3124200"/>
            <a:ext cx="8534400" cy="1477328"/>
          </a:xfrm>
          <a:prstGeom prst="rect">
            <a:avLst/>
          </a:prstGeom>
        </p:spPr>
        <p:txBody>
          <a:bodyPr wrap="square">
            <a:spAutoFit/>
          </a:bodyPr>
          <a:lstStyle/>
          <a:p>
            <a:r>
              <a:rPr lang="en-US" b="1" i="1" dirty="0" smtClean="0"/>
              <a:t>Mutation</a:t>
            </a:r>
            <a:r>
              <a:rPr lang="en-US" i="1" dirty="0" smtClean="0"/>
              <a:t>:</a:t>
            </a:r>
            <a:r>
              <a:rPr lang="en-US" dirty="0" smtClean="0"/>
              <a:t> Changing one digit or more in the code on a random basis. For example, changing a 1 to a 0 without the processes of reproduction or crossover. This mimics random changes in genetic code and is especially useful where crossover does not provide an answer. Generally, Mutation probability is given by, </a:t>
            </a:r>
          </a:p>
          <a:p>
            <a:r>
              <a:rPr lang="en-US" dirty="0" smtClean="0"/>
              <a:t>rule of thumb (Pm)  = 1/no. of bits in chromosome</a:t>
            </a:r>
          </a:p>
        </p:txBody>
      </p:sp>
      <p:pic>
        <p:nvPicPr>
          <p:cNvPr id="3074" name="Picture 2"/>
          <p:cNvPicPr>
            <a:picLocks noChangeAspect="1" noChangeArrowheads="1"/>
          </p:cNvPicPr>
          <p:nvPr/>
        </p:nvPicPr>
        <p:blipFill>
          <a:blip r:embed="rId3" cstate="print"/>
          <a:srcRect/>
          <a:stretch>
            <a:fillRect/>
          </a:stretch>
        </p:blipFill>
        <p:spPr bwMode="auto">
          <a:xfrm>
            <a:off x="0" y="990600"/>
            <a:ext cx="8959174"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1386</TotalTime>
  <Words>1205</Words>
  <Application>Microsoft Office PowerPoint</Application>
  <PresentationFormat>On-screen Show (4:3)</PresentationFormat>
  <Paragraphs>190</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Comic Sans MS</vt:lpstr>
      <vt:lpstr>Times New Roman</vt:lpstr>
      <vt:lpstr>Times-Roman</vt:lpstr>
      <vt:lpstr>Wingdings</vt:lpstr>
      <vt:lpstr>Office Theme</vt:lpstr>
      <vt:lpstr>Genetic Algorithm</vt:lpstr>
      <vt:lpstr>Introduction</vt:lpstr>
      <vt:lpstr>PowerPoint Presentation</vt:lpstr>
      <vt:lpstr>PowerPoint Presentation</vt:lpstr>
      <vt:lpstr>PowerPoint Presentation</vt:lpstr>
      <vt:lpstr>GA Requirements</vt:lpstr>
      <vt:lpstr>PowerPoint Presentation</vt:lpstr>
      <vt:lpstr>Processes Within Genetic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Another Example: Checkboard</vt:lpstr>
      <vt:lpstr>Checkboard example Cont’d</vt:lpstr>
      <vt:lpstr>PowerPoint Presentation</vt:lpstr>
      <vt:lpstr>Use of Genetic Algorithms</vt:lpstr>
      <vt:lpstr>Advantages and disadvantages</vt:lpstr>
      <vt:lpstr>References</vt:lpstr>
      <vt:lpstr>Thank you! Any queries ? Please!!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dc:creator>
  <cp:lastModifiedBy>OM</cp:lastModifiedBy>
  <cp:revision>91</cp:revision>
  <dcterms:created xsi:type="dcterms:W3CDTF">2013-01-12T03:05:38Z</dcterms:created>
  <dcterms:modified xsi:type="dcterms:W3CDTF">2014-11-07T03:25:36Z</dcterms:modified>
</cp:coreProperties>
</file>