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3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4CA0-A6AF-46E4-8C65-E9FB4224AB75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1D2A-0F99-48D0-A88D-1A0C3AE7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8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4CA0-A6AF-46E4-8C65-E9FB4224AB75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1D2A-0F99-48D0-A88D-1A0C3AE7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4CA0-A6AF-46E4-8C65-E9FB4224AB75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1D2A-0F99-48D0-A88D-1A0C3AE7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1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4CA0-A6AF-46E4-8C65-E9FB4224AB75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1D2A-0F99-48D0-A88D-1A0C3AE7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1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4CA0-A6AF-46E4-8C65-E9FB4224AB75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1D2A-0F99-48D0-A88D-1A0C3AE7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1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4CA0-A6AF-46E4-8C65-E9FB4224AB75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1D2A-0F99-48D0-A88D-1A0C3AE7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8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4CA0-A6AF-46E4-8C65-E9FB4224AB75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1D2A-0F99-48D0-A88D-1A0C3AE7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9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4CA0-A6AF-46E4-8C65-E9FB4224AB75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1D2A-0F99-48D0-A88D-1A0C3AE7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2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4CA0-A6AF-46E4-8C65-E9FB4224AB75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1D2A-0F99-48D0-A88D-1A0C3AE7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4CA0-A6AF-46E4-8C65-E9FB4224AB75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1D2A-0F99-48D0-A88D-1A0C3AE7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4CA0-A6AF-46E4-8C65-E9FB4224AB75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1D2A-0F99-48D0-A88D-1A0C3AE7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5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14CA0-A6AF-46E4-8C65-E9FB4224AB75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61D2A-0F99-48D0-A88D-1A0C3AE7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7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4AED-2B31-4232-A446-01A9D8041B56}" type="slidenum">
              <a:rPr lang="en-US"/>
              <a:pPr/>
              <a:t>1</a:t>
            </a:fld>
            <a:endParaRPr lang="en-US"/>
          </a:p>
        </p:txBody>
      </p: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6972301" y="2228850"/>
            <a:ext cx="3152775" cy="3695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1512888"/>
            <a:ext cx="4743450" cy="1143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The Perceptron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81200" y="2628901"/>
            <a:ext cx="4133850" cy="34972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/>
              <a:t>The perceptron was suggest by Rosenblatt in 1958.</a:t>
            </a:r>
            <a:br>
              <a:rPr lang="en-US" sz="2000" b="1"/>
            </a:br>
            <a:endParaRPr lang="en-US" sz="2000" b="1"/>
          </a:p>
          <a:p>
            <a:pPr>
              <a:lnSpc>
                <a:spcPct val="90000"/>
              </a:lnSpc>
            </a:pPr>
            <a:r>
              <a:rPr lang="en-US" sz="2000" b="1"/>
              <a:t>It uses an iterative learning procedure which can be proven to converge to the correct weights for linearly separable data</a:t>
            </a:r>
            <a:br>
              <a:rPr lang="en-US" sz="2000" b="1"/>
            </a:br>
            <a:endParaRPr lang="en-US" sz="2000" b="1"/>
          </a:p>
          <a:p>
            <a:pPr>
              <a:lnSpc>
                <a:spcPct val="90000"/>
              </a:lnSpc>
            </a:pPr>
            <a:r>
              <a:rPr lang="en-US" sz="2000" b="1"/>
              <a:t>It has a bias and a threshold function</a:t>
            </a:r>
          </a:p>
        </p:txBody>
      </p:sp>
      <p:grpSp>
        <p:nvGrpSpPr>
          <p:cNvPr id="26634" name="Group 10"/>
          <p:cNvGrpSpPr>
            <a:grpSpLocks/>
          </p:cNvGrpSpPr>
          <p:nvPr/>
        </p:nvGrpSpPr>
        <p:grpSpPr bwMode="auto">
          <a:xfrm>
            <a:off x="7327901" y="2482850"/>
            <a:ext cx="2435225" cy="1493838"/>
            <a:chOff x="2696" y="3203"/>
            <a:chExt cx="1534" cy="941"/>
          </a:xfrm>
        </p:grpSpPr>
        <p:sp>
          <p:nvSpPr>
            <p:cNvPr id="26635" name="Oval 11"/>
            <p:cNvSpPr>
              <a:spLocks noChangeArrowheads="1"/>
            </p:cNvSpPr>
            <p:nvPr/>
          </p:nvSpPr>
          <p:spPr bwMode="auto">
            <a:xfrm>
              <a:off x="3168" y="3360"/>
              <a:ext cx="672" cy="672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>
              <a:prstShdw prst="shdw17" dist="17961" dir="2700000">
                <a:schemeClr val="hlink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" name="Freeform 12"/>
            <p:cNvSpPr>
              <a:spLocks/>
            </p:cNvSpPr>
            <p:nvPr/>
          </p:nvSpPr>
          <p:spPr bwMode="auto">
            <a:xfrm>
              <a:off x="3504" y="3360"/>
              <a:ext cx="96" cy="672"/>
            </a:xfrm>
            <a:custGeom>
              <a:avLst/>
              <a:gdLst>
                <a:gd name="T0" fmla="*/ 0 w 336"/>
                <a:gd name="T1" fmla="*/ 0 h 672"/>
                <a:gd name="T2" fmla="*/ 336 w 336"/>
                <a:gd name="T3" fmla="*/ 336 h 672"/>
                <a:gd name="T4" fmla="*/ 0 w 336"/>
                <a:gd name="T5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672">
                  <a:moveTo>
                    <a:pt x="0" y="0"/>
                  </a:moveTo>
                  <a:cubicBezTo>
                    <a:pt x="168" y="112"/>
                    <a:pt x="336" y="224"/>
                    <a:pt x="336" y="336"/>
                  </a:cubicBezTo>
                  <a:cubicBezTo>
                    <a:pt x="336" y="448"/>
                    <a:pt x="168" y="560"/>
                    <a:pt x="0" y="672"/>
                  </a:cubicBezTo>
                </a:path>
              </a:pathLst>
            </a:custGeom>
            <a:noFill/>
            <a:ln w="12700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" name="Text Box 13"/>
            <p:cNvSpPr txBox="1">
              <a:spLocks noChangeArrowheads="1"/>
            </p:cNvSpPr>
            <p:nvPr/>
          </p:nvSpPr>
          <p:spPr bwMode="auto">
            <a:xfrm>
              <a:off x="3600" y="3548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FF9900"/>
                  </a:solidFill>
                  <a:latin typeface="Symbol" panose="05050102010706020507" pitchFamily="18" charset="2"/>
                </a:rPr>
                <a:t>Q</a:t>
              </a:r>
              <a:endParaRPr lang="en-US" sz="2400">
                <a:solidFill>
                  <a:srgbClr val="FF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8" name="Text Box 14"/>
            <p:cNvSpPr txBox="1">
              <a:spLocks noChangeArrowheads="1"/>
            </p:cNvSpPr>
            <p:nvPr/>
          </p:nvSpPr>
          <p:spPr bwMode="auto">
            <a:xfrm>
              <a:off x="3144" y="3606"/>
              <a:ext cx="21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FF9900"/>
                  </a:solidFill>
                  <a:latin typeface="Times New Roman" panose="02020603050405020304" pitchFamily="18" charset="0"/>
                </a:rPr>
                <a:t>w</a:t>
              </a:r>
              <a:r>
                <a:rPr lang="en-US" sz="1200" b="1" baseline="-25000">
                  <a:solidFill>
                    <a:srgbClr val="FF9900"/>
                  </a:solidFill>
                  <a:latin typeface="Times New Roman" panose="02020603050405020304" pitchFamily="18" charset="0"/>
                </a:rPr>
                <a:t>1</a:t>
              </a:r>
              <a:endParaRPr lang="en-US" sz="1200" b="1">
                <a:solidFill>
                  <a:srgbClr val="FF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9" name="Text Box 15"/>
            <p:cNvSpPr txBox="1">
              <a:spLocks noChangeArrowheads="1"/>
            </p:cNvSpPr>
            <p:nvPr/>
          </p:nvSpPr>
          <p:spPr bwMode="auto">
            <a:xfrm>
              <a:off x="3227" y="3810"/>
              <a:ext cx="21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FF9900"/>
                  </a:solidFill>
                  <a:latin typeface="Times New Roman" panose="02020603050405020304" pitchFamily="18" charset="0"/>
                </a:rPr>
                <a:t>w</a:t>
              </a:r>
              <a:r>
                <a:rPr lang="en-US" sz="1200" b="1" baseline="-25000">
                  <a:solidFill>
                    <a:srgbClr val="FF9900"/>
                  </a:solidFill>
                  <a:latin typeface="Times New Roman" panose="02020603050405020304" pitchFamily="18" charset="0"/>
                </a:rPr>
                <a:t>2</a:t>
              </a:r>
              <a:endParaRPr lang="en-US" sz="1200" b="1">
                <a:solidFill>
                  <a:srgbClr val="FF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40" name="Text Box 16"/>
            <p:cNvSpPr txBox="1">
              <a:spLocks noChangeArrowheads="1"/>
            </p:cNvSpPr>
            <p:nvPr/>
          </p:nvSpPr>
          <p:spPr bwMode="auto">
            <a:xfrm>
              <a:off x="3350" y="3550"/>
              <a:ext cx="2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FF9900"/>
                  </a:solidFill>
                  <a:latin typeface="Symbol" panose="05050102010706020507" pitchFamily="18" charset="2"/>
                </a:rPr>
                <a:t>S</a:t>
              </a:r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3846" y="3708"/>
              <a:ext cx="3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2" name="Line 18"/>
            <p:cNvSpPr>
              <a:spLocks noChangeShapeType="1"/>
            </p:cNvSpPr>
            <p:nvPr/>
          </p:nvSpPr>
          <p:spPr bwMode="auto">
            <a:xfrm>
              <a:off x="3030" y="3312"/>
              <a:ext cx="234" cy="15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Line 19"/>
            <p:cNvSpPr>
              <a:spLocks noChangeShapeType="1"/>
            </p:cNvSpPr>
            <p:nvPr/>
          </p:nvSpPr>
          <p:spPr bwMode="auto">
            <a:xfrm flipV="1">
              <a:off x="2964" y="3942"/>
              <a:ext cx="312" cy="1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Text Box 20"/>
            <p:cNvSpPr txBox="1">
              <a:spLocks noChangeArrowheads="1"/>
            </p:cNvSpPr>
            <p:nvPr/>
          </p:nvSpPr>
          <p:spPr bwMode="auto">
            <a:xfrm>
              <a:off x="2696" y="3617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sz="1200" b="1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sz="1200" b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45" name="Text Box 21"/>
            <p:cNvSpPr txBox="1">
              <a:spLocks noChangeArrowheads="1"/>
            </p:cNvSpPr>
            <p:nvPr/>
          </p:nvSpPr>
          <p:spPr bwMode="auto">
            <a:xfrm>
              <a:off x="2786" y="3971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sz="1200" b="1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sz="1200" b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46" name="Line 22"/>
            <p:cNvSpPr>
              <a:spLocks noChangeShapeType="1"/>
            </p:cNvSpPr>
            <p:nvPr/>
          </p:nvSpPr>
          <p:spPr bwMode="auto">
            <a:xfrm>
              <a:off x="2844" y="3714"/>
              <a:ext cx="31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Text Box 23"/>
            <p:cNvSpPr txBox="1">
              <a:spLocks noChangeArrowheads="1"/>
            </p:cNvSpPr>
            <p:nvPr/>
          </p:nvSpPr>
          <p:spPr bwMode="auto">
            <a:xfrm>
              <a:off x="2894" y="3203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6648" name="Text Box 24"/>
            <p:cNvSpPr txBox="1">
              <a:spLocks noChangeArrowheads="1"/>
            </p:cNvSpPr>
            <p:nvPr/>
          </p:nvSpPr>
          <p:spPr bwMode="auto">
            <a:xfrm>
              <a:off x="3218" y="3401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FF99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7442201" y="4298951"/>
            <a:ext cx="2360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Times New Roman" panose="02020603050405020304" pitchFamily="18" charset="0"/>
              </a:rPr>
              <a:t>Activation function:</a:t>
            </a:r>
          </a:p>
        </p:txBody>
      </p:sp>
      <p:grpSp>
        <p:nvGrpSpPr>
          <p:cNvPr id="26650" name="Group 26"/>
          <p:cNvGrpSpPr>
            <a:grpSpLocks/>
          </p:cNvGrpSpPr>
          <p:nvPr/>
        </p:nvGrpSpPr>
        <p:grpSpPr bwMode="auto">
          <a:xfrm>
            <a:off x="7423151" y="4779964"/>
            <a:ext cx="2143125" cy="1006475"/>
            <a:chOff x="3986" y="3288"/>
            <a:chExt cx="1350" cy="634"/>
          </a:xfrm>
        </p:grpSpPr>
        <p:sp>
          <p:nvSpPr>
            <p:cNvPr id="26651" name="Text Box 27"/>
            <p:cNvSpPr txBox="1">
              <a:spLocks noChangeArrowheads="1"/>
            </p:cNvSpPr>
            <p:nvPr/>
          </p:nvSpPr>
          <p:spPr bwMode="auto">
            <a:xfrm>
              <a:off x="3986" y="3494"/>
              <a:ext cx="4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9900"/>
                  </a:solidFill>
                  <a:latin typeface="Times New Roman" panose="02020603050405020304" pitchFamily="18" charset="0"/>
                </a:rPr>
                <a:t>f(s) =</a:t>
              </a:r>
              <a:r>
                <a:rPr lang="en-US" sz="240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6652" name="Text Box 28"/>
            <p:cNvSpPr txBox="1">
              <a:spLocks noChangeArrowheads="1"/>
            </p:cNvSpPr>
            <p:nvPr/>
          </p:nvSpPr>
          <p:spPr bwMode="auto">
            <a:xfrm>
              <a:off x="4508" y="3428"/>
              <a:ext cx="50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FF9900"/>
                  </a:solidFill>
                  <a:latin typeface="Times New Roman" panose="02020603050405020304" pitchFamily="18" charset="0"/>
                </a:rPr>
                <a:t>1 if s &gt; </a:t>
              </a:r>
              <a:r>
                <a:rPr lang="en-US" sz="1200" b="1">
                  <a:solidFill>
                    <a:srgbClr val="FF9900"/>
                  </a:solidFill>
                  <a:latin typeface="Symbol" panose="05050102010706020507" pitchFamily="18" charset="2"/>
                </a:rPr>
                <a:t>Q</a:t>
              </a:r>
              <a:r>
                <a:rPr lang="en-US" sz="120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6653" name="Text Box 29"/>
            <p:cNvSpPr txBox="1">
              <a:spLocks noChangeArrowheads="1"/>
            </p:cNvSpPr>
            <p:nvPr/>
          </p:nvSpPr>
          <p:spPr bwMode="auto">
            <a:xfrm>
              <a:off x="4514" y="3566"/>
              <a:ext cx="82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FF9900"/>
                  </a:solidFill>
                  <a:latin typeface="Times New Roman" panose="02020603050405020304" pitchFamily="18" charset="0"/>
                </a:rPr>
                <a:t>0 if -</a:t>
              </a:r>
              <a:r>
                <a:rPr lang="en-US" sz="1200" b="1">
                  <a:solidFill>
                    <a:srgbClr val="FF9900"/>
                  </a:solidFill>
                  <a:latin typeface="Symbol" panose="05050102010706020507" pitchFamily="18" charset="2"/>
                </a:rPr>
                <a:t>Q </a:t>
              </a:r>
              <a:r>
                <a:rPr lang="en-US" sz="1200" b="1">
                  <a:solidFill>
                    <a:srgbClr val="FF9900"/>
                  </a:solidFill>
                  <a:latin typeface="Times New Roman" panose="02020603050405020304" pitchFamily="18" charset="0"/>
                </a:rPr>
                <a:t>&lt;=</a:t>
              </a:r>
              <a:r>
                <a:rPr lang="en-US" sz="1200" b="1">
                  <a:solidFill>
                    <a:srgbClr val="FF9900"/>
                  </a:solidFill>
                  <a:latin typeface="Symbol" panose="05050102010706020507" pitchFamily="18" charset="2"/>
                </a:rPr>
                <a:t> </a:t>
              </a:r>
              <a:r>
                <a:rPr lang="en-US" sz="1200" b="1">
                  <a:solidFill>
                    <a:srgbClr val="FF9900"/>
                  </a:solidFill>
                  <a:latin typeface="Times New Roman" panose="02020603050405020304" pitchFamily="18" charset="0"/>
                </a:rPr>
                <a:t>s &lt;= </a:t>
              </a:r>
              <a:r>
                <a:rPr lang="en-US" sz="1200" b="1">
                  <a:solidFill>
                    <a:srgbClr val="FF9900"/>
                  </a:solidFill>
                  <a:latin typeface="Symbol" panose="05050102010706020507" pitchFamily="18" charset="2"/>
                </a:rPr>
                <a:t>Q</a:t>
              </a:r>
              <a:r>
                <a:rPr lang="en-US" sz="120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6654" name="Text Box 30"/>
            <p:cNvSpPr txBox="1">
              <a:spLocks noChangeArrowheads="1"/>
            </p:cNvSpPr>
            <p:nvPr/>
          </p:nvSpPr>
          <p:spPr bwMode="auto">
            <a:xfrm>
              <a:off x="4484" y="3722"/>
              <a:ext cx="57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FF9900"/>
                  </a:solidFill>
                  <a:latin typeface="Times New Roman" panose="02020603050405020304" pitchFamily="18" charset="0"/>
                </a:rPr>
                <a:t>-1 if s &lt; -</a:t>
              </a:r>
              <a:r>
                <a:rPr lang="en-US" sz="1200" b="1">
                  <a:solidFill>
                    <a:srgbClr val="FF9900"/>
                  </a:solidFill>
                  <a:latin typeface="Symbol" panose="05050102010706020507" pitchFamily="18" charset="2"/>
                </a:rPr>
                <a:t>Q</a:t>
              </a:r>
              <a:r>
                <a:rPr lang="en-US" sz="120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6655" name="Text Box 31"/>
            <p:cNvSpPr txBox="1">
              <a:spLocks noChangeArrowheads="1"/>
            </p:cNvSpPr>
            <p:nvPr/>
          </p:nvSpPr>
          <p:spPr bwMode="auto">
            <a:xfrm>
              <a:off x="4286" y="3288"/>
              <a:ext cx="34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6000">
                  <a:solidFill>
                    <a:srgbClr val="FF9900"/>
                  </a:solidFill>
                  <a:latin typeface="Times New Roman" panose="02020603050405020304" pitchFamily="18" charset="0"/>
                </a:rPr>
                <a:t>{</a:t>
              </a:r>
            </a:p>
          </p:txBody>
        </p:sp>
      </p:grp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1878014" y="476251"/>
            <a:ext cx="221567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400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26658" name="Rectangle 34"/>
          <p:cNvSpPr>
            <a:spLocks noChangeArrowheads="1"/>
          </p:cNvSpPr>
          <p:nvPr/>
        </p:nvSpPr>
        <p:spPr bwMode="auto">
          <a:xfrm>
            <a:off x="4438650" y="266701"/>
            <a:ext cx="59245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1" dirty="0"/>
              <a:t>Introduction to the Perceptron</a:t>
            </a:r>
            <a:br>
              <a:rPr lang="en-US" sz="2000" b="1" dirty="0"/>
            </a:b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351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6" grpId="0" animBg="1"/>
      <p:bldP spid="26628" grpId="0" build="p"/>
      <p:bldP spid="2664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D9B1-A65F-4A9C-B833-BE203AE34B52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Perceptron Learning Rule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Weights are changed only when an error occurs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weights are updated using the following: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4916488" y="4117975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anose="02020603050405020304" pitchFamily="18" charset="0"/>
              </a:rPr>
              <a:t>w</a:t>
            </a:r>
            <a:r>
              <a:rPr lang="en-US" sz="2400" b="1" baseline="-25000">
                <a:latin typeface="Times New Roman" panose="02020603050405020304" pitchFamily="18" charset="0"/>
              </a:rPr>
              <a:t>i</a:t>
            </a:r>
            <a:r>
              <a:rPr lang="en-US" sz="2400" b="1">
                <a:latin typeface="Times New Roman" panose="02020603050405020304" pitchFamily="18" charset="0"/>
              </a:rPr>
              <a:t>(new) = w</a:t>
            </a:r>
            <a:r>
              <a:rPr lang="en-US" sz="2400" b="1" baseline="-25000">
                <a:latin typeface="Times New Roman" panose="02020603050405020304" pitchFamily="18" charset="0"/>
              </a:rPr>
              <a:t>i</a:t>
            </a:r>
            <a:r>
              <a:rPr lang="en-US" sz="2400" b="1">
                <a:latin typeface="Times New Roman" panose="02020603050405020304" pitchFamily="18" charset="0"/>
              </a:rPr>
              <a:t>(old) + </a:t>
            </a:r>
            <a:r>
              <a:rPr lang="en-US" sz="2400" b="1">
                <a:latin typeface="Symbol" panose="05050102010706020507" pitchFamily="18" charset="2"/>
              </a:rPr>
              <a:t>a</a:t>
            </a:r>
            <a:r>
              <a:rPr lang="en-US" sz="2400" b="1">
                <a:latin typeface="Times New Roman" panose="02020603050405020304" pitchFamily="18" charset="0"/>
              </a:rPr>
              <a:t>tx</a:t>
            </a:r>
            <a:r>
              <a:rPr lang="en-US" sz="2400" b="1" baseline="-25000">
                <a:latin typeface="Times New Roman" panose="02020603050405020304" pitchFamily="18" charset="0"/>
              </a:rPr>
              <a:t>i</a:t>
            </a:r>
            <a:endParaRPr lang="en-US" sz="2400" b="1">
              <a:latin typeface="Times New Roman" panose="02020603050405020304" pitchFamily="18" charset="0"/>
            </a:endParaRP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783138" y="4649789"/>
            <a:ext cx="24431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Times New Roman" panose="02020603050405020304" pitchFamily="18" charset="0"/>
              </a:rPr>
              <a:t>t is either +1 or -1</a:t>
            </a:r>
            <a:br>
              <a:rPr lang="en-US" sz="2000" b="1">
                <a:latin typeface="Times New Roman" panose="02020603050405020304" pitchFamily="18" charset="0"/>
              </a:rPr>
            </a:br>
            <a:r>
              <a:rPr lang="en-US" sz="2000" b="1">
                <a:latin typeface="Symbol" panose="05050102010706020507" pitchFamily="18" charset="2"/>
              </a:rPr>
              <a:t>a</a:t>
            </a:r>
            <a:r>
              <a:rPr lang="en-US" sz="2000" b="1">
                <a:latin typeface="Times New Roman" panose="02020603050405020304" pitchFamily="18" charset="0"/>
              </a:rPr>
              <a:t> is the learning rate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3297239" y="5562601"/>
            <a:ext cx="565238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anose="02020603050405020304" pitchFamily="18" charset="0"/>
              </a:rPr>
              <a:t>If an error does not occur, the weights are</a:t>
            </a:r>
          </a:p>
          <a:p>
            <a:pPr eaLnBrk="0" hangingPunct="0"/>
            <a:r>
              <a:rPr lang="en-US" sz="2400" b="1">
                <a:latin typeface="Times New Roman" panose="02020603050405020304" pitchFamily="18" charset="0"/>
              </a:rPr>
              <a:t>not changed</a:t>
            </a:r>
          </a:p>
        </p:txBody>
      </p:sp>
    </p:spTree>
    <p:extLst>
      <p:ext uri="{BB962C8B-B14F-4D97-AF65-F5344CB8AC3E}">
        <p14:creationId xmlns:p14="http://schemas.microsoft.com/office/powerpoint/2010/main" val="315984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  <p:bldP spid="27653" grpId="0" autoUpdateAnimBg="0"/>
      <p:bldP spid="27654" grpId="0" autoUpdateAnimBg="0"/>
      <p:bldP spid="2765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7FDE-C750-491E-BF79-BEFC7179FF0F}" type="slidenum">
              <a:rPr lang="en-US"/>
              <a:pPr/>
              <a:t>3</a:t>
            </a:fld>
            <a:endParaRPr lang="en-U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Limitations of the Perceptron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4716463"/>
          </a:xfrm>
        </p:spPr>
        <p:txBody>
          <a:bodyPr/>
          <a:lstStyle/>
          <a:p>
            <a:pPr lvl="2">
              <a:buFontTx/>
              <a:buNone/>
            </a:pPr>
            <a:r>
              <a:rPr lang="en-US" b="1"/>
              <a:t>The perceptron can only learn to distinguish between classifications if the classes are </a:t>
            </a:r>
            <a:r>
              <a:rPr lang="en-US" b="1" i="1"/>
              <a:t>linearly separable</a:t>
            </a:r>
            <a:r>
              <a:rPr lang="en-US" b="1"/>
              <a:t>.</a:t>
            </a:r>
          </a:p>
          <a:p>
            <a:pPr lvl="1">
              <a:buFontTx/>
              <a:buNone/>
            </a:pPr>
            <a:endParaRPr lang="en-US" sz="1400" b="1"/>
          </a:p>
          <a:p>
            <a:pPr lvl="2">
              <a:buFontTx/>
              <a:buNone/>
            </a:pPr>
            <a:r>
              <a:rPr lang="en-US" b="1"/>
              <a:t>	If the problem is not linearly separable then the behaviour of the algorithm is not guaranteed.</a:t>
            </a:r>
          </a:p>
          <a:p>
            <a:pPr lvl="1">
              <a:buFontTx/>
              <a:buNone/>
            </a:pPr>
            <a:endParaRPr lang="en-US" sz="1400" b="1"/>
          </a:p>
          <a:p>
            <a:pPr lvl="2">
              <a:buFontTx/>
              <a:buNone/>
            </a:pPr>
            <a:r>
              <a:rPr lang="en-US" b="1"/>
              <a:t>	If the problem is linearly separable, there may be a number of possible solutions.</a:t>
            </a:r>
          </a:p>
          <a:p>
            <a:pPr lvl="1">
              <a:buFontTx/>
              <a:buNone/>
            </a:pPr>
            <a:endParaRPr lang="en-US" sz="1400" b="1"/>
          </a:p>
          <a:p>
            <a:pPr lvl="2">
              <a:buFontTx/>
              <a:buNone/>
            </a:pPr>
            <a:r>
              <a:rPr lang="en-US" b="1"/>
              <a:t>	The algorithm as stated gives no indication of the quality of the solution found.</a:t>
            </a:r>
          </a:p>
          <a:p>
            <a:pPr>
              <a:buFontTx/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50076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19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9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8309A-E969-4285-81B3-D2D144FBC61E}" type="slidenum">
              <a:rPr lang="en-US"/>
              <a:pPr/>
              <a:t>4</a:t>
            </a:fld>
            <a:endParaRPr lang="en-US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XOR Problem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1420813"/>
          </a:xfrm>
        </p:spPr>
        <p:txBody>
          <a:bodyPr/>
          <a:lstStyle/>
          <a:p>
            <a:r>
              <a:rPr lang="en-US"/>
              <a:t>A perceptron network can not implement an XOR function</a:t>
            </a:r>
          </a:p>
        </p:txBody>
      </p:sp>
      <p:grpSp>
        <p:nvGrpSpPr>
          <p:cNvPr id="67608" name="Group 24"/>
          <p:cNvGrpSpPr>
            <a:grpSpLocks/>
          </p:cNvGrpSpPr>
          <p:nvPr/>
        </p:nvGrpSpPr>
        <p:grpSpPr bwMode="auto">
          <a:xfrm>
            <a:off x="1524000" y="3200400"/>
            <a:ext cx="2482850" cy="2255838"/>
            <a:chOff x="0" y="2016"/>
            <a:chExt cx="1564" cy="1421"/>
          </a:xfrm>
        </p:grpSpPr>
        <p:sp>
          <p:nvSpPr>
            <p:cNvPr id="67591" name="Oval 7"/>
            <p:cNvSpPr>
              <a:spLocks noChangeArrowheads="1"/>
            </p:cNvSpPr>
            <p:nvPr/>
          </p:nvSpPr>
          <p:spPr bwMode="auto">
            <a:xfrm>
              <a:off x="768" y="235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2" name="Oval 8"/>
            <p:cNvSpPr>
              <a:spLocks noChangeArrowheads="1"/>
            </p:cNvSpPr>
            <p:nvPr/>
          </p:nvSpPr>
          <p:spPr bwMode="auto">
            <a:xfrm>
              <a:off x="1296" y="292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3" name="Oval 9"/>
            <p:cNvSpPr>
              <a:spLocks noChangeArrowheads="1"/>
            </p:cNvSpPr>
            <p:nvPr/>
          </p:nvSpPr>
          <p:spPr bwMode="auto">
            <a:xfrm>
              <a:off x="816" y="292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4" name="Oval 10"/>
            <p:cNvSpPr>
              <a:spLocks noChangeArrowheads="1"/>
            </p:cNvSpPr>
            <p:nvPr/>
          </p:nvSpPr>
          <p:spPr bwMode="auto">
            <a:xfrm>
              <a:off x="288" y="292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5" name="Text Box 11"/>
            <p:cNvSpPr txBox="1">
              <a:spLocks noChangeArrowheads="1"/>
            </p:cNvSpPr>
            <p:nvPr/>
          </p:nvSpPr>
          <p:spPr bwMode="auto">
            <a:xfrm>
              <a:off x="230" y="3149"/>
              <a:ext cx="13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1"/>
                  </a:solidFill>
                  <a:latin typeface="Comic Sans MS" panose="030F0702030302020204" pitchFamily="66" charset="0"/>
                </a:rPr>
                <a:t>x</a:t>
              </a:r>
              <a:r>
                <a:rPr lang="en-US" sz="2400" baseline="-25000">
                  <a:solidFill>
                    <a:schemeClr val="accent1"/>
                  </a:solidFill>
                  <a:latin typeface="Comic Sans MS" panose="030F0702030302020204" pitchFamily="66" charset="0"/>
                </a:rPr>
                <a:t>0        </a:t>
              </a:r>
              <a:r>
                <a:rPr lang="en-US" sz="2400">
                  <a:solidFill>
                    <a:schemeClr val="accent1"/>
                  </a:solidFill>
                  <a:latin typeface="Comic Sans MS" panose="030F0702030302020204" pitchFamily="66" charset="0"/>
                </a:rPr>
                <a:t> x</a:t>
              </a:r>
              <a:r>
                <a:rPr lang="en-US" sz="2400" baseline="-25000">
                  <a:solidFill>
                    <a:schemeClr val="accent1"/>
                  </a:solidFill>
                  <a:latin typeface="Comic Sans MS" panose="030F0702030302020204" pitchFamily="66" charset="0"/>
                </a:rPr>
                <a:t>1        </a:t>
              </a:r>
              <a:r>
                <a:rPr lang="en-US" sz="2400">
                  <a:solidFill>
                    <a:schemeClr val="accent1"/>
                  </a:solidFill>
                  <a:latin typeface="Comic Sans MS" panose="030F0702030302020204" pitchFamily="66" charset="0"/>
                </a:rPr>
                <a:t>x</a:t>
              </a:r>
              <a:r>
                <a:rPr lang="en-US" sz="2400" baseline="-25000">
                  <a:solidFill>
                    <a:schemeClr val="accent1"/>
                  </a:solidFill>
                  <a:latin typeface="Comic Sans MS" panose="030F0702030302020204" pitchFamily="66" charset="0"/>
                </a:rPr>
                <a:t>2</a:t>
              </a:r>
              <a:endParaRPr lang="en-US" sz="2400">
                <a:solidFill>
                  <a:schemeClr val="accent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7596" name="Line 12"/>
            <p:cNvSpPr>
              <a:spLocks noChangeShapeType="1"/>
            </p:cNvSpPr>
            <p:nvPr/>
          </p:nvSpPr>
          <p:spPr bwMode="auto">
            <a:xfrm flipV="1">
              <a:off x="384" y="2544"/>
              <a:ext cx="384" cy="38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97" name="Line 13"/>
            <p:cNvSpPr>
              <a:spLocks noChangeShapeType="1"/>
            </p:cNvSpPr>
            <p:nvPr/>
          </p:nvSpPr>
          <p:spPr bwMode="auto">
            <a:xfrm flipH="1" flipV="1">
              <a:off x="864" y="2544"/>
              <a:ext cx="48" cy="38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98" name="Line 14"/>
            <p:cNvSpPr>
              <a:spLocks noChangeShapeType="1"/>
            </p:cNvSpPr>
            <p:nvPr/>
          </p:nvSpPr>
          <p:spPr bwMode="auto">
            <a:xfrm flipH="1" flipV="1">
              <a:off x="960" y="2544"/>
              <a:ext cx="432" cy="38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99" name="Line 15"/>
            <p:cNvSpPr>
              <a:spLocks noChangeShapeType="1"/>
            </p:cNvSpPr>
            <p:nvPr/>
          </p:nvSpPr>
          <p:spPr bwMode="auto">
            <a:xfrm flipV="1">
              <a:off x="864" y="2112"/>
              <a:ext cx="0" cy="24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00" name="Text Box 16"/>
            <p:cNvSpPr txBox="1">
              <a:spLocks noChangeArrowheads="1"/>
            </p:cNvSpPr>
            <p:nvPr/>
          </p:nvSpPr>
          <p:spPr bwMode="auto">
            <a:xfrm>
              <a:off x="0" y="2016"/>
              <a:ext cx="7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1"/>
                  </a:solidFill>
                  <a:latin typeface="Comic Sans MS" panose="030F0702030302020204" pitchFamily="66" charset="0"/>
                </a:rPr>
                <a:t>o(x</a:t>
              </a:r>
              <a:r>
                <a:rPr lang="en-US" sz="2400" baseline="-25000">
                  <a:solidFill>
                    <a:schemeClr val="accent1"/>
                  </a:solidFill>
                  <a:latin typeface="Comic Sans MS" panose="030F0702030302020204" pitchFamily="66" charset="0"/>
                </a:rPr>
                <a:t>1</a:t>
              </a:r>
              <a:r>
                <a:rPr lang="en-US" sz="2400">
                  <a:solidFill>
                    <a:schemeClr val="accent1"/>
                  </a:solidFill>
                  <a:latin typeface="Comic Sans MS" panose="030F0702030302020204" pitchFamily="66" charset="0"/>
                </a:rPr>
                <a:t>,x</a:t>
              </a:r>
              <a:r>
                <a:rPr lang="en-US" sz="2400" baseline="-25000">
                  <a:solidFill>
                    <a:schemeClr val="accent1"/>
                  </a:solidFill>
                  <a:latin typeface="Comic Sans MS" panose="030F0702030302020204" pitchFamily="66" charset="0"/>
                </a:rPr>
                <a:t>2</a:t>
              </a:r>
              <a:r>
                <a:rPr lang="en-US" sz="2400">
                  <a:solidFill>
                    <a:schemeClr val="accent1"/>
                  </a:solidFill>
                  <a:latin typeface="Comic Sans MS" panose="030F0702030302020204" pitchFamily="66" charset="0"/>
                </a:rPr>
                <a:t>)</a:t>
              </a:r>
            </a:p>
          </p:txBody>
        </p:sp>
        <p:sp>
          <p:nvSpPr>
            <p:cNvPr id="67601" name="Text Box 17"/>
            <p:cNvSpPr txBox="1">
              <a:spLocks noChangeArrowheads="1"/>
            </p:cNvSpPr>
            <p:nvPr/>
          </p:nvSpPr>
          <p:spPr bwMode="auto">
            <a:xfrm>
              <a:off x="240" y="2496"/>
              <a:ext cx="3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1"/>
                  </a:solidFill>
                  <a:latin typeface="Comic Sans MS" panose="030F0702030302020204" pitchFamily="66" charset="0"/>
                </a:rPr>
                <a:t>w</a:t>
              </a:r>
              <a:r>
                <a:rPr lang="en-US" sz="2400" baseline="-25000">
                  <a:solidFill>
                    <a:schemeClr val="accent1"/>
                  </a:solidFill>
                  <a:latin typeface="Comic Sans MS" panose="030F0702030302020204" pitchFamily="66" charset="0"/>
                </a:rPr>
                <a:t>0</a:t>
              </a:r>
              <a:endParaRPr lang="en-US" sz="2400">
                <a:solidFill>
                  <a:schemeClr val="accent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7602" name="Text Box 18"/>
            <p:cNvSpPr txBox="1">
              <a:spLocks noChangeArrowheads="1"/>
            </p:cNvSpPr>
            <p:nvPr/>
          </p:nvSpPr>
          <p:spPr bwMode="auto">
            <a:xfrm>
              <a:off x="624" y="2640"/>
              <a:ext cx="3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1"/>
                  </a:solidFill>
                  <a:latin typeface="Comic Sans MS" panose="030F0702030302020204" pitchFamily="66" charset="0"/>
                </a:rPr>
                <a:t>w</a:t>
              </a:r>
              <a:r>
                <a:rPr lang="en-US" sz="2400" baseline="-25000">
                  <a:solidFill>
                    <a:schemeClr val="accent1"/>
                  </a:solidFill>
                  <a:latin typeface="Comic Sans MS" panose="030F0702030302020204" pitchFamily="66" charset="0"/>
                </a:rPr>
                <a:t>1</a:t>
              </a:r>
              <a:endParaRPr lang="en-US" sz="2400">
                <a:solidFill>
                  <a:schemeClr val="accent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7603" name="Text Box 19"/>
            <p:cNvSpPr txBox="1">
              <a:spLocks noChangeArrowheads="1"/>
            </p:cNvSpPr>
            <p:nvPr/>
          </p:nvSpPr>
          <p:spPr bwMode="auto">
            <a:xfrm>
              <a:off x="1142" y="2477"/>
              <a:ext cx="3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1"/>
                  </a:solidFill>
                  <a:latin typeface="Comic Sans MS" panose="030F0702030302020204" pitchFamily="66" charset="0"/>
                </a:rPr>
                <a:t>w</a:t>
              </a:r>
              <a:r>
                <a:rPr lang="en-US" sz="2400" baseline="-25000">
                  <a:solidFill>
                    <a:schemeClr val="accent1"/>
                  </a:solidFill>
                  <a:latin typeface="Comic Sans MS" panose="030F0702030302020204" pitchFamily="66" charset="0"/>
                </a:rPr>
                <a:t>2</a:t>
              </a:r>
              <a:endParaRPr lang="en-US" sz="2400">
                <a:solidFill>
                  <a:schemeClr val="accent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1736726" y="5989639"/>
            <a:ext cx="829265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omic Sans MS" panose="030F0702030302020204" pitchFamily="66" charset="0"/>
              </a:rPr>
              <a:t>There is no assignment of values to w</a:t>
            </a:r>
            <a:r>
              <a:rPr lang="en-US" sz="2400" baseline="-25000">
                <a:latin typeface="Comic Sans MS" panose="030F0702030302020204" pitchFamily="66" charset="0"/>
              </a:rPr>
              <a:t>0</a:t>
            </a:r>
            <a:r>
              <a:rPr lang="en-US" sz="2400">
                <a:latin typeface="Comic Sans MS" panose="030F0702030302020204" pitchFamily="66" charset="0"/>
              </a:rPr>
              <a:t>,w</a:t>
            </a:r>
            <a:r>
              <a:rPr lang="en-US" sz="2400" baseline="-25000">
                <a:latin typeface="Comic Sans MS" panose="030F0702030302020204" pitchFamily="66" charset="0"/>
              </a:rPr>
              <a:t>1</a:t>
            </a:r>
            <a:r>
              <a:rPr lang="en-US" sz="2400">
                <a:latin typeface="Comic Sans MS" panose="030F0702030302020204" pitchFamily="66" charset="0"/>
              </a:rPr>
              <a:t> and w</a:t>
            </a:r>
            <a:r>
              <a:rPr lang="en-US" sz="2400" baseline="-25000">
                <a:latin typeface="Comic Sans MS" panose="030F0702030302020204" pitchFamily="66" charset="0"/>
              </a:rPr>
              <a:t>2</a:t>
            </a:r>
            <a:r>
              <a:rPr lang="en-US" sz="2400">
                <a:latin typeface="Comic Sans MS" panose="030F0702030302020204" pitchFamily="66" charset="0"/>
              </a:rPr>
              <a:t> that</a:t>
            </a:r>
          </a:p>
          <a:p>
            <a:r>
              <a:rPr lang="en-US" sz="2400">
                <a:latin typeface="Comic Sans MS" panose="030F0702030302020204" pitchFamily="66" charset="0"/>
              </a:rPr>
              <a:t>satisfies above inequalities. XOR cannot be represented!</a:t>
            </a:r>
          </a:p>
        </p:txBody>
      </p:sp>
      <p:grpSp>
        <p:nvGrpSpPr>
          <p:cNvPr id="67610" name="Group 26"/>
          <p:cNvGrpSpPr>
            <a:grpSpLocks/>
          </p:cNvGrpSpPr>
          <p:nvPr/>
        </p:nvGrpSpPr>
        <p:grpSpPr bwMode="auto">
          <a:xfrm>
            <a:off x="4895850" y="2924175"/>
            <a:ext cx="5238750" cy="2781300"/>
            <a:chOff x="2124" y="1842"/>
            <a:chExt cx="3300" cy="1752"/>
          </a:xfrm>
        </p:grpSpPr>
        <p:sp>
          <p:nvSpPr>
            <p:cNvPr id="67609" name="Rectangle 25"/>
            <p:cNvSpPr>
              <a:spLocks noChangeArrowheads="1"/>
            </p:cNvSpPr>
            <p:nvPr/>
          </p:nvSpPr>
          <p:spPr bwMode="auto">
            <a:xfrm>
              <a:off x="2124" y="1842"/>
              <a:ext cx="3282" cy="17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7604" name="Object 20"/>
            <p:cNvGraphicFramePr>
              <a:graphicFrameLocks noChangeAspect="1"/>
            </p:cNvGraphicFramePr>
            <p:nvPr/>
          </p:nvGraphicFramePr>
          <p:xfrm>
            <a:off x="2208" y="2016"/>
            <a:ext cx="1968" cy="1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3" imgW="1218960" imgH="914400" progId="Equation.3">
                    <p:embed/>
                  </p:oleObj>
                </mc:Choice>
                <mc:Fallback>
                  <p:oleObj name="Equation" r:id="rId3" imgW="1218960" imgH="914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2016"/>
                          <a:ext cx="1968" cy="1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06" name="AutoShape 22"/>
            <p:cNvSpPr>
              <a:spLocks/>
            </p:cNvSpPr>
            <p:nvPr/>
          </p:nvSpPr>
          <p:spPr bwMode="auto">
            <a:xfrm>
              <a:off x="4128" y="1920"/>
              <a:ext cx="240" cy="1632"/>
            </a:xfrm>
            <a:prstGeom prst="rightBracket">
              <a:avLst>
                <a:gd name="adj" fmla="val 5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7" name="Text Box 23"/>
            <p:cNvSpPr txBox="1">
              <a:spLocks noChangeArrowheads="1"/>
            </p:cNvSpPr>
            <p:nvPr/>
          </p:nvSpPr>
          <p:spPr bwMode="auto">
            <a:xfrm>
              <a:off x="4406" y="2522"/>
              <a:ext cx="10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</a:rPr>
                <a:t>XOR(x</a:t>
              </a:r>
              <a:r>
                <a:rPr lang="en-US" sz="2400" baseline="-25000">
                  <a:latin typeface="Times New Roman" panose="02020603050405020304" pitchFamily="18" charset="0"/>
                </a:rPr>
                <a:t>1</a:t>
              </a:r>
              <a:r>
                <a:rPr lang="en-US" sz="2400">
                  <a:latin typeface="Times New Roman" panose="02020603050405020304" pitchFamily="18" charset="0"/>
                </a:rPr>
                <a:t>,x</a:t>
              </a:r>
              <a:r>
                <a:rPr lang="en-US" sz="2400" baseline="-25000">
                  <a:latin typeface="Times New Roman" panose="02020603050405020304" pitchFamily="18" charset="0"/>
                </a:rPr>
                <a:t>2</a:t>
              </a:r>
              <a:r>
                <a:rPr lang="en-US" sz="2400">
                  <a:latin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67613" name="Group 29"/>
          <p:cNvGrpSpPr>
            <a:grpSpLocks/>
          </p:cNvGrpSpPr>
          <p:nvPr/>
        </p:nvGrpSpPr>
        <p:grpSpPr bwMode="auto">
          <a:xfrm>
            <a:off x="4638676" y="3800476"/>
            <a:ext cx="4010025" cy="1368425"/>
            <a:chOff x="1962" y="2394"/>
            <a:chExt cx="2526" cy="862"/>
          </a:xfrm>
        </p:grpSpPr>
        <p:sp>
          <p:nvSpPr>
            <p:cNvPr id="67611" name="Oval 27"/>
            <p:cNvSpPr>
              <a:spLocks noChangeArrowheads="1"/>
            </p:cNvSpPr>
            <p:nvPr/>
          </p:nvSpPr>
          <p:spPr bwMode="auto">
            <a:xfrm>
              <a:off x="2052" y="2394"/>
              <a:ext cx="2436" cy="6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2" name="Text Box 28"/>
            <p:cNvSpPr txBox="1">
              <a:spLocks noChangeArrowheads="1"/>
            </p:cNvSpPr>
            <p:nvPr/>
          </p:nvSpPr>
          <p:spPr bwMode="auto">
            <a:xfrm>
              <a:off x="1962" y="3023"/>
              <a:ext cx="203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INPUTS ARE DIFFERENT – 1 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971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6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7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7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 build="p"/>
      <p:bldP spid="6760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6BC9-7CD7-4F4E-B858-A97028714C5E}" type="slidenum">
              <a:rPr lang="en-US"/>
              <a:pPr/>
              <a:t>5</a:t>
            </a:fld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MultiLayer Perceptrons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1506538"/>
          </a:xfrm>
        </p:spPr>
        <p:txBody>
          <a:bodyPr/>
          <a:lstStyle/>
          <a:p>
            <a:r>
              <a:rPr lang="en-US"/>
              <a:t>Perceptrons can be improved if placed in a multilayered network</a:t>
            </a:r>
          </a:p>
        </p:txBody>
      </p:sp>
      <p:grpSp>
        <p:nvGrpSpPr>
          <p:cNvPr id="43091" name="Group 83"/>
          <p:cNvGrpSpPr>
            <a:grpSpLocks/>
          </p:cNvGrpSpPr>
          <p:nvPr/>
        </p:nvGrpSpPr>
        <p:grpSpPr bwMode="auto">
          <a:xfrm>
            <a:off x="1990726" y="2781301"/>
            <a:ext cx="8505825" cy="3933825"/>
            <a:chOff x="294" y="1752"/>
            <a:chExt cx="5358" cy="2478"/>
          </a:xfrm>
        </p:grpSpPr>
        <p:sp>
          <p:nvSpPr>
            <p:cNvPr id="43090" name="Rectangle 82"/>
            <p:cNvSpPr>
              <a:spLocks noChangeArrowheads="1"/>
            </p:cNvSpPr>
            <p:nvPr/>
          </p:nvSpPr>
          <p:spPr bwMode="auto">
            <a:xfrm>
              <a:off x="294" y="1752"/>
              <a:ext cx="5358" cy="24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015" name="Group 7"/>
            <p:cNvGrpSpPr>
              <a:grpSpLocks/>
            </p:cNvGrpSpPr>
            <p:nvPr/>
          </p:nvGrpSpPr>
          <p:grpSpPr bwMode="auto">
            <a:xfrm>
              <a:off x="344" y="1819"/>
              <a:ext cx="5196" cy="2388"/>
              <a:chOff x="302" y="1099"/>
              <a:chExt cx="5196" cy="2388"/>
            </a:xfrm>
          </p:grpSpPr>
          <p:grpSp>
            <p:nvGrpSpPr>
              <p:cNvPr id="43016" name="Group 8"/>
              <p:cNvGrpSpPr>
                <a:grpSpLocks/>
              </p:cNvGrpSpPr>
              <p:nvPr/>
            </p:nvGrpSpPr>
            <p:grpSpPr bwMode="auto">
              <a:xfrm>
                <a:off x="1740" y="1728"/>
                <a:ext cx="318" cy="1278"/>
                <a:chOff x="1908" y="1596"/>
                <a:chExt cx="318" cy="1278"/>
              </a:xfrm>
            </p:grpSpPr>
            <p:sp>
              <p:nvSpPr>
                <p:cNvPr id="43017" name="Oval 9"/>
                <p:cNvSpPr>
                  <a:spLocks noChangeArrowheads="1"/>
                </p:cNvSpPr>
                <p:nvPr/>
              </p:nvSpPr>
              <p:spPr bwMode="auto">
                <a:xfrm>
                  <a:off x="1908" y="2070"/>
                  <a:ext cx="312" cy="31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29804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400"/>
                    <a:t>1</a:t>
                  </a:r>
                </a:p>
              </p:txBody>
            </p:sp>
            <p:sp>
              <p:nvSpPr>
                <p:cNvPr id="43018" name="Oval 10"/>
                <p:cNvSpPr>
                  <a:spLocks noChangeArrowheads="1"/>
                </p:cNvSpPr>
                <p:nvPr/>
              </p:nvSpPr>
              <p:spPr bwMode="auto">
                <a:xfrm>
                  <a:off x="1914" y="1596"/>
                  <a:ext cx="312" cy="31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29804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400"/>
                    <a:t>1</a:t>
                  </a:r>
                </a:p>
              </p:txBody>
            </p:sp>
            <p:sp>
              <p:nvSpPr>
                <p:cNvPr id="43019" name="Oval 11"/>
                <p:cNvSpPr>
                  <a:spLocks noChangeArrowheads="1"/>
                </p:cNvSpPr>
                <p:nvPr/>
              </p:nvSpPr>
              <p:spPr bwMode="auto">
                <a:xfrm>
                  <a:off x="1908" y="2562"/>
                  <a:ext cx="312" cy="31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3300"/>
                    </a:gs>
                    <a:gs pos="100000">
                      <a:srgbClr val="CC3300">
                        <a:gamma/>
                        <a:shade val="29804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400"/>
                    <a:t>1</a:t>
                  </a:r>
                </a:p>
              </p:txBody>
            </p:sp>
          </p:grpSp>
          <p:grpSp>
            <p:nvGrpSpPr>
              <p:cNvPr id="43020" name="Group 12"/>
              <p:cNvGrpSpPr>
                <a:grpSpLocks/>
              </p:cNvGrpSpPr>
              <p:nvPr/>
            </p:nvGrpSpPr>
            <p:grpSpPr bwMode="auto">
              <a:xfrm>
                <a:off x="2400" y="1428"/>
                <a:ext cx="330" cy="1926"/>
                <a:chOff x="2568" y="1296"/>
                <a:chExt cx="330" cy="1926"/>
              </a:xfrm>
            </p:grpSpPr>
            <p:sp>
              <p:nvSpPr>
                <p:cNvPr id="43021" name="Oval 13"/>
                <p:cNvSpPr>
                  <a:spLocks noChangeArrowheads="1"/>
                </p:cNvSpPr>
                <p:nvPr/>
              </p:nvSpPr>
              <p:spPr bwMode="auto">
                <a:xfrm>
                  <a:off x="2586" y="1296"/>
                  <a:ext cx="312" cy="31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8000"/>
                    </a:gs>
                    <a:gs pos="100000">
                      <a:srgbClr val="0080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400" b="1">
                      <a:latin typeface="Symbol" panose="05050102010706020507" pitchFamily="18" charset="2"/>
                    </a:rPr>
                    <a:t>j</a:t>
                  </a:r>
                  <a:endParaRPr lang="en-US" sz="2400"/>
                </a:p>
              </p:txBody>
            </p:sp>
            <p:sp>
              <p:nvSpPr>
                <p:cNvPr id="43022" name="Oval 14"/>
                <p:cNvSpPr>
                  <a:spLocks noChangeArrowheads="1"/>
                </p:cNvSpPr>
                <p:nvPr/>
              </p:nvSpPr>
              <p:spPr bwMode="auto">
                <a:xfrm>
                  <a:off x="2580" y="1788"/>
                  <a:ext cx="312" cy="31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8000"/>
                    </a:gs>
                    <a:gs pos="100000">
                      <a:srgbClr val="0080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400">
                      <a:latin typeface="Symbol" panose="05050102010706020507" pitchFamily="18" charset="2"/>
                    </a:rPr>
                    <a:t>j</a:t>
                  </a:r>
                  <a:endParaRPr lang="en-US" sz="2400"/>
                </a:p>
              </p:txBody>
            </p:sp>
            <p:sp>
              <p:nvSpPr>
                <p:cNvPr id="43023" name="Oval 15"/>
                <p:cNvSpPr>
                  <a:spLocks noChangeArrowheads="1"/>
                </p:cNvSpPr>
                <p:nvPr/>
              </p:nvSpPr>
              <p:spPr bwMode="auto">
                <a:xfrm>
                  <a:off x="2568" y="2910"/>
                  <a:ext cx="312" cy="31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8000"/>
                    </a:gs>
                    <a:gs pos="100000">
                      <a:srgbClr val="0080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400">
                      <a:latin typeface="Symbol" panose="05050102010706020507" pitchFamily="18" charset="2"/>
                    </a:rPr>
                    <a:t>j</a:t>
                  </a:r>
                </a:p>
              </p:txBody>
            </p:sp>
            <p:sp>
              <p:nvSpPr>
                <p:cNvPr id="43024" name="Oval 16"/>
                <p:cNvSpPr>
                  <a:spLocks noChangeArrowheads="1"/>
                </p:cNvSpPr>
                <p:nvPr/>
              </p:nvSpPr>
              <p:spPr bwMode="auto">
                <a:xfrm>
                  <a:off x="2574" y="2370"/>
                  <a:ext cx="312" cy="31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8000"/>
                    </a:gs>
                    <a:gs pos="100000">
                      <a:srgbClr val="0080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400">
                      <a:latin typeface="Symbol" panose="05050102010706020507" pitchFamily="18" charset="2"/>
                    </a:rPr>
                    <a:t>j</a:t>
                  </a:r>
                </a:p>
              </p:txBody>
            </p:sp>
          </p:grpSp>
          <p:grpSp>
            <p:nvGrpSpPr>
              <p:cNvPr id="43025" name="Group 17"/>
              <p:cNvGrpSpPr>
                <a:grpSpLocks/>
              </p:cNvGrpSpPr>
              <p:nvPr/>
            </p:nvGrpSpPr>
            <p:grpSpPr bwMode="auto">
              <a:xfrm>
                <a:off x="3120" y="1434"/>
                <a:ext cx="330" cy="1926"/>
                <a:chOff x="3288" y="1302"/>
                <a:chExt cx="330" cy="1926"/>
              </a:xfrm>
            </p:grpSpPr>
            <p:sp>
              <p:nvSpPr>
                <p:cNvPr id="43026" name="Oval 18"/>
                <p:cNvSpPr>
                  <a:spLocks noChangeArrowheads="1"/>
                </p:cNvSpPr>
                <p:nvPr/>
              </p:nvSpPr>
              <p:spPr bwMode="auto">
                <a:xfrm>
                  <a:off x="3306" y="1302"/>
                  <a:ext cx="312" cy="31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8000"/>
                    </a:gs>
                    <a:gs pos="100000">
                      <a:srgbClr val="0080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400">
                      <a:latin typeface="Symbol" panose="05050102010706020507" pitchFamily="18" charset="2"/>
                    </a:rPr>
                    <a:t>j</a:t>
                  </a:r>
                </a:p>
              </p:txBody>
            </p:sp>
            <p:sp>
              <p:nvSpPr>
                <p:cNvPr id="43027" name="Oval 19"/>
                <p:cNvSpPr>
                  <a:spLocks noChangeArrowheads="1"/>
                </p:cNvSpPr>
                <p:nvPr/>
              </p:nvSpPr>
              <p:spPr bwMode="auto">
                <a:xfrm>
                  <a:off x="3300" y="1794"/>
                  <a:ext cx="312" cy="31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8000"/>
                    </a:gs>
                    <a:gs pos="100000">
                      <a:srgbClr val="0080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400">
                      <a:latin typeface="Symbol" panose="05050102010706020507" pitchFamily="18" charset="2"/>
                    </a:rPr>
                    <a:t>j</a:t>
                  </a:r>
                </a:p>
              </p:txBody>
            </p:sp>
            <p:sp>
              <p:nvSpPr>
                <p:cNvPr id="43028" name="Oval 20"/>
                <p:cNvSpPr>
                  <a:spLocks noChangeArrowheads="1"/>
                </p:cNvSpPr>
                <p:nvPr/>
              </p:nvSpPr>
              <p:spPr bwMode="auto">
                <a:xfrm>
                  <a:off x="3288" y="2916"/>
                  <a:ext cx="312" cy="31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8000"/>
                    </a:gs>
                    <a:gs pos="100000">
                      <a:srgbClr val="0080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400">
                      <a:latin typeface="Symbol" panose="05050102010706020507" pitchFamily="18" charset="2"/>
                    </a:rPr>
                    <a:t>j</a:t>
                  </a:r>
                </a:p>
              </p:txBody>
            </p:sp>
            <p:sp>
              <p:nvSpPr>
                <p:cNvPr id="43029" name="Oval 21"/>
                <p:cNvSpPr>
                  <a:spLocks noChangeArrowheads="1"/>
                </p:cNvSpPr>
                <p:nvPr/>
              </p:nvSpPr>
              <p:spPr bwMode="auto">
                <a:xfrm>
                  <a:off x="3294" y="2376"/>
                  <a:ext cx="312" cy="31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8000"/>
                    </a:gs>
                    <a:gs pos="100000">
                      <a:srgbClr val="0080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400">
                      <a:latin typeface="Symbol" panose="05050102010706020507" pitchFamily="18" charset="2"/>
                    </a:rPr>
                    <a:t>j</a:t>
                  </a:r>
                </a:p>
              </p:txBody>
            </p:sp>
          </p:grpSp>
          <p:sp>
            <p:nvSpPr>
              <p:cNvPr id="43030" name="Line 22"/>
              <p:cNvSpPr>
                <a:spLocks noChangeShapeType="1"/>
              </p:cNvSpPr>
              <p:nvPr/>
            </p:nvSpPr>
            <p:spPr bwMode="auto">
              <a:xfrm>
                <a:off x="1350" y="1878"/>
                <a:ext cx="396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1" name="Line 23"/>
              <p:cNvSpPr>
                <a:spLocks noChangeShapeType="1"/>
              </p:cNvSpPr>
              <p:nvPr/>
            </p:nvSpPr>
            <p:spPr bwMode="auto">
              <a:xfrm>
                <a:off x="1338" y="2850"/>
                <a:ext cx="396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2" name="Line 24"/>
              <p:cNvSpPr>
                <a:spLocks noChangeShapeType="1"/>
              </p:cNvSpPr>
              <p:nvPr/>
            </p:nvSpPr>
            <p:spPr bwMode="auto">
              <a:xfrm>
                <a:off x="1344" y="2370"/>
                <a:ext cx="396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3" name="Line 25"/>
              <p:cNvSpPr>
                <a:spLocks noChangeShapeType="1"/>
              </p:cNvSpPr>
              <p:nvPr/>
            </p:nvSpPr>
            <p:spPr bwMode="auto">
              <a:xfrm>
                <a:off x="4170" y="2106"/>
                <a:ext cx="396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4" name="Line 26"/>
              <p:cNvSpPr>
                <a:spLocks noChangeShapeType="1"/>
              </p:cNvSpPr>
              <p:nvPr/>
            </p:nvSpPr>
            <p:spPr bwMode="auto">
              <a:xfrm>
                <a:off x="3456" y="2640"/>
                <a:ext cx="396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5" name="Line 27"/>
              <p:cNvSpPr>
                <a:spLocks noChangeShapeType="1"/>
              </p:cNvSpPr>
              <p:nvPr/>
            </p:nvSpPr>
            <p:spPr bwMode="auto">
              <a:xfrm>
                <a:off x="3450" y="2088"/>
                <a:ext cx="396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6" name="Line 28"/>
              <p:cNvSpPr>
                <a:spLocks noChangeShapeType="1"/>
              </p:cNvSpPr>
              <p:nvPr/>
            </p:nvSpPr>
            <p:spPr bwMode="auto">
              <a:xfrm>
                <a:off x="4170" y="2616"/>
                <a:ext cx="396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7" name="Line 29"/>
              <p:cNvSpPr>
                <a:spLocks noChangeShapeType="1"/>
              </p:cNvSpPr>
              <p:nvPr/>
            </p:nvSpPr>
            <p:spPr bwMode="auto">
              <a:xfrm flipV="1">
                <a:off x="2052" y="1596"/>
                <a:ext cx="366" cy="2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8" name="Line 30"/>
              <p:cNvSpPr>
                <a:spLocks noChangeShapeType="1"/>
              </p:cNvSpPr>
              <p:nvPr/>
            </p:nvSpPr>
            <p:spPr bwMode="auto">
              <a:xfrm>
                <a:off x="2052" y="1878"/>
                <a:ext cx="366" cy="18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9" name="Line 31"/>
              <p:cNvSpPr>
                <a:spLocks noChangeShapeType="1"/>
              </p:cNvSpPr>
              <p:nvPr/>
            </p:nvSpPr>
            <p:spPr bwMode="auto">
              <a:xfrm>
                <a:off x="2058" y="1878"/>
                <a:ext cx="348" cy="76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0" name="Line 32"/>
              <p:cNvSpPr>
                <a:spLocks noChangeShapeType="1"/>
              </p:cNvSpPr>
              <p:nvPr/>
            </p:nvSpPr>
            <p:spPr bwMode="auto">
              <a:xfrm>
                <a:off x="2052" y="1878"/>
                <a:ext cx="354" cy="132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1" name="Line 33"/>
              <p:cNvSpPr>
                <a:spLocks noChangeShapeType="1"/>
              </p:cNvSpPr>
              <p:nvPr/>
            </p:nvSpPr>
            <p:spPr bwMode="auto">
              <a:xfrm flipV="1">
                <a:off x="2046" y="1650"/>
                <a:ext cx="378" cy="70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2" name="Line 34"/>
              <p:cNvSpPr>
                <a:spLocks noChangeShapeType="1"/>
              </p:cNvSpPr>
              <p:nvPr/>
            </p:nvSpPr>
            <p:spPr bwMode="auto">
              <a:xfrm flipV="1">
                <a:off x="2046" y="2100"/>
                <a:ext cx="360" cy="25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3" name="Line 35"/>
              <p:cNvSpPr>
                <a:spLocks noChangeShapeType="1"/>
              </p:cNvSpPr>
              <p:nvPr/>
            </p:nvSpPr>
            <p:spPr bwMode="auto">
              <a:xfrm>
                <a:off x="2046" y="2352"/>
                <a:ext cx="348" cy="31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4" name="Line 36"/>
              <p:cNvSpPr>
                <a:spLocks noChangeShapeType="1"/>
              </p:cNvSpPr>
              <p:nvPr/>
            </p:nvSpPr>
            <p:spPr bwMode="auto">
              <a:xfrm>
                <a:off x="2046" y="2358"/>
                <a:ext cx="336" cy="82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5" name="Line 37"/>
              <p:cNvSpPr>
                <a:spLocks noChangeShapeType="1"/>
              </p:cNvSpPr>
              <p:nvPr/>
            </p:nvSpPr>
            <p:spPr bwMode="auto">
              <a:xfrm>
                <a:off x="2046" y="2880"/>
                <a:ext cx="354" cy="34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6" name="Line 38"/>
              <p:cNvSpPr>
                <a:spLocks noChangeShapeType="1"/>
              </p:cNvSpPr>
              <p:nvPr/>
            </p:nvSpPr>
            <p:spPr bwMode="auto">
              <a:xfrm flipV="1">
                <a:off x="2046" y="2682"/>
                <a:ext cx="354" cy="20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7" name="Line 39"/>
              <p:cNvSpPr>
                <a:spLocks noChangeShapeType="1"/>
              </p:cNvSpPr>
              <p:nvPr/>
            </p:nvSpPr>
            <p:spPr bwMode="auto">
              <a:xfrm flipV="1">
                <a:off x="2052" y="2076"/>
                <a:ext cx="360" cy="81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8" name="Line 40"/>
              <p:cNvSpPr>
                <a:spLocks noChangeShapeType="1"/>
              </p:cNvSpPr>
              <p:nvPr/>
            </p:nvSpPr>
            <p:spPr bwMode="auto">
              <a:xfrm flipV="1">
                <a:off x="2052" y="1680"/>
                <a:ext cx="402" cy="12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9" name="Line 41"/>
              <p:cNvSpPr>
                <a:spLocks noChangeShapeType="1"/>
              </p:cNvSpPr>
              <p:nvPr/>
            </p:nvSpPr>
            <p:spPr bwMode="auto">
              <a:xfrm flipV="1">
                <a:off x="2052" y="2076"/>
                <a:ext cx="324" cy="28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0" name="Line 42"/>
              <p:cNvSpPr>
                <a:spLocks noChangeShapeType="1"/>
              </p:cNvSpPr>
              <p:nvPr/>
            </p:nvSpPr>
            <p:spPr bwMode="auto">
              <a:xfrm>
                <a:off x="2736" y="1578"/>
                <a:ext cx="396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1" name="Line 43"/>
              <p:cNvSpPr>
                <a:spLocks noChangeShapeType="1"/>
              </p:cNvSpPr>
              <p:nvPr/>
            </p:nvSpPr>
            <p:spPr bwMode="auto">
              <a:xfrm>
                <a:off x="2730" y="2076"/>
                <a:ext cx="396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2" name="Line 44"/>
              <p:cNvSpPr>
                <a:spLocks noChangeShapeType="1"/>
              </p:cNvSpPr>
              <p:nvPr/>
            </p:nvSpPr>
            <p:spPr bwMode="auto">
              <a:xfrm>
                <a:off x="2724" y="2664"/>
                <a:ext cx="396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3" name="Line 45"/>
              <p:cNvSpPr>
                <a:spLocks noChangeShapeType="1"/>
              </p:cNvSpPr>
              <p:nvPr/>
            </p:nvSpPr>
            <p:spPr bwMode="auto">
              <a:xfrm>
                <a:off x="2712" y="3216"/>
                <a:ext cx="396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4" name="Line 46"/>
              <p:cNvSpPr>
                <a:spLocks noChangeShapeType="1"/>
              </p:cNvSpPr>
              <p:nvPr/>
            </p:nvSpPr>
            <p:spPr bwMode="auto">
              <a:xfrm>
                <a:off x="2730" y="1578"/>
                <a:ext cx="402" cy="44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5" name="Line 47"/>
              <p:cNvSpPr>
                <a:spLocks noChangeShapeType="1"/>
              </p:cNvSpPr>
              <p:nvPr/>
            </p:nvSpPr>
            <p:spPr bwMode="auto">
              <a:xfrm>
                <a:off x="2724" y="1596"/>
                <a:ext cx="396" cy="103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6" name="Line 48"/>
              <p:cNvSpPr>
                <a:spLocks noChangeShapeType="1"/>
              </p:cNvSpPr>
              <p:nvPr/>
            </p:nvSpPr>
            <p:spPr bwMode="auto">
              <a:xfrm>
                <a:off x="2724" y="1608"/>
                <a:ext cx="390" cy="156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7" name="Line 49"/>
              <p:cNvSpPr>
                <a:spLocks noChangeShapeType="1"/>
              </p:cNvSpPr>
              <p:nvPr/>
            </p:nvSpPr>
            <p:spPr bwMode="auto">
              <a:xfrm flipV="1">
                <a:off x="2724" y="1602"/>
                <a:ext cx="408" cy="47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8" name="Line 50"/>
              <p:cNvSpPr>
                <a:spLocks noChangeShapeType="1"/>
              </p:cNvSpPr>
              <p:nvPr/>
            </p:nvSpPr>
            <p:spPr bwMode="auto">
              <a:xfrm>
                <a:off x="2718" y="2070"/>
                <a:ext cx="378" cy="56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9" name="Line 51"/>
              <p:cNvSpPr>
                <a:spLocks noChangeShapeType="1"/>
              </p:cNvSpPr>
              <p:nvPr/>
            </p:nvSpPr>
            <p:spPr bwMode="auto">
              <a:xfrm>
                <a:off x="2718" y="2076"/>
                <a:ext cx="384" cy="110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0" name="Line 52"/>
              <p:cNvSpPr>
                <a:spLocks noChangeShapeType="1"/>
              </p:cNvSpPr>
              <p:nvPr/>
            </p:nvSpPr>
            <p:spPr bwMode="auto">
              <a:xfrm flipV="1">
                <a:off x="2736" y="1650"/>
                <a:ext cx="396" cy="102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1" name="Line 53"/>
              <p:cNvSpPr>
                <a:spLocks noChangeShapeType="1"/>
              </p:cNvSpPr>
              <p:nvPr/>
            </p:nvSpPr>
            <p:spPr bwMode="auto">
              <a:xfrm flipV="1">
                <a:off x="2736" y="2094"/>
                <a:ext cx="390" cy="58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2" name="Line 54"/>
              <p:cNvSpPr>
                <a:spLocks noChangeShapeType="1"/>
              </p:cNvSpPr>
              <p:nvPr/>
            </p:nvSpPr>
            <p:spPr bwMode="auto">
              <a:xfrm>
                <a:off x="2730" y="2682"/>
                <a:ext cx="372" cy="51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3" name="Line 55"/>
              <p:cNvSpPr>
                <a:spLocks noChangeShapeType="1"/>
              </p:cNvSpPr>
              <p:nvPr/>
            </p:nvSpPr>
            <p:spPr bwMode="auto">
              <a:xfrm flipV="1">
                <a:off x="2718" y="1674"/>
                <a:ext cx="438" cy="15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4" name="Line 56"/>
              <p:cNvSpPr>
                <a:spLocks noChangeShapeType="1"/>
              </p:cNvSpPr>
              <p:nvPr/>
            </p:nvSpPr>
            <p:spPr bwMode="auto">
              <a:xfrm flipV="1">
                <a:off x="2724" y="2160"/>
                <a:ext cx="420" cy="106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5" name="Line 57"/>
              <p:cNvSpPr>
                <a:spLocks noChangeShapeType="1"/>
              </p:cNvSpPr>
              <p:nvPr/>
            </p:nvSpPr>
            <p:spPr bwMode="auto">
              <a:xfrm flipV="1">
                <a:off x="2748" y="2706"/>
                <a:ext cx="378" cy="50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6" name="Line 58"/>
              <p:cNvSpPr>
                <a:spLocks noChangeShapeType="1"/>
              </p:cNvSpPr>
              <p:nvPr/>
            </p:nvSpPr>
            <p:spPr bwMode="auto">
              <a:xfrm>
                <a:off x="3456" y="1590"/>
                <a:ext cx="402" cy="48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7" name="Line 59"/>
              <p:cNvSpPr>
                <a:spLocks noChangeShapeType="1"/>
              </p:cNvSpPr>
              <p:nvPr/>
            </p:nvSpPr>
            <p:spPr bwMode="auto">
              <a:xfrm>
                <a:off x="3462" y="1602"/>
                <a:ext cx="396" cy="94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8" name="Line 60"/>
              <p:cNvSpPr>
                <a:spLocks noChangeShapeType="1"/>
              </p:cNvSpPr>
              <p:nvPr/>
            </p:nvSpPr>
            <p:spPr bwMode="auto">
              <a:xfrm>
                <a:off x="3444" y="2094"/>
                <a:ext cx="390" cy="49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9" name="Line 61"/>
              <p:cNvSpPr>
                <a:spLocks noChangeShapeType="1"/>
              </p:cNvSpPr>
              <p:nvPr/>
            </p:nvSpPr>
            <p:spPr bwMode="auto">
              <a:xfrm flipV="1">
                <a:off x="3450" y="2124"/>
                <a:ext cx="384" cy="51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0" name="Line 62"/>
              <p:cNvSpPr>
                <a:spLocks noChangeShapeType="1"/>
              </p:cNvSpPr>
              <p:nvPr/>
            </p:nvSpPr>
            <p:spPr bwMode="auto">
              <a:xfrm flipV="1">
                <a:off x="3414" y="2652"/>
                <a:ext cx="438" cy="51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1" name="Line 63"/>
              <p:cNvSpPr>
                <a:spLocks noChangeShapeType="1"/>
              </p:cNvSpPr>
              <p:nvPr/>
            </p:nvSpPr>
            <p:spPr bwMode="auto">
              <a:xfrm flipV="1">
                <a:off x="3420" y="2184"/>
                <a:ext cx="420" cy="96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2" name="Text Box 64"/>
              <p:cNvSpPr txBox="1">
                <a:spLocks noChangeArrowheads="1"/>
              </p:cNvSpPr>
              <p:nvPr/>
            </p:nvSpPr>
            <p:spPr bwMode="auto">
              <a:xfrm>
                <a:off x="1118" y="1669"/>
                <a:ext cx="26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/>
                  <a:t>x</a:t>
                </a:r>
                <a:r>
                  <a:rPr lang="en-US" sz="2400" baseline="-25000"/>
                  <a:t>1</a:t>
                </a:r>
                <a:endParaRPr lang="en-US" sz="2400"/>
              </a:p>
            </p:txBody>
          </p:sp>
          <p:sp>
            <p:nvSpPr>
              <p:cNvPr id="43073" name="Text Box 65"/>
              <p:cNvSpPr txBox="1">
                <a:spLocks noChangeArrowheads="1"/>
              </p:cNvSpPr>
              <p:nvPr/>
            </p:nvSpPr>
            <p:spPr bwMode="auto">
              <a:xfrm>
                <a:off x="1064" y="2227"/>
                <a:ext cx="26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/>
                  <a:t>x</a:t>
                </a:r>
                <a:r>
                  <a:rPr lang="en-US" sz="2400" baseline="-25000"/>
                  <a:t>2</a:t>
                </a:r>
                <a:endParaRPr lang="en-US" sz="2400"/>
              </a:p>
            </p:txBody>
          </p:sp>
          <p:sp>
            <p:nvSpPr>
              <p:cNvPr id="43074" name="Text Box 66"/>
              <p:cNvSpPr txBox="1">
                <a:spLocks noChangeArrowheads="1"/>
              </p:cNvSpPr>
              <p:nvPr/>
            </p:nvSpPr>
            <p:spPr bwMode="auto">
              <a:xfrm>
                <a:off x="1052" y="2701"/>
                <a:ext cx="26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/>
                  <a:t>x</a:t>
                </a:r>
                <a:r>
                  <a:rPr lang="en-US" sz="2400" baseline="-25000"/>
                  <a:t>3</a:t>
                </a:r>
                <a:endParaRPr lang="en-US" sz="2400"/>
              </a:p>
            </p:txBody>
          </p:sp>
          <p:sp>
            <p:nvSpPr>
              <p:cNvPr id="43075" name="Text Box 67"/>
              <p:cNvSpPr txBox="1">
                <a:spLocks noChangeArrowheads="1"/>
              </p:cNvSpPr>
              <p:nvPr/>
            </p:nvSpPr>
            <p:spPr bwMode="auto">
              <a:xfrm>
                <a:off x="4556" y="1945"/>
                <a:ext cx="27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/>
                  <a:t>y</a:t>
                </a:r>
                <a:r>
                  <a:rPr lang="en-US" sz="2400" baseline="-25000"/>
                  <a:t>1</a:t>
                </a:r>
                <a:endParaRPr lang="en-US" sz="2400"/>
              </a:p>
            </p:txBody>
          </p:sp>
          <p:sp>
            <p:nvSpPr>
              <p:cNvPr id="43076" name="Text Box 68"/>
              <p:cNvSpPr txBox="1">
                <a:spLocks noChangeArrowheads="1"/>
              </p:cNvSpPr>
              <p:nvPr/>
            </p:nvSpPr>
            <p:spPr bwMode="auto">
              <a:xfrm>
                <a:off x="4556" y="2449"/>
                <a:ext cx="27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/>
                  <a:t>y</a:t>
                </a:r>
                <a:r>
                  <a:rPr lang="en-US" sz="2400" baseline="-25000"/>
                  <a:t>2</a:t>
                </a:r>
                <a:endParaRPr lang="en-US" sz="2400"/>
              </a:p>
            </p:txBody>
          </p:sp>
          <p:grpSp>
            <p:nvGrpSpPr>
              <p:cNvPr id="43077" name="Group 69"/>
              <p:cNvGrpSpPr>
                <a:grpSpLocks/>
              </p:cNvGrpSpPr>
              <p:nvPr/>
            </p:nvGrpSpPr>
            <p:grpSpPr bwMode="auto">
              <a:xfrm>
                <a:off x="3846" y="1956"/>
                <a:ext cx="330" cy="822"/>
                <a:chOff x="4014" y="1824"/>
                <a:chExt cx="330" cy="822"/>
              </a:xfrm>
            </p:grpSpPr>
            <p:sp>
              <p:nvSpPr>
                <p:cNvPr id="43078" name="Oval 70"/>
                <p:cNvSpPr>
                  <a:spLocks noChangeArrowheads="1"/>
                </p:cNvSpPr>
                <p:nvPr/>
              </p:nvSpPr>
              <p:spPr bwMode="auto">
                <a:xfrm>
                  <a:off x="4032" y="2334"/>
                  <a:ext cx="312" cy="31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400">
                      <a:latin typeface="Symbol" panose="05050102010706020507" pitchFamily="18" charset="2"/>
                    </a:rPr>
                    <a:t>j</a:t>
                  </a:r>
                </a:p>
              </p:txBody>
            </p:sp>
            <p:sp>
              <p:nvSpPr>
                <p:cNvPr id="43079" name="Oval 71"/>
                <p:cNvSpPr>
                  <a:spLocks noChangeArrowheads="1"/>
                </p:cNvSpPr>
                <p:nvPr/>
              </p:nvSpPr>
              <p:spPr bwMode="auto">
                <a:xfrm>
                  <a:off x="4014" y="1824"/>
                  <a:ext cx="312" cy="31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400">
                      <a:latin typeface="Symbol" panose="05050102010706020507" pitchFamily="18" charset="2"/>
                    </a:rPr>
                    <a:t>j</a:t>
                  </a:r>
                </a:p>
              </p:txBody>
            </p:sp>
          </p:grpSp>
          <p:sp>
            <p:nvSpPr>
              <p:cNvPr id="43080" name="Text Box 72"/>
              <p:cNvSpPr txBox="1">
                <a:spLocks noChangeArrowheads="1"/>
              </p:cNvSpPr>
              <p:nvPr/>
            </p:nvSpPr>
            <p:spPr bwMode="auto">
              <a:xfrm>
                <a:off x="1958" y="2947"/>
                <a:ext cx="48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2400"/>
                  <a:t>w</a:t>
                </a:r>
                <a:r>
                  <a:rPr lang="en-US" sz="2400" baseline="-25000"/>
                  <a:t>ij</a:t>
                </a:r>
                <a:endParaRPr lang="en-US" sz="2400"/>
              </a:p>
            </p:txBody>
          </p:sp>
          <p:sp>
            <p:nvSpPr>
              <p:cNvPr id="43081" name="Text Box 73"/>
              <p:cNvSpPr txBox="1">
                <a:spLocks noChangeArrowheads="1"/>
              </p:cNvSpPr>
              <p:nvPr/>
            </p:nvSpPr>
            <p:spPr bwMode="auto">
              <a:xfrm>
                <a:off x="2756" y="3199"/>
                <a:ext cx="48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2400"/>
                  <a:t>w</a:t>
                </a:r>
                <a:r>
                  <a:rPr lang="en-US" sz="2400" baseline="-25000"/>
                  <a:t>jk</a:t>
                </a:r>
                <a:endParaRPr lang="en-US" sz="2400"/>
              </a:p>
            </p:txBody>
          </p:sp>
          <p:sp>
            <p:nvSpPr>
              <p:cNvPr id="43082" name="Text Box 74"/>
              <p:cNvSpPr txBox="1">
                <a:spLocks noChangeArrowheads="1"/>
              </p:cNvSpPr>
              <p:nvPr/>
            </p:nvSpPr>
            <p:spPr bwMode="auto">
              <a:xfrm>
                <a:off x="3596" y="2815"/>
                <a:ext cx="48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2400"/>
                  <a:t>w</a:t>
                </a:r>
                <a:r>
                  <a:rPr lang="en-US" sz="2400" baseline="-25000"/>
                  <a:t>kl</a:t>
                </a:r>
                <a:endParaRPr lang="en-US" sz="2400"/>
              </a:p>
            </p:txBody>
          </p:sp>
          <p:sp>
            <p:nvSpPr>
              <p:cNvPr id="43083" name="Text Box 75"/>
              <p:cNvSpPr txBox="1">
                <a:spLocks noChangeArrowheads="1"/>
              </p:cNvSpPr>
              <p:nvPr/>
            </p:nvSpPr>
            <p:spPr bwMode="auto">
              <a:xfrm>
                <a:off x="1562" y="1147"/>
                <a:ext cx="537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/>
                  <a:t>Input</a:t>
                </a:r>
              </a:p>
              <a:p>
                <a:pPr eaLnBrk="0" hangingPunct="0"/>
                <a:r>
                  <a:rPr lang="en-US" sz="2400"/>
                  <a:t>Layer</a:t>
                </a:r>
              </a:p>
            </p:txBody>
          </p:sp>
          <p:sp>
            <p:nvSpPr>
              <p:cNvPr id="43084" name="Text Box 76"/>
              <p:cNvSpPr txBox="1">
                <a:spLocks noChangeArrowheads="1"/>
              </p:cNvSpPr>
              <p:nvPr/>
            </p:nvSpPr>
            <p:spPr bwMode="auto">
              <a:xfrm>
                <a:off x="2246" y="1099"/>
                <a:ext cx="122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/>
                  <a:t>Hidden Layers</a:t>
                </a:r>
              </a:p>
            </p:txBody>
          </p:sp>
          <p:sp>
            <p:nvSpPr>
              <p:cNvPr id="43085" name="Text Box 77"/>
              <p:cNvSpPr txBox="1">
                <a:spLocks noChangeArrowheads="1"/>
              </p:cNvSpPr>
              <p:nvPr/>
            </p:nvSpPr>
            <p:spPr bwMode="auto">
              <a:xfrm>
                <a:off x="3782" y="1375"/>
                <a:ext cx="680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/>
                  <a:t>Output</a:t>
                </a:r>
              </a:p>
              <a:p>
                <a:pPr eaLnBrk="0" hangingPunct="0"/>
                <a:r>
                  <a:rPr lang="en-US" sz="2400"/>
                  <a:t>Layer</a:t>
                </a:r>
              </a:p>
            </p:txBody>
          </p:sp>
          <p:sp>
            <p:nvSpPr>
              <p:cNvPr id="43086" name="Text Box 78"/>
              <p:cNvSpPr txBox="1">
                <a:spLocks noChangeArrowheads="1"/>
              </p:cNvSpPr>
              <p:nvPr/>
            </p:nvSpPr>
            <p:spPr bwMode="auto">
              <a:xfrm>
                <a:off x="302" y="2245"/>
                <a:ext cx="61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/>
                  <a:t>Inputs</a:t>
                </a:r>
              </a:p>
            </p:txBody>
          </p:sp>
          <p:sp>
            <p:nvSpPr>
              <p:cNvPr id="43087" name="Text Box 79"/>
              <p:cNvSpPr txBox="1">
                <a:spLocks noChangeArrowheads="1"/>
              </p:cNvSpPr>
              <p:nvPr/>
            </p:nvSpPr>
            <p:spPr bwMode="auto">
              <a:xfrm>
                <a:off x="4742" y="2185"/>
                <a:ext cx="75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/>
                  <a:t>Outputs</a:t>
                </a:r>
              </a:p>
            </p:txBody>
          </p:sp>
          <p:sp>
            <p:nvSpPr>
              <p:cNvPr id="43088" name="Line 80"/>
              <p:cNvSpPr>
                <a:spLocks noChangeShapeType="1"/>
              </p:cNvSpPr>
              <p:nvPr/>
            </p:nvSpPr>
            <p:spPr bwMode="auto">
              <a:xfrm>
                <a:off x="4196" y="3005"/>
                <a:ext cx="1" cy="12"/>
              </a:xfrm>
              <a:prstGeom prst="line">
                <a:avLst/>
              </a:prstGeom>
              <a:noFill/>
              <a:ln w="31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89" name="Line 81"/>
              <p:cNvSpPr>
                <a:spLocks noChangeShapeType="1"/>
              </p:cNvSpPr>
              <p:nvPr/>
            </p:nvSpPr>
            <p:spPr bwMode="auto">
              <a:xfrm>
                <a:off x="4196" y="3005"/>
                <a:ext cx="13" cy="1"/>
              </a:xfrm>
              <a:prstGeom prst="line">
                <a:avLst/>
              </a:prstGeom>
              <a:noFill/>
              <a:ln w="31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211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79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202</Words>
  <Application>Microsoft Office PowerPoint</Application>
  <PresentationFormat>Widescreen</PresentationFormat>
  <Paragraphs>81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Comic Sans MS</vt:lpstr>
      <vt:lpstr>Symbol</vt:lpstr>
      <vt:lpstr>Times New Roman</vt:lpstr>
      <vt:lpstr>Office Theme</vt:lpstr>
      <vt:lpstr>Microsoft Equation 3.0</vt:lpstr>
      <vt:lpstr>The Perceptron</vt:lpstr>
      <vt:lpstr>Perceptron Learning Rule</vt:lpstr>
      <vt:lpstr>Limitations of the Perceptron</vt:lpstr>
      <vt:lpstr>XOR Problem</vt:lpstr>
      <vt:lpstr>MultiLayer Perceptrons</vt:lpstr>
      <vt:lpstr>PowerPoint Presentation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Perceptron</dc:title>
  <dc:creator>OM</dc:creator>
  <cp:lastModifiedBy>OM</cp:lastModifiedBy>
  <cp:revision>1</cp:revision>
  <dcterms:created xsi:type="dcterms:W3CDTF">2014-12-27T22:55:48Z</dcterms:created>
  <dcterms:modified xsi:type="dcterms:W3CDTF">2014-12-27T22:58:44Z</dcterms:modified>
</cp:coreProperties>
</file>