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71" r:id="rId10"/>
    <p:sldId id="272"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160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Networks</a:t>
            </a:r>
            <a:endParaRPr lang="en-SG" dirty="0"/>
          </a:p>
        </p:txBody>
      </p:sp>
      <p:sp>
        <p:nvSpPr>
          <p:cNvPr id="3" name="Subtitle 2"/>
          <p:cNvSpPr>
            <a:spLocks noGrp="1"/>
          </p:cNvSpPr>
          <p:nvPr>
            <p:ph type="subTitle" idx="1"/>
          </p:nvPr>
        </p:nvSpPr>
        <p:spPr/>
        <p:txBody>
          <a:bodyPr/>
          <a:lstStyle/>
          <a:p>
            <a:r>
              <a:rPr lang="en-US" dirty="0" smtClean="0"/>
              <a:t>Aman Shakya</a:t>
            </a: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Back Propagation Algorithm</a:t>
            </a:r>
            <a:endParaRPr lang="en-SG"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marL="514350" indent="-514350">
              <a:buFont typeface="+mj-lt"/>
              <a:buAutoNum type="arabicPeriod"/>
            </a:pPr>
            <a:r>
              <a:rPr lang="en-SG" dirty="0" smtClean="0"/>
              <a:t>An error value is calculated for each node in the outer layer.</a:t>
            </a:r>
          </a:p>
          <a:p>
            <a:pPr marL="514350" indent="-514350">
              <a:buFont typeface="+mj-lt"/>
              <a:buAutoNum type="arabicPeriod"/>
            </a:pPr>
            <a:r>
              <a:rPr lang="en-SG" dirty="0" smtClean="0"/>
              <a:t>The weights feeding into each node, in this layer, are adjusted according to the error value for that node (in a similar way to the previous example).</a:t>
            </a:r>
          </a:p>
          <a:p>
            <a:pPr marL="514350" indent="-514350">
              <a:buFont typeface="+mj-lt"/>
              <a:buAutoNum type="arabicPeriod"/>
            </a:pPr>
            <a:r>
              <a:rPr lang="en-SG" dirty="0" smtClean="0"/>
              <a:t>The error, for each of the nodes, is then attributed to each of the nodes in the previous layer (on the basis of the strength of the connection). Thus the error is passed back through the network.</a:t>
            </a:r>
          </a:p>
          <a:p>
            <a:pPr marL="514350" indent="-514350">
              <a:buFont typeface="+mj-lt"/>
              <a:buAutoNum type="arabicPeriod"/>
            </a:pPr>
            <a:r>
              <a:rPr lang="en-SG" dirty="0" smtClean="0"/>
              <a:t>Steps 2 and 3 are repeated, i.e., the nodes in the preceding layer are adjusted, until the errors are propagated backwards through the entire network, finally reaching the input layer</a:t>
            </a:r>
            <a:endParaRPr lang="en-S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382000" cy="1143000"/>
          </a:xfrm>
        </p:spPr>
        <p:txBody>
          <a:bodyPr>
            <a:normAutofit fontScale="90000"/>
          </a:bodyPr>
          <a:lstStyle/>
          <a:p>
            <a:r>
              <a:rPr lang="en-SG" dirty="0" smtClean="0"/>
              <a:t>Neural Network with One Hidden Layer</a:t>
            </a:r>
            <a:endParaRPr lang="en-SG" dirty="0"/>
          </a:p>
        </p:txBody>
      </p:sp>
      <p:sp>
        <p:nvSpPr>
          <p:cNvPr id="3" name="Content Placeholder 2"/>
          <p:cNvSpPr>
            <a:spLocks noGrp="1"/>
          </p:cNvSpPr>
          <p:nvPr>
            <p:ph idx="1"/>
          </p:nvPr>
        </p:nvSpPr>
        <p:spPr/>
        <p:txBody>
          <a:bodyPr/>
          <a:lstStyle/>
          <a:p>
            <a:endParaRPr lang="en-SG"/>
          </a:p>
        </p:txBody>
      </p:sp>
      <p:pic>
        <p:nvPicPr>
          <p:cNvPr id="4098" name="Picture 2"/>
          <p:cNvPicPr>
            <a:picLocks noChangeAspect="1" noChangeArrowheads="1"/>
          </p:cNvPicPr>
          <p:nvPr/>
        </p:nvPicPr>
        <p:blipFill>
          <a:blip r:embed="rId2" cstate="print"/>
          <a:srcRect/>
          <a:stretch>
            <a:fillRect/>
          </a:stretch>
        </p:blipFill>
        <p:spPr bwMode="auto">
          <a:xfrm>
            <a:off x="304800" y="1219200"/>
            <a:ext cx="8630816" cy="5638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Example of ANN Functions</a:t>
            </a:r>
            <a:endParaRPr lang="en-SG" dirty="0"/>
          </a:p>
        </p:txBody>
      </p:sp>
      <p:sp>
        <p:nvSpPr>
          <p:cNvPr id="3" name="Content Placeholder 2"/>
          <p:cNvSpPr>
            <a:spLocks noGrp="1"/>
          </p:cNvSpPr>
          <p:nvPr>
            <p:ph idx="1"/>
          </p:nvPr>
        </p:nvSpPr>
        <p:spPr/>
        <p:txBody>
          <a:bodyPr/>
          <a:lstStyle/>
          <a:p>
            <a:endParaRPr lang="en-SG"/>
          </a:p>
        </p:txBody>
      </p:sp>
      <p:pic>
        <p:nvPicPr>
          <p:cNvPr id="5122" name="Picture 2"/>
          <p:cNvPicPr>
            <a:picLocks noChangeAspect="1" noChangeArrowheads="1"/>
          </p:cNvPicPr>
          <p:nvPr/>
        </p:nvPicPr>
        <p:blipFill>
          <a:blip r:embed="rId2" cstate="print"/>
          <a:srcRect/>
          <a:stretch>
            <a:fillRect/>
          </a:stretch>
        </p:blipFill>
        <p:spPr bwMode="auto">
          <a:xfrm>
            <a:off x="152400" y="1752600"/>
            <a:ext cx="8706307" cy="2819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Learning in ANN</a:t>
            </a:r>
            <a:endParaRPr lang="en-SG" dirty="0"/>
          </a:p>
        </p:txBody>
      </p:sp>
      <p:sp>
        <p:nvSpPr>
          <p:cNvPr id="3" name="Content Placeholder 2"/>
          <p:cNvSpPr>
            <a:spLocks noGrp="1"/>
          </p:cNvSpPr>
          <p:nvPr>
            <p:ph idx="1"/>
          </p:nvPr>
        </p:nvSpPr>
        <p:spPr/>
        <p:txBody>
          <a:bodyPr>
            <a:normAutofit fontScale="85000" lnSpcReduction="20000"/>
          </a:bodyPr>
          <a:lstStyle/>
          <a:p>
            <a:r>
              <a:rPr lang="en-SG" dirty="0" smtClean="0"/>
              <a:t>Supervised learning</a:t>
            </a:r>
          </a:p>
          <a:p>
            <a:pPr lvl="1"/>
            <a:r>
              <a:rPr lang="en-SG" dirty="0" smtClean="0"/>
              <a:t>Uses a set of inputs for which the desired outputs are known</a:t>
            </a:r>
          </a:p>
          <a:p>
            <a:pPr lvl="1"/>
            <a:r>
              <a:rPr lang="en-SG" dirty="0" smtClean="0"/>
              <a:t>Example: Back propagation algorithm</a:t>
            </a:r>
          </a:p>
          <a:p>
            <a:r>
              <a:rPr lang="en-SG" dirty="0" smtClean="0"/>
              <a:t>Unsupervised learning</a:t>
            </a:r>
          </a:p>
          <a:p>
            <a:pPr lvl="1"/>
            <a:r>
              <a:rPr lang="en-SG" dirty="0" smtClean="0"/>
              <a:t>Uses a set of inputs for which no desired output are known.</a:t>
            </a:r>
          </a:p>
          <a:p>
            <a:pPr lvl="1"/>
            <a:r>
              <a:rPr lang="en-SG" dirty="0" smtClean="0"/>
              <a:t>The system is self-organizing; that is, it organizes itself internally. A human must examine the final categories to assign meaning and determine the usefulness of the results.</a:t>
            </a:r>
          </a:p>
          <a:p>
            <a:pPr lvl="1"/>
            <a:r>
              <a:rPr lang="en-SG" dirty="0" smtClean="0"/>
              <a:t>Example: Self-organizing map</a:t>
            </a:r>
            <a:endParaRPr lang="en-S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Characteristics of </a:t>
            </a:r>
            <a:r>
              <a:rPr lang="en-SG" dirty="0" err="1" smtClean="0"/>
              <a:t>ANNs</a:t>
            </a:r>
            <a:endParaRPr lang="en-SG" dirty="0"/>
          </a:p>
        </p:txBody>
      </p:sp>
      <p:sp>
        <p:nvSpPr>
          <p:cNvPr id="3" name="Content Placeholder 2"/>
          <p:cNvSpPr>
            <a:spLocks noGrp="1"/>
          </p:cNvSpPr>
          <p:nvPr>
            <p:ph idx="1"/>
          </p:nvPr>
        </p:nvSpPr>
        <p:spPr/>
        <p:txBody>
          <a:bodyPr/>
          <a:lstStyle/>
          <a:p>
            <a:r>
              <a:rPr lang="en-SG" dirty="0" smtClean="0"/>
              <a:t>Adaptive learning</a:t>
            </a:r>
          </a:p>
          <a:p>
            <a:r>
              <a:rPr lang="en-SG" dirty="0" smtClean="0"/>
              <a:t>Self-organization</a:t>
            </a:r>
          </a:p>
          <a:p>
            <a:r>
              <a:rPr lang="en-SG" dirty="0" smtClean="0"/>
              <a:t>Error tolerance</a:t>
            </a:r>
          </a:p>
          <a:p>
            <a:r>
              <a:rPr lang="en-SG" dirty="0" smtClean="0"/>
              <a:t>Real-time operation</a:t>
            </a:r>
          </a:p>
          <a:p>
            <a:r>
              <a:rPr lang="en-SG" dirty="0" smtClean="0"/>
              <a:t>Parallel information processing</a:t>
            </a:r>
            <a:endParaRPr lang="en-S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Benefits and Limitations of Neural Networks</a:t>
            </a:r>
            <a:endParaRPr lang="en-SG" dirty="0"/>
          </a:p>
        </p:txBody>
      </p:sp>
      <p:sp>
        <p:nvSpPr>
          <p:cNvPr id="3" name="Content Placeholder 2"/>
          <p:cNvSpPr>
            <a:spLocks noGrp="1"/>
          </p:cNvSpPr>
          <p:nvPr>
            <p:ph idx="1"/>
          </p:nvPr>
        </p:nvSpPr>
        <p:spPr/>
        <p:txBody>
          <a:bodyPr>
            <a:normAutofit/>
          </a:bodyPr>
          <a:lstStyle/>
          <a:p>
            <a:r>
              <a:rPr lang="en-SG" dirty="0" smtClean="0"/>
              <a:t>Benefits</a:t>
            </a:r>
          </a:p>
          <a:p>
            <a:pPr lvl="1"/>
            <a:r>
              <a:rPr lang="en-SG" dirty="0" smtClean="0"/>
              <a:t>Ability to tackle new kinds of problems</a:t>
            </a:r>
          </a:p>
          <a:p>
            <a:pPr lvl="1"/>
            <a:r>
              <a:rPr lang="en-SG" dirty="0" smtClean="0"/>
              <a:t>Robustness</a:t>
            </a:r>
          </a:p>
          <a:p>
            <a:r>
              <a:rPr lang="en-SG" dirty="0" smtClean="0"/>
              <a:t>Limitations</a:t>
            </a:r>
          </a:p>
          <a:p>
            <a:pPr lvl="1"/>
            <a:r>
              <a:rPr lang="en-SG" dirty="0" smtClean="0"/>
              <a:t>Performs less well at tasks humans tend to find difficult</a:t>
            </a:r>
          </a:p>
          <a:p>
            <a:pPr lvl="1"/>
            <a:r>
              <a:rPr lang="en-SG" dirty="0" smtClean="0"/>
              <a:t>Lack of explanation facilities</a:t>
            </a:r>
          </a:p>
          <a:p>
            <a:pPr lvl="1"/>
            <a:r>
              <a:rPr lang="en-SG" dirty="0" smtClean="0"/>
              <a:t>Requires large amounts of test data</a:t>
            </a:r>
            <a:endParaRPr lang="en-S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Machine Learning Methods</a:t>
            </a:r>
            <a:endParaRPr lang="en-SG" dirty="0"/>
          </a:p>
        </p:txBody>
      </p:sp>
      <p:sp>
        <p:nvSpPr>
          <p:cNvPr id="3" name="Content Placeholder 2"/>
          <p:cNvSpPr>
            <a:spLocks noGrp="1"/>
          </p:cNvSpPr>
          <p:nvPr>
            <p:ph idx="1"/>
          </p:nvPr>
        </p:nvSpPr>
        <p:spPr/>
        <p:txBody>
          <a:bodyPr/>
          <a:lstStyle/>
          <a:p>
            <a:r>
              <a:rPr lang="en-SG" dirty="0" smtClean="0"/>
              <a:t>Machine learning</a:t>
            </a:r>
          </a:p>
          <a:p>
            <a:pPr lvl="1"/>
            <a:r>
              <a:rPr lang="en-SG" dirty="0" smtClean="0"/>
              <a:t>The process by which a computer learns from experience (e.g., using programs that can learn from historical cases)</a:t>
            </a:r>
            <a:endParaRPr lang="en-S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Machine Learning Methods</a:t>
            </a:r>
            <a:endParaRPr lang="en-SG" dirty="0"/>
          </a:p>
        </p:txBody>
      </p:sp>
      <p:sp>
        <p:nvSpPr>
          <p:cNvPr id="3" name="Content Placeholder 2"/>
          <p:cNvSpPr>
            <a:spLocks noGrp="1"/>
          </p:cNvSpPr>
          <p:nvPr>
            <p:ph idx="1"/>
          </p:nvPr>
        </p:nvSpPr>
        <p:spPr/>
        <p:txBody>
          <a:bodyPr/>
          <a:lstStyle/>
          <a:p>
            <a:endParaRPr lang="en-SG"/>
          </a:p>
        </p:txBody>
      </p:sp>
      <p:pic>
        <p:nvPicPr>
          <p:cNvPr id="6146" name="Picture 2"/>
          <p:cNvPicPr>
            <a:picLocks noChangeAspect="1" noChangeArrowheads="1"/>
          </p:cNvPicPr>
          <p:nvPr/>
        </p:nvPicPr>
        <p:blipFill>
          <a:blip r:embed="rId2" cstate="print"/>
          <a:srcRect/>
          <a:stretch>
            <a:fillRect/>
          </a:stretch>
        </p:blipFill>
        <p:spPr bwMode="auto">
          <a:xfrm>
            <a:off x="1" y="1600200"/>
            <a:ext cx="9144000" cy="318881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Neural Networks</a:t>
            </a:r>
            <a:endParaRPr lang="en-SG" dirty="0"/>
          </a:p>
        </p:txBody>
      </p:sp>
      <p:sp>
        <p:nvSpPr>
          <p:cNvPr id="3" name="Content Placeholder 2"/>
          <p:cNvSpPr>
            <a:spLocks noGrp="1"/>
          </p:cNvSpPr>
          <p:nvPr>
            <p:ph idx="1"/>
          </p:nvPr>
        </p:nvSpPr>
        <p:spPr/>
        <p:txBody>
          <a:bodyPr>
            <a:normAutofit fontScale="85000" lnSpcReduction="10000"/>
          </a:bodyPr>
          <a:lstStyle/>
          <a:p>
            <a:r>
              <a:rPr lang="en-SG" dirty="0" smtClean="0"/>
              <a:t>Neural networks represent a brain metaphor for information processing. Neural computing refers to a pattern recognition methodology for machine learning. The resulting model from neural computing is often called an artificial neural network (ANN) or neural network (NN).</a:t>
            </a:r>
          </a:p>
          <a:p>
            <a:r>
              <a:rPr lang="en-SG" dirty="0" smtClean="0"/>
              <a:t>Due to their ability to learn from the data, their nonparametric nature (i.e., no rigid assumptions), and their ability to generalize, neural networks have been shown to be promising in many forecasting and business classification applications.</a:t>
            </a:r>
            <a:endParaRPr lang="en-S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Basic Concepts of Neural Networks</a:t>
            </a:r>
            <a:endParaRPr lang="en-SG" dirty="0"/>
          </a:p>
        </p:txBody>
      </p:sp>
      <p:sp>
        <p:nvSpPr>
          <p:cNvPr id="3" name="Content Placeholder 2"/>
          <p:cNvSpPr>
            <a:spLocks noGrp="1"/>
          </p:cNvSpPr>
          <p:nvPr>
            <p:ph idx="1"/>
          </p:nvPr>
        </p:nvSpPr>
        <p:spPr/>
        <p:txBody>
          <a:bodyPr>
            <a:normAutofit fontScale="77500" lnSpcReduction="20000"/>
          </a:bodyPr>
          <a:lstStyle/>
          <a:p>
            <a:r>
              <a:rPr lang="en-SG" dirty="0" smtClean="0"/>
              <a:t>The human brain is composed of special cells called </a:t>
            </a:r>
            <a:r>
              <a:rPr lang="en-SG" dirty="0" err="1" smtClean="0"/>
              <a:t>nuerons</a:t>
            </a:r>
            <a:r>
              <a:rPr lang="en-SG" dirty="0" smtClean="0"/>
              <a:t>.</a:t>
            </a:r>
          </a:p>
          <a:p>
            <a:r>
              <a:rPr lang="en-SG" dirty="0" smtClean="0"/>
              <a:t>Neural network elements</a:t>
            </a:r>
          </a:p>
          <a:p>
            <a:pPr lvl="1"/>
            <a:r>
              <a:rPr lang="en-SG" dirty="0" smtClean="0"/>
              <a:t>Nucleus</a:t>
            </a:r>
          </a:p>
          <a:p>
            <a:pPr lvl="2"/>
            <a:r>
              <a:rPr lang="en-SG" dirty="0" smtClean="0"/>
              <a:t>The central processing portion of a neuron</a:t>
            </a:r>
          </a:p>
          <a:p>
            <a:pPr lvl="1"/>
            <a:r>
              <a:rPr lang="en-SG" dirty="0" smtClean="0"/>
              <a:t>Soma</a:t>
            </a:r>
          </a:p>
          <a:p>
            <a:pPr lvl="2"/>
            <a:r>
              <a:rPr lang="en-SG" dirty="0" smtClean="0"/>
              <a:t>The main body of the neuron in which the cell nucleus is contained</a:t>
            </a:r>
          </a:p>
          <a:p>
            <a:pPr lvl="1"/>
            <a:r>
              <a:rPr lang="en-SG" dirty="0" smtClean="0"/>
              <a:t>Dendrite</a:t>
            </a:r>
          </a:p>
          <a:p>
            <a:pPr lvl="2"/>
            <a:r>
              <a:rPr lang="en-SG" dirty="0" smtClean="0"/>
              <a:t>The part of a biological neuron that provides inputs to the cell</a:t>
            </a:r>
          </a:p>
          <a:p>
            <a:pPr lvl="1"/>
            <a:r>
              <a:rPr lang="en-SG" dirty="0" smtClean="0"/>
              <a:t>Axon</a:t>
            </a:r>
          </a:p>
          <a:p>
            <a:pPr lvl="2"/>
            <a:r>
              <a:rPr lang="en-SG" dirty="0" smtClean="0"/>
              <a:t>An outgoing connection (i.e., terminal) from a biological neuron</a:t>
            </a:r>
          </a:p>
          <a:p>
            <a:pPr lvl="1"/>
            <a:r>
              <a:rPr lang="en-SG" dirty="0" smtClean="0"/>
              <a:t>Synapse</a:t>
            </a:r>
          </a:p>
          <a:p>
            <a:pPr lvl="2"/>
            <a:r>
              <a:rPr lang="en-SG" dirty="0" smtClean="0"/>
              <a:t>The connection (where the weights are) between processing elements in a neural network</a:t>
            </a:r>
            <a:endParaRPr lang="en-S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SG" dirty="0" smtClean="0"/>
              <a:t>Structure of a Biological Neural Network</a:t>
            </a:r>
            <a:endParaRPr lang="en-SG" dirty="0"/>
          </a:p>
        </p:txBody>
      </p:sp>
      <p:sp>
        <p:nvSpPr>
          <p:cNvPr id="3" name="Content Placeholder 2"/>
          <p:cNvSpPr>
            <a:spLocks noGrp="1"/>
          </p:cNvSpPr>
          <p:nvPr>
            <p:ph idx="1"/>
          </p:nvPr>
        </p:nvSpPr>
        <p:spPr/>
        <p:txBody>
          <a:bodyPr/>
          <a:lstStyle/>
          <a:p>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228600" y="1371600"/>
            <a:ext cx="8651019" cy="5486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Artificial Neural Network</a:t>
            </a:r>
            <a:endParaRPr lang="en-SG" dirty="0"/>
          </a:p>
        </p:txBody>
      </p:sp>
      <p:sp>
        <p:nvSpPr>
          <p:cNvPr id="3" name="Content Placeholder 2"/>
          <p:cNvSpPr>
            <a:spLocks noGrp="1"/>
          </p:cNvSpPr>
          <p:nvPr>
            <p:ph idx="1"/>
          </p:nvPr>
        </p:nvSpPr>
        <p:spPr/>
        <p:txBody>
          <a:bodyPr>
            <a:normAutofit fontScale="85000" lnSpcReduction="10000"/>
          </a:bodyPr>
          <a:lstStyle/>
          <a:p>
            <a:r>
              <a:rPr lang="en-SG" dirty="0" smtClean="0"/>
              <a:t>An ANN model emulates a biological neural network.</a:t>
            </a:r>
          </a:p>
          <a:p>
            <a:r>
              <a:rPr lang="en-SG" dirty="0" smtClean="0"/>
              <a:t>Neural concepts are usually implemented as software simulations of the massive parallel processes that involve processing elements (also called artificial neurons) interconnected in a network structure.</a:t>
            </a:r>
          </a:p>
          <a:p>
            <a:r>
              <a:rPr lang="en-SG" dirty="0" smtClean="0"/>
              <a:t>Connections between neurons have an associated weight.</a:t>
            </a:r>
          </a:p>
          <a:p>
            <a:r>
              <a:rPr lang="en-SG" dirty="0" smtClean="0"/>
              <a:t>Each neuron calculates a weighted sum of the incoming neuron values, transforms this input, and passes on its neural value as the input to subsequent neurons or external outputs.</a:t>
            </a:r>
            <a:endParaRPr lang="en-S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Processing Information in an Artificial Neuron</a:t>
            </a:r>
            <a:endParaRPr lang="en-SG" dirty="0"/>
          </a:p>
        </p:txBody>
      </p:sp>
      <p:sp>
        <p:nvSpPr>
          <p:cNvPr id="3" name="Content Placeholder 2"/>
          <p:cNvSpPr>
            <a:spLocks noGrp="1"/>
          </p:cNvSpPr>
          <p:nvPr>
            <p:ph idx="1"/>
          </p:nvPr>
        </p:nvSpPr>
        <p:spPr/>
        <p:txBody>
          <a:bodyPr/>
          <a:lstStyle/>
          <a:p>
            <a:endParaRPr lang="en-SG"/>
          </a:p>
        </p:txBody>
      </p:sp>
      <p:pic>
        <p:nvPicPr>
          <p:cNvPr id="2050" name="Picture 2"/>
          <p:cNvPicPr>
            <a:picLocks noChangeAspect="1" noChangeArrowheads="1"/>
          </p:cNvPicPr>
          <p:nvPr/>
        </p:nvPicPr>
        <p:blipFill>
          <a:blip r:embed="rId2" cstate="print"/>
          <a:srcRect/>
          <a:stretch>
            <a:fillRect/>
          </a:stretch>
        </p:blipFill>
        <p:spPr bwMode="auto">
          <a:xfrm>
            <a:off x="1" y="1557056"/>
            <a:ext cx="9144000" cy="476754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The Relationship Between Biological and Artificial Neural Networks</a:t>
            </a:r>
            <a:endParaRPr lang="en-SG" dirty="0"/>
          </a:p>
        </p:txBody>
      </p:sp>
      <p:sp>
        <p:nvSpPr>
          <p:cNvPr id="3" name="Content Placeholder 2"/>
          <p:cNvSpPr>
            <a:spLocks noGrp="1"/>
          </p:cNvSpPr>
          <p:nvPr>
            <p:ph idx="1"/>
          </p:nvPr>
        </p:nvSpPr>
        <p:spPr/>
        <p:txBody>
          <a:bodyPr/>
          <a:lstStyle/>
          <a:p>
            <a:endParaRPr lang="en-SG" dirty="0"/>
          </a:p>
        </p:txBody>
      </p:sp>
      <p:pic>
        <p:nvPicPr>
          <p:cNvPr id="3074" name="Picture 2"/>
          <p:cNvPicPr>
            <a:picLocks noChangeAspect="1" noChangeArrowheads="1"/>
          </p:cNvPicPr>
          <p:nvPr/>
        </p:nvPicPr>
        <p:blipFill>
          <a:blip r:embed="rId2" cstate="print"/>
          <a:srcRect/>
          <a:stretch>
            <a:fillRect/>
          </a:stretch>
        </p:blipFill>
        <p:spPr bwMode="auto">
          <a:xfrm>
            <a:off x="0" y="1600200"/>
            <a:ext cx="9144000" cy="453204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Multi-Layer </a:t>
            </a:r>
            <a:r>
              <a:rPr lang="en-SG" dirty="0" err="1" smtClean="0"/>
              <a:t>Perceptron</a:t>
            </a:r>
            <a:endParaRPr lang="en-SG" dirty="0"/>
          </a:p>
        </p:txBody>
      </p:sp>
      <p:sp>
        <p:nvSpPr>
          <p:cNvPr id="3" name="Content Placeholder 2"/>
          <p:cNvSpPr>
            <a:spLocks noGrp="1"/>
          </p:cNvSpPr>
          <p:nvPr>
            <p:ph idx="1"/>
          </p:nvPr>
        </p:nvSpPr>
        <p:spPr>
          <a:xfrm>
            <a:off x="457200" y="1600200"/>
            <a:ext cx="8382000" cy="4876800"/>
          </a:xfrm>
        </p:spPr>
        <p:txBody>
          <a:bodyPr>
            <a:normAutofit fontScale="85000" lnSpcReduction="20000"/>
          </a:bodyPr>
          <a:lstStyle/>
          <a:p>
            <a:r>
              <a:rPr lang="en-SG" dirty="0" smtClean="0"/>
              <a:t>One architecture of </a:t>
            </a:r>
            <a:r>
              <a:rPr lang="en-SG" dirty="0" err="1" smtClean="0"/>
              <a:t>NNs</a:t>
            </a:r>
            <a:r>
              <a:rPr lang="en-SG" dirty="0" smtClean="0"/>
              <a:t> is a multi-layer </a:t>
            </a:r>
            <a:r>
              <a:rPr lang="en-SG" dirty="0" err="1" smtClean="0"/>
              <a:t>perceptron</a:t>
            </a:r>
            <a:endParaRPr lang="en-SG" dirty="0" smtClean="0"/>
          </a:p>
          <a:p>
            <a:r>
              <a:rPr lang="en-SG" dirty="0" smtClean="0"/>
              <a:t>The </a:t>
            </a:r>
            <a:r>
              <a:rPr lang="en-SG" b="1" dirty="0" smtClean="0"/>
              <a:t>input layer</a:t>
            </a:r>
            <a:r>
              <a:rPr lang="en-SG" dirty="0" smtClean="0"/>
              <a:t> introduces input values into the network ready for processing. No actual processing takes place at this stage.</a:t>
            </a:r>
          </a:p>
          <a:p>
            <a:r>
              <a:rPr lang="en-SG" dirty="0" smtClean="0"/>
              <a:t>The </a:t>
            </a:r>
            <a:r>
              <a:rPr lang="en-SG" b="1" dirty="0" smtClean="0"/>
              <a:t>hidden layer(s) </a:t>
            </a:r>
            <a:r>
              <a:rPr lang="en-SG" dirty="0" smtClean="0"/>
              <a:t>contains adjustable weights providing links between processors (neurons).Varying the weights will affect the accuracy of the decision-making performed by the system. The aim of human or computer training is to assign correct weights to each connections so that the NN makes correct decisions.</a:t>
            </a:r>
          </a:p>
          <a:p>
            <a:r>
              <a:rPr lang="en-SG" dirty="0" smtClean="0"/>
              <a:t>The </a:t>
            </a:r>
            <a:r>
              <a:rPr lang="en-SG" b="1" dirty="0" smtClean="0"/>
              <a:t>output layer </a:t>
            </a:r>
            <a:r>
              <a:rPr lang="en-SG" dirty="0" smtClean="0"/>
              <a:t>passes the output from the network to the outside world, normally via the explanatory interface.</a:t>
            </a:r>
            <a:endParaRPr lang="en-S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Multi-Layer </a:t>
            </a:r>
            <a:r>
              <a:rPr lang="en-SG" dirty="0" err="1" smtClean="0"/>
              <a:t>Perceptron</a:t>
            </a:r>
            <a:endParaRPr lang="en-SG" dirty="0"/>
          </a:p>
        </p:txBody>
      </p:sp>
      <p:sp>
        <p:nvSpPr>
          <p:cNvPr id="3" name="Content Placeholder 2"/>
          <p:cNvSpPr>
            <a:spLocks noGrp="1"/>
          </p:cNvSpPr>
          <p:nvPr>
            <p:ph idx="1"/>
          </p:nvPr>
        </p:nvSpPr>
        <p:spPr/>
        <p:txBody>
          <a:bodyPr/>
          <a:lstStyle/>
          <a:p>
            <a:endParaRPr lang="en-SG" dirty="0"/>
          </a:p>
        </p:txBody>
      </p:sp>
      <p:pic>
        <p:nvPicPr>
          <p:cNvPr id="7170" name="Picture 2"/>
          <p:cNvPicPr>
            <a:picLocks noChangeAspect="1" noChangeArrowheads="1"/>
          </p:cNvPicPr>
          <p:nvPr/>
        </p:nvPicPr>
        <p:blipFill>
          <a:blip r:embed="rId2" cstate="print"/>
          <a:srcRect/>
          <a:stretch>
            <a:fillRect/>
          </a:stretch>
        </p:blipFill>
        <p:spPr bwMode="auto">
          <a:xfrm>
            <a:off x="228599" y="1371600"/>
            <a:ext cx="8915401" cy="451102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666</Words>
  <Application>Microsoft Office PowerPoint</Application>
  <PresentationFormat>On-screen Show (4:3)</PresentationFormat>
  <Paragraphs>65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Neural Networks</vt:lpstr>
      <vt:lpstr>Neural Networks</vt:lpstr>
      <vt:lpstr>Basic Concepts of Neural Networks</vt:lpstr>
      <vt:lpstr>Structure of a Biological Neural Network</vt:lpstr>
      <vt:lpstr>Artificial Neural Network</vt:lpstr>
      <vt:lpstr>Processing Information in an Artificial Neuron</vt:lpstr>
      <vt:lpstr>The Relationship Between Biological and Artificial Neural Networks</vt:lpstr>
      <vt:lpstr>Multi-Layer Perceptron</vt:lpstr>
      <vt:lpstr>Multi-Layer Perceptron</vt:lpstr>
      <vt:lpstr>The Back Propagation Algorithm</vt:lpstr>
      <vt:lpstr>Neural Network with One Hidden Layer</vt:lpstr>
      <vt:lpstr>Example of ANN Functions</vt:lpstr>
      <vt:lpstr>Learning in ANN</vt:lpstr>
      <vt:lpstr>Characteristics of ANNs</vt:lpstr>
      <vt:lpstr>Benefits and Limitations of Neural Networks</vt:lpstr>
      <vt:lpstr>Machine Learning Methods</vt:lpstr>
      <vt:lpstr>Machine Learning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dell</dc:creator>
  <cp:lastModifiedBy>OM</cp:lastModifiedBy>
  <cp:revision>14</cp:revision>
  <dcterms:created xsi:type="dcterms:W3CDTF">2006-08-16T00:00:00Z</dcterms:created>
  <dcterms:modified xsi:type="dcterms:W3CDTF">2014-09-16T03:21:44Z</dcterms:modified>
</cp:coreProperties>
</file>