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59" r:id="rId5"/>
    <p:sldId id="260" r:id="rId6"/>
    <p:sldId id="261" r:id="rId7"/>
    <p:sldId id="262" r:id="rId8"/>
    <p:sldId id="266" r:id="rId9"/>
    <p:sldId id="263" r:id="rId10"/>
    <p:sldId id="264" r:id="rId11"/>
    <p:sldId id="265" r:id="rId12"/>
    <p:sldId id="267" r:id="rId13"/>
    <p:sldId id="268" r:id="rId14"/>
    <p:sldId id="269" r:id="rId15"/>
    <p:sldId id="271" r:id="rId16"/>
    <p:sldId id="272" r:id="rId17"/>
    <p:sldId id="273" r:id="rId18"/>
    <p:sldId id="274" r:id="rId19"/>
    <p:sldId id="275" r:id="rId20"/>
    <p:sldId id="276" r:id="rId21"/>
    <p:sldId id="278" r:id="rId22"/>
    <p:sldId id="279" r:id="rId23"/>
    <p:sldId id="280" r:id="rId24"/>
    <p:sldId id="281" r:id="rId25"/>
    <p:sldId id="282" r:id="rId26"/>
    <p:sldId id="285" r:id="rId27"/>
    <p:sldId id="270" r:id="rId28"/>
    <p:sldId id="283" r:id="rId29"/>
    <p:sldId id="286" r:id="rId30"/>
    <p:sldId id="287" r:id="rId31"/>
    <p:sldId id="289"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4660" autoAdjust="0"/>
  </p:normalViewPr>
  <p:slideViewPr>
    <p:cSldViewPr snapToGrid="0">
      <p:cViewPr varScale="1">
        <p:scale>
          <a:sx n="72" d="100"/>
          <a:sy n="72" d="100"/>
        </p:scale>
        <p:origin x="270" y="54"/>
      </p:cViewPr>
      <p:guideLst/>
    </p:cSldViewPr>
  </p:slideViewPr>
  <p:outlineViewPr>
    <p:cViewPr>
      <p:scale>
        <a:sx n="33" d="100"/>
        <a:sy n="33" d="100"/>
      </p:scale>
      <p:origin x="0" y="0"/>
    </p:cViewPr>
  </p:outlineViewPr>
  <p:notesTextViewPr>
    <p:cViewPr>
      <p:scale>
        <a:sx n="1" d="1"/>
        <a:sy n="1" d="1"/>
      </p:scale>
      <p:origin x="0" y="-54"/>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CA2D2-B044-402E-9715-E186A787EF9A}" type="datetimeFigureOut">
              <a:rPr lang="en-GB" smtClean="0"/>
              <a:t>02/09/2014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42F6E-11AB-40ED-8A5D-0C388A141EC1}" type="slidenum">
              <a:rPr lang="en-GB" smtClean="0"/>
              <a:t>‹#›</a:t>
            </a:fld>
            <a:endParaRPr lang="en-GB"/>
          </a:p>
        </p:txBody>
      </p:sp>
    </p:spTree>
    <p:extLst>
      <p:ext uri="{BB962C8B-B14F-4D97-AF65-F5344CB8AC3E}">
        <p14:creationId xmlns:p14="http://schemas.microsoft.com/office/powerpoint/2010/main" val="41191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B42F6E-11AB-40ED-8A5D-0C388A141EC1}" type="slidenum">
              <a:rPr lang="en-GB" smtClean="0"/>
              <a:t>1</a:t>
            </a:fld>
            <a:endParaRPr lang="en-GB"/>
          </a:p>
        </p:txBody>
      </p:sp>
    </p:spTree>
    <p:extLst>
      <p:ext uri="{BB962C8B-B14F-4D97-AF65-F5344CB8AC3E}">
        <p14:creationId xmlns:p14="http://schemas.microsoft.com/office/powerpoint/2010/main" val="190142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Fedility</a:t>
            </a:r>
            <a:r>
              <a:rPr lang="en-US" dirty="0" smtClean="0"/>
              <a:t> -&gt; Accuracy with which an electronic system reproduces the sound or image of its input signal</a:t>
            </a:r>
            <a:endParaRPr lang="en-US" dirty="0"/>
          </a:p>
        </p:txBody>
      </p:sp>
      <p:sp>
        <p:nvSpPr>
          <p:cNvPr id="4" name="Slide Number Placeholder 3"/>
          <p:cNvSpPr>
            <a:spLocks noGrp="1"/>
          </p:cNvSpPr>
          <p:nvPr>
            <p:ph type="sldNum" sz="quarter" idx="10"/>
          </p:nvPr>
        </p:nvSpPr>
        <p:spPr/>
        <p:txBody>
          <a:bodyPr/>
          <a:lstStyle/>
          <a:p>
            <a:fld id="{67B42F6E-11AB-40ED-8A5D-0C388A141EC1}" type="slidenum">
              <a:rPr lang="en-GB" smtClean="0"/>
              <a:t>5</a:t>
            </a:fld>
            <a:endParaRPr lang="en-GB"/>
          </a:p>
        </p:txBody>
      </p:sp>
    </p:spTree>
    <p:extLst>
      <p:ext uri="{BB962C8B-B14F-4D97-AF65-F5344CB8AC3E}">
        <p14:creationId xmlns:p14="http://schemas.microsoft.com/office/powerpoint/2010/main" val="264257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7</a:t>
            </a:fld>
            <a:endParaRPr lang="en-GB"/>
          </a:p>
        </p:txBody>
      </p:sp>
    </p:spTree>
    <p:extLst>
      <p:ext uri="{BB962C8B-B14F-4D97-AF65-F5344CB8AC3E}">
        <p14:creationId xmlns:p14="http://schemas.microsoft.com/office/powerpoint/2010/main" val="4116892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8</a:t>
            </a:fld>
            <a:endParaRPr lang="en-GB"/>
          </a:p>
        </p:txBody>
      </p:sp>
    </p:spTree>
    <p:extLst>
      <p:ext uri="{BB962C8B-B14F-4D97-AF65-F5344CB8AC3E}">
        <p14:creationId xmlns:p14="http://schemas.microsoft.com/office/powerpoint/2010/main" val="345751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Irrefutable -&gt;&gt; certain , </a:t>
            </a:r>
          </a:p>
          <a:p>
            <a:r>
              <a:rPr lang="en-US" dirty="0" smtClean="0"/>
              <a:t>Syllogism</a:t>
            </a:r>
            <a:r>
              <a:rPr lang="en-US" baseline="0" dirty="0" smtClean="0"/>
              <a:t> -&gt;Deductive reasoning in which a conclusion is derived from two premises </a:t>
            </a:r>
            <a:r>
              <a:rPr lang="en-US" baseline="0" smtClean="0"/>
              <a:t>(synthesis)</a:t>
            </a:r>
            <a:endParaRPr lang="en-US" dirty="0"/>
          </a:p>
        </p:txBody>
      </p:sp>
      <p:sp>
        <p:nvSpPr>
          <p:cNvPr id="4" name="Slide Number Placeholder 3"/>
          <p:cNvSpPr>
            <a:spLocks noGrp="1"/>
          </p:cNvSpPr>
          <p:nvPr>
            <p:ph type="sldNum" sz="quarter" idx="10"/>
          </p:nvPr>
        </p:nvSpPr>
        <p:spPr/>
        <p:txBody>
          <a:bodyPr/>
          <a:lstStyle/>
          <a:p>
            <a:fld id="{67B42F6E-11AB-40ED-8A5D-0C388A141EC1}" type="slidenum">
              <a:rPr lang="en-GB" smtClean="0"/>
              <a:t>10</a:t>
            </a:fld>
            <a:endParaRPr lang="en-GB"/>
          </a:p>
        </p:txBody>
      </p:sp>
    </p:spTree>
    <p:extLst>
      <p:ext uri="{BB962C8B-B14F-4D97-AF65-F5344CB8AC3E}">
        <p14:creationId xmlns:p14="http://schemas.microsoft.com/office/powerpoint/2010/main" val="396089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874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02/09/2014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93462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02/09/2014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8980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02/09/2014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81544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02/09/2014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33313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65173-4566-4585-B90F-906EA29EB0E9}" type="datetimeFigureOut">
              <a:rPr lang="en-GB" smtClean="0"/>
              <a:t>02/09/2014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57230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065173-4566-4585-B90F-906EA29EB0E9}" type="datetimeFigureOut">
              <a:rPr lang="en-GB" smtClean="0"/>
              <a:t>02/09/2014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1477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065173-4566-4585-B90F-906EA29EB0E9}" type="datetimeFigureOut">
              <a:rPr lang="en-GB" smtClean="0"/>
              <a:t>02/09/2014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367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065173-4566-4585-B90F-906EA29EB0E9}" type="datetimeFigureOut">
              <a:rPr lang="en-GB" smtClean="0"/>
              <a:t>02/09/2014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64445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65173-4566-4585-B90F-906EA29EB0E9}" type="datetimeFigureOut">
              <a:rPr lang="en-GB" smtClean="0"/>
              <a:t>02/09/2014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21438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02/09/2014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07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02/09/2014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65057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65173-4566-4585-B90F-906EA29EB0E9}" type="datetimeFigureOut">
              <a:rPr lang="en-GB" smtClean="0"/>
              <a:t>02/09/2014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C0A8E-0269-4F5F-8B12-14763A0CBE83}" type="slidenum">
              <a:rPr lang="en-GB" smtClean="0"/>
              <a:t>‹#›</a:t>
            </a:fld>
            <a:endParaRPr lang="en-GB"/>
          </a:p>
        </p:txBody>
      </p:sp>
    </p:spTree>
    <p:extLst>
      <p:ext uri="{BB962C8B-B14F-4D97-AF65-F5344CB8AC3E}">
        <p14:creationId xmlns:p14="http://schemas.microsoft.com/office/powerpoint/2010/main" val="161507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135437"/>
          </a:xfrm>
        </p:spPr>
        <p:txBody>
          <a:bodyPr>
            <a:normAutofit/>
          </a:bodyPr>
          <a:lstStyle/>
          <a:p>
            <a:r>
              <a:rPr lang="en-GB" dirty="0" smtClean="0"/>
              <a:t>Artificial </a:t>
            </a:r>
            <a:r>
              <a:rPr lang="en-GB" dirty="0" smtClean="0"/>
              <a:t>Intelligence</a:t>
            </a:r>
            <a:br>
              <a:rPr lang="en-GB" dirty="0" smtClean="0"/>
            </a:br>
            <a:r>
              <a:rPr lang="en-GB" dirty="0" smtClean="0"/>
              <a:t/>
            </a:r>
            <a:br>
              <a:rPr lang="en-GB" dirty="0" smtClean="0"/>
            </a:br>
            <a:r>
              <a:rPr lang="en-GB" dirty="0" smtClean="0"/>
              <a:t>Lecture I</a:t>
            </a:r>
            <a:br>
              <a:rPr lang="en-GB" dirty="0" smtClean="0"/>
            </a:br>
            <a:r>
              <a:rPr lang="en-GB" dirty="0" smtClean="0"/>
              <a:t>Chapter I: Introduction</a:t>
            </a:r>
            <a:endParaRPr lang="en-GB" dirty="0"/>
          </a:p>
        </p:txBody>
      </p:sp>
      <p:sp>
        <p:nvSpPr>
          <p:cNvPr id="3" name="Subtitle 2"/>
          <p:cNvSpPr>
            <a:spLocks noGrp="1"/>
          </p:cNvSpPr>
          <p:nvPr>
            <p:ph type="subTitle" idx="1"/>
          </p:nvPr>
        </p:nvSpPr>
        <p:spPr/>
        <p:txBody>
          <a:bodyPr/>
          <a:lstStyle/>
          <a:p>
            <a:endParaRPr lang="en-GB" dirty="0" smtClean="0"/>
          </a:p>
        </p:txBody>
      </p:sp>
    </p:spTree>
    <p:extLst>
      <p:ext uri="{BB962C8B-B14F-4D97-AF65-F5344CB8AC3E}">
        <p14:creationId xmlns:p14="http://schemas.microsoft.com/office/powerpoint/2010/main" val="452317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Think Rationally: The Laws of Thought Approach</a:t>
            </a:r>
            <a:endParaRPr lang="en-GB" dirty="0"/>
          </a:p>
        </p:txBody>
      </p:sp>
      <p:sp>
        <p:nvSpPr>
          <p:cNvPr id="3" name="Content Placeholder 2"/>
          <p:cNvSpPr>
            <a:spLocks noGrp="1"/>
          </p:cNvSpPr>
          <p:nvPr>
            <p:ph idx="1"/>
          </p:nvPr>
        </p:nvSpPr>
        <p:spPr>
          <a:xfrm>
            <a:off x="838199" y="1825624"/>
            <a:ext cx="10836965" cy="4893227"/>
          </a:xfrm>
        </p:spPr>
        <p:txBody>
          <a:bodyPr>
            <a:normAutofit/>
          </a:bodyPr>
          <a:lstStyle/>
          <a:p>
            <a:r>
              <a:rPr lang="en-GB" dirty="0" smtClean="0"/>
              <a:t>The study of mental faculties through the use of computational models. (</a:t>
            </a:r>
            <a:r>
              <a:rPr lang="en-GB" dirty="0" err="1" smtClean="0"/>
              <a:t>Charniak</a:t>
            </a:r>
            <a:r>
              <a:rPr lang="en-GB" dirty="0" smtClean="0"/>
              <a:t> and McDermott, 1985)</a:t>
            </a:r>
          </a:p>
          <a:p>
            <a:r>
              <a:rPr lang="en-GB" dirty="0" smtClean="0"/>
              <a:t>The study of the computations that make it possible to perceive, reason and act. (Winston, 1992)</a:t>
            </a:r>
          </a:p>
          <a:p>
            <a:r>
              <a:rPr lang="en-GB" dirty="0" smtClean="0"/>
              <a:t>Based on Rational Thinking (Right Thinking)</a:t>
            </a:r>
          </a:p>
          <a:p>
            <a:pPr lvl="1"/>
            <a:r>
              <a:rPr lang="en-GB" dirty="0" smtClean="0"/>
              <a:t>Irrefutable Reasoning Process</a:t>
            </a:r>
          </a:p>
          <a:p>
            <a:pPr lvl="1"/>
            <a:r>
              <a:rPr lang="en-GB" dirty="0" smtClean="0"/>
              <a:t>Syllogisms providing patterns for argument structures that always yielded correct conclusions</a:t>
            </a:r>
          </a:p>
          <a:p>
            <a:pPr lvl="1"/>
            <a:r>
              <a:rPr lang="en-GB" dirty="0" smtClean="0"/>
              <a:t>Logic: the Laws of thought</a:t>
            </a:r>
          </a:p>
          <a:p>
            <a:pPr lvl="1"/>
            <a:r>
              <a:rPr lang="en-GB" dirty="0" err="1" smtClean="0"/>
              <a:t>Logicist</a:t>
            </a:r>
            <a:r>
              <a:rPr lang="en-GB" dirty="0" smtClean="0"/>
              <a:t> tradition within AI hopes to build on such programs to create intelligent systems</a:t>
            </a:r>
            <a:endParaRPr lang="en-GB" dirty="0"/>
          </a:p>
        </p:txBody>
      </p:sp>
    </p:spTree>
    <p:extLst>
      <p:ext uri="{BB962C8B-B14F-4D97-AF65-F5344CB8AC3E}">
        <p14:creationId xmlns:p14="http://schemas.microsoft.com/office/powerpoint/2010/main" val="8771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Act Rationally: The Rational Agent Approach</a:t>
            </a:r>
            <a:endParaRPr lang="en-GB" dirty="0"/>
          </a:p>
        </p:txBody>
      </p:sp>
      <p:sp>
        <p:nvSpPr>
          <p:cNvPr id="3" name="Content Placeholder 2"/>
          <p:cNvSpPr>
            <a:spLocks noGrp="1"/>
          </p:cNvSpPr>
          <p:nvPr>
            <p:ph idx="1"/>
          </p:nvPr>
        </p:nvSpPr>
        <p:spPr>
          <a:xfrm>
            <a:off x="838200" y="1825625"/>
            <a:ext cx="10515600" cy="4919732"/>
          </a:xfrm>
        </p:spPr>
        <p:txBody>
          <a:bodyPr>
            <a:normAutofit/>
          </a:bodyPr>
          <a:lstStyle/>
          <a:p>
            <a:r>
              <a:rPr lang="en-GB" dirty="0" smtClean="0"/>
              <a:t>Computational Intelligence is the study of the design of intelligent agents. (Poole et al., 1998)</a:t>
            </a:r>
          </a:p>
          <a:p>
            <a:r>
              <a:rPr lang="en-GB" dirty="0" smtClean="0"/>
              <a:t>AI… is concerned with intelligent behaviour in </a:t>
            </a:r>
            <a:r>
              <a:rPr lang="en-GB" dirty="0" err="1" smtClean="0"/>
              <a:t>artifacts</a:t>
            </a:r>
            <a:r>
              <a:rPr lang="en-GB" dirty="0" smtClean="0"/>
              <a:t>. (Nilsson, 1998)</a:t>
            </a:r>
          </a:p>
          <a:p>
            <a:r>
              <a:rPr lang="en-GB" dirty="0" smtClean="0"/>
              <a:t>Based on Intelligent Agents</a:t>
            </a:r>
          </a:p>
          <a:p>
            <a:pPr lvl="1"/>
            <a:r>
              <a:rPr lang="en-GB" dirty="0" smtClean="0"/>
              <a:t>Agents are the things that act. Computer agents are expected to have other attributes that distinguish them from mere “programs”, such as operating under autonomous control, perceiving their environment, persisting over a prolonged time period, adapting to change, and being capable of taking on another’s goals.</a:t>
            </a:r>
          </a:p>
          <a:p>
            <a:pPr lvl="1"/>
            <a:r>
              <a:rPr lang="en-GB" dirty="0" smtClean="0"/>
              <a:t>Rational agents are those who act so as to achieve the best outcome or, the best expected outcome when there is uncertainty.</a:t>
            </a:r>
            <a:endParaRPr lang="en-GB" dirty="0"/>
          </a:p>
        </p:txBody>
      </p:sp>
    </p:spTree>
    <p:extLst>
      <p:ext uri="{BB962C8B-B14F-4D97-AF65-F5344CB8AC3E}">
        <p14:creationId xmlns:p14="http://schemas.microsoft.com/office/powerpoint/2010/main" val="74454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a:xfrm>
            <a:off x="838200" y="1825624"/>
            <a:ext cx="10515600" cy="4760705"/>
          </a:xfrm>
        </p:spPr>
        <p:txBody>
          <a:bodyPr/>
          <a:lstStyle/>
          <a:p>
            <a:r>
              <a:rPr lang="en-GB" dirty="0" smtClean="0"/>
              <a:t>Philosophy (428 B.C. – Present)</a:t>
            </a:r>
          </a:p>
          <a:p>
            <a:pPr lvl="1"/>
            <a:r>
              <a:rPr lang="en-GB" dirty="0" smtClean="0"/>
              <a:t>Drawing conclusions from the rules</a:t>
            </a:r>
          </a:p>
          <a:p>
            <a:pPr lvl="1"/>
            <a:r>
              <a:rPr lang="en-GB" dirty="0" smtClean="0"/>
              <a:t>Mental mind and physical brain</a:t>
            </a:r>
          </a:p>
          <a:p>
            <a:pPr lvl="1"/>
            <a:r>
              <a:rPr lang="en-GB" dirty="0" smtClean="0"/>
              <a:t>Where does knowledge come from?</a:t>
            </a:r>
          </a:p>
          <a:p>
            <a:pPr lvl="1"/>
            <a:r>
              <a:rPr lang="en-GB" dirty="0" smtClean="0"/>
              <a:t>How does knowledge lead to action?</a:t>
            </a:r>
          </a:p>
          <a:p>
            <a:pPr lvl="2"/>
            <a:r>
              <a:rPr lang="en-GB" dirty="0" smtClean="0"/>
              <a:t>Dualism, Materialism, Empiricism, Induction, Logical Positivism, Confirmation Theory</a:t>
            </a:r>
          </a:p>
          <a:p>
            <a:r>
              <a:rPr lang="en-GB" dirty="0" smtClean="0"/>
              <a:t>Mathematics (800 A.D. – Present)</a:t>
            </a:r>
          </a:p>
          <a:p>
            <a:pPr lvl="1"/>
            <a:r>
              <a:rPr lang="en-GB" dirty="0" smtClean="0"/>
              <a:t>What are the formal rules to draw conclusions?</a:t>
            </a:r>
          </a:p>
          <a:p>
            <a:pPr lvl="1"/>
            <a:r>
              <a:rPr lang="en-GB" dirty="0" smtClean="0"/>
              <a:t>What can be computed or manipulated?</a:t>
            </a:r>
          </a:p>
          <a:p>
            <a:pPr lvl="1"/>
            <a:r>
              <a:rPr lang="en-GB" dirty="0" smtClean="0"/>
              <a:t>How do we reason with uncertain information?</a:t>
            </a:r>
          </a:p>
          <a:p>
            <a:pPr lvl="2"/>
            <a:r>
              <a:rPr lang="en-GB" dirty="0" smtClean="0"/>
              <a:t>Algorithms, NP Completeness, Probability, Incompleteness Theorem, Intractability</a:t>
            </a:r>
          </a:p>
          <a:p>
            <a:pPr lvl="2"/>
            <a:endParaRPr lang="en-GB" dirty="0"/>
          </a:p>
        </p:txBody>
      </p:sp>
    </p:spTree>
    <p:extLst>
      <p:ext uri="{BB962C8B-B14F-4D97-AF65-F5344CB8AC3E}">
        <p14:creationId xmlns:p14="http://schemas.microsoft.com/office/powerpoint/2010/main" val="468086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a:xfrm>
            <a:off x="838200" y="1825625"/>
            <a:ext cx="10515600" cy="4919732"/>
          </a:xfrm>
        </p:spPr>
        <p:txBody>
          <a:bodyPr/>
          <a:lstStyle/>
          <a:p>
            <a:r>
              <a:rPr lang="en-GB" dirty="0" smtClean="0"/>
              <a:t>Economics (1776 A.D. – Present)</a:t>
            </a:r>
          </a:p>
          <a:p>
            <a:pPr lvl="1"/>
            <a:r>
              <a:rPr lang="en-GB" dirty="0" smtClean="0"/>
              <a:t>How decisions can be made to maximize payoff?</a:t>
            </a:r>
          </a:p>
          <a:p>
            <a:pPr lvl="1"/>
            <a:r>
              <a:rPr lang="en-GB" dirty="0" smtClean="0"/>
              <a:t>How can something be done when others may not go along?</a:t>
            </a:r>
          </a:p>
          <a:p>
            <a:pPr lvl="1"/>
            <a:r>
              <a:rPr lang="en-GB" dirty="0" smtClean="0"/>
              <a:t>How can this be done when payoff may be far in future?</a:t>
            </a:r>
          </a:p>
          <a:p>
            <a:pPr lvl="2"/>
            <a:r>
              <a:rPr lang="en-GB" dirty="0" smtClean="0"/>
              <a:t>Decision Theory, Game Theory, Operations Research, Satisficing</a:t>
            </a:r>
          </a:p>
          <a:p>
            <a:r>
              <a:rPr lang="en-GB" dirty="0" smtClean="0"/>
              <a:t>Neuroscience (1861 A.D. – Present)</a:t>
            </a:r>
          </a:p>
          <a:p>
            <a:pPr lvl="1"/>
            <a:r>
              <a:rPr lang="en-GB" dirty="0" smtClean="0"/>
              <a:t>How are information processed by the human brain?</a:t>
            </a:r>
          </a:p>
          <a:p>
            <a:pPr lvl="2"/>
            <a:r>
              <a:rPr lang="en-GB" dirty="0" smtClean="0"/>
              <a:t>Neurons</a:t>
            </a:r>
          </a:p>
          <a:p>
            <a:r>
              <a:rPr lang="en-GB" dirty="0" smtClean="0"/>
              <a:t>Psychology (1879 A.D. – Present)</a:t>
            </a:r>
          </a:p>
          <a:p>
            <a:pPr lvl="1"/>
            <a:r>
              <a:rPr lang="en-GB" dirty="0" smtClean="0"/>
              <a:t>How do humans and animals think and act?</a:t>
            </a:r>
          </a:p>
          <a:p>
            <a:pPr lvl="2"/>
            <a:r>
              <a:rPr lang="en-GB" dirty="0" smtClean="0"/>
              <a:t>Behaviourism, Cognitive Psychology, Cognitive Science</a:t>
            </a:r>
            <a:endParaRPr lang="en-GB" dirty="0"/>
          </a:p>
        </p:txBody>
      </p:sp>
    </p:spTree>
    <p:extLst>
      <p:ext uri="{BB962C8B-B14F-4D97-AF65-F5344CB8AC3E}">
        <p14:creationId xmlns:p14="http://schemas.microsoft.com/office/powerpoint/2010/main" val="1871753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p:txBody>
          <a:bodyPr/>
          <a:lstStyle/>
          <a:p>
            <a:r>
              <a:rPr lang="en-GB" dirty="0" smtClean="0"/>
              <a:t>Computer Engineering (1940 A.D. – Present)</a:t>
            </a:r>
          </a:p>
          <a:p>
            <a:pPr lvl="1"/>
            <a:r>
              <a:rPr lang="en-GB" dirty="0" smtClean="0"/>
              <a:t>How can we build an efficient computer?</a:t>
            </a:r>
          </a:p>
          <a:p>
            <a:r>
              <a:rPr lang="en-GB" dirty="0" smtClean="0"/>
              <a:t>Control theory and Cybernetics (1948 A. D. – Present)</a:t>
            </a:r>
          </a:p>
          <a:p>
            <a:pPr lvl="1"/>
            <a:r>
              <a:rPr lang="en-GB" dirty="0" smtClean="0"/>
              <a:t>How can </a:t>
            </a:r>
            <a:r>
              <a:rPr lang="en-GB" dirty="0" err="1" smtClean="0"/>
              <a:t>artifacts</a:t>
            </a:r>
            <a:r>
              <a:rPr lang="en-GB" dirty="0" smtClean="0"/>
              <a:t> operated under their own control?</a:t>
            </a:r>
          </a:p>
          <a:p>
            <a:pPr lvl="2"/>
            <a:r>
              <a:rPr lang="en-GB" dirty="0" smtClean="0"/>
              <a:t>Control Theory, Cybernetics, Objective Function</a:t>
            </a:r>
          </a:p>
          <a:p>
            <a:r>
              <a:rPr lang="en-GB" dirty="0" smtClean="0"/>
              <a:t>Linguistics (1957 A.D. – Present)</a:t>
            </a:r>
          </a:p>
          <a:p>
            <a:pPr lvl="1"/>
            <a:r>
              <a:rPr lang="en-GB" dirty="0" smtClean="0"/>
              <a:t>How does language relate to thought?</a:t>
            </a:r>
          </a:p>
          <a:p>
            <a:pPr lvl="2"/>
            <a:r>
              <a:rPr lang="en-GB" dirty="0" smtClean="0"/>
              <a:t>Computational Linguistics, NLP, Knowledge Representation </a:t>
            </a:r>
          </a:p>
        </p:txBody>
      </p:sp>
    </p:spTree>
    <p:extLst>
      <p:ext uri="{BB962C8B-B14F-4D97-AF65-F5344CB8AC3E}">
        <p14:creationId xmlns:p14="http://schemas.microsoft.com/office/powerpoint/2010/main" val="187425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Brief History of AI- </a:t>
            </a:r>
            <a:r>
              <a:rPr lang="en-GB" dirty="0"/>
              <a:t>The Gestation Period (1943-1955</a:t>
            </a:r>
            <a:r>
              <a:rPr lang="en-GB" dirty="0" smtClean="0"/>
              <a:t>)</a:t>
            </a:r>
            <a:endParaRPr lang="en-GB"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GB" dirty="0" smtClean="0"/>
              <a:t>Warren McCulloch and Walter Pitts (1943): 3 Sources (Knowledge of basic physiology and functions of neurons in brain; a formal analysis of propositional logic due to Russell and Whitehead; Turing’s theory of computation </a:t>
            </a:r>
            <a:r>
              <a:rPr lang="en-GB" dirty="0" smtClean="0">
                <a:sym typeface="Wingdings" panose="05000000000000000000" pitchFamily="2" charset="2"/>
              </a:rPr>
              <a:t> proposed model of artificial neurons characterized by on/off logic that could even learn</a:t>
            </a:r>
          </a:p>
          <a:p>
            <a:r>
              <a:rPr lang="en-GB" dirty="0" err="1" smtClean="0">
                <a:sym typeface="Wingdings" panose="05000000000000000000" pitchFamily="2" charset="2"/>
              </a:rPr>
              <a:t>Hebbian</a:t>
            </a:r>
            <a:r>
              <a:rPr lang="en-GB" dirty="0" smtClean="0">
                <a:sym typeface="Wingdings" panose="05000000000000000000" pitchFamily="2" charset="2"/>
              </a:rPr>
              <a:t> Learning (1949) by Donald </a:t>
            </a:r>
            <a:r>
              <a:rPr lang="en-GB" dirty="0" err="1" smtClean="0">
                <a:sym typeface="Wingdings" panose="05000000000000000000" pitchFamily="2" charset="2"/>
              </a:rPr>
              <a:t>Hebb</a:t>
            </a:r>
            <a:r>
              <a:rPr lang="en-GB" dirty="0" smtClean="0">
                <a:sym typeface="Wingdings" panose="05000000000000000000" pitchFamily="2" charset="2"/>
              </a:rPr>
              <a:t>: demonstration of simple updating rule for modification of the connections strengths between the neurons</a:t>
            </a:r>
          </a:p>
          <a:p>
            <a:r>
              <a:rPr lang="en-GB" dirty="0" smtClean="0">
                <a:sym typeface="Wingdings" panose="05000000000000000000" pitchFamily="2" charset="2"/>
              </a:rPr>
              <a:t>Marvin </a:t>
            </a:r>
            <a:r>
              <a:rPr lang="en-GB" dirty="0" err="1" smtClean="0">
                <a:sym typeface="Wingdings" panose="05000000000000000000" pitchFamily="2" charset="2"/>
              </a:rPr>
              <a:t>Minsky</a:t>
            </a:r>
            <a:r>
              <a:rPr lang="en-GB" dirty="0" smtClean="0">
                <a:sym typeface="Wingdings" panose="05000000000000000000" pitchFamily="2" charset="2"/>
              </a:rPr>
              <a:t> and Dean Edmonds (1951): first neural network computer  SNARC (3000 Vacuum Tubes and a pilot mechanism from B-24 bomber to simulate a network of 40 neurons &lt;Von Neumann&gt;</a:t>
            </a:r>
          </a:p>
          <a:p>
            <a:r>
              <a:rPr lang="en-GB" dirty="0" smtClean="0"/>
              <a:t>Alan Turing (1950): “Computing Machinery and Intelligence” (Articulated a complete vision of AI, introducing Turing Test, Machine Learning, Genetic Algorithms, Reinforcement Learning)</a:t>
            </a:r>
            <a:endParaRPr lang="en-GB" dirty="0"/>
          </a:p>
        </p:txBody>
      </p:sp>
    </p:spTree>
    <p:extLst>
      <p:ext uri="{BB962C8B-B14F-4D97-AF65-F5344CB8AC3E}">
        <p14:creationId xmlns:p14="http://schemas.microsoft.com/office/powerpoint/2010/main" val="2736510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The Birth (1956)</a:t>
            </a:r>
            <a:endParaRPr lang="en-GB" dirty="0"/>
          </a:p>
        </p:txBody>
      </p:sp>
      <p:sp>
        <p:nvSpPr>
          <p:cNvPr id="3" name="Content Placeholder 2"/>
          <p:cNvSpPr>
            <a:spLocks noGrp="1"/>
          </p:cNvSpPr>
          <p:nvPr>
            <p:ph idx="1"/>
          </p:nvPr>
        </p:nvSpPr>
        <p:spPr/>
        <p:txBody>
          <a:bodyPr/>
          <a:lstStyle/>
          <a:p>
            <a:r>
              <a:rPr lang="en-GB" dirty="0" smtClean="0"/>
              <a:t>John McCarthy, Marvin </a:t>
            </a:r>
            <a:r>
              <a:rPr lang="en-GB" dirty="0" err="1" smtClean="0"/>
              <a:t>Minsky</a:t>
            </a:r>
            <a:r>
              <a:rPr lang="en-GB" dirty="0" smtClean="0"/>
              <a:t>, Claude Shannon and Nathaniel Rochester focused researches on automata theory, neural nets, and intelligence organizing a 2-month workshop (1956)</a:t>
            </a:r>
          </a:p>
          <a:p>
            <a:r>
              <a:rPr lang="en-GB" dirty="0" smtClean="0"/>
              <a:t>Two participants Allen Newell and Herbert Simon presented works on reasoning program named the Logic Theorist that was claimed to think non numerically and prove many theorems but the paper was not recognized by the </a:t>
            </a:r>
            <a:r>
              <a:rPr lang="en-GB" i="1" dirty="0" smtClean="0"/>
              <a:t>Journal of Symbolic Logic</a:t>
            </a:r>
          </a:p>
          <a:p>
            <a:r>
              <a:rPr lang="en-GB" dirty="0" smtClean="0"/>
              <a:t>But the workshop laid the foundation for AI and the participants of the workshop became the leaders in the field of Artificial Intelligence</a:t>
            </a:r>
          </a:p>
          <a:p>
            <a:endParaRPr lang="en-GB" dirty="0"/>
          </a:p>
        </p:txBody>
      </p:sp>
    </p:spTree>
    <p:extLst>
      <p:ext uri="{BB962C8B-B14F-4D97-AF65-F5344CB8AC3E}">
        <p14:creationId xmlns:p14="http://schemas.microsoft.com/office/powerpoint/2010/main" val="308803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The Early Period </a:t>
            </a:r>
            <a:br>
              <a:rPr lang="en-GB" dirty="0" smtClean="0"/>
            </a:br>
            <a:r>
              <a:rPr lang="en-GB" dirty="0" smtClean="0"/>
              <a:t>(1952-1969)</a:t>
            </a:r>
            <a:endParaRPr lang="en-GB" dirty="0"/>
          </a:p>
        </p:txBody>
      </p:sp>
      <p:sp>
        <p:nvSpPr>
          <p:cNvPr id="3" name="Content Placeholder 2"/>
          <p:cNvSpPr>
            <a:spLocks noGrp="1"/>
          </p:cNvSpPr>
          <p:nvPr>
            <p:ph idx="1"/>
          </p:nvPr>
        </p:nvSpPr>
        <p:spPr>
          <a:xfrm>
            <a:off x="838200" y="1825625"/>
            <a:ext cx="10515600" cy="4715852"/>
          </a:xfrm>
        </p:spPr>
        <p:txBody>
          <a:bodyPr>
            <a:normAutofit/>
          </a:bodyPr>
          <a:lstStyle/>
          <a:p>
            <a:r>
              <a:rPr lang="en-GB" dirty="0" smtClean="0"/>
              <a:t>General Problem Solver – Thinking Humanly Purpose</a:t>
            </a:r>
          </a:p>
          <a:p>
            <a:r>
              <a:rPr lang="en-GB" dirty="0" smtClean="0"/>
              <a:t>Nathaniel Rochester in IBM came with some of the first AI Programs</a:t>
            </a:r>
          </a:p>
          <a:p>
            <a:r>
              <a:rPr lang="en-GB" dirty="0" smtClean="0"/>
              <a:t>Herbert Gelernter (1959) – Geometry Theorem </a:t>
            </a:r>
            <a:r>
              <a:rPr lang="en-GB" dirty="0" err="1" smtClean="0"/>
              <a:t>Prover</a:t>
            </a:r>
            <a:endParaRPr lang="en-GB" dirty="0" smtClean="0"/>
          </a:p>
          <a:p>
            <a:r>
              <a:rPr lang="en-GB" dirty="0" smtClean="0"/>
              <a:t>Arthur Samuel (1952) – Series of Programs for checkers leading to skilled checker program that could play better than its creator</a:t>
            </a:r>
          </a:p>
          <a:p>
            <a:r>
              <a:rPr lang="en-GB" dirty="0" smtClean="0"/>
              <a:t>John McCarthy (1958) </a:t>
            </a:r>
            <a:r>
              <a:rPr lang="en-GB" dirty="0"/>
              <a:t>– </a:t>
            </a:r>
            <a:r>
              <a:rPr lang="en-GB" dirty="0" smtClean="0"/>
              <a:t>Contributions</a:t>
            </a:r>
          </a:p>
          <a:p>
            <a:pPr lvl="1"/>
            <a:r>
              <a:rPr lang="en-GB" dirty="0" smtClean="0"/>
              <a:t>Lisp- a high level dominant AI programming language</a:t>
            </a:r>
          </a:p>
          <a:p>
            <a:pPr lvl="1"/>
            <a:r>
              <a:rPr lang="en-GB" dirty="0" smtClean="0"/>
              <a:t>Paper entitled </a:t>
            </a:r>
            <a:r>
              <a:rPr lang="en-GB" i="1" dirty="0" smtClean="0"/>
              <a:t>Programs and Common Sense</a:t>
            </a:r>
            <a:r>
              <a:rPr lang="en-GB" dirty="0" smtClean="0"/>
              <a:t> described the Advice Taker as a complete AI System- use knowledge to search for solutions to problems</a:t>
            </a:r>
          </a:p>
          <a:p>
            <a:pPr lvl="1"/>
            <a:r>
              <a:rPr lang="en-GB" dirty="0" smtClean="0"/>
              <a:t>AI Lab at Stanford</a:t>
            </a:r>
          </a:p>
          <a:p>
            <a:pPr lvl="1"/>
            <a:endParaRPr lang="en-GB" dirty="0" smtClean="0"/>
          </a:p>
          <a:p>
            <a:pPr lvl="1"/>
            <a:endParaRPr lang="en-GB" dirty="0" smtClean="0"/>
          </a:p>
          <a:p>
            <a:endParaRPr lang="en-GB" dirty="0" smtClean="0"/>
          </a:p>
          <a:p>
            <a:endParaRPr lang="en-GB" dirty="0"/>
          </a:p>
        </p:txBody>
      </p:sp>
    </p:spTree>
    <p:extLst>
      <p:ext uri="{BB962C8B-B14F-4D97-AF65-F5344CB8AC3E}">
        <p14:creationId xmlns:p14="http://schemas.microsoft.com/office/powerpoint/2010/main" val="144990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p:txBody>
          <a:bodyPr/>
          <a:lstStyle/>
          <a:p>
            <a:r>
              <a:rPr lang="en-GB" dirty="0" smtClean="0"/>
              <a:t>Marvin </a:t>
            </a:r>
            <a:r>
              <a:rPr lang="en-GB" dirty="0" err="1" smtClean="0"/>
              <a:t>Minsky</a:t>
            </a:r>
            <a:r>
              <a:rPr lang="en-GB" dirty="0" smtClean="0"/>
              <a:t> (1958) – anti logical outlook</a:t>
            </a:r>
          </a:p>
          <a:p>
            <a:r>
              <a:rPr lang="en-GB" dirty="0" smtClean="0"/>
              <a:t>J. A. Robinson – discovery of Resolution Method</a:t>
            </a:r>
          </a:p>
          <a:p>
            <a:r>
              <a:rPr lang="en-GB" dirty="0" smtClean="0"/>
              <a:t>Cordell Green (1969) – Question answering and planning system</a:t>
            </a:r>
          </a:p>
          <a:p>
            <a:r>
              <a:rPr lang="en-GB" dirty="0" err="1" smtClean="0"/>
              <a:t>Minsky’s</a:t>
            </a:r>
            <a:r>
              <a:rPr lang="en-GB" dirty="0" smtClean="0"/>
              <a:t> Students focused on study to solve limited problems that seems to require AI and this domain is called </a:t>
            </a:r>
            <a:r>
              <a:rPr lang="en-GB" dirty="0" err="1" smtClean="0"/>
              <a:t>microworlds</a:t>
            </a:r>
            <a:r>
              <a:rPr lang="en-GB" dirty="0" smtClean="0"/>
              <a:t>.</a:t>
            </a:r>
          </a:p>
          <a:p>
            <a:r>
              <a:rPr lang="en-GB" dirty="0" smtClean="0"/>
              <a:t>James Slagle (1963) – SAINT program solved closed form calculus integration problems</a:t>
            </a:r>
          </a:p>
          <a:p>
            <a:r>
              <a:rPr lang="en-GB" dirty="0" smtClean="0"/>
              <a:t>Tom Evan (1968) – ANALOGY program solved geometric analogy problems</a:t>
            </a:r>
          </a:p>
          <a:p>
            <a:endParaRPr lang="en-GB" dirty="0"/>
          </a:p>
        </p:txBody>
      </p:sp>
    </p:spTree>
    <p:extLst>
      <p:ext uri="{BB962C8B-B14F-4D97-AF65-F5344CB8AC3E}">
        <p14:creationId xmlns:p14="http://schemas.microsoft.com/office/powerpoint/2010/main" val="1628715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a:xfrm>
            <a:off x="838199" y="1825625"/>
            <a:ext cx="11105271" cy="4884664"/>
          </a:xfrm>
        </p:spPr>
        <p:txBody>
          <a:bodyPr>
            <a:normAutofit fontScale="92500"/>
          </a:bodyPr>
          <a:lstStyle/>
          <a:p>
            <a:r>
              <a:rPr lang="en-GB" dirty="0" smtClean="0"/>
              <a:t>Daniel </a:t>
            </a:r>
            <a:r>
              <a:rPr lang="en-GB" dirty="0" err="1" smtClean="0"/>
              <a:t>Bobrow</a:t>
            </a:r>
            <a:r>
              <a:rPr lang="en-GB" dirty="0" smtClean="0"/>
              <a:t> (1967) – STUDENT program solved algebra problems</a:t>
            </a:r>
          </a:p>
          <a:p>
            <a:r>
              <a:rPr lang="en-GB" dirty="0" smtClean="0"/>
              <a:t>David Huffman (1971) – The vision project</a:t>
            </a:r>
          </a:p>
          <a:p>
            <a:pPr marL="0" indent="0">
              <a:buNone/>
            </a:pPr>
            <a:r>
              <a:rPr lang="en-GB" dirty="0" smtClean="0"/>
              <a:t>   David Waltz (1975) – The vision and constraint propagation</a:t>
            </a:r>
          </a:p>
          <a:p>
            <a:pPr marL="0" indent="0">
              <a:buNone/>
            </a:pPr>
            <a:r>
              <a:rPr lang="en-GB" dirty="0"/>
              <a:t> </a:t>
            </a:r>
            <a:r>
              <a:rPr lang="en-GB" dirty="0" smtClean="0"/>
              <a:t>  </a:t>
            </a:r>
            <a:r>
              <a:rPr lang="en-GB" dirty="0" err="1" smtClean="0"/>
              <a:t>Patrik</a:t>
            </a:r>
            <a:r>
              <a:rPr lang="en-GB" dirty="0" smtClean="0"/>
              <a:t> Winston (1970) – The learning theory</a:t>
            </a:r>
          </a:p>
          <a:p>
            <a:pPr marL="0" indent="0">
              <a:buNone/>
            </a:pPr>
            <a:r>
              <a:rPr lang="en-GB" dirty="0"/>
              <a:t> </a:t>
            </a:r>
            <a:r>
              <a:rPr lang="en-GB" dirty="0" smtClean="0"/>
              <a:t>  Terry </a:t>
            </a:r>
            <a:r>
              <a:rPr lang="en-GB" dirty="0" err="1" smtClean="0"/>
              <a:t>Winoguard</a:t>
            </a:r>
            <a:r>
              <a:rPr lang="en-GB" dirty="0" smtClean="0"/>
              <a:t> (1972) – The natural language understanding program</a:t>
            </a:r>
          </a:p>
          <a:p>
            <a:pPr marL="0" indent="0">
              <a:buNone/>
            </a:pPr>
            <a:r>
              <a:rPr lang="en-GB" dirty="0"/>
              <a:t> </a:t>
            </a:r>
            <a:r>
              <a:rPr lang="en-GB" dirty="0" smtClean="0"/>
              <a:t>  Scott </a:t>
            </a:r>
            <a:r>
              <a:rPr lang="en-GB" dirty="0" err="1" smtClean="0"/>
              <a:t>Fahlman</a:t>
            </a:r>
            <a:r>
              <a:rPr lang="en-GB" dirty="0" smtClean="0"/>
              <a:t> (1974) – The planner</a:t>
            </a:r>
          </a:p>
          <a:p>
            <a:pPr>
              <a:buFont typeface="Wingdings" panose="05000000000000000000" pitchFamily="2" charset="2"/>
              <a:buChar char="à"/>
            </a:pPr>
            <a:r>
              <a:rPr lang="en-GB" dirty="0" smtClean="0">
                <a:sym typeface="Wingdings" panose="05000000000000000000" pitchFamily="2" charset="2"/>
              </a:rPr>
              <a:t>Block World – Rearrange the blocks using robot hand</a:t>
            </a:r>
          </a:p>
          <a:p>
            <a:r>
              <a:rPr lang="en-GB" dirty="0" smtClean="0">
                <a:sym typeface="Wingdings" panose="05000000000000000000" pitchFamily="2" charset="2"/>
              </a:rPr>
              <a:t>McCulloch and Pitts – Neural Network</a:t>
            </a:r>
          </a:p>
          <a:p>
            <a:r>
              <a:rPr lang="en-GB" dirty="0" smtClean="0">
                <a:sym typeface="Wingdings" panose="05000000000000000000" pitchFamily="2" charset="2"/>
              </a:rPr>
              <a:t>Bernie </a:t>
            </a:r>
            <a:r>
              <a:rPr lang="en-GB" dirty="0" err="1" smtClean="0">
                <a:sym typeface="Wingdings" panose="05000000000000000000" pitchFamily="2" charset="2"/>
              </a:rPr>
              <a:t>Widrow</a:t>
            </a:r>
            <a:r>
              <a:rPr lang="en-GB" dirty="0" smtClean="0">
                <a:sym typeface="Wingdings" panose="05000000000000000000" pitchFamily="2" charset="2"/>
              </a:rPr>
              <a:t> (1962) – </a:t>
            </a:r>
            <a:r>
              <a:rPr lang="en-GB" dirty="0" err="1" smtClean="0">
                <a:sym typeface="Wingdings" panose="05000000000000000000" pitchFamily="2" charset="2"/>
              </a:rPr>
              <a:t>Adalines</a:t>
            </a:r>
            <a:endParaRPr lang="en-GB" dirty="0" smtClean="0">
              <a:sym typeface="Wingdings" panose="05000000000000000000" pitchFamily="2" charset="2"/>
            </a:endParaRPr>
          </a:p>
          <a:p>
            <a:r>
              <a:rPr lang="en-GB" dirty="0" smtClean="0">
                <a:sym typeface="Wingdings" panose="05000000000000000000" pitchFamily="2" charset="2"/>
              </a:rPr>
              <a:t>Frank Rosenblatt (1962) – Perceptron and Perceptron Convergence theorem</a:t>
            </a:r>
            <a:endParaRPr lang="en-GB" dirty="0"/>
          </a:p>
        </p:txBody>
      </p:sp>
    </p:spTree>
    <p:extLst>
      <p:ext uri="{BB962C8B-B14F-4D97-AF65-F5344CB8AC3E}">
        <p14:creationId xmlns:p14="http://schemas.microsoft.com/office/powerpoint/2010/main" val="20447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b="1" dirty="0" smtClean="0"/>
              <a:t>Overview</a:t>
            </a:r>
          </a:p>
          <a:p>
            <a:r>
              <a:rPr lang="en-GB" b="1" dirty="0" smtClean="0"/>
              <a:t>Definition of AI</a:t>
            </a:r>
          </a:p>
          <a:p>
            <a:r>
              <a:rPr lang="en-GB" dirty="0" smtClean="0"/>
              <a:t>AI and Related Fields</a:t>
            </a:r>
          </a:p>
          <a:p>
            <a:r>
              <a:rPr lang="en-GB" dirty="0" smtClean="0"/>
              <a:t>Brief History of AI</a:t>
            </a:r>
          </a:p>
          <a:p>
            <a:r>
              <a:rPr lang="en-GB" dirty="0"/>
              <a:t>Applications of AI</a:t>
            </a:r>
          </a:p>
          <a:p>
            <a:r>
              <a:rPr lang="en-GB" dirty="0" smtClean="0"/>
              <a:t>Importance of AI</a:t>
            </a:r>
          </a:p>
          <a:p>
            <a:r>
              <a:rPr lang="en-GB" dirty="0" smtClean="0"/>
              <a:t>Definition of Knowledge and Learning</a:t>
            </a:r>
          </a:p>
          <a:p>
            <a:r>
              <a:rPr lang="en-GB" dirty="0" smtClean="0"/>
              <a:t>Importance of Knowledge and Learning</a:t>
            </a:r>
          </a:p>
        </p:txBody>
      </p:sp>
    </p:spTree>
    <p:extLst>
      <p:ext uri="{BB962C8B-B14F-4D97-AF65-F5344CB8AC3E}">
        <p14:creationId xmlns:p14="http://schemas.microsoft.com/office/powerpoint/2010/main" val="63052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Reality Dawns (1966-1973)</a:t>
            </a:r>
            <a:endParaRPr lang="en-GB" dirty="0"/>
          </a:p>
        </p:txBody>
      </p:sp>
      <p:sp>
        <p:nvSpPr>
          <p:cNvPr id="3" name="Content Placeholder 2"/>
          <p:cNvSpPr>
            <a:spLocks noGrp="1"/>
          </p:cNvSpPr>
          <p:nvPr>
            <p:ph idx="1"/>
          </p:nvPr>
        </p:nvSpPr>
        <p:spPr/>
        <p:txBody>
          <a:bodyPr>
            <a:normAutofit/>
          </a:bodyPr>
          <a:lstStyle/>
          <a:p>
            <a:r>
              <a:rPr lang="en-GB" dirty="0" smtClean="0"/>
              <a:t>Problems were faced while realization of AI Projects:</a:t>
            </a:r>
          </a:p>
          <a:p>
            <a:pPr lvl="1"/>
            <a:r>
              <a:rPr lang="en-GB" dirty="0" smtClean="0"/>
              <a:t>The most early programs contained little or no knowledge in their subject matter; success was merely based on simple syntactic manipulation</a:t>
            </a:r>
          </a:p>
          <a:p>
            <a:pPr lvl="1"/>
            <a:r>
              <a:rPr lang="en-GB" dirty="0" smtClean="0"/>
              <a:t>Intractability of many of the problems; </a:t>
            </a:r>
            <a:r>
              <a:rPr lang="en-GB" dirty="0" err="1" smtClean="0"/>
              <a:t>microworlds</a:t>
            </a:r>
            <a:r>
              <a:rPr lang="en-GB" dirty="0" smtClean="0"/>
              <a:t> were comparatively less complicated than real world problems</a:t>
            </a:r>
          </a:p>
          <a:p>
            <a:pPr lvl="1"/>
            <a:r>
              <a:rPr lang="en-GB" dirty="0" smtClean="0"/>
              <a:t>Fundamental limitations on the basic structures being used to generate intelligent behaviour </a:t>
            </a:r>
            <a:r>
              <a:rPr lang="en-GB" dirty="0" smtClean="0">
                <a:sym typeface="Wingdings" panose="05000000000000000000" pitchFamily="2" charset="2"/>
              </a:rPr>
              <a:t> </a:t>
            </a:r>
            <a:r>
              <a:rPr lang="en-US" altLang="en-US" dirty="0"/>
              <a:t>Limitations of existing neural network methods identified</a:t>
            </a:r>
          </a:p>
          <a:p>
            <a:r>
              <a:rPr lang="en-GB" dirty="0" smtClean="0"/>
              <a:t>AI failed to convince the funding agencies as the expectations were not matched</a:t>
            </a:r>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72361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a:t>
            </a:r>
            <a:r>
              <a:rPr lang="en-GB" dirty="0" smtClean="0"/>
              <a:t>: Knowledge Based Systems (1969-1979)</a:t>
            </a:r>
            <a:endParaRPr lang="en-GB" dirty="0"/>
          </a:p>
        </p:txBody>
      </p:sp>
      <p:sp>
        <p:nvSpPr>
          <p:cNvPr id="3" name="Content Placeholder 2"/>
          <p:cNvSpPr>
            <a:spLocks noGrp="1"/>
          </p:cNvSpPr>
          <p:nvPr>
            <p:ph idx="1"/>
          </p:nvPr>
        </p:nvSpPr>
        <p:spPr/>
        <p:txBody>
          <a:bodyPr/>
          <a:lstStyle/>
          <a:p>
            <a:r>
              <a:rPr lang="en-GB" dirty="0" smtClean="0"/>
              <a:t>Problem Solving in prior period was based on weak methods </a:t>
            </a:r>
            <a:r>
              <a:rPr lang="en-GB" dirty="0" smtClean="0">
                <a:sym typeface="Wingdings" panose="05000000000000000000" pitchFamily="2" charset="2"/>
              </a:rPr>
              <a:t> those try to string together the elementary reasoning steps to find complete solutions from a general purpose context</a:t>
            </a:r>
          </a:p>
          <a:p>
            <a:r>
              <a:rPr lang="en-GB" dirty="0" smtClean="0">
                <a:sym typeface="Wingdings" panose="05000000000000000000" pitchFamily="2" charset="2"/>
              </a:rPr>
              <a:t>Alternative was suggested  domain specific knowledge that allows larger reasoning steps and can be easily used to handle typically occurring cases of narrow area of expertise</a:t>
            </a:r>
          </a:p>
          <a:p>
            <a:r>
              <a:rPr lang="en-GB" u="sng" dirty="0" smtClean="0">
                <a:sym typeface="Wingdings" panose="05000000000000000000" pitchFamily="2" charset="2"/>
              </a:rPr>
              <a:t>Development of knowledge based Systems</a:t>
            </a:r>
          </a:p>
          <a:p>
            <a:r>
              <a:rPr lang="en-GB" dirty="0" smtClean="0"/>
              <a:t>Buchanan et al. (1969) – The DENDRAL Program that solve the problem of inferring molecular structure from the information provided by mass spectrometer</a:t>
            </a:r>
          </a:p>
          <a:p>
            <a:endParaRPr lang="en-GB" dirty="0"/>
          </a:p>
        </p:txBody>
      </p:sp>
    </p:spTree>
    <p:extLst>
      <p:ext uri="{BB962C8B-B14F-4D97-AF65-F5344CB8AC3E}">
        <p14:creationId xmlns:p14="http://schemas.microsoft.com/office/powerpoint/2010/main" val="3254655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Knowledge Based Systems (1969-1979)</a:t>
            </a:r>
          </a:p>
        </p:txBody>
      </p:sp>
      <p:sp>
        <p:nvSpPr>
          <p:cNvPr id="3" name="Content Placeholder 2"/>
          <p:cNvSpPr>
            <a:spLocks noGrp="1"/>
          </p:cNvSpPr>
          <p:nvPr>
            <p:ph idx="1"/>
          </p:nvPr>
        </p:nvSpPr>
        <p:spPr>
          <a:xfrm>
            <a:off x="838200" y="1825625"/>
            <a:ext cx="10515600" cy="4912800"/>
          </a:xfrm>
        </p:spPr>
        <p:txBody>
          <a:bodyPr>
            <a:normAutofit/>
          </a:bodyPr>
          <a:lstStyle/>
          <a:p>
            <a:r>
              <a:rPr lang="en-GB" dirty="0"/>
              <a:t>Heuristic Programming </a:t>
            </a:r>
            <a:r>
              <a:rPr lang="en-GB" dirty="0" smtClean="0"/>
              <a:t>Project to identify where could Expert Systems be used</a:t>
            </a:r>
          </a:p>
          <a:p>
            <a:r>
              <a:rPr lang="en-GB" dirty="0" smtClean="0"/>
              <a:t>MYCIN Program </a:t>
            </a:r>
            <a:r>
              <a:rPr lang="en-GB" dirty="0" smtClean="0">
                <a:sym typeface="Wingdings" panose="05000000000000000000" pitchFamily="2" charset="2"/>
              </a:rPr>
              <a:t> used 450 rules to diagnose blood infections</a:t>
            </a:r>
          </a:p>
          <a:p>
            <a:pPr lvl="1"/>
            <a:r>
              <a:rPr lang="en-GB" dirty="0" smtClean="0">
                <a:sym typeface="Wingdings" panose="05000000000000000000" pitchFamily="2" charset="2"/>
              </a:rPr>
              <a:t>Performed better than junior doctors</a:t>
            </a:r>
          </a:p>
          <a:p>
            <a:r>
              <a:rPr lang="en-GB" dirty="0" smtClean="0">
                <a:sym typeface="Wingdings" panose="05000000000000000000" pitchFamily="2" charset="2"/>
              </a:rPr>
              <a:t>Roger </a:t>
            </a:r>
            <a:r>
              <a:rPr lang="en-GB" dirty="0" err="1" smtClean="0">
                <a:sym typeface="Wingdings" panose="05000000000000000000" pitchFamily="2" charset="2"/>
              </a:rPr>
              <a:t>Schank</a:t>
            </a:r>
            <a:r>
              <a:rPr lang="en-GB" dirty="0" smtClean="0">
                <a:sym typeface="Wingdings" panose="05000000000000000000" pitchFamily="2" charset="2"/>
              </a:rPr>
              <a:t> and his students developed a series of programs related to AI and Linguistics</a:t>
            </a:r>
          </a:p>
          <a:p>
            <a:r>
              <a:rPr lang="en-GB" u="sng" dirty="0" smtClean="0">
                <a:sym typeface="Wingdings" panose="05000000000000000000" pitchFamily="2" charset="2"/>
              </a:rPr>
              <a:t>Development of Successful Rule based Expert Systems</a:t>
            </a:r>
          </a:p>
          <a:p>
            <a:r>
              <a:rPr lang="en-GB" dirty="0" err="1" smtClean="0">
                <a:sym typeface="Wingdings" panose="05000000000000000000" pitchFamily="2" charset="2"/>
              </a:rPr>
              <a:t>Minsky</a:t>
            </a:r>
            <a:r>
              <a:rPr lang="en-GB" dirty="0" smtClean="0">
                <a:sym typeface="Wingdings" panose="05000000000000000000" pitchFamily="2" charset="2"/>
              </a:rPr>
              <a:t> (1975) developed idea of frames  that adopted structured approach to assemble facts about particular object and event types and arrange them into a large taxonomy hierarchy analogous to a biological taxonomy</a:t>
            </a:r>
            <a:endParaRPr lang="en-GB" dirty="0"/>
          </a:p>
        </p:txBody>
      </p:sp>
    </p:spTree>
    <p:extLst>
      <p:ext uri="{BB962C8B-B14F-4D97-AF65-F5344CB8AC3E}">
        <p14:creationId xmlns:p14="http://schemas.microsoft.com/office/powerpoint/2010/main" val="93629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t>
            </a:r>
            <a:r>
              <a:rPr lang="en-GB" dirty="0" smtClean="0"/>
              <a:t>AI: AI as an Industry</a:t>
            </a:r>
            <a:br>
              <a:rPr lang="en-GB" dirty="0" smtClean="0"/>
            </a:br>
            <a:r>
              <a:rPr lang="en-GB" dirty="0" smtClean="0"/>
              <a:t>(1980-Present)</a:t>
            </a:r>
            <a:endParaRPr lang="en-GB" dirty="0"/>
          </a:p>
        </p:txBody>
      </p:sp>
      <p:sp>
        <p:nvSpPr>
          <p:cNvPr id="3" name="Content Placeholder 2"/>
          <p:cNvSpPr>
            <a:spLocks noGrp="1"/>
          </p:cNvSpPr>
          <p:nvPr>
            <p:ph idx="1"/>
          </p:nvPr>
        </p:nvSpPr>
        <p:spPr>
          <a:xfrm>
            <a:off x="838200" y="1825624"/>
            <a:ext cx="10515600" cy="4687717"/>
          </a:xfrm>
        </p:spPr>
        <p:txBody>
          <a:bodyPr>
            <a:normAutofit/>
          </a:bodyPr>
          <a:lstStyle/>
          <a:p>
            <a:r>
              <a:rPr lang="en-GB" dirty="0" smtClean="0"/>
              <a:t>R1 (1986) </a:t>
            </a:r>
            <a:r>
              <a:rPr lang="en-GB" dirty="0" smtClean="0">
                <a:sym typeface="Wingdings" panose="05000000000000000000" pitchFamily="2" charset="2"/>
              </a:rPr>
              <a:t> first successful commercial expert system by DEC</a:t>
            </a:r>
          </a:p>
          <a:p>
            <a:pPr lvl="1"/>
            <a:r>
              <a:rPr lang="en-GB" dirty="0" smtClean="0">
                <a:sym typeface="Wingdings" panose="05000000000000000000" pitchFamily="2" charset="2"/>
              </a:rPr>
              <a:t>Helps to configure orders for new computers </a:t>
            </a:r>
          </a:p>
          <a:p>
            <a:pPr lvl="1"/>
            <a:r>
              <a:rPr lang="en-GB" dirty="0" smtClean="0">
                <a:sym typeface="Wingdings" panose="05000000000000000000" pitchFamily="2" charset="2"/>
              </a:rPr>
              <a:t>Saved $40 million for DEC</a:t>
            </a:r>
          </a:p>
          <a:p>
            <a:r>
              <a:rPr lang="en-GB" dirty="0" smtClean="0">
                <a:sym typeface="Wingdings" panose="05000000000000000000" pitchFamily="2" charset="2"/>
              </a:rPr>
              <a:t>DEC (1988), developed 40 Expert Systems</a:t>
            </a:r>
          </a:p>
          <a:p>
            <a:r>
              <a:rPr lang="en-GB" dirty="0" smtClean="0">
                <a:sym typeface="Wingdings" panose="05000000000000000000" pitchFamily="2" charset="2"/>
              </a:rPr>
              <a:t>Du Pont, 100 in use and 500 in pipeline</a:t>
            </a:r>
          </a:p>
          <a:p>
            <a:r>
              <a:rPr lang="en-GB" dirty="0" smtClean="0">
                <a:sym typeface="Wingdings" panose="05000000000000000000" pitchFamily="2" charset="2"/>
              </a:rPr>
              <a:t>1981, Japan announced “Fifth Generation” Computers  which were intelligent and US based company MCC also announced similar computer  Could not came to reality</a:t>
            </a:r>
          </a:p>
          <a:p>
            <a:r>
              <a:rPr lang="en-GB" dirty="0" smtClean="0"/>
              <a:t>AI Winter in the future due to unrealistic promises that were not delivered</a:t>
            </a:r>
            <a:endParaRPr lang="en-GB" dirty="0"/>
          </a:p>
        </p:txBody>
      </p:sp>
    </p:spTree>
    <p:extLst>
      <p:ext uri="{BB962C8B-B14F-4D97-AF65-F5344CB8AC3E}">
        <p14:creationId xmlns:p14="http://schemas.microsoft.com/office/powerpoint/2010/main" val="176014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t>
            </a:r>
            <a:r>
              <a:rPr lang="en-GB" dirty="0" smtClean="0"/>
              <a:t>AI: Return of Neural Networks (1986-Present)</a:t>
            </a:r>
            <a:endParaRPr lang="en-GB" dirty="0"/>
          </a:p>
        </p:txBody>
      </p:sp>
      <p:sp>
        <p:nvSpPr>
          <p:cNvPr id="3" name="Content Placeholder 2"/>
          <p:cNvSpPr>
            <a:spLocks noGrp="1"/>
          </p:cNvSpPr>
          <p:nvPr>
            <p:ph idx="1"/>
          </p:nvPr>
        </p:nvSpPr>
        <p:spPr/>
        <p:txBody>
          <a:bodyPr/>
          <a:lstStyle/>
          <a:p>
            <a:r>
              <a:rPr lang="en-US" altLang="en-US" sz="2800" dirty="0" smtClean="0"/>
              <a:t>Neural </a:t>
            </a:r>
            <a:r>
              <a:rPr lang="en-US" altLang="en-US" sz="2800" dirty="0"/>
              <a:t>networks return to </a:t>
            </a:r>
            <a:r>
              <a:rPr lang="en-US" altLang="en-US" sz="2800" dirty="0" smtClean="0"/>
              <a:t>popularity</a:t>
            </a:r>
          </a:p>
          <a:p>
            <a:r>
              <a:rPr lang="en-US" altLang="en-US" sz="2800" dirty="0" smtClean="0"/>
              <a:t>Major </a:t>
            </a:r>
            <a:r>
              <a:rPr lang="en-US" altLang="en-US" sz="2800" dirty="0"/>
              <a:t>advances in machine learning algorithms and applications</a:t>
            </a:r>
          </a:p>
          <a:p>
            <a:r>
              <a:rPr lang="en-GB" dirty="0" smtClean="0"/>
              <a:t>Reinvention of back-propagation learning algorithm in mid 1980s</a:t>
            </a:r>
          </a:p>
          <a:p>
            <a:pPr lvl="1"/>
            <a:r>
              <a:rPr lang="en-GB" dirty="0" smtClean="0"/>
              <a:t>Concept of Parallel Distributed Processing</a:t>
            </a:r>
          </a:p>
          <a:p>
            <a:r>
              <a:rPr lang="en-GB" dirty="0" smtClean="0"/>
              <a:t>Connectionist models of intelligent systems were seen which focused on unjustifiability of symbolic manipulation in decision making</a:t>
            </a:r>
          </a:p>
          <a:p>
            <a:endParaRPr lang="en-GB" dirty="0" smtClean="0"/>
          </a:p>
          <a:p>
            <a:endParaRPr lang="en-GB" dirty="0"/>
          </a:p>
        </p:txBody>
      </p:sp>
    </p:spTree>
    <p:extLst>
      <p:ext uri="{BB962C8B-B14F-4D97-AF65-F5344CB8AC3E}">
        <p14:creationId xmlns:p14="http://schemas.microsoft.com/office/powerpoint/2010/main" val="277557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a:t>
            </a:r>
            <a:r>
              <a:rPr lang="en-GB" dirty="0" smtClean="0"/>
              <a:t>: AI as a Science </a:t>
            </a:r>
            <a:br>
              <a:rPr lang="en-GB" dirty="0" smtClean="0"/>
            </a:br>
            <a:r>
              <a:rPr lang="en-GB" dirty="0" smtClean="0"/>
              <a:t>(1987-Present)</a:t>
            </a:r>
            <a:endParaRPr lang="en-GB" dirty="0"/>
          </a:p>
        </p:txBody>
      </p:sp>
      <p:sp>
        <p:nvSpPr>
          <p:cNvPr id="3" name="Content Placeholder 2"/>
          <p:cNvSpPr>
            <a:spLocks noGrp="1"/>
          </p:cNvSpPr>
          <p:nvPr>
            <p:ph idx="1"/>
          </p:nvPr>
        </p:nvSpPr>
        <p:spPr/>
        <p:txBody>
          <a:bodyPr/>
          <a:lstStyle/>
          <a:p>
            <a:r>
              <a:rPr lang="en-US" altLang="en-US" dirty="0" smtClean="0"/>
              <a:t>AI focuses on scientific study</a:t>
            </a:r>
          </a:p>
          <a:p>
            <a:r>
              <a:rPr lang="en-US" altLang="en-US" dirty="0" smtClean="0"/>
              <a:t>Integration </a:t>
            </a:r>
            <a:r>
              <a:rPr lang="en-US" altLang="en-US" dirty="0"/>
              <a:t>of learning, reasoning, knowledge </a:t>
            </a:r>
            <a:r>
              <a:rPr lang="en-US" altLang="en-US" dirty="0" smtClean="0"/>
              <a:t>representation in AI</a:t>
            </a:r>
          </a:p>
          <a:p>
            <a:r>
              <a:rPr lang="en-US" altLang="en-US" dirty="0" smtClean="0"/>
              <a:t>AI </a:t>
            </a:r>
            <a:r>
              <a:rPr lang="en-US" altLang="en-US" dirty="0"/>
              <a:t>methods used in vision, language, data mining, </a:t>
            </a:r>
            <a:r>
              <a:rPr lang="en-US" altLang="en-US" dirty="0" smtClean="0"/>
              <a:t>etc.</a:t>
            </a:r>
          </a:p>
          <a:p>
            <a:r>
              <a:rPr lang="en-US" altLang="en-US" dirty="0" smtClean="0"/>
              <a:t>Bayesian </a:t>
            </a:r>
            <a:r>
              <a:rPr lang="en-US" altLang="en-US" dirty="0"/>
              <a:t>networks as a knowledge representation </a:t>
            </a:r>
            <a:r>
              <a:rPr lang="en-US" altLang="en-US" dirty="0" smtClean="0"/>
              <a:t>framework</a:t>
            </a:r>
          </a:p>
          <a:p>
            <a:r>
              <a:rPr lang="en-US" altLang="en-US" dirty="0" smtClean="0"/>
              <a:t>Hidden Markov Models based on mathematical theory and training theories</a:t>
            </a:r>
          </a:p>
          <a:p>
            <a:r>
              <a:rPr lang="en-US" altLang="en-US" dirty="0" smtClean="0"/>
              <a:t>Emergence of Intelligent Agents</a:t>
            </a:r>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2960848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smtClean="0"/>
              <a:t>Brief History of AI: Success Stories</a:t>
            </a:r>
            <a:endParaRPr lang="en-US" altLang="en-US" dirty="0"/>
          </a:p>
        </p:txBody>
      </p:sp>
      <p:sp>
        <p:nvSpPr>
          <p:cNvPr id="113667" name="Rectangle 3"/>
          <p:cNvSpPr>
            <a:spLocks noGrp="1" noChangeArrowheads="1"/>
          </p:cNvSpPr>
          <p:nvPr>
            <p:ph type="body" idx="1"/>
          </p:nvPr>
        </p:nvSpPr>
        <p:spPr>
          <a:xfrm>
            <a:off x="838200" y="1825624"/>
            <a:ext cx="10515600" cy="4828393"/>
          </a:xfrm>
        </p:spPr>
        <p:txBody>
          <a:bodyPr>
            <a:normAutofit fontScale="92500"/>
          </a:bodyPr>
          <a:lstStyle/>
          <a:p>
            <a:r>
              <a:rPr lang="en-US" altLang="en-US" dirty="0" smtClean="0"/>
              <a:t>Deep Blue defeated the reigning world chess champion Garry Kasparov in 1997 </a:t>
            </a:r>
          </a:p>
          <a:p>
            <a:r>
              <a:rPr lang="en-US" altLang="en-US" dirty="0" smtClean="0"/>
              <a:t>AI program proved a mathematical conjecture (Robbins conjecture) unsolved for decades </a:t>
            </a:r>
          </a:p>
          <a:p>
            <a:r>
              <a:rPr lang="en-US" altLang="en-US" dirty="0" smtClean="0"/>
              <a:t>During the 1991 Gulf War, US forces deployed an AI logistics planning and scheduling program that involved up to 50,000 vehicles, cargo, and people </a:t>
            </a:r>
          </a:p>
          <a:p>
            <a:r>
              <a:rPr lang="en-US" altLang="en-US" dirty="0" smtClean="0"/>
              <a:t>NASA's on-board autonomous planning program controlled the scheduling of operations for a spacecraft </a:t>
            </a:r>
          </a:p>
          <a:p>
            <a:r>
              <a:rPr lang="en-US" altLang="en-US" dirty="0" smtClean="0"/>
              <a:t>Proverb solves crossword puzzles better than most humans</a:t>
            </a:r>
          </a:p>
          <a:p>
            <a:r>
              <a:rPr lang="en-US" altLang="en-US" dirty="0" smtClean="0"/>
              <a:t>Robot driving: DARPA grand challenge 2003-2007</a:t>
            </a:r>
          </a:p>
          <a:p>
            <a:r>
              <a:rPr lang="en-US" altLang="en-US" dirty="0" smtClean="0"/>
              <a:t>2006: face recognition software available in consumer cameras</a:t>
            </a:r>
            <a:endParaRPr lang="en-US" altLang="en-US" dirty="0"/>
          </a:p>
        </p:txBody>
      </p:sp>
    </p:spTree>
    <p:extLst>
      <p:ext uri="{BB962C8B-B14F-4D97-AF65-F5344CB8AC3E}">
        <p14:creationId xmlns:p14="http://schemas.microsoft.com/office/powerpoint/2010/main" val="1626364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AI</a:t>
            </a:r>
            <a:endParaRPr lang="en-GB" dirty="0"/>
          </a:p>
        </p:txBody>
      </p:sp>
      <p:sp>
        <p:nvSpPr>
          <p:cNvPr id="3" name="Content Placeholder 2"/>
          <p:cNvSpPr>
            <a:spLocks noGrp="1"/>
          </p:cNvSpPr>
          <p:nvPr>
            <p:ph idx="1"/>
          </p:nvPr>
        </p:nvSpPr>
        <p:spPr/>
        <p:txBody>
          <a:bodyPr/>
          <a:lstStyle/>
          <a:p>
            <a:r>
              <a:rPr lang="en-GB" dirty="0" smtClean="0"/>
              <a:t>Autonomous Planning and Scheduling</a:t>
            </a:r>
          </a:p>
          <a:p>
            <a:r>
              <a:rPr lang="en-GB" dirty="0" smtClean="0"/>
              <a:t>Game Playing</a:t>
            </a:r>
          </a:p>
          <a:p>
            <a:r>
              <a:rPr lang="en-GB" dirty="0" smtClean="0"/>
              <a:t>Autonomous Control</a:t>
            </a:r>
          </a:p>
          <a:p>
            <a:r>
              <a:rPr lang="en-GB" dirty="0" smtClean="0"/>
              <a:t>Diagnosis</a:t>
            </a:r>
          </a:p>
          <a:p>
            <a:r>
              <a:rPr lang="en-GB" dirty="0" smtClean="0"/>
              <a:t>Logistics Planning</a:t>
            </a:r>
          </a:p>
          <a:p>
            <a:r>
              <a:rPr lang="en-GB" dirty="0" smtClean="0"/>
              <a:t>Robotics</a:t>
            </a:r>
          </a:p>
          <a:p>
            <a:r>
              <a:rPr lang="en-GB" dirty="0" smtClean="0"/>
              <a:t>Language understanding and Problem Solving</a:t>
            </a:r>
            <a:endParaRPr lang="en-GB" dirty="0"/>
          </a:p>
        </p:txBody>
      </p:sp>
    </p:spTree>
    <p:extLst>
      <p:ext uri="{BB962C8B-B14F-4D97-AF65-F5344CB8AC3E}">
        <p14:creationId xmlns:p14="http://schemas.microsoft.com/office/powerpoint/2010/main" val="39702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AI</a:t>
            </a:r>
            <a:endParaRPr lang="en-GB" dirty="0"/>
          </a:p>
        </p:txBody>
      </p:sp>
      <p:sp>
        <p:nvSpPr>
          <p:cNvPr id="3" name="Content Placeholder 2"/>
          <p:cNvSpPr>
            <a:spLocks noGrp="1"/>
          </p:cNvSpPr>
          <p:nvPr>
            <p:ph idx="1"/>
          </p:nvPr>
        </p:nvSpPr>
        <p:spPr/>
        <p:txBody>
          <a:bodyPr>
            <a:normAutofit/>
          </a:bodyPr>
          <a:lstStyle/>
          <a:p>
            <a:r>
              <a:rPr lang="en-GB" dirty="0" smtClean="0"/>
              <a:t>Create </a:t>
            </a:r>
            <a:r>
              <a:rPr lang="en-GB" dirty="0"/>
              <a:t>a never-ending thought process and collective that could solve our </a:t>
            </a:r>
            <a:r>
              <a:rPr lang="en-GB" dirty="0" smtClean="0"/>
              <a:t>problems</a:t>
            </a:r>
          </a:p>
          <a:p>
            <a:r>
              <a:rPr lang="en-GB" dirty="0" smtClean="0"/>
              <a:t>Thinking </a:t>
            </a:r>
            <a:r>
              <a:rPr lang="en-GB" dirty="0"/>
              <a:t>of every possible </a:t>
            </a:r>
            <a:r>
              <a:rPr lang="en-GB" dirty="0" smtClean="0"/>
              <a:t>solution</a:t>
            </a:r>
          </a:p>
          <a:p>
            <a:r>
              <a:rPr lang="en-GB" dirty="0" smtClean="0"/>
              <a:t>With </a:t>
            </a:r>
            <a:r>
              <a:rPr lang="en-GB" dirty="0"/>
              <a:t>artificial intelligence, we could build computers, upon thousands of computers, that could all work in unison to solve our great and most dire </a:t>
            </a:r>
            <a:r>
              <a:rPr lang="en-GB" dirty="0" smtClean="0"/>
              <a:t>problems</a:t>
            </a:r>
          </a:p>
        </p:txBody>
      </p:sp>
    </p:spTree>
    <p:extLst>
      <p:ext uri="{BB962C8B-B14F-4D97-AF65-F5344CB8AC3E}">
        <p14:creationId xmlns:p14="http://schemas.microsoft.com/office/powerpoint/2010/main" val="3542500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Knowledge and Learning</a:t>
            </a:r>
            <a:endParaRPr lang="en-GB" dirty="0"/>
          </a:p>
        </p:txBody>
      </p:sp>
      <p:sp>
        <p:nvSpPr>
          <p:cNvPr id="3" name="Content Placeholder 2"/>
          <p:cNvSpPr>
            <a:spLocks noGrp="1"/>
          </p:cNvSpPr>
          <p:nvPr>
            <p:ph idx="1"/>
          </p:nvPr>
        </p:nvSpPr>
        <p:spPr/>
        <p:txBody>
          <a:bodyPr/>
          <a:lstStyle/>
          <a:p>
            <a:r>
              <a:rPr lang="en-GB" dirty="0" smtClean="0"/>
              <a:t>Knowledge is the justified true belief</a:t>
            </a:r>
          </a:p>
          <a:p>
            <a:pPr lvl="1"/>
            <a:r>
              <a:rPr lang="en-GB" dirty="0" smtClean="0"/>
              <a:t>Data </a:t>
            </a:r>
            <a:r>
              <a:rPr lang="en-GB" dirty="0" smtClean="0">
                <a:sym typeface="Wingdings" panose="05000000000000000000" pitchFamily="2" charset="2"/>
              </a:rPr>
              <a:t> Information  Knowledge</a:t>
            </a:r>
          </a:p>
          <a:p>
            <a:r>
              <a:rPr lang="en-GB" dirty="0">
                <a:sym typeface="Wingdings" panose="05000000000000000000" pitchFamily="2" charset="2"/>
              </a:rPr>
              <a:t>Learning is the process of </a:t>
            </a:r>
            <a:r>
              <a:rPr lang="en-GB" dirty="0" smtClean="0">
                <a:sym typeface="Wingdings" panose="05000000000000000000" pitchFamily="2" charset="2"/>
              </a:rPr>
              <a:t>acquiring new or modifying and reinforcing the existing knowledge, behaviours, skills, or values through the synthesis and manipulation of information</a:t>
            </a:r>
          </a:p>
          <a:p>
            <a:r>
              <a:rPr lang="en-GB" dirty="0" smtClean="0">
                <a:sym typeface="Wingdings" panose="05000000000000000000" pitchFamily="2" charset="2"/>
              </a:rPr>
              <a:t>Machine Learning  embedding the learning ability into the machine or computers</a:t>
            </a:r>
          </a:p>
          <a:p>
            <a:endParaRPr lang="en-GB" dirty="0" smtClean="0">
              <a:sym typeface="Wingdings" panose="05000000000000000000" pitchFamily="2" charset="2"/>
            </a:endParaRPr>
          </a:p>
        </p:txBody>
      </p:sp>
    </p:spTree>
    <p:extLst>
      <p:ext uri="{BB962C8B-B14F-4D97-AF65-F5344CB8AC3E}">
        <p14:creationId xmlns:p14="http://schemas.microsoft.com/office/powerpoint/2010/main" val="197237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Background</a:t>
            </a:r>
            <a:endParaRPr lang="en-GB" dirty="0"/>
          </a:p>
        </p:txBody>
      </p:sp>
      <p:sp>
        <p:nvSpPr>
          <p:cNvPr id="3" name="Content Placeholder 2"/>
          <p:cNvSpPr>
            <a:spLocks noGrp="1"/>
          </p:cNvSpPr>
          <p:nvPr>
            <p:ph idx="1"/>
          </p:nvPr>
        </p:nvSpPr>
        <p:spPr/>
        <p:txBody>
          <a:bodyPr/>
          <a:lstStyle/>
          <a:p>
            <a:r>
              <a:rPr lang="en-GB" dirty="0" smtClean="0"/>
              <a:t>Humans and Mental Capacities</a:t>
            </a:r>
          </a:p>
          <a:p>
            <a:r>
              <a:rPr lang="en-GB" dirty="0" smtClean="0"/>
              <a:t>How we Think?</a:t>
            </a:r>
          </a:p>
          <a:p>
            <a:pPr lvl="1"/>
            <a:r>
              <a:rPr lang="en-GB" dirty="0" smtClean="0"/>
              <a:t>How we Perceive, Understand, Predict and Manipulate a large and complicated world?</a:t>
            </a:r>
          </a:p>
          <a:p>
            <a:r>
              <a:rPr lang="en-GB" dirty="0" smtClean="0"/>
              <a:t>Understand Intelligent Entities</a:t>
            </a:r>
          </a:p>
          <a:p>
            <a:r>
              <a:rPr lang="en-GB" dirty="0" smtClean="0"/>
              <a:t>Build Intelligent Entities</a:t>
            </a:r>
          </a:p>
        </p:txBody>
      </p:sp>
    </p:spTree>
    <p:extLst>
      <p:ext uri="{BB962C8B-B14F-4D97-AF65-F5344CB8AC3E}">
        <p14:creationId xmlns:p14="http://schemas.microsoft.com/office/powerpoint/2010/main" val="3539546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Knowledge and Learning</a:t>
            </a:r>
            <a:endParaRPr lang="en-GB" dirty="0"/>
          </a:p>
        </p:txBody>
      </p:sp>
      <p:sp>
        <p:nvSpPr>
          <p:cNvPr id="3" name="Content Placeholder 2"/>
          <p:cNvSpPr>
            <a:spLocks noGrp="1"/>
          </p:cNvSpPr>
          <p:nvPr>
            <p:ph idx="1"/>
          </p:nvPr>
        </p:nvSpPr>
        <p:spPr/>
        <p:txBody>
          <a:bodyPr/>
          <a:lstStyle/>
          <a:p>
            <a:r>
              <a:rPr lang="en-GB" dirty="0"/>
              <a:t>For Understanding the </a:t>
            </a:r>
            <a:r>
              <a:rPr lang="en-GB" dirty="0" smtClean="0"/>
              <a:t>Environment</a:t>
            </a:r>
          </a:p>
          <a:p>
            <a:r>
              <a:rPr lang="en-GB" dirty="0" smtClean="0"/>
              <a:t>For Updating the Knowledge base</a:t>
            </a:r>
            <a:endParaRPr lang="en-GB" dirty="0"/>
          </a:p>
          <a:p>
            <a:r>
              <a:rPr lang="en-GB" dirty="0" smtClean="0"/>
              <a:t>For Problem Solving</a:t>
            </a:r>
          </a:p>
          <a:p>
            <a:r>
              <a:rPr lang="en-GB" dirty="0" smtClean="0"/>
              <a:t>For Decision Making</a:t>
            </a:r>
          </a:p>
          <a:p>
            <a:r>
              <a:rPr lang="en-GB" dirty="0" smtClean="0"/>
              <a:t>For Building Intelligent Systems</a:t>
            </a:r>
          </a:p>
          <a:p>
            <a:endParaRPr lang="en-GB" dirty="0"/>
          </a:p>
        </p:txBody>
      </p:sp>
    </p:spTree>
    <p:extLst>
      <p:ext uri="{BB962C8B-B14F-4D97-AF65-F5344CB8AC3E}">
        <p14:creationId xmlns:p14="http://schemas.microsoft.com/office/powerpoint/2010/main" val="1444779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Russell, S. and </a:t>
            </a:r>
            <a:r>
              <a:rPr lang="en-GB" dirty="0" err="1" smtClean="0"/>
              <a:t>Norvig</a:t>
            </a:r>
            <a:r>
              <a:rPr lang="en-GB" dirty="0" smtClean="0"/>
              <a:t>, P., 2011, Artificial Intelligence: A Modern Approach, Pearson, India.</a:t>
            </a:r>
          </a:p>
          <a:p>
            <a:r>
              <a:rPr lang="en-GB" dirty="0" smtClean="0"/>
              <a:t>Rich, E. and Knight, K., 2004, Artificial Intelligence, Tata McGraw hill, India.</a:t>
            </a:r>
          </a:p>
          <a:p>
            <a:endParaRPr lang="en-GB" dirty="0"/>
          </a:p>
        </p:txBody>
      </p:sp>
    </p:spTree>
    <p:extLst>
      <p:ext uri="{BB962C8B-B14F-4D97-AF65-F5344CB8AC3E}">
        <p14:creationId xmlns:p14="http://schemas.microsoft.com/office/powerpoint/2010/main" val="4185398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p:txBody>
          <a:bodyPr/>
          <a:lstStyle/>
          <a:p>
            <a:r>
              <a:rPr lang="en-GB" dirty="0" smtClean="0"/>
              <a:t>Any Queries?</a:t>
            </a:r>
          </a:p>
          <a:p>
            <a:endParaRPr lang="en-GB" dirty="0"/>
          </a:p>
          <a:p>
            <a:r>
              <a:rPr lang="en-GB" dirty="0" smtClean="0"/>
              <a:t>One Day Machine will be Intelligent. What about Man?</a:t>
            </a:r>
            <a:endParaRPr lang="en-GB" dirty="0"/>
          </a:p>
        </p:txBody>
      </p:sp>
    </p:spTree>
    <p:extLst>
      <p:ext uri="{BB962C8B-B14F-4D97-AF65-F5344CB8AC3E}">
        <p14:creationId xmlns:p14="http://schemas.microsoft.com/office/powerpoint/2010/main" val="46859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AI and Its Subfields</a:t>
            </a:r>
            <a:endParaRPr lang="en-GB" dirty="0"/>
          </a:p>
        </p:txBody>
      </p:sp>
      <p:sp>
        <p:nvSpPr>
          <p:cNvPr id="4" name="Content Placeholder 3"/>
          <p:cNvSpPr>
            <a:spLocks noGrp="1"/>
          </p:cNvSpPr>
          <p:nvPr>
            <p:ph sz="half" idx="1"/>
          </p:nvPr>
        </p:nvSpPr>
        <p:spPr/>
        <p:txBody>
          <a:bodyPr/>
          <a:lstStyle/>
          <a:p>
            <a:r>
              <a:rPr lang="en-GB" dirty="0" smtClean="0"/>
              <a:t>General Purpose Areas</a:t>
            </a:r>
          </a:p>
          <a:p>
            <a:pPr lvl="1"/>
            <a:r>
              <a:rPr lang="en-GB" dirty="0" smtClean="0"/>
              <a:t>Learning</a:t>
            </a:r>
          </a:p>
          <a:p>
            <a:pPr lvl="1"/>
            <a:r>
              <a:rPr lang="en-GB" dirty="0" smtClean="0"/>
              <a:t>Perception</a:t>
            </a:r>
          </a:p>
          <a:p>
            <a:pPr lvl="1"/>
            <a:r>
              <a:rPr lang="en-GB" dirty="0" smtClean="0"/>
              <a:t>Natural Language Processing</a:t>
            </a:r>
          </a:p>
          <a:p>
            <a:pPr lvl="1"/>
            <a:r>
              <a:rPr lang="en-GB" dirty="0" smtClean="0"/>
              <a:t>Common-sense Reasoning</a:t>
            </a:r>
          </a:p>
          <a:p>
            <a:pPr lvl="1"/>
            <a:r>
              <a:rPr lang="en-GB" dirty="0" smtClean="0"/>
              <a:t>Robot Control</a:t>
            </a:r>
            <a:endParaRPr lang="en-GB" dirty="0"/>
          </a:p>
        </p:txBody>
      </p:sp>
      <p:sp>
        <p:nvSpPr>
          <p:cNvPr id="5" name="Content Placeholder 4"/>
          <p:cNvSpPr>
            <a:spLocks noGrp="1"/>
          </p:cNvSpPr>
          <p:nvPr>
            <p:ph sz="half" idx="2"/>
          </p:nvPr>
        </p:nvSpPr>
        <p:spPr/>
        <p:txBody>
          <a:bodyPr/>
          <a:lstStyle/>
          <a:p>
            <a:r>
              <a:rPr lang="en-GB" dirty="0" smtClean="0"/>
              <a:t>Specific Tasks</a:t>
            </a:r>
          </a:p>
          <a:p>
            <a:pPr lvl="1"/>
            <a:r>
              <a:rPr lang="en-GB" dirty="0" smtClean="0"/>
              <a:t>Games (Chess, Backgammon, Cards, Checkers, Tic-Tac-Toe)</a:t>
            </a:r>
          </a:p>
          <a:p>
            <a:pPr lvl="1"/>
            <a:r>
              <a:rPr lang="en-GB" dirty="0" smtClean="0"/>
              <a:t>Mathematical Theorems (Geometry, Calculus, Logic, Proving properties)</a:t>
            </a:r>
          </a:p>
          <a:p>
            <a:pPr lvl="1"/>
            <a:r>
              <a:rPr lang="en-GB" dirty="0" smtClean="0"/>
              <a:t>Scientific Analysis</a:t>
            </a:r>
          </a:p>
          <a:p>
            <a:pPr lvl="1"/>
            <a:r>
              <a:rPr lang="en-GB" dirty="0" smtClean="0"/>
              <a:t>Medical Analysis</a:t>
            </a:r>
          </a:p>
          <a:p>
            <a:pPr lvl="1"/>
            <a:r>
              <a:rPr lang="en-GB" dirty="0" smtClean="0"/>
              <a:t>Financial Analysis</a:t>
            </a:r>
          </a:p>
          <a:p>
            <a:pPr lvl="1"/>
            <a:r>
              <a:rPr lang="en-GB" dirty="0" smtClean="0"/>
              <a:t>Writing Literatures (Poems)</a:t>
            </a:r>
          </a:p>
        </p:txBody>
      </p:sp>
      <p:sp>
        <p:nvSpPr>
          <p:cNvPr id="6" name="TextBox 5"/>
          <p:cNvSpPr txBox="1"/>
          <p:nvPr/>
        </p:nvSpPr>
        <p:spPr>
          <a:xfrm>
            <a:off x="997228" y="5702298"/>
            <a:ext cx="9723781" cy="584775"/>
          </a:xfrm>
          <a:prstGeom prst="rect">
            <a:avLst/>
          </a:prstGeom>
          <a:noFill/>
        </p:spPr>
        <p:txBody>
          <a:bodyPr wrap="square" rtlCol="0">
            <a:spAutoFit/>
          </a:bodyPr>
          <a:lstStyle/>
          <a:p>
            <a:pPr algn="ctr"/>
            <a:r>
              <a:rPr lang="en-GB" sz="3200" dirty="0" smtClean="0"/>
              <a:t>AI systemizes and automates intellectual tasks.</a:t>
            </a:r>
            <a:endParaRPr lang="en-GB" sz="3200" dirty="0"/>
          </a:p>
        </p:txBody>
      </p:sp>
    </p:spTree>
    <p:extLst>
      <p:ext uri="{BB962C8B-B14F-4D97-AF65-F5344CB8AC3E}">
        <p14:creationId xmlns:p14="http://schemas.microsoft.com/office/powerpoint/2010/main" val="344504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Definition of AI- What is AI?</a:t>
            </a:r>
            <a:endParaRPr lang="en-GB" dirty="0"/>
          </a:p>
        </p:txBody>
      </p:sp>
      <p:sp>
        <p:nvSpPr>
          <p:cNvPr id="6" name="Content Placeholder 5"/>
          <p:cNvSpPr>
            <a:spLocks noGrp="1"/>
          </p:cNvSpPr>
          <p:nvPr>
            <p:ph idx="1"/>
          </p:nvPr>
        </p:nvSpPr>
        <p:spPr/>
        <p:txBody>
          <a:bodyPr>
            <a:normAutofit/>
          </a:bodyPr>
          <a:lstStyle/>
          <a:p>
            <a:r>
              <a:rPr lang="en-GB" dirty="0" smtClean="0"/>
              <a:t>A thought process</a:t>
            </a:r>
          </a:p>
          <a:p>
            <a:r>
              <a:rPr lang="en-GB" dirty="0" smtClean="0"/>
              <a:t>Reasoning</a:t>
            </a:r>
          </a:p>
          <a:p>
            <a:r>
              <a:rPr lang="en-GB" dirty="0" smtClean="0"/>
              <a:t>Fidelity to Human Performance</a:t>
            </a:r>
          </a:p>
          <a:p>
            <a:r>
              <a:rPr lang="en-GB" dirty="0" smtClean="0"/>
              <a:t>Rationality (doing right thing)</a:t>
            </a:r>
          </a:p>
        </p:txBody>
      </p:sp>
    </p:spTree>
    <p:extLst>
      <p:ext uri="{BB962C8B-B14F-4D97-AF65-F5344CB8AC3E}">
        <p14:creationId xmlns:p14="http://schemas.microsoft.com/office/powerpoint/2010/main" val="126586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AI- Approaches to AI</a:t>
            </a:r>
            <a:endParaRPr lang="en-GB" dirty="0"/>
          </a:p>
        </p:txBody>
      </p:sp>
      <p:sp>
        <p:nvSpPr>
          <p:cNvPr id="3" name="Content Placeholder 2"/>
          <p:cNvSpPr>
            <a:spLocks noGrp="1"/>
          </p:cNvSpPr>
          <p:nvPr>
            <p:ph idx="1"/>
          </p:nvPr>
        </p:nvSpPr>
        <p:spPr/>
        <p:txBody>
          <a:bodyPr/>
          <a:lstStyle/>
          <a:p>
            <a:r>
              <a:rPr lang="en-GB" dirty="0" smtClean="0"/>
              <a:t>Act Humanly: Turing Test Approach</a:t>
            </a:r>
          </a:p>
          <a:p>
            <a:r>
              <a:rPr lang="en-GB" dirty="0" smtClean="0"/>
              <a:t>Think Humanly: Cognitive Modelling Approach</a:t>
            </a:r>
          </a:p>
          <a:p>
            <a:r>
              <a:rPr lang="en-GB" dirty="0" smtClean="0"/>
              <a:t>Think Rationally: The </a:t>
            </a:r>
            <a:r>
              <a:rPr lang="en-GB" dirty="0" smtClean="0"/>
              <a:t>“Laws </a:t>
            </a:r>
            <a:r>
              <a:rPr lang="en-GB" dirty="0" smtClean="0"/>
              <a:t>of </a:t>
            </a:r>
            <a:r>
              <a:rPr lang="en-GB" dirty="0" smtClean="0"/>
              <a:t>Thought” </a:t>
            </a:r>
            <a:r>
              <a:rPr lang="en-GB" dirty="0" smtClean="0"/>
              <a:t>Approach</a:t>
            </a:r>
          </a:p>
          <a:p>
            <a:r>
              <a:rPr lang="en-GB" dirty="0" smtClean="0"/>
              <a:t>Act Rationally: The Rational Agent Approach</a:t>
            </a:r>
          </a:p>
          <a:p>
            <a:endParaRPr lang="en-GB" dirty="0"/>
          </a:p>
        </p:txBody>
      </p:sp>
    </p:spTree>
    <p:extLst>
      <p:ext uri="{BB962C8B-B14F-4D97-AF65-F5344CB8AC3E}">
        <p14:creationId xmlns:p14="http://schemas.microsoft.com/office/powerpoint/2010/main" val="2289789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Humanly: Turing Test Approach</a:t>
            </a:r>
            <a:endParaRPr lang="en-GB" dirty="0"/>
          </a:p>
        </p:txBody>
      </p:sp>
      <p:sp>
        <p:nvSpPr>
          <p:cNvPr id="3" name="Content Placeholder 2"/>
          <p:cNvSpPr>
            <a:spLocks noGrp="1"/>
          </p:cNvSpPr>
          <p:nvPr>
            <p:ph idx="1"/>
          </p:nvPr>
        </p:nvSpPr>
        <p:spPr/>
        <p:txBody>
          <a:bodyPr/>
          <a:lstStyle/>
          <a:p>
            <a:r>
              <a:rPr lang="en-GB" dirty="0" smtClean="0"/>
              <a:t>The art of creating machines that perform functions that require intelligence when performed by people.(</a:t>
            </a:r>
            <a:r>
              <a:rPr lang="en-GB" dirty="0" err="1" smtClean="0"/>
              <a:t>Kurzwail</a:t>
            </a:r>
            <a:r>
              <a:rPr lang="en-GB" dirty="0" smtClean="0"/>
              <a:t>, 1990)</a:t>
            </a:r>
          </a:p>
          <a:p>
            <a:r>
              <a:rPr lang="en-GB" dirty="0" smtClean="0"/>
              <a:t>The study of how to make computers do things at which, at the moment, people are better.(Rich and Knight, 1991)</a:t>
            </a:r>
          </a:p>
          <a:p>
            <a:r>
              <a:rPr lang="en-GB" dirty="0" smtClean="0"/>
              <a:t>Based on Turing Test (Alan Turing, 1950)</a:t>
            </a:r>
          </a:p>
          <a:p>
            <a:pPr lvl="1"/>
            <a:r>
              <a:rPr lang="en-GB" dirty="0" smtClean="0"/>
              <a:t>Test based on </a:t>
            </a:r>
            <a:r>
              <a:rPr lang="en-GB" dirty="0" err="1" smtClean="0"/>
              <a:t>indistinguishability</a:t>
            </a:r>
            <a:r>
              <a:rPr lang="en-GB" dirty="0" smtClean="0"/>
              <a:t> from undeniably intelligent entities (human).</a:t>
            </a:r>
            <a:endParaRPr lang="en-GB" dirty="0"/>
          </a:p>
          <a:p>
            <a:pPr lvl="1"/>
            <a:r>
              <a:rPr lang="en-GB" dirty="0" smtClean="0"/>
              <a:t>The computer passes a test if a human interrogator, after posing some written questions, can’t tell whether the responses were made by a human or not.</a:t>
            </a:r>
          </a:p>
        </p:txBody>
      </p:sp>
    </p:spTree>
    <p:extLst>
      <p:ext uri="{BB962C8B-B14F-4D97-AF65-F5344CB8AC3E}">
        <p14:creationId xmlns:p14="http://schemas.microsoft.com/office/powerpoint/2010/main" val="1718764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Humanly: Turing Test Approach</a:t>
            </a:r>
            <a:endParaRPr lang="en-GB" dirty="0"/>
          </a:p>
        </p:txBody>
      </p:sp>
      <p:sp>
        <p:nvSpPr>
          <p:cNvPr id="3" name="Content Placeholder 2"/>
          <p:cNvSpPr>
            <a:spLocks noGrp="1"/>
          </p:cNvSpPr>
          <p:nvPr>
            <p:ph idx="1"/>
          </p:nvPr>
        </p:nvSpPr>
        <p:spPr/>
        <p:txBody>
          <a:bodyPr/>
          <a:lstStyle/>
          <a:p>
            <a:r>
              <a:rPr lang="en-GB" dirty="0" smtClean="0"/>
              <a:t>Capabilities need of the computer for the tests:</a:t>
            </a:r>
          </a:p>
          <a:p>
            <a:pPr lvl="1"/>
            <a:r>
              <a:rPr lang="en-GB" dirty="0" smtClean="0"/>
              <a:t>Natural Language Processing (ability to communicate successfully)</a:t>
            </a:r>
          </a:p>
          <a:p>
            <a:pPr lvl="1"/>
            <a:r>
              <a:rPr lang="en-GB" dirty="0" smtClean="0"/>
              <a:t>Knowledge Representation (store what it knows or hears)</a:t>
            </a:r>
          </a:p>
          <a:p>
            <a:pPr lvl="1"/>
            <a:r>
              <a:rPr lang="en-GB" dirty="0" smtClean="0"/>
              <a:t>Automated Reasoning (use the stored information to answer questions and draw new conclusions)</a:t>
            </a:r>
          </a:p>
          <a:p>
            <a:pPr lvl="1"/>
            <a:r>
              <a:rPr lang="en-GB" dirty="0" smtClean="0"/>
              <a:t>Machine Learning (adapt to new circumstances and to detect and extrapolate patterns)</a:t>
            </a:r>
          </a:p>
          <a:p>
            <a:r>
              <a:rPr lang="en-GB" dirty="0" smtClean="0"/>
              <a:t>And</a:t>
            </a:r>
          </a:p>
          <a:p>
            <a:pPr lvl="1"/>
            <a:r>
              <a:rPr lang="en-GB" dirty="0" smtClean="0"/>
              <a:t>Computer Vision (to perceive objects)</a:t>
            </a:r>
          </a:p>
          <a:p>
            <a:pPr lvl="1"/>
            <a:r>
              <a:rPr lang="en-GB" dirty="0" smtClean="0"/>
              <a:t>Robotics (to manipulate objects and move about)</a:t>
            </a:r>
            <a:endParaRPr lang="en-GB" dirty="0"/>
          </a:p>
        </p:txBody>
      </p:sp>
    </p:spTree>
    <p:extLst>
      <p:ext uri="{BB962C8B-B14F-4D97-AF65-F5344CB8AC3E}">
        <p14:creationId xmlns:p14="http://schemas.microsoft.com/office/powerpoint/2010/main" val="1052525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Humanly: Cognitive Modelling Approach</a:t>
            </a:r>
            <a:endParaRPr lang="en-GB" dirty="0"/>
          </a:p>
        </p:txBody>
      </p:sp>
      <p:sp>
        <p:nvSpPr>
          <p:cNvPr id="3" name="Content Placeholder 2"/>
          <p:cNvSpPr>
            <a:spLocks noGrp="1"/>
          </p:cNvSpPr>
          <p:nvPr>
            <p:ph idx="1"/>
          </p:nvPr>
        </p:nvSpPr>
        <p:spPr/>
        <p:txBody>
          <a:bodyPr>
            <a:normAutofit lnSpcReduction="10000"/>
          </a:bodyPr>
          <a:lstStyle/>
          <a:p>
            <a:r>
              <a:rPr lang="en-GB" dirty="0" smtClean="0"/>
              <a:t>The exciting new effort to make computers think… machines with minds, in the full and literal sense. (</a:t>
            </a:r>
            <a:r>
              <a:rPr lang="en-GB" dirty="0" err="1" smtClean="0"/>
              <a:t>Haugeland</a:t>
            </a:r>
            <a:r>
              <a:rPr lang="en-GB" dirty="0" smtClean="0"/>
              <a:t>, 1985)</a:t>
            </a:r>
          </a:p>
          <a:p>
            <a:r>
              <a:rPr lang="en-GB" dirty="0" smtClean="0"/>
              <a:t>“The automation of activities that we associate with human thinking, activities such as decision-making, problem solving, learning…”(Bellman, 1978)</a:t>
            </a:r>
          </a:p>
          <a:p>
            <a:r>
              <a:rPr lang="en-GB" dirty="0" smtClean="0"/>
              <a:t>Based on Cognitive Science</a:t>
            </a:r>
          </a:p>
          <a:p>
            <a:pPr lvl="1"/>
            <a:r>
              <a:rPr lang="en-GB" dirty="0" smtClean="0"/>
              <a:t>Cognitive science brings together compute models from AI and experimental techniques from psychology to try to construct precise and testable theories of the workings of the human mind.</a:t>
            </a:r>
          </a:p>
          <a:p>
            <a:pPr lvl="1"/>
            <a:r>
              <a:rPr lang="en-GB" dirty="0" smtClean="0"/>
              <a:t>Needs understanding of how human thinks?</a:t>
            </a:r>
          </a:p>
          <a:p>
            <a:pPr lvl="1"/>
            <a:r>
              <a:rPr lang="en-GB" dirty="0" smtClean="0"/>
              <a:t>Example: General Problem Solver-GPS</a:t>
            </a:r>
            <a:endParaRPr lang="en-GB" dirty="0"/>
          </a:p>
        </p:txBody>
      </p:sp>
    </p:spTree>
    <p:extLst>
      <p:ext uri="{BB962C8B-B14F-4D97-AF65-F5344CB8AC3E}">
        <p14:creationId xmlns:p14="http://schemas.microsoft.com/office/powerpoint/2010/main" val="345929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2323</Words>
  <Application>Microsoft Office PowerPoint</Application>
  <PresentationFormat>Widescreen</PresentationFormat>
  <Paragraphs>234</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Artificial Intelligence  Lecture I Chapter I: Introduction</vt:lpstr>
      <vt:lpstr>Outline</vt:lpstr>
      <vt:lpstr>Overview- Background</vt:lpstr>
      <vt:lpstr>Overview- AI and Its Subfields</vt:lpstr>
      <vt:lpstr>Definition of AI- What is AI?</vt:lpstr>
      <vt:lpstr>Definition of AI- Approaches to AI</vt:lpstr>
      <vt:lpstr>Act Humanly: Turing Test Approach</vt:lpstr>
      <vt:lpstr>Act Humanly: Turing Test Approach</vt:lpstr>
      <vt:lpstr>Think Humanly: Cognitive Modelling Approach</vt:lpstr>
      <vt:lpstr>Think Rationally: The Laws of Thought Approach</vt:lpstr>
      <vt:lpstr>Act Rationally: The Rational Agent Approach</vt:lpstr>
      <vt:lpstr>AI and Related Fields- The Foundations of AI</vt:lpstr>
      <vt:lpstr>AI and Related Fields- The Foundations of AI</vt:lpstr>
      <vt:lpstr>AI and Related Fields- The Foundations of AI</vt:lpstr>
      <vt:lpstr>Brief History of AI- The Gestation Period (1943-1955)</vt:lpstr>
      <vt:lpstr>Brief History of AI- The Birth (1956)</vt:lpstr>
      <vt:lpstr>Brief History of AI: The Early Period  (1952-1969)</vt:lpstr>
      <vt:lpstr>Brief History of AI: The Early Period  (1952-1969)</vt:lpstr>
      <vt:lpstr>Brief History of AI: The Early Period  (1952-1969)</vt:lpstr>
      <vt:lpstr>Brief History of AI: Reality Dawns (1966-1973)</vt:lpstr>
      <vt:lpstr>Brief History of AI: Knowledge Based Systems (1969-1979)</vt:lpstr>
      <vt:lpstr>Brief History of AI: Knowledge Based Systems (1969-1979)</vt:lpstr>
      <vt:lpstr>Brief History of AI: AI as an Industry (1980-Present)</vt:lpstr>
      <vt:lpstr>Brief History of AI: Return of Neural Networks (1986-Present)</vt:lpstr>
      <vt:lpstr>Brief History of AI: AI as a Science  (1987-Present)</vt:lpstr>
      <vt:lpstr>Brief History of AI: Success Stories</vt:lpstr>
      <vt:lpstr>Applications of AI</vt:lpstr>
      <vt:lpstr>Importance of AI</vt:lpstr>
      <vt:lpstr>Definition of Knowledge and Learning</vt:lpstr>
      <vt:lpstr>Importance of Knowledge and Learning</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I: Introduction</dc:title>
  <dc:creator>Bibek Ropakheti</dc:creator>
  <cp:lastModifiedBy>Krishna Hari KC</cp:lastModifiedBy>
  <cp:revision>78</cp:revision>
  <dcterms:created xsi:type="dcterms:W3CDTF">2014-05-15T04:25:13Z</dcterms:created>
  <dcterms:modified xsi:type="dcterms:W3CDTF">2014-09-02T15:55:37Z</dcterms:modified>
</cp:coreProperties>
</file>