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3" r:id="rId7"/>
    <p:sldId id="264" r:id="rId8"/>
    <p:sldId id="261" r:id="rId9"/>
    <p:sldId id="262"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6D69-05DE-47DC-90AB-5CA3CCC78244}" type="datetimeFigureOut">
              <a:rPr lang="en-US" smtClean="0"/>
              <a:t>11/9/2014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92682-1BD6-4200-AE13-1D069D622300}" type="slidenum">
              <a:rPr lang="en-US" smtClean="0"/>
              <a:t>‹#›</a:t>
            </a:fld>
            <a:endParaRPr lang="en-US"/>
          </a:p>
        </p:txBody>
      </p:sp>
    </p:spTree>
    <p:extLst>
      <p:ext uri="{BB962C8B-B14F-4D97-AF65-F5344CB8AC3E}">
        <p14:creationId xmlns:p14="http://schemas.microsoft.com/office/powerpoint/2010/main" val="342863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about this is in word file</a:t>
            </a:r>
          </a:p>
        </p:txBody>
      </p:sp>
      <p:sp>
        <p:nvSpPr>
          <p:cNvPr id="4" name="Slide Number Placeholder 3"/>
          <p:cNvSpPr>
            <a:spLocks noGrp="1"/>
          </p:cNvSpPr>
          <p:nvPr>
            <p:ph type="sldNum" sz="quarter" idx="10"/>
          </p:nvPr>
        </p:nvSpPr>
        <p:spPr/>
        <p:txBody>
          <a:bodyPr/>
          <a:lstStyle/>
          <a:p>
            <a:fld id="{B6392682-1BD6-4200-AE13-1D069D622300}" type="slidenum">
              <a:rPr lang="en-US" smtClean="0"/>
              <a:t>7</a:t>
            </a:fld>
            <a:endParaRPr lang="en-US"/>
          </a:p>
        </p:txBody>
      </p:sp>
    </p:spTree>
    <p:extLst>
      <p:ext uri="{BB962C8B-B14F-4D97-AF65-F5344CB8AC3E}">
        <p14:creationId xmlns:p14="http://schemas.microsoft.com/office/powerpoint/2010/main" val="3934955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Figure in Figure folder</a:t>
            </a:r>
            <a:endParaRPr lang="en-US" dirty="0"/>
          </a:p>
        </p:txBody>
      </p:sp>
      <p:sp>
        <p:nvSpPr>
          <p:cNvPr id="4" name="Slide Number Placeholder 3"/>
          <p:cNvSpPr>
            <a:spLocks noGrp="1"/>
          </p:cNvSpPr>
          <p:nvPr>
            <p:ph type="sldNum" sz="quarter" idx="10"/>
          </p:nvPr>
        </p:nvSpPr>
        <p:spPr/>
        <p:txBody>
          <a:bodyPr/>
          <a:lstStyle/>
          <a:p>
            <a:fld id="{B6392682-1BD6-4200-AE13-1D069D622300}" type="slidenum">
              <a:rPr lang="en-US" smtClean="0"/>
              <a:t>9</a:t>
            </a:fld>
            <a:endParaRPr lang="en-US"/>
          </a:p>
        </p:txBody>
      </p:sp>
    </p:spTree>
    <p:extLst>
      <p:ext uri="{BB962C8B-B14F-4D97-AF65-F5344CB8AC3E}">
        <p14:creationId xmlns:p14="http://schemas.microsoft.com/office/powerpoint/2010/main" val="1287055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11/9/2014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11/9/2014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11/9/2014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Agent, Search and Game Playing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7442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a:t>
            </a:r>
            <a:endParaRPr lang="en-US" dirty="0"/>
          </a:p>
        </p:txBody>
      </p:sp>
      <p:sp>
        <p:nvSpPr>
          <p:cNvPr id="3" name="Content Placeholder 2"/>
          <p:cNvSpPr>
            <a:spLocks noGrp="1"/>
          </p:cNvSpPr>
          <p:nvPr>
            <p:ph idx="1"/>
          </p:nvPr>
        </p:nvSpPr>
        <p:spPr/>
        <p:txBody>
          <a:bodyPr>
            <a:normAutofit/>
          </a:bodyPr>
          <a:lstStyle/>
          <a:p>
            <a:r>
              <a:rPr lang="en-GB" sz="2400" dirty="0" smtClean="0"/>
              <a:t>Simple Reflex Agent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423601"/>
            <a:ext cx="5459802" cy="3335754"/>
          </a:xfrm>
          <a:prstGeom prst="rect">
            <a:avLst/>
          </a:prstGeom>
        </p:spPr>
      </p:pic>
      <p:sp>
        <p:nvSpPr>
          <p:cNvPr id="8" name="TextBox 7"/>
          <p:cNvSpPr txBox="1"/>
          <p:nvPr/>
        </p:nvSpPr>
        <p:spPr>
          <a:xfrm>
            <a:off x="6742099" y="2423601"/>
            <a:ext cx="4413581" cy="2585323"/>
          </a:xfrm>
          <a:prstGeom prst="rect">
            <a:avLst/>
          </a:prstGeom>
          <a:noFill/>
        </p:spPr>
        <p:txBody>
          <a:bodyPr wrap="none" rtlCol="0">
            <a:spAutoFit/>
          </a:bodyPr>
          <a:lstStyle/>
          <a:p>
            <a:r>
              <a:rPr lang="en-US" b="1" dirty="0" smtClean="0"/>
              <a:t>condition–action-rule</a:t>
            </a:r>
          </a:p>
          <a:p>
            <a:endParaRPr lang="en-US" dirty="0"/>
          </a:p>
          <a:p>
            <a:r>
              <a:rPr lang="en-US" b="1" dirty="0" smtClean="0"/>
              <a:t>if </a:t>
            </a:r>
            <a:r>
              <a:rPr lang="en-US" i="1" dirty="0"/>
              <a:t>car-in-front-is-braking </a:t>
            </a:r>
            <a:r>
              <a:rPr lang="en-US" b="1" dirty="0"/>
              <a:t>then </a:t>
            </a:r>
            <a:r>
              <a:rPr lang="en-US" i="1" dirty="0" smtClean="0"/>
              <a:t>initiate-braking</a:t>
            </a:r>
          </a:p>
          <a:p>
            <a:endParaRPr lang="en-US" i="1" dirty="0"/>
          </a:p>
          <a:p>
            <a:endParaRPr lang="en-US" i="1" dirty="0" smtClean="0"/>
          </a:p>
          <a:p>
            <a:endParaRPr lang="en-US" i="1" dirty="0"/>
          </a:p>
          <a:p>
            <a:r>
              <a:rPr lang="en-US" i="1" dirty="0" smtClean="0"/>
              <a:t>Limited intelligence</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91164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 calcmode="lin" valueType="num">
                                      <p:cBhvr additive="base">
                                        <p:cTn id="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a:t>
            </a:r>
            <a:endParaRPr lang="en-US" dirty="0"/>
          </a:p>
        </p:txBody>
      </p:sp>
      <p:sp>
        <p:nvSpPr>
          <p:cNvPr id="3" name="Content Placeholder 2"/>
          <p:cNvSpPr>
            <a:spLocks noGrp="1"/>
          </p:cNvSpPr>
          <p:nvPr>
            <p:ph idx="1"/>
          </p:nvPr>
        </p:nvSpPr>
        <p:spPr/>
        <p:txBody>
          <a:bodyPr/>
          <a:lstStyle/>
          <a:p>
            <a:r>
              <a:rPr lang="en-GB" sz="2400" dirty="0" smtClean="0"/>
              <a:t>Model Based Agent </a:t>
            </a:r>
          </a:p>
          <a:p>
            <a:r>
              <a:rPr lang="en-US" dirty="0"/>
              <a:t>The most effective way to handle partial observability is for the agent to </a:t>
            </a:r>
            <a:r>
              <a:rPr lang="en-US" i="1" dirty="0"/>
              <a:t>keep track of the</a:t>
            </a:r>
            <a:r>
              <a:rPr lang="en-US" dirty="0"/>
              <a:t/>
            </a:r>
            <a:br>
              <a:rPr lang="en-US" dirty="0"/>
            </a:br>
            <a:r>
              <a:rPr lang="en-US" i="1" dirty="0"/>
              <a:t>part of the world it can’t see now</a:t>
            </a:r>
            <a:r>
              <a:rPr lang="en-US" dirty="0" smtClean="0"/>
              <a:t>. By maintaining </a:t>
            </a:r>
            <a:r>
              <a:rPr lang="en-US" dirty="0" smtClean="0">
                <a:solidFill>
                  <a:srgbClr val="FF0000"/>
                </a:solidFill>
              </a:rPr>
              <a:t>Internal State</a:t>
            </a:r>
          </a:p>
          <a:p>
            <a:r>
              <a:rPr lang="en-US" dirty="0"/>
              <a:t>how the world </a:t>
            </a:r>
            <a:r>
              <a:rPr lang="en-US" dirty="0" smtClean="0"/>
              <a:t>works:???</a:t>
            </a:r>
          </a:p>
          <a:p>
            <a:endParaRPr lang="en-US" dirty="0"/>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500776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Model Based Agent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38" y="2224093"/>
            <a:ext cx="6309076" cy="3890103"/>
          </a:xfrm>
          <a:prstGeom prst="rect">
            <a:avLst/>
          </a:prstGeom>
        </p:spPr>
      </p:pic>
    </p:spTree>
    <p:extLst>
      <p:ext uri="{BB962C8B-B14F-4D97-AF65-F5344CB8AC3E}">
        <p14:creationId xmlns:p14="http://schemas.microsoft.com/office/powerpoint/2010/main" val="1521378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a:t>
            </a:r>
            <a:endParaRPr lang="en-US" dirty="0"/>
          </a:p>
        </p:txBody>
      </p:sp>
      <p:sp>
        <p:nvSpPr>
          <p:cNvPr id="3" name="Content Placeholder 2"/>
          <p:cNvSpPr>
            <a:spLocks noGrp="1"/>
          </p:cNvSpPr>
          <p:nvPr>
            <p:ph idx="1"/>
          </p:nvPr>
        </p:nvSpPr>
        <p:spPr/>
        <p:txBody>
          <a:bodyPr/>
          <a:lstStyle/>
          <a:p>
            <a:r>
              <a:rPr lang="en-GB" sz="2400" dirty="0" smtClean="0"/>
              <a:t>Goal Based Agent</a:t>
            </a:r>
          </a:p>
          <a:p>
            <a:r>
              <a:rPr lang="en-US" dirty="0"/>
              <a:t>Knowing something about the current state of the environment is not always enough to decide</a:t>
            </a:r>
            <a:br>
              <a:rPr lang="en-US" dirty="0"/>
            </a:br>
            <a:r>
              <a:rPr lang="en-US" dirty="0"/>
              <a:t>what to do. For example, at a road junction, the taxi can turn left, turn right, or go straight</a:t>
            </a:r>
            <a:br>
              <a:rPr lang="en-US" dirty="0"/>
            </a:br>
            <a:r>
              <a:rPr lang="en-US" dirty="0"/>
              <a:t>on.</a:t>
            </a:r>
            <a:br>
              <a:rPr lang="en-US" dirty="0"/>
            </a:br>
            <a:r>
              <a:rPr lang="en-US" dirty="0"/>
              <a:t/>
            </a:r>
            <a:br>
              <a:rPr lang="en-US" dirty="0"/>
            </a:br>
            <a:r>
              <a:rPr lang="en-US" dirty="0" smtClean="0"/>
              <a:t>The </a:t>
            </a:r>
            <a:r>
              <a:rPr lang="en-US" dirty="0"/>
              <a:t>agent needs some sort of </a:t>
            </a:r>
            <a:r>
              <a:rPr lang="en-US" b="1" dirty="0"/>
              <a:t>goal </a:t>
            </a:r>
            <a:r>
              <a:rPr lang="en-US" dirty="0"/>
              <a:t>information that </a:t>
            </a:r>
            <a:r>
              <a:rPr lang="en-US" dirty="0" smtClean="0"/>
              <a:t>describes situations </a:t>
            </a:r>
            <a:r>
              <a:rPr lang="en-US" dirty="0"/>
              <a:t>that are desirable</a:t>
            </a:r>
            <a:br>
              <a:rPr lang="en-US" dirty="0"/>
            </a:br>
            <a:r>
              <a:rPr lang="en-US" dirty="0"/>
              <a:t/>
            </a:r>
            <a:br>
              <a:rPr lang="en-US" dirty="0"/>
            </a:br>
            <a:endParaRPr lang="en-US" dirty="0"/>
          </a:p>
        </p:txBody>
      </p:sp>
    </p:spTree>
    <p:extLst>
      <p:ext uri="{BB962C8B-B14F-4D97-AF65-F5344CB8AC3E}">
        <p14:creationId xmlns:p14="http://schemas.microsoft.com/office/powerpoint/2010/main" val="1300685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a:t>
            </a:r>
            <a:r>
              <a:rPr lang="en-GB" dirty="0" smtClean="0"/>
              <a:t>gents</a:t>
            </a:r>
            <a:endParaRPr lang="en-US" dirty="0"/>
          </a:p>
        </p:txBody>
      </p:sp>
      <p:sp>
        <p:nvSpPr>
          <p:cNvPr id="3" name="Content Placeholder 2"/>
          <p:cNvSpPr>
            <a:spLocks noGrp="1"/>
          </p:cNvSpPr>
          <p:nvPr>
            <p:ph idx="1"/>
          </p:nvPr>
        </p:nvSpPr>
        <p:spPr/>
        <p:txBody>
          <a:bodyPr>
            <a:normAutofit/>
          </a:bodyPr>
          <a:lstStyle/>
          <a:p>
            <a:r>
              <a:rPr lang="en-GB" sz="2400" dirty="0" smtClean="0"/>
              <a:t>Goal Based Agent</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323750"/>
            <a:ext cx="6313454" cy="3983729"/>
          </a:xfrm>
          <a:prstGeom prst="rect">
            <a:avLst/>
          </a:prstGeom>
        </p:spPr>
      </p:pic>
      <p:sp>
        <p:nvSpPr>
          <p:cNvPr id="5" name="TextBox 4"/>
          <p:cNvSpPr txBox="1"/>
          <p:nvPr/>
        </p:nvSpPr>
        <p:spPr>
          <a:xfrm>
            <a:off x="7867515" y="2323750"/>
            <a:ext cx="4324486" cy="4216539"/>
          </a:xfrm>
          <a:prstGeom prst="rect">
            <a:avLst/>
          </a:prstGeom>
          <a:noFill/>
        </p:spPr>
        <p:txBody>
          <a:bodyPr wrap="square" rtlCol="0">
            <a:spAutoFit/>
          </a:bodyPr>
          <a:lstStyle/>
          <a:p>
            <a:r>
              <a:rPr lang="en-US" sz="2000" dirty="0" smtClean="0"/>
              <a:t>It </a:t>
            </a:r>
            <a:r>
              <a:rPr lang="en-US" sz="2000" dirty="0"/>
              <a:t>keeps track of the world state as well </a:t>
            </a:r>
            <a:r>
              <a:rPr lang="en-US" sz="2000" dirty="0" smtClean="0"/>
              <a:t>as a </a:t>
            </a:r>
            <a:r>
              <a:rPr lang="en-US" sz="2000" dirty="0"/>
              <a:t>set of goals it is trying to achieve, and chooses an action that will (eventually) lead to </a:t>
            </a:r>
            <a:r>
              <a:rPr lang="en-US" sz="2000" dirty="0" smtClean="0"/>
              <a:t>the achievement </a:t>
            </a:r>
            <a:r>
              <a:rPr lang="en-US" sz="2000" dirty="0"/>
              <a:t>of its goals</a:t>
            </a:r>
            <a:r>
              <a:rPr lang="en-US" sz="2000" dirty="0" smtClean="0"/>
              <a:t>.</a:t>
            </a:r>
          </a:p>
          <a:p>
            <a:endParaRPr lang="en-US" sz="2000" dirty="0"/>
          </a:p>
          <a:p>
            <a:r>
              <a:rPr lang="en-US" sz="2000" dirty="0" smtClean="0"/>
              <a:t>Searching and Planning is mandatory</a:t>
            </a:r>
          </a:p>
          <a:p>
            <a:endParaRPr lang="en-US" sz="2000" dirty="0"/>
          </a:p>
          <a:p>
            <a:r>
              <a:rPr lang="en-US" dirty="0" smtClean="0"/>
              <a:t>“What will happen </a:t>
            </a:r>
            <a:r>
              <a:rPr lang="en-US" dirty="0"/>
              <a:t>if I do such-and-such?” and “Will that make me happy?</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99845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Agents</a:t>
            </a:r>
            <a:endParaRPr lang="en-US" dirty="0"/>
          </a:p>
        </p:txBody>
      </p:sp>
      <p:sp>
        <p:nvSpPr>
          <p:cNvPr id="3" name="Content Placeholder 2"/>
          <p:cNvSpPr>
            <a:spLocks noGrp="1"/>
          </p:cNvSpPr>
          <p:nvPr>
            <p:ph idx="1"/>
          </p:nvPr>
        </p:nvSpPr>
        <p:spPr/>
        <p:txBody>
          <a:bodyPr>
            <a:normAutofit/>
          </a:bodyPr>
          <a:lstStyle/>
          <a:p>
            <a:r>
              <a:rPr lang="en-GB" sz="2400" dirty="0" smtClean="0"/>
              <a:t>Utility Based Agent</a:t>
            </a:r>
          </a:p>
          <a:p>
            <a:r>
              <a:rPr lang="en-US" dirty="0"/>
              <a:t>Goals alone are not enough to generate high-quality behavior in most environments. For</a:t>
            </a:r>
            <a:br>
              <a:rPr lang="en-US" dirty="0"/>
            </a:br>
            <a:r>
              <a:rPr lang="en-US" dirty="0"/>
              <a:t>example, many action sequences will get the taxi to its destination (thereby achieving the</a:t>
            </a:r>
            <a:br>
              <a:rPr lang="en-US" dirty="0"/>
            </a:br>
            <a:r>
              <a:rPr lang="en-US" dirty="0"/>
              <a:t>goal) but some are quicker, safer, more reliable, or cheaper than others.</a:t>
            </a:r>
            <a:br>
              <a:rPr lang="en-US" dirty="0"/>
            </a:br>
            <a:endParaRPr lang="en-US" dirty="0"/>
          </a:p>
          <a:p>
            <a:r>
              <a:rPr lang="en-US" dirty="0" smtClean="0"/>
              <a:t>Goal Achieved or not????</a:t>
            </a:r>
          </a:p>
          <a:p>
            <a:pPr marL="0" indent="0">
              <a:buNone/>
            </a:pPr>
            <a:r>
              <a:rPr lang="en-US" dirty="0" smtClean="0"/>
              <a:t> Happy or Unhappy</a:t>
            </a:r>
            <a:r>
              <a:rPr lang="en-US" dirty="0"/>
              <a:t/>
            </a:r>
            <a:br>
              <a:rPr lang="en-US" dirty="0"/>
            </a:br>
            <a:endParaRPr lang="en-US" dirty="0" smtClean="0"/>
          </a:p>
          <a:p>
            <a:pPr marL="0" indent="0">
              <a:buNone/>
            </a:pPr>
            <a:endParaRPr lang="en-US" dirty="0"/>
          </a:p>
        </p:txBody>
      </p:sp>
    </p:spTree>
    <p:extLst>
      <p:ext uri="{BB962C8B-B14F-4D97-AF65-F5344CB8AC3E}">
        <p14:creationId xmlns:p14="http://schemas.microsoft.com/office/powerpoint/2010/main" val="344046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a:t>
            </a:r>
            <a:endParaRPr lang="en-US" dirty="0"/>
          </a:p>
        </p:txBody>
      </p:sp>
      <p:sp>
        <p:nvSpPr>
          <p:cNvPr id="3" name="Content Placeholder 2"/>
          <p:cNvSpPr>
            <a:spLocks noGrp="1"/>
          </p:cNvSpPr>
          <p:nvPr>
            <p:ph idx="1"/>
          </p:nvPr>
        </p:nvSpPr>
        <p:spPr/>
        <p:txBody>
          <a:bodyPr>
            <a:normAutofit/>
          </a:bodyPr>
          <a:lstStyle/>
          <a:p>
            <a:r>
              <a:rPr lang="en-GB" sz="2400" dirty="0" smtClean="0"/>
              <a:t>Utility Based Agents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347362"/>
            <a:ext cx="6347016" cy="3848722"/>
          </a:xfrm>
          <a:prstGeom prst="rect">
            <a:avLst/>
          </a:prstGeom>
        </p:spPr>
      </p:pic>
      <p:sp>
        <p:nvSpPr>
          <p:cNvPr id="5" name="TextBox 4"/>
          <p:cNvSpPr txBox="1"/>
          <p:nvPr/>
        </p:nvSpPr>
        <p:spPr>
          <a:xfrm>
            <a:off x="7444296" y="2331352"/>
            <a:ext cx="4747704" cy="2585323"/>
          </a:xfrm>
          <a:prstGeom prst="rect">
            <a:avLst/>
          </a:prstGeom>
          <a:noFill/>
        </p:spPr>
        <p:txBody>
          <a:bodyPr wrap="square" rtlCol="0">
            <a:spAutoFit/>
          </a:bodyPr>
          <a:lstStyle/>
          <a:p>
            <a:r>
              <a:rPr lang="en-US" dirty="0"/>
              <a:t>It uses a model of the world, along with</a:t>
            </a:r>
            <a:br>
              <a:rPr lang="en-US" dirty="0"/>
            </a:br>
            <a:r>
              <a:rPr lang="en-US" dirty="0"/>
              <a:t>a utility function that measures its preferences among states of the world. Then it chooses the</a:t>
            </a:r>
            <a:br>
              <a:rPr lang="en-US" dirty="0"/>
            </a:br>
            <a:r>
              <a:rPr lang="en-US" dirty="0"/>
              <a:t>action that leads to the best expected utility, where expected utility is computed by averaging</a:t>
            </a:r>
            <a:br>
              <a:rPr lang="en-US" dirty="0"/>
            </a:br>
            <a:r>
              <a:rPr lang="en-US" dirty="0"/>
              <a:t>over all possible outcome states, weighted by the probability of the outcome</a:t>
            </a:r>
            <a:br>
              <a:rPr lang="en-US" dirty="0"/>
            </a:br>
            <a:r>
              <a:rPr lang="en-US" dirty="0"/>
              <a:t/>
            </a:r>
            <a:br>
              <a:rPr lang="en-US" dirty="0"/>
            </a:br>
            <a:endParaRPr lang="en-US" dirty="0"/>
          </a:p>
        </p:txBody>
      </p:sp>
    </p:spTree>
    <p:extLst>
      <p:ext uri="{BB962C8B-B14F-4D97-AF65-F5344CB8AC3E}">
        <p14:creationId xmlns:p14="http://schemas.microsoft.com/office/powerpoint/2010/main" val="4085289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07682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 Covered</a:t>
            </a:r>
            <a:endParaRPr lang="en-US" dirty="0"/>
          </a:p>
        </p:txBody>
      </p:sp>
      <p:sp>
        <p:nvSpPr>
          <p:cNvPr id="3" name="Content Placeholder 2"/>
          <p:cNvSpPr>
            <a:spLocks noGrp="1"/>
          </p:cNvSpPr>
          <p:nvPr>
            <p:ph idx="1"/>
          </p:nvPr>
        </p:nvSpPr>
        <p:spPr/>
        <p:txBody>
          <a:bodyPr/>
          <a:lstStyle/>
          <a:p>
            <a:r>
              <a:rPr lang="en-GB" dirty="0" smtClean="0"/>
              <a:t>1. Black- Box Model of Agent</a:t>
            </a:r>
          </a:p>
          <a:p>
            <a:r>
              <a:rPr lang="en-GB" dirty="0" smtClean="0"/>
              <a:t>2. Intentionality and Goals</a:t>
            </a:r>
          </a:p>
          <a:p>
            <a:r>
              <a:rPr lang="en-GB" dirty="0" smtClean="0"/>
              <a:t>3. Games, Search, Heuristic and Pruning</a:t>
            </a:r>
          </a:p>
          <a:p>
            <a:r>
              <a:rPr lang="en-GB" dirty="0" smtClean="0"/>
              <a:t>4. Strategies Rules</a:t>
            </a:r>
          </a:p>
          <a:p>
            <a:r>
              <a:rPr lang="en-GB" dirty="0" smtClean="0"/>
              <a:t>5. Making Simple Game- Playing Agent for TTT</a:t>
            </a:r>
          </a:p>
          <a:p>
            <a:r>
              <a:rPr lang="en-GB" dirty="0" smtClean="0"/>
              <a:t>6. Evaluation Functions, Utilitarian, Decision Making, Planning, Internal Representation</a:t>
            </a:r>
          </a:p>
          <a:p>
            <a:endParaRPr lang="en-GB" dirty="0" smtClean="0"/>
          </a:p>
        </p:txBody>
      </p:sp>
    </p:spTree>
    <p:extLst>
      <p:ext uri="{BB962C8B-B14F-4D97-AF65-F5344CB8AC3E}">
        <p14:creationId xmlns:p14="http://schemas.microsoft.com/office/powerpoint/2010/main" val="1038854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Black-Box Model of Agent</a:t>
            </a:r>
            <a:endParaRPr lang="en-US" dirty="0"/>
          </a:p>
        </p:txBody>
      </p:sp>
      <p:sp>
        <p:nvSpPr>
          <p:cNvPr id="3" name="Content Placeholder 2"/>
          <p:cNvSpPr>
            <a:spLocks noGrp="1"/>
          </p:cNvSpPr>
          <p:nvPr>
            <p:ph idx="1"/>
          </p:nvPr>
        </p:nvSpPr>
        <p:spPr/>
        <p:txBody>
          <a:bodyPr/>
          <a:lstStyle/>
          <a:p>
            <a:r>
              <a:rPr lang="en-GB" dirty="0" smtClean="0"/>
              <a:t>An agent is anything that can be viewed as perceiving its environment through sensors and acting upon that environment through actuators.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53270197"/>
              </p:ext>
            </p:extLst>
          </p:nvPr>
        </p:nvGraphicFramePr>
        <p:xfrm>
          <a:off x="1233510" y="2548466"/>
          <a:ext cx="8127999" cy="13817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GB" dirty="0" smtClean="0"/>
                        <a:t>Agent</a:t>
                      </a:r>
                      <a:endParaRPr lang="en-US" dirty="0"/>
                    </a:p>
                  </a:txBody>
                  <a:tcPr/>
                </a:tc>
                <a:tc>
                  <a:txBody>
                    <a:bodyPr/>
                    <a:lstStyle/>
                    <a:p>
                      <a:r>
                        <a:rPr lang="en-GB" dirty="0" smtClean="0"/>
                        <a:t>Human</a:t>
                      </a:r>
                      <a:endParaRPr lang="en-US" dirty="0"/>
                    </a:p>
                  </a:txBody>
                  <a:tcPr/>
                </a:tc>
                <a:tc>
                  <a:txBody>
                    <a:bodyPr/>
                    <a:lstStyle/>
                    <a:p>
                      <a:r>
                        <a:rPr lang="en-GB" dirty="0" smtClean="0"/>
                        <a:t>Machine</a:t>
                      </a:r>
                      <a:endParaRPr lang="en-US" dirty="0"/>
                    </a:p>
                  </a:txBody>
                  <a:tcPr/>
                </a:tc>
              </a:tr>
              <a:tr h="370840">
                <a:tc>
                  <a:txBody>
                    <a:bodyPr/>
                    <a:lstStyle/>
                    <a:p>
                      <a:r>
                        <a:rPr lang="en-GB" dirty="0" smtClean="0"/>
                        <a:t>Sensors</a:t>
                      </a:r>
                      <a:endParaRPr lang="en-US" dirty="0"/>
                    </a:p>
                  </a:txBody>
                  <a:tcPr/>
                </a:tc>
                <a:tc>
                  <a:txBody>
                    <a:bodyPr/>
                    <a:lstStyle/>
                    <a:p>
                      <a:r>
                        <a:rPr lang="en-GB" dirty="0" smtClean="0"/>
                        <a:t>Eyes, ears, other organs</a:t>
                      </a:r>
                      <a:endParaRPr lang="en-US" dirty="0"/>
                    </a:p>
                  </a:txBody>
                  <a:tcPr/>
                </a:tc>
                <a:tc>
                  <a:txBody>
                    <a:bodyPr/>
                    <a:lstStyle/>
                    <a:p>
                      <a:r>
                        <a:rPr lang="en-GB" dirty="0" smtClean="0"/>
                        <a:t>Cameras,</a:t>
                      </a:r>
                      <a:r>
                        <a:rPr lang="en-GB" baseline="0" dirty="0" smtClean="0"/>
                        <a:t> IR finder</a:t>
                      </a:r>
                      <a:endParaRPr lang="en-US" dirty="0"/>
                    </a:p>
                  </a:txBody>
                  <a:tcPr/>
                </a:tc>
              </a:tr>
              <a:tr h="370840">
                <a:tc>
                  <a:txBody>
                    <a:bodyPr/>
                    <a:lstStyle/>
                    <a:p>
                      <a:r>
                        <a:rPr lang="en-GB" dirty="0" smtClean="0"/>
                        <a:t>Actuators</a:t>
                      </a:r>
                      <a:endParaRPr lang="en-US" dirty="0"/>
                    </a:p>
                  </a:txBody>
                  <a:tcPr/>
                </a:tc>
                <a:tc>
                  <a:txBody>
                    <a:bodyPr/>
                    <a:lstStyle/>
                    <a:p>
                      <a:r>
                        <a:rPr lang="en-GB" dirty="0" smtClean="0"/>
                        <a:t>Hands, legs mouth, other body parts</a:t>
                      </a:r>
                      <a:endParaRPr lang="en-US" dirty="0"/>
                    </a:p>
                  </a:txBody>
                  <a:tcPr/>
                </a:tc>
                <a:tc>
                  <a:txBody>
                    <a:bodyPr/>
                    <a:lstStyle/>
                    <a:p>
                      <a:r>
                        <a:rPr lang="en-GB" dirty="0" smtClean="0"/>
                        <a:t>Various motors</a:t>
                      </a:r>
                      <a:r>
                        <a:rPr lang="en-GB" baseline="0" dirty="0" smtClean="0"/>
                        <a:t> for actuators</a:t>
                      </a:r>
                      <a:endParaRPr lang="en-US" dirty="0"/>
                    </a:p>
                  </a:txBody>
                  <a:tcPr/>
                </a:tc>
              </a:tr>
            </a:tbl>
          </a:graphicData>
        </a:graphic>
      </p:graphicFrame>
      <p:grpSp>
        <p:nvGrpSpPr>
          <p:cNvPr id="13" name="Group 12"/>
          <p:cNvGrpSpPr/>
          <p:nvPr/>
        </p:nvGrpSpPr>
        <p:grpSpPr>
          <a:xfrm>
            <a:off x="1247535" y="3988310"/>
            <a:ext cx="4878945" cy="1989158"/>
            <a:chOff x="1571223" y="4056103"/>
            <a:chExt cx="6244106" cy="1989158"/>
          </a:xfrm>
        </p:grpSpPr>
        <p:sp>
          <p:nvSpPr>
            <p:cNvPr id="6" name="Oval 5"/>
            <p:cNvSpPr/>
            <p:nvPr/>
          </p:nvSpPr>
          <p:spPr>
            <a:xfrm>
              <a:off x="1571223" y="4365937"/>
              <a:ext cx="2588653" cy="14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Environment</a:t>
              </a:r>
              <a:endParaRPr lang="en-US" dirty="0"/>
            </a:p>
          </p:txBody>
        </p:sp>
        <p:sp>
          <p:nvSpPr>
            <p:cNvPr id="7" name="Oval 6"/>
            <p:cNvSpPr/>
            <p:nvPr/>
          </p:nvSpPr>
          <p:spPr>
            <a:xfrm>
              <a:off x="5226676" y="4383419"/>
              <a:ext cx="2588653" cy="14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Agent [Sensors]</a:t>
              </a:r>
            </a:p>
            <a:p>
              <a:pPr algn="ctr"/>
              <a:r>
                <a:rPr lang="en-GB" dirty="0" smtClean="0"/>
                <a:t>[Actuators]</a:t>
              </a:r>
              <a:endParaRPr lang="en-US" dirty="0"/>
            </a:p>
          </p:txBody>
        </p:sp>
        <p:sp>
          <p:nvSpPr>
            <p:cNvPr id="8" name="Curved Down Arrow 7"/>
            <p:cNvSpPr/>
            <p:nvPr/>
          </p:nvSpPr>
          <p:spPr>
            <a:xfrm>
              <a:off x="3521299" y="4056103"/>
              <a:ext cx="2343955" cy="43788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Down Arrow 8"/>
            <p:cNvSpPr/>
            <p:nvPr/>
          </p:nvSpPr>
          <p:spPr>
            <a:xfrm rot="10800000">
              <a:off x="3461841" y="5607378"/>
              <a:ext cx="2343955" cy="43788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4242383" y="4090378"/>
              <a:ext cx="901785" cy="369332"/>
            </a:xfrm>
            <a:prstGeom prst="rect">
              <a:avLst/>
            </a:prstGeom>
            <a:noFill/>
          </p:spPr>
          <p:txBody>
            <a:bodyPr wrap="none" rtlCol="0">
              <a:spAutoFit/>
            </a:bodyPr>
            <a:lstStyle/>
            <a:p>
              <a:r>
                <a:rPr lang="en-GB" dirty="0" smtClean="0"/>
                <a:t>Percept</a:t>
              </a:r>
              <a:endParaRPr lang="en-US" dirty="0"/>
            </a:p>
          </p:txBody>
        </p:sp>
        <p:sp>
          <p:nvSpPr>
            <p:cNvPr id="12" name="TextBox 11"/>
            <p:cNvSpPr txBox="1"/>
            <p:nvPr/>
          </p:nvSpPr>
          <p:spPr>
            <a:xfrm>
              <a:off x="4182925" y="5621013"/>
              <a:ext cx="878767" cy="369332"/>
            </a:xfrm>
            <a:prstGeom prst="rect">
              <a:avLst/>
            </a:prstGeom>
            <a:noFill/>
          </p:spPr>
          <p:txBody>
            <a:bodyPr wrap="none" rtlCol="0">
              <a:spAutoFit/>
            </a:bodyPr>
            <a:lstStyle/>
            <a:p>
              <a:r>
                <a:rPr lang="en-GB" dirty="0" smtClean="0"/>
                <a:t>Actions</a:t>
              </a:r>
              <a:endParaRPr lang="en-US" dirty="0"/>
            </a:p>
          </p:txBody>
        </p:sp>
      </p:grpSp>
      <p:sp>
        <p:nvSpPr>
          <p:cNvPr id="14" name="TextBox 13"/>
          <p:cNvSpPr txBox="1"/>
          <p:nvPr/>
        </p:nvSpPr>
        <p:spPr>
          <a:xfrm>
            <a:off x="2258880" y="6051810"/>
            <a:ext cx="184731" cy="369332"/>
          </a:xfrm>
          <a:prstGeom prst="rect">
            <a:avLst/>
          </a:prstGeom>
          <a:noFill/>
        </p:spPr>
        <p:txBody>
          <a:bodyPr wrap="none" rtlCol="0">
            <a:spAutoFit/>
          </a:bodyPr>
          <a:lstStyle/>
          <a:p>
            <a:endParaRPr lang="en-US" dirty="0"/>
          </a:p>
        </p:txBody>
      </p:sp>
      <p:sp>
        <p:nvSpPr>
          <p:cNvPr id="4" name="TextBox 3"/>
          <p:cNvSpPr txBox="1"/>
          <p:nvPr/>
        </p:nvSpPr>
        <p:spPr>
          <a:xfrm>
            <a:off x="7276563" y="5977468"/>
            <a:ext cx="3417346" cy="369332"/>
          </a:xfrm>
          <a:prstGeom prst="rect">
            <a:avLst/>
          </a:prstGeom>
          <a:noFill/>
        </p:spPr>
        <p:txBody>
          <a:bodyPr wrap="none" rtlCol="0">
            <a:spAutoFit/>
          </a:bodyPr>
          <a:lstStyle/>
          <a:p>
            <a:r>
              <a:rPr lang="en-GB" dirty="0" smtClean="0"/>
              <a:t>Agent = architecture + programme</a:t>
            </a:r>
            <a:endParaRPr lang="en-US" dirty="0"/>
          </a:p>
        </p:txBody>
      </p:sp>
    </p:spTree>
    <p:extLst>
      <p:ext uri="{BB962C8B-B14F-4D97-AF65-F5344CB8AC3E}">
        <p14:creationId xmlns:p14="http://schemas.microsoft.com/office/powerpoint/2010/main" val="3720966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Rational Agent</a:t>
            </a:r>
          </a:p>
          <a:p>
            <a:r>
              <a:rPr lang="en-GB" dirty="0" smtClean="0"/>
              <a:t>- Striving to do the right thing based on what it perceive and the action it can perform</a:t>
            </a:r>
          </a:p>
          <a:p>
            <a:r>
              <a:rPr lang="en-GB" dirty="0" smtClean="0"/>
              <a:t>-Performance Measure: An objective Criterion for success of an agent’s behaviour.</a:t>
            </a:r>
          </a:p>
          <a:p>
            <a:r>
              <a:rPr lang="en-GB" dirty="0" smtClean="0"/>
              <a:t>Ex: Vacuum Cleaner : - amount of dirt cleaned, amount of time consumed, amount of electricity consumed, amount of noise generated, etc.</a:t>
            </a:r>
          </a:p>
          <a:p>
            <a:r>
              <a:rPr lang="en-GB" dirty="0" smtClean="0"/>
              <a:t>Intelligent Agent :  Self Driving Car:</a:t>
            </a:r>
          </a:p>
          <a:p>
            <a:r>
              <a:rPr lang="en-GB" dirty="0" smtClean="0"/>
              <a:t>PEAS(Performance, Environment, Actuator, Sensors)</a:t>
            </a:r>
          </a:p>
          <a:p>
            <a:r>
              <a:rPr lang="en-GB" dirty="0" smtClean="0"/>
              <a:t>P: Safe, Fast, Legal, comfortable trip, maximize profit</a:t>
            </a:r>
          </a:p>
          <a:p>
            <a:r>
              <a:rPr lang="en-GB" dirty="0" smtClean="0"/>
              <a:t>E: Road, Other Traffics, Pedestrians, Customers</a:t>
            </a:r>
          </a:p>
          <a:p>
            <a:r>
              <a:rPr lang="en-GB" dirty="0" smtClean="0"/>
              <a:t>A: Steering Wheels, accelerator, brake, signal, horn</a:t>
            </a:r>
          </a:p>
          <a:p>
            <a:r>
              <a:rPr lang="en-GB" dirty="0" smtClean="0"/>
              <a:t>S: Cameras, Sonar, Speedometer, GPS, Odometer, Engine sensors, keyboard</a:t>
            </a:r>
          </a:p>
          <a:p>
            <a:endParaRPr lang="en-US" dirty="0"/>
          </a:p>
        </p:txBody>
      </p:sp>
    </p:spTree>
    <p:extLst>
      <p:ext uri="{BB962C8B-B14F-4D97-AF65-F5344CB8AC3E}">
        <p14:creationId xmlns:p14="http://schemas.microsoft.com/office/powerpoint/2010/main" val="7712783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a:t>
            </a:r>
            <a:endParaRPr lang="en-US" dirty="0"/>
          </a:p>
        </p:txBody>
      </p:sp>
      <p:sp>
        <p:nvSpPr>
          <p:cNvPr id="3" name="Content Placeholder 2"/>
          <p:cNvSpPr>
            <a:spLocks noGrp="1"/>
          </p:cNvSpPr>
          <p:nvPr>
            <p:ph idx="1"/>
          </p:nvPr>
        </p:nvSpPr>
        <p:spPr/>
        <p:txBody>
          <a:bodyPr>
            <a:normAutofit fontScale="85000" lnSpcReduction="20000"/>
          </a:bodyPr>
          <a:lstStyle/>
          <a:p>
            <a:r>
              <a:rPr lang="en-GB" sz="2400" b="1" dirty="0" smtClean="0"/>
              <a:t>Types of Environment</a:t>
            </a:r>
          </a:p>
          <a:p>
            <a:r>
              <a:rPr lang="en-US" b="1" dirty="0"/>
              <a:t>Fully observable (vs. partially observable): </a:t>
            </a:r>
            <a:r>
              <a:rPr lang="en-US" dirty="0"/>
              <a:t>An agent's sensors give it access to the complete state of the environment at each point in time.</a:t>
            </a:r>
          </a:p>
          <a:p>
            <a:r>
              <a:rPr lang="en-US" b="1" dirty="0" smtClean="0"/>
              <a:t>Deterministic </a:t>
            </a:r>
            <a:r>
              <a:rPr lang="en-US" b="1" dirty="0"/>
              <a:t>(vs. stochastic): </a:t>
            </a:r>
            <a:r>
              <a:rPr lang="en-US" dirty="0"/>
              <a:t>The next state of the environment is completely determined by the current state and the action executed by the agent. (If the environment is deterministic except for the actions of other agents, then the environment is strategic)</a:t>
            </a:r>
          </a:p>
          <a:p>
            <a:r>
              <a:rPr lang="en-US" b="1" dirty="0" smtClean="0"/>
              <a:t>Episodic </a:t>
            </a:r>
            <a:r>
              <a:rPr lang="en-US" b="1" dirty="0"/>
              <a:t>(vs. sequential): </a:t>
            </a:r>
            <a:r>
              <a:rPr lang="en-US" dirty="0"/>
              <a:t>The agent's experience is divided into atomic "episodes" (each episode consists of the agent perceiving and then performing a single action), and the choice of action in each episode depends only on the episode itself.</a:t>
            </a:r>
          </a:p>
          <a:p>
            <a:r>
              <a:rPr lang="en-US" b="1" dirty="0"/>
              <a:t>Static (vs. dynamic): </a:t>
            </a:r>
            <a:r>
              <a:rPr lang="en-US" dirty="0"/>
              <a:t>The environment is unchanged while an agent is deliberating. (The environment is semi-dynamic if the environment itself does not change with the passage of time but the agent's performance score does) </a:t>
            </a:r>
          </a:p>
          <a:p>
            <a:r>
              <a:rPr lang="en-US" b="1" dirty="0" smtClean="0"/>
              <a:t>Discrete </a:t>
            </a:r>
            <a:r>
              <a:rPr lang="en-US" b="1" dirty="0"/>
              <a:t>(vs. continuous): </a:t>
            </a:r>
            <a:r>
              <a:rPr lang="en-US" dirty="0"/>
              <a:t>A limited number of distinct, clearly defined percepts and actions.</a:t>
            </a:r>
          </a:p>
          <a:p>
            <a:pPr marL="0" indent="0">
              <a:buNone/>
            </a:pPr>
            <a:r>
              <a:rPr lang="en-US" b="1" dirty="0" smtClean="0"/>
              <a:t> Single </a:t>
            </a:r>
            <a:r>
              <a:rPr lang="en-US" b="1" dirty="0"/>
              <a:t>agent (vs. multi-agent): </a:t>
            </a:r>
            <a:r>
              <a:rPr lang="en-US" dirty="0"/>
              <a:t>An agent operating by itself in an environment</a:t>
            </a:r>
            <a:r>
              <a:rPr lang="en-US" dirty="0" smtClean="0"/>
              <a:t>.</a:t>
            </a:r>
            <a:endParaRPr lang="en-US" dirty="0"/>
          </a:p>
        </p:txBody>
      </p:sp>
    </p:spTree>
    <p:extLst>
      <p:ext uri="{BB962C8B-B14F-4D97-AF65-F5344CB8AC3E}">
        <p14:creationId xmlns:p14="http://schemas.microsoft.com/office/powerpoint/2010/main" val="312855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21" end="16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164" end="4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672" end="89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372" y="1737360"/>
            <a:ext cx="9597336" cy="4283255"/>
          </a:xfrm>
        </p:spPr>
      </p:pic>
    </p:spTree>
    <p:extLst>
      <p:ext uri="{BB962C8B-B14F-4D97-AF65-F5344CB8AC3E}">
        <p14:creationId xmlns:p14="http://schemas.microsoft.com/office/powerpoint/2010/main" val="1929259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Agent Programme: </a:t>
            </a:r>
            <a:r>
              <a:rPr lang="en-US" dirty="0" smtClean="0"/>
              <a:t> takes the current </a:t>
            </a:r>
            <a:r>
              <a:rPr lang="en-US" dirty="0"/>
              <a:t>percept as input from the sensors and return an action to the actuators</a:t>
            </a:r>
            <a:r>
              <a:rPr lang="en-US" dirty="0" smtClean="0"/>
              <a:t>.</a:t>
            </a:r>
          </a:p>
          <a:p>
            <a:endParaRPr lang="en-US" dirty="0"/>
          </a:p>
          <a:p>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633368"/>
            <a:ext cx="9567141" cy="2466666"/>
          </a:xfrm>
          <a:prstGeom prst="rect">
            <a:avLst/>
          </a:prstGeom>
        </p:spPr>
      </p:pic>
      <p:sp>
        <p:nvSpPr>
          <p:cNvPr id="5" name="Rectangle 4"/>
          <p:cNvSpPr/>
          <p:nvPr/>
        </p:nvSpPr>
        <p:spPr>
          <a:xfrm>
            <a:off x="1193443" y="5075011"/>
            <a:ext cx="9470978" cy="1077218"/>
          </a:xfrm>
          <a:prstGeom prst="rect">
            <a:avLst/>
          </a:prstGeom>
        </p:spPr>
        <p:txBody>
          <a:bodyPr wrap="square">
            <a:spAutoFit/>
          </a:bodyPr>
          <a:lstStyle/>
          <a:p>
            <a:r>
              <a:rPr lang="en-US" sz="1600" dirty="0">
                <a:solidFill>
                  <a:srgbClr val="000000"/>
                </a:solidFill>
              </a:rPr>
              <a:t>The T</a:t>
            </a:r>
            <a:r>
              <a:rPr lang="en-US" sz="1200" dirty="0">
                <a:solidFill>
                  <a:srgbClr val="000000"/>
                </a:solidFill>
              </a:rPr>
              <a:t>ABLE</a:t>
            </a:r>
            <a:r>
              <a:rPr lang="en-US" sz="1600" dirty="0">
                <a:solidFill>
                  <a:srgbClr val="000000"/>
                </a:solidFill>
              </a:rPr>
              <a:t>-D</a:t>
            </a:r>
            <a:r>
              <a:rPr lang="en-US" sz="1200" dirty="0">
                <a:solidFill>
                  <a:srgbClr val="000000"/>
                </a:solidFill>
              </a:rPr>
              <a:t>RIVEN</a:t>
            </a:r>
            <a:r>
              <a:rPr lang="en-US" sz="1600" dirty="0">
                <a:solidFill>
                  <a:srgbClr val="000000"/>
                </a:solidFill>
              </a:rPr>
              <a:t>-A</a:t>
            </a:r>
            <a:r>
              <a:rPr lang="en-US" sz="1200" dirty="0">
                <a:solidFill>
                  <a:srgbClr val="000000"/>
                </a:solidFill>
              </a:rPr>
              <a:t>GENT </a:t>
            </a:r>
            <a:r>
              <a:rPr lang="en-US" sz="1600" dirty="0">
                <a:solidFill>
                  <a:srgbClr val="000000"/>
                </a:solidFill>
              </a:rPr>
              <a:t>program is invoked for each new percept </a:t>
            </a:r>
            <a:r>
              <a:rPr lang="en-US" sz="1600" dirty="0" smtClean="0">
                <a:solidFill>
                  <a:srgbClr val="000000"/>
                </a:solidFill>
              </a:rPr>
              <a:t>and returns </a:t>
            </a:r>
            <a:r>
              <a:rPr lang="en-US" sz="1600" dirty="0">
                <a:solidFill>
                  <a:srgbClr val="000000"/>
                </a:solidFill>
              </a:rPr>
              <a:t>an action each time. It retains the complete percept sequence in memory</a:t>
            </a:r>
            <a:br>
              <a:rPr lang="en-US" sz="1600" dirty="0">
                <a:solidFill>
                  <a:srgbClr val="000000"/>
                </a:solidFill>
              </a:rPr>
            </a:br>
            <a:r>
              <a:rPr lang="en-US" sz="1600" dirty="0">
                <a:solidFill>
                  <a:srgbClr val="000000"/>
                </a:solidFill>
              </a:rPr>
              <a:t/>
            </a:r>
            <a:br>
              <a:rPr lang="en-US" sz="1600" dirty="0">
                <a:solidFill>
                  <a:srgbClr val="000000"/>
                </a:solidFill>
              </a:rPr>
            </a:br>
            <a:endParaRPr lang="en-US" sz="1600" dirty="0"/>
          </a:p>
        </p:txBody>
      </p:sp>
    </p:spTree>
    <p:extLst>
      <p:ext uri="{BB962C8B-B14F-4D97-AF65-F5344CB8AC3E}">
        <p14:creationId xmlns:p14="http://schemas.microsoft.com/office/powerpoint/2010/main" val="3240272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a:t>
            </a:r>
            <a:endParaRPr lang="en-US" dirty="0"/>
          </a:p>
        </p:txBody>
      </p:sp>
      <p:sp>
        <p:nvSpPr>
          <p:cNvPr id="3" name="Content Placeholder 2"/>
          <p:cNvSpPr>
            <a:spLocks noGrp="1"/>
          </p:cNvSpPr>
          <p:nvPr>
            <p:ph idx="1"/>
          </p:nvPr>
        </p:nvSpPr>
        <p:spPr/>
        <p:txBody>
          <a:bodyPr/>
          <a:lstStyle/>
          <a:p>
            <a:r>
              <a:rPr lang="en-US" b="1" dirty="0"/>
              <a:t>Four basic types in order of increasing generality</a:t>
            </a:r>
            <a:r>
              <a:rPr lang="en-US" dirty="0"/>
              <a:t>:</a:t>
            </a:r>
          </a:p>
          <a:p>
            <a:r>
              <a:rPr lang="en-US" dirty="0"/>
              <a:t>• Simple reflex agents</a:t>
            </a:r>
          </a:p>
          <a:p>
            <a:r>
              <a:rPr lang="en-US" dirty="0"/>
              <a:t>• Model-based reflex agents</a:t>
            </a:r>
          </a:p>
          <a:p>
            <a:r>
              <a:rPr lang="en-US" dirty="0"/>
              <a:t>• Goal-based agents</a:t>
            </a:r>
          </a:p>
          <a:p>
            <a:r>
              <a:rPr lang="en-US" dirty="0"/>
              <a:t>• Utility-based agents</a:t>
            </a:r>
          </a:p>
          <a:p>
            <a:endParaRPr lang="en-US" dirty="0"/>
          </a:p>
        </p:txBody>
      </p:sp>
    </p:spTree>
    <p:extLst>
      <p:ext uri="{BB962C8B-B14F-4D97-AF65-F5344CB8AC3E}">
        <p14:creationId xmlns:p14="http://schemas.microsoft.com/office/powerpoint/2010/main" val="1529844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Agents</a:t>
            </a:r>
            <a:endParaRPr lang="en-US" dirty="0"/>
          </a:p>
        </p:txBody>
      </p:sp>
      <p:sp>
        <p:nvSpPr>
          <p:cNvPr id="3" name="Content Placeholder 2"/>
          <p:cNvSpPr>
            <a:spLocks noGrp="1"/>
          </p:cNvSpPr>
          <p:nvPr>
            <p:ph idx="1"/>
          </p:nvPr>
        </p:nvSpPr>
        <p:spPr/>
        <p:txBody>
          <a:bodyPr/>
          <a:lstStyle/>
          <a:p>
            <a:pPr marL="0" indent="0">
              <a:buNone/>
            </a:pPr>
            <a:r>
              <a:rPr lang="en-GB" sz="2400" dirty="0" smtClean="0"/>
              <a:t>Simple Reflex Agent</a:t>
            </a:r>
          </a:p>
          <a:p>
            <a:pPr marL="0" indent="0">
              <a:buNone/>
            </a:pPr>
            <a:r>
              <a:rPr lang="en-US" dirty="0" smtClean="0"/>
              <a:t>These </a:t>
            </a:r>
            <a:r>
              <a:rPr lang="en-US" dirty="0"/>
              <a:t>agents select actions on the </a:t>
            </a:r>
            <a:r>
              <a:rPr lang="en-US" dirty="0" smtClean="0"/>
              <a:t>basis of </a:t>
            </a:r>
            <a:r>
              <a:rPr lang="en-US" dirty="0"/>
              <a:t>the </a:t>
            </a:r>
            <a:r>
              <a:rPr lang="en-US" i="1" dirty="0">
                <a:solidFill>
                  <a:srgbClr val="FF0000"/>
                </a:solidFill>
              </a:rPr>
              <a:t>current</a:t>
            </a:r>
            <a:r>
              <a:rPr lang="en-US" i="1" dirty="0"/>
              <a:t> </a:t>
            </a:r>
            <a:r>
              <a:rPr lang="en-US" dirty="0"/>
              <a:t>percept, ignoring the rest of the percept </a:t>
            </a:r>
            <a:r>
              <a:rPr lang="en-US" dirty="0" smtClean="0"/>
              <a:t>history</a:t>
            </a:r>
            <a:endParaRPr lang="en-GB" dirty="0"/>
          </a:p>
          <a:p>
            <a:pPr marL="0" indent="0">
              <a:buNone/>
            </a:pPr>
            <a:r>
              <a:rPr lang="en-GB" dirty="0" smtClean="0"/>
              <a:t>Ex: Vacuum Cleaner : </a:t>
            </a:r>
            <a:r>
              <a:rPr lang="en-US" dirty="0"/>
              <a:t>its </a:t>
            </a:r>
            <a:r>
              <a:rPr lang="en-US" dirty="0" smtClean="0"/>
              <a:t>decision is </a:t>
            </a:r>
            <a:r>
              <a:rPr lang="en-US" dirty="0"/>
              <a:t>based only on the current location and on whether that location contains </a:t>
            </a:r>
            <a:r>
              <a:rPr lang="en-US" dirty="0" smtClean="0"/>
              <a:t>dirt</a:t>
            </a:r>
          </a:p>
          <a:p>
            <a:pPr marL="0" indent="0">
              <a:buNone/>
            </a:pPr>
            <a:endParaRPr lang="en-GB" dirty="0"/>
          </a:p>
          <a:p>
            <a:pPr marL="0" indent="0">
              <a:buNone/>
            </a:pPr>
            <a:endParaRPr lang="en-GB" dirty="0" smtClean="0"/>
          </a:p>
          <a:p>
            <a:pPr marL="0" indent="0">
              <a:buNone/>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857414"/>
            <a:ext cx="9961912" cy="1796411"/>
          </a:xfrm>
          <a:prstGeom prst="rect">
            <a:avLst/>
          </a:prstGeom>
        </p:spPr>
      </p:pic>
    </p:spTree>
    <p:extLst>
      <p:ext uri="{BB962C8B-B14F-4D97-AF65-F5344CB8AC3E}">
        <p14:creationId xmlns:p14="http://schemas.microsoft.com/office/powerpoint/2010/main" val="4251215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175</TotalTime>
  <Words>728</Words>
  <Application>Microsoft Office PowerPoint</Application>
  <PresentationFormat>Widescreen</PresentationFormat>
  <Paragraphs>97</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Calibri Light</vt:lpstr>
      <vt:lpstr>Retrospect</vt:lpstr>
      <vt:lpstr>Agent, Search and Game Playing</vt:lpstr>
      <vt:lpstr>Topic Covered</vt:lpstr>
      <vt:lpstr>1. Black-Box Model of Agent</vt:lpstr>
      <vt:lpstr>Agent</vt:lpstr>
      <vt:lpstr>Agent</vt:lpstr>
      <vt:lpstr>PowerPoint Presentation</vt:lpstr>
      <vt:lpstr>PowerPoint Presentation</vt:lpstr>
      <vt:lpstr>Agent</vt:lpstr>
      <vt:lpstr>Agents</vt:lpstr>
      <vt:lpstr>Agent</vt:lpstr>
      <vt:lpstr>Agent</vt:lpstr>
      <vt:lpstr>PowerPoint Presentation</vt:lpstr>
      <vt:lpstr>Agent</vt:lpstr>
      <vt:lpstr>Agents</vt:lpstr>
      <vt:lpstr>Agents</vt:lpstr>
      <vt:lpstr>Agent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Hari KC</dc:creator>
  <cp:lastModifiedBy>Krishna Hari KC</cp:lastModifiedBy>
  <cp:revision>16</cp:revision>
  <dcterms:created xsi:type="dcterms:W3CDTF">2014-11-09T17:31:48Z</dcterms:created>
  <dcterms:modified xsi:type="dcterms:W3CDTF">2014-11-09T21:05:44Z</dcterms:modified>
</cp:coreProperties>
</file>