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8" r:id="rId3"/>
    <p:sldId id="290" r:id="rId4"/>
    <p:sldId id="291" r:id="rId5"/>
    <p:sldId id="292" r:id="rId6"/>
    <p:sldId id="293" r:id="rId7"/>
    <p:sldId id="294" r:id="rId8"/>
    <p:sldId id="295" r:id="rId9"/>
    <p:sldId id="296" r:id="rId10"/>
    <p:sldId id="297" r:id="rId11"/>
    <p:sldId id="298" r:id="rId12"/>
    <p:sldId id="300" r:id="rId13"/>
    <p:sldId id="301" r:id="rId14"/>
    <p:sldId id="302" r:id="rId15"/>
    <p:sldId id="303" r:id="rId16"/>
    <p:sldId id="304" r:id="rId17"/>
    <p:sldId id="299"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289" r:id="rId53"/>
    <p:sldId id="28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9" autoAdjust="0"/>
    <p:restoredTop sz="94660" autoAdjust="0"/>
  </p:normalViewPr>
  <p:slideViewPr>
    <p:cSldViewPr snapToGrid="0">
      <p:cViewPr varScale="1">
        <p:scale>
          <a:sx n="70" d="100"/>
          <a:sy n="70" d="100"/>
        </p:scale>
        <p:origin x="34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CA2D2-B044-402E-9715-E186A787EF9A}" type="datetimeFigureOut">
              <a:rPr lang="en-GB" smtClean="0"/>
              <a:t>16/11/2014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42F6E-11AB-40ED-8A5D-0C388A141EC1}" type="slidenum">
              <a:rPr lang="en-GB" smtClean="0"/>
              <a:t>‹#›</a:t>
            </a:fld>
            <a:endParaRPr lang="en-GB"/>
          </a:p>
        </p:txBody>
      </p:sp>
    </p:spTree>
    <p:extLst>
      <p:ext uri="{BB962C8B-B14F-4D97-AF65-F5344CB8AC3E}">
        <p14:creationId xmlns:p14="http://schemas.microsoft.com/office/powerpoint/2010/main" val="411910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B42F6E-11AB-40ED-8A5D-0C388A141EC1}" type="slidenum">
              <a:rPr lang="en-GB" smtClean="0"/>
              <a:t>1</a:t>
            </a:fld>
            <a:endParaRPr lang="en-GB"/>
          </a:p>
        </p:txBody>
      </p:sp>
    </p:spTree>
    <p:extLst>
      <p:ext uri="{BB962C8B-B14F-4D97-AF65-F5344CB8AC3E}">
        <p14:creationId xmlns:p14="http://schemas.microsoft.com/office/powerpoint/2010/main" val="190142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16/11/2014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393462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16/11/2014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89807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16/11/2014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81544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065173-4566-4585-B90F-906EA29EB0E9}" type="datetimeFigureOut">
              <a:rPr lang="en-GB" smtClean="0"/>
              <a:t>16/11/2014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333313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65173-4566-4585-B90F-906EA29EB0E9}" type="datetimeFigureOut">
              <a:rPr lang="en-GB" smtClean="0"/>
              <a:t>16/11/2014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57230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D065173-4566-4585-B90F-906EA29EB0E9}" type="datetimeFigureOut">
              <a:rPr lang="en-GB" smtClean="0"/>
              <a:t>16/11/2014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1477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D065173-4566-4585-B90F-906EA29EB0E9}" type="datetimeFigureOut">
              <a:rPr lang="en-GB" smtClean="0"/>
              <a:t>16/11/2014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3672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D065173-4566-4585-B90F-906EA29EB0E9}" type="datetimeFigureOut">
              <a:rPr lang="en-GB" smtClean="0"/>
              <a:t>16/11/2014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64445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65173-4566-4585-B90F-906EA29EB0E9}" type="datetimeFigureOut">
              <a:rPr lang="en-GB" smtClean="0"/>
              <a:t>16/11/2014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21438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16/11/2014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4207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65173-4566-4585-B90F-906EA29EB0E9}" type="datetimeFigureOut">
              <a:rPr lang="en-GB" smtClean="0"/>
              <a:t>16/11/2014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165057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65173-4566-4585-B90F-906EA29EB0E9}" type="datetimeFigureOut">
              <a:rPr lang="en-GB" smtClean="0"/>
              <a:t>16/11/2014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C0A8E-0269-4F5F-8B12-14763A0CBE83}" type="slidenum">
              <a:rPr lang="en-GB" smtClean="0"/>
              <a:t>‹#›</a:t>
            </a:fld>
            <a:endParaRPr lang="en-GB"/>
          </a:p>
        </p:txBody>
      </p:sp>
    </p:spTree>
    <p:extLst>
      <p:ext uri="{BB962C8B-B14F-4D97-AF65-F5344CB8AC3E}">
        <p14:creationId xmlns:p14="http://schemas.microsoft.com/office/powerpoint/2010/main" val="161507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Search Techniques(</a:t>
            </a:r>
            <a:r>
              <a:rPr lang="en-GB" dirty="0" err="1" smtClean="0"/>
              <a:t>Contd</a:t>
            </a:r>
            <a:r>
              <a:rPr lang="en-GB" dirty="0" smtClean="0"/>
              <a:t>…)</a:t>
            </a:r>
            <a:endParaRPr lang="en-GB" dirty="0"/>
          </a:p>
        </p:txBody>
      </p:sp>
      <p:sp>
        <p:nvSpPr>
          <p:cNvPr id="3" name="Subtitle 2"/>
          <p:cNvSpPr>
            <a:spLocks noGrp="1"/>
          </p:cNvSpPr>
          <p:nvPr>
            <p:ph type="subTitle" idx="1"/>
          </p:nvPr>
        </p:nvSpPr>
        <p:spPr/>
        <p:txBody>
          <a:bodyPr/>
          <a:lstStyle/>
          <a:p>
            <a:endParaRPr lang="en-GB" dirty="0" smtClean="0"/>
          </a:p>
        </p:txBody>
      </p:sp>
    </p:spTree>
    <p:extLst>
      <p:ext uri="{BB962C8B-B14F-4D97-AF65-F5344CB8AC3E}">
        <p14:creationId xmlns:p14="http://schemas.microsoft.com/office/powerpoint/2010/main" val="452317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Uniformed Search</a:t>
            </a:r>
            <a:endParaRPr lang="en-GB" dirty="0"/>
          </a:p>
        </p:txBody>
      </p:sp>
      <p:sp>
        <p:nvSpPr>
          <p:cNvPr id="3" name="Content Placeholder 2"/>
          <p:cNvSpPr>
            <a:spLocks noGrp="1"/>
          </p:cNvSpPr>
          <p:nvPr>
            <p:ph idx="1"/>
          </p:nvPr>
        </p:nvSpPr>
        <p:spPr/>
        <p:txBody>
          <a:bodyPr/>
          <a:lstStyle/>
          <a:p>
            <a:r>
              <a:rPr lang="en-GB" dirty="0" smtClean="0"/>
              <a:t>Search provided with problem definition only and no additional information about the state space</a:t>
            </a:r>
          </a:p>
          <a:p>
            <a:r>
              <a:rPr lang="en-GB" dirty="0" smtClean="0"/>
              <a:t>Expansion of current state to new set of states is possible</a:t>
            </a:r>
          </a:p>
          <a:p>
            <a:r>
              <a:rPr lang="en-GB" dirty="0" smtClean="0"/>
              <a:t>It can only distinguish between goal state and non-goal state</a:t>
            </a:r>
          </a:p>
          <a:p>
            <a:r>
              <a:rPr lang="en-GB" dirty="0" smtClean="0"/>
              <a:t>Less effective compared to Informed search</a:t>
            </a:r>
          </a:p>
          <a:p>
            <a:endParaRPr lang="en-GB" dirty="0"/>
          </a:p>
        </p:txBody>
      </p:sp>
    </p:spTree>
    <p:extLst>
      <p:ext uri="{BB962C8B-B14F-4D97-AF65-F5344CB8AC3E}">
        <p14:creationId xmlns:p14="http://schemas.microsoft.com/office/powerpoint/2010/main" val="76015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Breadth First Search</a:t>
            </a:r>
            <a:endParaRPr lang="en-GB" dirty="0"/>
          </a:p>
        </p:txBody>
      </p:sp>
      <p:sp>
        <p:nvSpPr>
          <p:cNvPr id="3" name="Content Placeholder 2"/>
          <p:cNvSpPr>
            <a:spLocks noGrp="1"/>
          </p:cNvSpPr>
          <p:nvPr>
            <p:ph sz="half" idx="1"/>
          </p:nvPr>
        </p:nvSpPr>
        <p:spPr/>
        <p:txBody>
          <a:bodyPr>
            <a:normAutofit lnSpcReduction="10000"/>
          </a:bodyPr>
          <a:lstStyle/>
          <a:p>
            <a:r>
              <a:rPr lang="en-GB" dirty="0" smtClean="0"/>
              <a:t>Root node is expanded first</a:t>
            </a:r>
          </a:p>
          <a:p>
            <a:r>
              <a:rPr lang="en-GB" dirty="0" smtClean="0"/>
              <a:t>Then all the successors of the root node are expanded</a:t>
            </a:r>
          </a:p>
          <a:p>
            <a:r>
              <a:rPr lang="en-GB" dirty="0" smtClean="0"/>
              <a:t>Then their successors are expanded and so on.</a:t>
            </a:r>
          </a:p>
          <a:p>
            <a:r>
              <a:rPr lang="en-GB" dirty="0" smtClean="0"/>
              <a:t>Nodes, which are visited first will be expanded first (FIFO)</a:t>
            </a:r>
          </a:p>
          <a:p>
            <a:r>
              <a:rPr lang="en-GB" dirty="0" smtClean="0"/>
              <a:t>All the nodes of depth ‘d’ are expanded before expanding any node of depth ‘d+1’</a:t>
            </a:r>
            <a:endParaRPr lang="en-GB" dirty="0"/>
          </a:p>
        </p:txBody>
      </p:sp>
      <p:grpSp>
        <p:nvGrpSpPr>
          <p:cNvPr id="54" name="Group 53"/>
          <p:cNvGrpSpPr/>
          <p:nvPr/>
        </p:nvGrpSpPr>
        <p:grpSpPr>
          <a:xfrm>
            <a:off x="6072175" y="1217799"/>
            <a:ext cx="4321608" cy="4484748"/>
            <a:chOff x="6015903" y="1217799"/>
            <a:chExt cx="4321608" cy="4484748"/>
          </a:xfrm>
        </p:grpSpPr>
        <p:sp>
          <p:nvSpPr>
            <p:cNvPr id="6" name="Oval 5"/>
            <p:cNvSpPr/>
            <p:nvPr/>
          </p:nvSpPr>
          <p:spPr>
            <a:xfrm>
              <a:off x="8229600"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7" name="Oval 6"/>
            <p:cNvSpPr/>
            <p:nvPr/>
          </p:nvSpPr>
          <p:spPr>
            <a:xfrm>
              <a:off x="6769389"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8" name="Oval 7"/>
            <p:cNvSpPr/>
            <p:nvPr/>
          </p:nvSpPr>
          <p:spPr>
            <a:xfrm>
              <a:off x="8229599"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9" name="Oval 8"/>
            <p:cNvSpPr/>
            <p:nvPr/>
          </p:nvSpPr>
          <p:spPr>
            <a:xfrm>
              <a:off x="954972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0" name="Oval 9"/>
            <p:cNvSpPr/>
            <p:nvPr/>
          </p:nvSpPr>
          <p:spPr>
            <a:xfrm>
              <a:off x="6921013" y="419984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1" name="Oval 10"/>
            <p:cNvSpPr/>
            <p:nvPr/>
          </p:nvSpPr>
          <p:spPr>
            <a:xfrm>
              <a:off x="8947345"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2" name="Oval 11"/>
            <p:cNvSpPr/>
            <p:nvPr/>
          </p:nvSpPr>
          <p:spPr>
            <a:xfrm>
              <a:off x="7581900"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sp>
          <p:nvSpPr>
            <p:cNvPr id="13" name="Oval 12"/>
            <p:cNvSpPr/>
            <p:nvPr/>
          </p:nvSpPr>
          <p:spPr>
            <a:xfrm>
              <a:off x="6015903" y="404764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cxnSp>
          <p:nvCxnSpPr>
            <p:cNvPr id="14" name="Straight Connector 13"/>
            <p:cNvCxnSpPr>
              <a:stCxn id="6" idx="2"/>
              <a:endCxn id="7" idx="7"/>
            </p:cNvCxnSpPr>
            <p:nvPr/>
          </p:nvCxnSpPr>
          <p:spPr>
            <a:xfrm flipH="1">
              <a:off x="7441810"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8623494"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6"/>
              <a:endCxn id="9" idx="1"/>
            </p:cNvCxnSpPr>
            <p:nvPr/>
          </p:nvCxnSpPr>
          <p:spPr>
            <a:xfrm>
              <a:off x="9017390"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11" idx="0"/>
            </p:cNvCxnSpPr>
            <p:nvPr/>
          </p:nvCxnSpPr>
          <p:spPr>
            <a:xfrm>
              <a:off x="8902020"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10" idx="0"/>
            </p:cNvCxnSpPr>
            <p:nvPr/>
          </p:nvCxnSpPr>
          <p:spPr>
            <a:xfrm>
              <a:off x="7163284" y="2787968"/>
              <a:ext cx="151624" cy="141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12" idx="0"/>
            </p:cNvCxnSpPr>
            <p:nvPr/>
          </p:nvCxnSpPr>
          <p:spPr>
            <a:xfrm flipH="1">
              <a:off x="7975795"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3" idx="0"/>
            </p:cNvCxnSpPr>
            <p:nvPr/>
          </p:nvCxnSpPr>
          <p:spPr>
            <a:xfrm flipH="1">
              <a:off x="6409798" y="2703560"/>
              <a:ext cx="509265" cy="134408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2" name="Straight Arrow Connector 61"/>
          <p:cNvCxnSpPr/>
          <p:nvPr/>
        </p:nvCxnSpPr>
        <p:spPr>
          <a:xfrm flipH="1">
            <a:off x="7638172" y="1825625"/>
            <a:ext cx="647700" cy="4814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638172" y="2543362"/>
            <a:ext cx="549225" cy="24460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9073661" y="2560318"/>
            <a:ext cx="532332" cy="14324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6774570" y="2787968"/>
            <a:ext cx="2831424" cy="12596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233624" y="5010665"/>
            <a:ext cx="278526" cy="37726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425962" y="5472332"/>
            <a:ext cx="532330" cy="140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618852" y="4779166"/>
            <a:ext cx="302841" cy="1522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338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a:t>
            </a:r>
            <a:r>
              <a:rPr lang="en-GB" dirty="0" smtClean="0"/>
              <a:t>Search: Four Criteria</a:t>
            </a:r>
            <a:endParaRPr lang="en-GB" dirty="0"/>
          </a:p>
        </p:txBody>
      </p:sp>
      <p:sp>
        <p:nvSpPr>
          <p:cNvPr id="3" name="Content Placeholder 2"/>
          <p:cNvSpPr>
            <a:spLocks noGrp="1"/>
          </p:cNvSpPr>
          <p:nvPr>
            <p:ph sz="half" idx="1"/>
          </p:nvPr>
        </p:nvSpPr>
        <p:spPr/>
        <p:txBody>
          <a:bodyPr/>
          <a:lstStyle/>
          <a:p>
            <a:r>
              <a:rPr lang="en-GB" dirty="0" smtClean="0"/>
              <a:t>Completeness</a:t>
            </a:r>
          </a:p>
          <a:p>
            <a:pPr lvl="1"/>
            <a:r>
              <a:rPr lang="en-GB" dirty="0" smtClean="0"/>
              <a:t>d: depth of the shallowest goal</a:t>
            </a:r>
          </a:p>
          <a:p>
            <a:pPr lvl="1"/>
            <a:r>
              <a:rPr lang="en-GB" dirty="0" smtClean="0"/>
              <a:t>b: branch factor</a:t>
            </a:r>
          </a:p>
          <a:p>
            <a:pPr lvl="1"/>
            <a:r>
              <a:rPr lang="en-GB" dirty="0" smtClean="0"/>
              <a:t>This search strategy finds the shallowest goal first</a:t>
            </a:r>
          </a:p>
          <a:p>
            <a:pPr lvl="1"/>
            <a:r>
              <a:rPr lang="en-GB" dirty="0" smtClean="0"/>
              <a:t>Complete, if the shallowest goal is at some finite depth</a:t>
            </a:r>
            <a:endParaRPr lang="en-GB" dirty="0"/>
          </a:p>
        </p:txBody>
      </p:sp>
      <p:sp>
        <p:nvSpPr>
          <p:cNvPr id="4" name="Content Placeholder 3"/>
          <p:cNvSpPr>
            <a:spLocks noGrp="1"/>
          </p:cNvSpPr>
          <p:nvPr>
            <p:ph sz="half" idx="2"/>
          </p:nvPr>
        </p:nvSpPr>
        <p:spPr/>
        <p:txBody>
          <a:bodyPr/>
          <a:lstStyle/>
          <a:p>
            <a:r>
              <a:rPr lang="en-GB" dirty="0" smtClean="0"/>
              <a:t>Optimality</a:t>
            </a:r>
          </a:p>
          <a:p>
            <a:pPr lvl="1"/>
            <a:r>
              <a:rPr lang="en-GB" dirty="0" smtClean="0"/>
              <a:t>If the shallowest goal nodes were available, it would already have been reached</a:t>
            </a:r>
          </a:p>
          <a:p>
            <a:pPr lvl="1"/>
            <a:r>
              <a:rPr lang="en-GB" dirty="0" smtClean="0"/>
              <a:t>Optimal, if the path cost is a non-decreasing function of the path of the node</a:t>
            </a:r>
            <a:endParaRPr lang="en-GB" dirty="0"/>
          </a:p>
        </p:txBody>
      </p:sp>
    </p:spTree>
    <p:extLst>
      <p:ext uri="{BB962C8B-B14F-4D97-AF65-F5344CB8AC3E}">
        <p14:creationId xmlns:p14="http://schemas.microsoft.com/office/powerpoint/2010/main" val="2618657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half" idx="1"/>
          </p:nvPr>
        </p:nvSpPr>
        <p:spPr>
          <a:xfrm>
            <a:off x="838200" y="1825624"/>
            <a:ext cx="5181600" cy="5032375"/>
          </a:xfrm>
        </p:spPr>
        <p:txBody>
          <a:bodyPr/>
          <a:lstStyle/>
          <a:p>
            <a:r>
              <a:rPr lang="en-GB" dirty="0" smtClean="0"/>
              <a:t>Time Complexity</a:t>
            </a:r>
          </a:p>
          <a:p>
            <a:pPr lvl="1"/>
            <a:r>
              <a:rPr lang="en-GB" dirty="0" smtClean="0"/>
              <a:t>For a search tree a branching factor ‘b’ expanding the root yields ‘b’ nodes at the first level.</a:t>
            </a:r>
          </a:p>
          <a:p>
            <a:pPr lvl="1"/>
            <a:r>
              <a:rPr lang="en-GB" dirty="0" smtClean="0"/>
              <a:t>Expanding ‘b’ nodes at first level yields b</a:t>
            </a:r>
            <a:r>
              <a:rPr lang="en-GB" baseline="30000" dirty="0" smtClean="0"/>
              <a:t>2</a:t>
            </a:r>
            <a:r>
              <a:rPr lang="en-GB" dirty="0" smtClean="0"/>
              <a:t> nodes at the second level.</a:t>
            </a:r>
            <a:endParaRPr lang="en-GB" baseline="30000" dirty="0" smtClean="0"/>
          </a:p>
          <a:p>
            <a:pPr lvl="1"/>
            <a:r>
              <a:rPr lang="en-GB" dirty="0" smtClean="0"/>
              <a:t>Similarly, expanding the nodes at (d+1)</a:t>
            </a:r>
            <a:r>
              <a:rPr lang="en-GB" baseline="30000" dirty="0" err="1" smtClean="0"/>
              <a:t>th</a:t>
            </a:r>
            <a:r>
              <a:rPr lang="en-GB" dirty="0"/>
              <a:t> </a:t>
            </a:r>
            <a:r>
              <a:rPr lang="en-GB" dirty="0" smtClean="0"/>
              <a:t>level yields </a:t>
            </a:r>
            <a:r>
              <a:rPr lang="en-GB" dirty="0" err="1" smtClean="0"/>
              <a:t>b</a:t>
            </a:r>
            <a:r>
              <a:rPr lang="en-GB" baseline="30000" dirty="0" err="1" smtClean="0"/>
              <a:t>d</a:t>
            </a:r>
            <a:r>
              <a:rPr lang="en-GB" dirty="0" smtClean="0"/>
              <a:t> node at </a:t>
            </a:r>
            <a:r>
              <a:rPr lang="en-GB" dirty="0" err="1" smtClean="0"/>
              <a:t>d</a:t>
            </a:r>
            <a:r>
              <a:rPr lang="en-GB" baseline="30000" dirty="0" err="1" smtClean="0"/>
              <a:t>th</a:t>
            </a:r>
            <a:r>
              <a:rPr lang="en-GB" dirty="0" smtClean="0"/>
              <a:t> level</a:t>
            </a:r>
          </a:p>
          <a:p>
            <a:pPr lvl="1"/>
            <a:r>
              <a:rPr lang="en-GB" dirty="0" smtClean="0"/>
              <a:t>If the goal is in </a:t>
            </a:r>
            <a:r>
              <a:rPr lang="en-GB" dirty="0" err="1" smtClean="0"/>
              <a:t>d</a:t>
            </a:r>
            <a:r>
              <a:rPr lang="en-GB" baseline="30000" dirty="0" err="1" smtClean="0"/>
              <a:t>th</a:t>
            </a:r>
            <a:r>
              <a:rPr lang="en-GB" dirty="0" smtClean="0"/>
              <a:t> level, in the worst case, the goal node would be the last node in the </a:t>
            </a:r>
            <a:r>
              <a:rPr lang="en-GB" dirty="0" err="1" smtClean="0"/>
              <a:t>d</a:t>
            </a:r>
            <a:r>
              <a:rPr lang="en-GB" baseline="30000" dirty="0" err="1" smtClean="0"/>
              <a:t>th</a:t>
            </a:r>
            <a:r>
              <a:rPr lang="en-GB" dirty="0" smtClean="0"/>
              <a:t> level</a:t>
            </a:r>
          </a:p>
        </p:txBody>
      </p:sp>
      <p:sp>
        <p:nvSpPr>
          <p:cNvPr id="4" name="Content Placeholder 3"/>
          <p:cNvSpPr>
            <a:spLocks noGrp="1"/>
          </p:cNvSpPr>
          <p:nvPr>
            <p:ph sz="half" idx="2"/>
          </p:nvPr>
        </p:nvSpPr>
        <p:spPr>
          <a:xfrm>
            <a:off x="6172200" y="1825625"/>
            <a:ext cx="5181600" cy="5032374"/>
          </a:xfrm>
        </p:spPr>
        <p:txBody>
          <a:bodyPr/>
          <a:lstStyle/>
          <a:p>
            <a:pPr lvl="1"/>
            <a:r>
              <a:rPr lang="en-GB" dirty="0" smtClean="0"/>
              <a:t>Hence, We should expand (b</a:t>
            </a:r>
            <a:r>
              <a:rPr lang="en-GB" baseline="30000" dirty="0" smtClean="0"/>
              <a:t>d</a:t>
            </a:r>
            <a:r>
              <a:rPr lang="en-GB" dirty="0" smtClean="0"/>
              <a:t>-1) nodes in the </a:t>
            </a:r>
            <a:r>
              <a:rPr lang="en-GB" dirty="0" err="1" smtClean="0"/>
              <a:t>d</a:t>
            </a:r>
            <a:r>
              <a:rPr lang="en-GB" baseline="30000" dirty="0" err="1" smtClean="0"/>
              <a:t>th</a:t>
            </a:r>
            <a:r>
              <a:rPr lang="en-GB" dirty="0" smtClean="0"/>
              <a:t> level (Except the goal node itself which doesn’t need to be expanded)</a:t>
            </a:r>
          </a:p>
          <a:p>
            <a:pPr lvl="1"/>
            <a:r>
              <a:rPr lang="en-GB" dirty="0" smtClean="0"/>
              <a:t>So, Total number of nodes generated at </a:t>
            </a:r>
            <a:r>
              <a:rPr lang="en-GB" dirty="0" err="1" smtClean="0"/>
              <a:t>d</a:t>
            </a:r>
            <a:r>
              <a:rPr lang="en-GB" baseline="30000" dirty="0" err="1" smtClean="0"/>
              <a:t>th</a:t>
            </a:r>
            <a:r>
              <a:rPr lang="en-GB" dirty="0" smtClean="0"/>
              <a:t> level = b(b</a:t>
            </a:r>
            <a:r>
              <a:rPr lang="en-GB" baseline="30000" dirty="0" smtClean="0"/>
              <a:t>d</a:t>
            </a:r>
            <a:r>
              <a:rPr lang="en-GB" dirty="0" smtClean="0"/>
              <a:t>-1)</a:t>
            </a:r>
            <a:br>
              <a:rPr lang="en-GB" dirty="0" smtClean="0"/>
            </a:br>
            <a:r>
              <a:rPr lang="en-GB" dirty="0" smtClean="0"/>
              <a:t>=b</a:t>
            </a:r>
            <a:r>
              <a:rPr lang="en-GB" baseline="30000" dirty="0" smtClean="0"/>
              <a:t>d+1</a:t>
            </a:r>
            <a:r>
              <a:rPr lang="en-GB" dirty="0" smtClean="0"/>
              <a:t>-b</a:t>
            </a:r>
          </a:p>
          <a:p>
            <a:pPr lvl="1"/>
            <a:r>
              <a:rPr lang="en-GB" dirty="0" smtClean="0"/>
              <a:t>Again, Total number of nodes generated = 1+b+b</a:t>
            </a:r>
            <a:r>
              <a:rPr lang="en-GB" baseline="30000" dirty="0" smtClean="0"/>
              <a:t>2</a:t>
            </a:r>
            <a:r>
              <a:rPr lang="en-GB" dirty="0" smtClean="0"/>
              <a:t>+…+b</a:t>
            </a:r>
            <a:r>
              <a:rPr lang="en-GB" baseline="30000" dirty="0" smtClean="0"/>
              <a:t>d+1</a:t>
            </a:r>
            <a:r>
              <a:rPr lang="en-GB" dirty="0" smtClean="0"/>
              <a:t>-b</a:t>
            </a:r>
            <a:br>
              <a:rPr lang="en-GB" dirty="0" smtClean="0"/>
            </a:br>
            <a:r>
              <a:rPr lang="en-GB" dirty="0" smtClean="0"/>
              <a:t>=O(b</a:t>
            </a:r>
            <a:r>
              <a:rPr lang="en-GB" baseline="30000" dirty="0" smtClean="0"/>
              <a:t>d+1</a:t>
            </a:r>
            <a:r>
              <a:rPr lang="en-GB" dirty="0" smtClean="0"/>
              <a:t>)=O(</a:t>
            </a:r>
            <a:r>
              <a:rPr lang="en-GB" dirty="0" err="1" smtClean="0"/>
              <a:t>b</a:t>
            </a:r>
            <a:r>
              <a:rPr lang="en-GB" baseline="30000" dirty="0" err="1" smtClean="0"/>
              <a:t>d</a:t>
            </a:r>
            <a:r>
              <a:rPr lang="en-GB" dirty="0" smtClean="0"/>
              <a:t>)</a:t>
            </a:r>
            <a:endParaRPr lang="en-GB" dirty="0"/>
          </a:p>
          <a:p>
            <a:pPr lvl="1"/>
            <a:r>
              <a:rPr lang="en-GB" dirty="0" smtClean="0"/>
              <a:t>Hence, time complexity is </a:t>
            </a:r>
            <a:r>
              <a:rPr lang="en-GB" dirty="0"/>
              <a:t>O(b</a:t>
            </a:r>
            <a:r>
              <a:rPr lang="en-GB" baseline="30000" dirty="0"/>
              <a:t>d+1</a:t>
            </a:r>
            <a:r>
              <a:rPr lang="en-GB" dirty="0" smtClean="0"/>
              <a:t>)</a:t>
            </a:r>
            <a:br>
              <a:rPr lang="en-GB" dirty="0" smtClean="0"/>
            </a:br>
            <a:r>
              <a:rPr lang="en-GB" dirty="0" smtClean="0"/>
              <a:t>where, b= branching factor and </a:t>
            </a:r>
            <a:br>
              <a:rPr lang="en-GB" dirty="0" smtClean="0"/>
            </a:br>
            <a:r>
              <a:rPr lang="en-GB" dirty="0" smtClean="0"/>
              <a:t>d= level of goal node in the search table</a:t>
            </a:r>
            <a:endParaRPr lang="en-GB" dirty="0"/>
          </a:p>
        </p:txBody>
      </p:sp>
    </p:spTree>
    <p:extLst>
      <p:ext uri="{BB962C8B-B14F-4D97-AF65-F5344CB8AC3E}">
        <p14:creationId xmlns:p14="http://schemas.microsoft.com/office/powerpoint/2010/main" val="347801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Breadth First Search: Four Criteria</a:t>
            </a:r>
          </a:p>
        </p:txBody>
      </p:sp>
      <p:sp>
        <p:nvSpPr>
          <p:cNvPr id="3" name="Content Placeholder 2"/>
          <p:cNvSpPr>
            <a:spLocks noGrp="1"/>
          </p:cNvSpPr>
          <p:nvPr>
            <p:ph sz="half" idx="1"/>
          </p:nvPr>
        </p:nvSpPr>
        <p:spPr/>
        <p:txBody>
          <a:bodyPr/>
          <a:lstStyle/>
          <a:p>
            <a:r>
              <a:rPr lang="en-GB" dirty="0" smtClean="0"/>
              <a:t>Space Complexity</a:t>
            </a:r>
          </a:p>
          <a:p>
            <a:pPr lvl="1"/>
            <a:r>
              <a:rPr lang="en-GB" dirty="0" smtClean="0"/>
              <a:t>Same as time complexity</a:t>
            </a:r>
          </a:p>
          <a:p>
            <a:pPr lvl="1"/>
            <a:r>
              <a:rPr lang="en-GB" dirty="0" smtClean="0"/>
              <a:t>i.e. </a:t>
            </a:r>
            <a:r>
              <a:rPr lang="en-GB" dirty="0"/>
              <a:t>O(b</a:t>
            </a:r>
            <a:r>
              <a:rPr lang="en-GB" baseline="30000" dirty="0"/>
              <a:t>d+1</a:t>
            </a:r>
            <a:r>
              <a:rPr lang="en-GB" dirty="0" smtClean="0"/>
              <a:t>)</a:t>
            </a:r>
          </a:p>
          <a:p>
            <a:pPr lvl="1"/>
            <a:r>
              <a:rPr lang="en-GB" dirty="0" smtClean="0"/>
              <a:t>Since each node has to be kept in the memory</a:t>
            </a:r>
            <a:endParaRPr lang="en-GB" dirty="0"/>
          </a:p>
        </p:txBody>
      </p:sp>
      <p:sp>
        <p:nvSpPr>
          <p:cNvPr id="4" name="Content Placeholder 3"/>
          <p:cNvSpPr>
            <a:spLocks noGrp="1"/>
          </p:cNvSpPr>
          <p:nvPr>
            <p:ph sz="half" idx="2"/>
          </p:nvPr>
        </p:nvSpPr>
        <p:spPr/>
        <p:txBody>
          <a:bodyPr/>
          <a:lstStyle/>
          <a:p>
            <a:r>
              <a:rPr lang="en-GB" dirty="0" smtClean="0"/>
              <a:t>Disadvantages</a:t>
            </a:r>
          </a:p>
          <a:p>
            <a:pPr lvl="1"/>
            <a:r>
              <a:rPr lang="en-GB" dirty="0" smtClean="0"/>
              <a:t>Memory Wastage</a:t>
            </a:r>
          </a:p>
          <a:p>
            <a:pPr lvl="1"/>
            <a:r>
              <a:rPr lang="en-GB" dirty="0" smtClean="0"/>
              <a:t>Irrelevant Operations</a:t>
            </a:r>
          </a:p>
          <a:p>
            <a:pPr lvl="1"/>
            <a:r>
              <a:rPr lang="en-GB" dirty="0" smtClean="0"/>
              <a:t>Time Intensive</a:t>
            </a:r>
          </a:p>
          <a:p>
            <a:pPr lvl="1"/>
            <a:r>
              <a:rPr lang="en-GB" dirty="0" smtClean="0"/>
              <a:t>It doesn’t assure the optimal cost solution</a:t>
            </a:r>
            <a:endParaRPr lang="en-GB" dirty="0"/>
          </a:p>
        </p:txBody>
      </p:sp>
    </p:spTree>
    <p:extLst>
      <p:ext uri="{BB962C8B-B14F-4D97-AF65-F5344CB8AC3E}">
        <p14:creationId xmlns:p14="http://schemas.microsoft.com/office/powerpoint/2010/main" val="3565225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Search</a:t>
            </a:r>
            <a:endParaRPr lang="en-GB" dirty="0"/>
          </a:p>
        </p:txBody>
      </p:sp>
      <p:sp>
        <p:nvSpPr>
          <p:cNvPr id="3" name="Content Placeholder 2"/>
          <p:cNvSpPr>
            <a:spLocks noGrp="1"/>
          </p:cNvSpPr>
          <p:nvPr>
            <p:ph sz="half" idx="1"/>
          </p:nvPr>
        </p:nvSpPr>
        <p:spPr/>
        <p:txBody>
          <a:bodyPr/>
          <a:lstStyle/>
          <a:p>
            <a:r>
              <a:rPr lang="en-GB" dirty="0" smtClean="0"/>
              <a:t>It expands the lowest cost mode on the fringe</a:t>
            </a:r>
          </a:p>
          <a:p>
            <a:r>
              <a:rPr lang="en-GB" dirty="0" smtClean="0"/>
              <a:t>The first solution is guaranteed to be the cheapest one because a cheaper one would have expanded earlier and so would have been found first</a:t>
            </a:r>
          </a:p>
          <a:p>
            <a:r>
              <a:rPr lang="en-GB" dirty="0" smtClean="0"/>
              <a:t>Required Condition: A to H</a:t>
            </a:r>
          </a:p>
          <a:p>
            <a:pPr lvl="1"/>
            <a:r>
              <a:rPr lang="en-GB" dirty="0" smtClean="0"/>
              <a:t>ABEH=21, ACH=5, ACFH=7, ADIH=6</a:t>
            </a:r>
            <a:endParaRPr lang="en-GB" dirty="0"/>
          </a:p>
        </p:txBody>
      </p:sp>
      <p:grpSp>
        <p:nvGrpSpPr>
          <p:cNvPr id="36" name="Group 35"/>
          <p:cNvGrpSpPr/>
          <p:nvPr/>
        </p:nvGrpSpPr>
        <p:grpSpPr>
          <a:xfrm>
            <a:off x="7247107" y="1836774"/>
            <a:ext cx="3821927" cy="4482182"/>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520688" y="425101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a:t>
            </a:r>
            <a:endParaRPr lang="en-GB" dirty="0"/>
          </a:p>
        </p:txBody>
      </p:sp>
      <p:cxnSp>
        <p:nvCxnSpPr>
          <p:cNvPr id="8" name="Straight Connector 7"/>
          <p:cNvCxnSpPr>
            <a:stCxn id="12" idx="4"/>
            <a:endCxn id="7" idx="0"/>
          </p:cNvCxnSpPr>
          <p:nvPr/>
        </p:nvCxnSpPr>
        <p:spPr>
          <a:xfrm>
            <a:off x="10675139" y="3406943"/>
            <a:ext cx="239444" cy="8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8985844" y="5322696"/>
            <a:ext cx="812745" cy="37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9101213" y="4982532"/>
            <a:ext cx="1813370" cy="9706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173333" y="2202534"/>
            <a:ext cx="393892" cy="365760"/>
          </a:xfrm>
          <a:prstGeom prst="rect">
            <a:avLst/>
          </a:prstGeom>
          <a:noFill/>
        </p:spPr>
        <p:txBody>
          <a:bodyPr wrap="square" rtlCol="0">
            <a:spAutoFit/>
          </a:bodyPr>
          <a:lstStyle/>
          <a:p>
            <a:r>
              <a:rPr lang="en-GB" dirty="0" smtClean="0"/>
              <a:t>1</a:t>
            </a:r>
            <a:endParaRPr lang="en-GB" dirty="0"/>
          </a:p>
        </p:txBody>
      </p:sp>
      <p:sp>
        <p:nvSpPr>
          <p:cNvPr id="38" name="TextBox 37"/>
          <p:cNvSpPr txBox="1"/>
          <p:nvPr/>
        </p:nvSpPr>
        <p:spPr>
          <a:xfrm>
            <a:off x="7162700" y="4022346"/>
            <a:ext cx="478302" cy="369332"/>
          </a:xfrm>
          <a:prstGeom prst="rect">
            <a:avLst/>
          </a:prstGeom>
          <a:noFill/>
        </p:spPr>
        <p:txBody>
          <a:bodyPr wrap="square" rtlCol="0">
            <a:spAutoFit/>
          </a:bodyPr>
          <a:lstStyle/>
          <a:p>
            <a:r>
              <a:rPr lang="en-GB" dirty="0"/>
              <a:t>1</a:t>
            </a:r>
            <a:r>
              <a:rPr lang="en-GB" dirty="0" smtClean="0"/>
              <a:t>2</a:t>
            </a:r>
            <a:endParaRPr lang="en-GB" dirty="0"/>
          </a:p>
        </p:txBody>
      </p:sp>
      <p:sp>
        <p:nvSpPr>
          <p:cNvPr id="40" name="TextBox 39"/>
          <p:cNvSpPr txBox="1"/>
          <p:nvPr/>
        </p:nvSpPr>
        <p:spPr>
          <a:xfrm>
            <a:off x="7751298" y="5694565"/>
            <a:ext cx="283599" cy="369332"/>
          </a:xfrm>
          <a:prstGeom prst="rect">
            <a:avLst/>
          </a:prstGeom>
          <a:noFill/>
        </p:spPr>
        <p:txBody>
          <a:bodyPr wrap="square" rtlCol="0">
            <a:spAutoFit/>
          </a:bodyPr>
          <a:lstStyle/>
          <a:p>
            <a:r>
              <a:rPr lang="en-GB" dirty="0" smtClean="0"/>
              <a:t>8</a:t>
            </a:r>
            <a:endParaRPr lang="en-GB" dirty="0"/>
          </a:p>
        </p:txBody>
      </p:sp>
      <p:sp>
        <p:nvSpPr>
          <p:cNvPr id="41" name="TextBox 40"/>
          <p:cNvSpPr txBox="1"/>
          <p:nvPr/>
        </p:nvSpPr>
        <p:spPr>
          <a:xfrm>
            <a:off x="8961122" y="2675423"/>
            <a:ext cx="267284" cy="369332"/>
          </a:xfrm>
          <a:prstGeom prst="rect">
            <a:avLst/>
          </a:prstGeom>
          <a:noFill/>
        </p:spPr>
        <p:txBody>
          <a:bodyPr wrap="square" rtlCol="0">
            <a:spAutoFit/>
          </a:bodyPr>
          <a:lstStyle/>
          <a:p>
            <a:r>
              <a:rPr lang="en-GB" dirty="0" smtClean="0"/>
              <a:t>4</a:t>
            </a:r>
            <a:endParaRPr lang="en-GB" dirty="0"/>
          </a:p>
        </p:txBody>
      </p:sp>
      <p:sp>
        <p:nvSpPr>
          <p:cNvPr id="42" name="TextBox 41"/>
          <p:cNvSpPr txBox="1"/>
          <p:nvPr/>
        </p:nvSpPr>
        <p:spPr>
          <a:xfrm>
            <a:off x="8428792" y="4251012"/>
            <a:ext cx="278526" cy="369332"/>
          </a:xfrm>
          <a:prstGeom prst="rect">
            <a:avLst/>
          </a:prstGeom>
          <a:noFill/>
        </p:spPr>
        <p:txBody>
          <a:bodyPr wrap="square" rtlCol="0">
            <a:spAutoFit/>
          </a:bodyPr>
          <a:lstStyle/>
          <a:p>
            <a:r>
              <a:rPr lang="en-GB" dirty="0" smtClean="0"/>
              <a:t>1</a:t>
            </a:r>
            <a:endParaRPr lang="en-GB" dirty="0"/>
          </a:p>
        </p:txBody>
      </p:sp>
      <p:sp>
        <p:nvSpPr>
          <p:cNvPr id="43" name="TextBox 42"/>
          <p:cNvSpPr txBox="1"/>
          <p:nvPr/>
        </p:nvSpPr>
        <p:spPr>
          <a:xfrm>
            <a:off x="9798589" y="3893857"/>
            <a:ext cx="287946" cy="369332"/>
          </a:xfrm>
          <a:prstGeom prst="rect">
            <a:avLst/>
          </a:prstGeom>
          <a:noFill/>
        </p:spPr>
        <p:txBody>
          <a:bodyPr wrap="square" rtlCol="0">
            <a:spAutoFit/>
          </a:bodyPr>
          <a:lstStyle/>
          <a:p>
            <a:r>
              <a:rPr lang="en-GB" dirty="0" smtClean="0"/>
              <a:t>2</a:t>
            </a:r>
            <a:endParaRPr lang="en-GB" dirty="0"/>
          </a:p>
        </p:txBody>
      </p:sp>
      <p:sp>
        <p:nvSpPr>
          <p:cNvPr id="44" name="TextBox 43"/>
          <p:cNvSpPr txBox="1"/>
          <p:nvPr/>
        </p:nvSpPr>
        <p:spPr>
          <a:xfrm>
            <a:off x="8961122" y="5134708"/>
            <a:ext cx="267284" cy="369332"/>
          </a:xfrm>
          <a:prstGeom prst="rect">
            <a:avLst/>
          </a:prstGeom>
          <a:noFill/>
        </p:spPr>
        <p:txBody>
          <a:bodyPr wrap="square" rtlCol="0">
            <a:spAutoFit/>
          </a:bodyPr>
          <a:lstStyle/>
          <a:p>
            <a:r>
              <a:rPr lang="en-GB" dirty="0" smtClean="0"/>
              <a:t>1</a:t>
            </a:r>
            <a:endParaRPr lang="en-GB" dirty="0"/>
          </a:p>
        </p:txBody>
      </p:sp>
      <p:sp>
        <p:nvSpPr>
          <p:cNvPr id="45" name="TextBox 44"/>
          <p:cNvSpPr txBox="1"/>
          <p:nvPr/>
        </p:nvSpPr>
        <p:spPr>
          <a:xfrm>
            <a:off x="10086535" y="1836774"/>
            <a:ext cx="310078" cy="365760"/>
          </a:xfrm>
          <a:prstGeom prst="rect">
            <a:avLst/>
          </a:prstGeom>
          <a:noFill/>
        </p:spPr>
        <p:txBody>
          <a:bodyPr wrap="square" rtlCol="0">
            <a:spAutoFit/>
          </a:bodyPr>
          <a:lstStyle/>
          <a:p>
            <a:r>
              <a:rPr lang="en-GB" dirty="0" smtClean="0"/>
              <a:t>3</a:t>
            </a:r>
            <a:endParaRPr lang="en-GB" dirty="0"/>
          </a:p>
        </p:txBody>
      </p:sp>
      <p:sp>
        <p:nvSpPr>
          <p:cNvPr id="46" name="TextBox 45"/>
          <p:cNvSpPr txBox="1"/>
          <p:nvPr/>
        </p:nvSpPr>
        <p:spPr>
          <a:xfrm>
            <a:off x="10914583" y="3516923"/>
            <a:ext cx="269232" cy="376934"/>
          </a:xfrm>
          <a:prstGeom prst="rect">
            <a:avLst/>
          </a:prstGeom>
          <a:noFill/>
        </p:spPr>
        <p:txBody>
          <a:bodyPr wrap="square" rtlCol="0">
            <a:spAutoFit/>
          </a:bodyPr>
          <a:lstStyle/>
          <a:p>
            <a:r>
              <a:rPr lang="en-GB" dirty="0" smtClean="0"/>
              <a:t>2</a:t>
            </a:r>
            <a:endParaRPr lang="en-GB" dirty="0"/>
          </a:p>
        </p:txBody>
      </p:sp>
      <p:sp>
        <p:nvSpPr>
          <p:cNvPr id="47" name="TextBox 46"/>
          <p:cNvSpPr txBox="1"/>
          <p:nvPr/>
        </p:nvSpPr>
        <p:spPr>
          <a:xfrm>
            <a:off x="10086535" y="5694565"/>
            <a:ext cx="310078" cy="369332"/>
          </a:xfrm>
          <a:prstGeom prst="rect">
            <a:avLst/>
          </a:prstGeom>
          <a:noFill/>
        </p:spPr>
        <p:txBody>
          <a:bodyPr wrap="square" rtlCol="0">
            <a:spAutoFit/>
          </a:bodyPr>
          <a:lstStyle/>
          <a:p>
            <a:r>
              <a:rPr lang="en-GB" dirty="0" smtClean="0"/>
              <a:t>1</a:t>
            </a:r>
            <a:endParaRPr lang="en-GB" dirty="0"/>
          </a:p>
        </p:txBody>
      </p:sp>
    </p:spTree>
    <p:extLst>
      <p:ext uri="{BB962C8B-B14F-4D97-AF65-F5344CB8AC3E}">
        <p14:creationId xmlns:p14="http://schemas.microsoft.com/office/powerpoint/2010/main" val="2389966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Search</a:t>
            </a:r>
            <a:endParaRPr lang="en-GB" dirty="0"/>
          </a:p>
        </p:txBody>
      </p:sp>
      <p:sp>
        <p:nvSpPr>
          <p:cNvPr id="3" name="Content Placeholder 2"/>
          <p:cNvSpPr>
            <a:spLocks noGrp="1"/>
          </p:cNvSpPr>
          <p:nvPr>
            <p:ph sz="half" idx="1"/>
          </p:nvPr>
        </p:nvSpPr>
        <p:spPr>
          <a:xfrm>
            <a:off x="838200" y="1825624"/>
            <a:ext cx="5181600" cy="5032375"/>
          </a:xfrm>
        </p:spPr>
        <p:txBody>
          <a:bodyPr/>
          <a:lstStyle/>
          <a:p>
            <a:r>
              <a:rPr lang="en-GB" dirty="0" smtClean="0"/>
              <a:t>Solution: Required Operation</a:t>
            </a:r>
          </a:p>
          <a:p>
            <a:pPr lvl="1"/>
            <a:r>
              <a:rPr lang="en-GB" dirty="0" smtClean="0"/>
              <a:t>Expand A</a:t>
            </a:r>
            <a:r>
              <a:rPr lang="en-GB" dirty="0" smtClean="0">
                <a:sym typeface="Wingdings" panose="05000000000000000000" pitchFamily="2" charset="2"/>
              </a:rPr>
              <a:t> Yield B, C, D</a:t>
            </a:r>
            <a:br>
              <a:rPr lang="en-GB" dirty="0" smtClean="0">
                <a:sym typeface="Wingdings" panose="05000000000000000000" pitchFamily="2" charset="2"/>
              </a:rPr>
            </a:br>
            <a:r>
              <a:rPr lang="en-GB" dirty="0" smtClean="0">
                <a:sym typeface="Wingdings" panose="05000000000000000000" pitchFamily="2" charset="2"/>
              </a:rPr>
              <a:t>With AB=1, AC=4, AD=3</a:t>
            </a:r>
          </a:p>
          <a:p>
            <a:pPr lvl="1"/>
            <a:r>
              <a:rPr lang="en-GB" dirty="0" smtClean="0"/>
              <a:t>Expand B</a:t>
            </a:r>
            <a:r>
              <a:rPr lang="en-GB" dirty="0" smtClean="0">
                <a:sym typeface="Wingdings" panose="05000000000000000000" pitchFamily="2" charset="2"/>
              </a:rPr>
              <a:t> Yield E with ABE=13</a:t>
            </a:r>
            <a:br>
              <a:rPr lang="en-GB" dirty="0" smtClean="0">
                <a:sym typeface="Wingdings" panose="05000000000000000000" pitchFamily="2" charset="2"/>
              </a:rPr>
            </a:br>
            <a:r>
              <a:rPr lang="en-GB" dirty="0" smtClean="0">
                <a:sym typeface="Wingdings" panose="05000000000000000000" pitchFamily="2" charset="2"/>
              </a:rPr>
              <a:t>As ABE&gt;AC and ABE&gt;AD</a:t>
            </a:r>
          </a:p>
          <a:p>
            <a:pPr lvl="1"/>
            <a:r>
              <a:rPr lang="en-GB" dirty="0" smtClean="0">
                <a:sym typeface="Wingdings" panose="05000000000000000000" pitchFamily="2" charset="2"/>
              </a:rPr>
              <a:t>Expand D Yield I with ADI=5</a:t>
            </a:r>
            <a:br>
              <a:rPr lang="en-GB" dirty="0" smtClean="0">
                <a:sym typeface="Wingdings" panose="05000000000000000000" pitchFamily="2" charset="2"/>
              </a:rPr>
            </a:br>
            <a:r>
              <a:rPr lang="en-GB" dirty="0" smtClean="0">
                <a:sym typeface="Wingdings" panose="05000000000000000000" pitchFamily="2" charset="2"/>
              </a:rPr>
              <a:t>As ADI&gt;AC</a:t>
            </a:r>
          </a:p>
          <a:p>
            <a:pPr lvl="1"/>
            <a:r>
              <a:rPr lang="en-GB" dirty="0" smtClean="0">
                <a:sym typeface="Wingdings" panose="05000000000000000000" pitchFamily="2" charset="2"/>
              </a:rPr>
              <a:t>Expand C Yield H and F with ACH=5 and ACF=6</a:t>
            </a:r>
          </a:p>
          <a:p>
            <a:pPr lvl="1"/>
            <a:r>
              <a:rPr lang="en-GB" dirty="0" smtClean="0">
                <a:sym typeface="Wingdings" panose="05000000000000000000" pitchFamily="2" charset="2"/>
              </a:rPr>
              <a:t>Solution Achieved</a:t>
            </a:r>
          </a:p>
          <a:p>
            <a:r>
              <a:rPr lang="en-GB" dirty="0" smtClean="0">
                <a:sym typeface="Wingdings" panose="05000000000000000000" pitchFamily="2" charset="2"/>
              </a:rPr>
              <a:t>If all step costs are equal, it is identical breadth first search</a:t>
            </a:r>
          </a:p>
        </p:txBody>
      </p:sp>
      <p:grpSp>
        <p:nvGrpSpPr>
          <p:cNvPr id="36" name="Group 35"/>
          <p:cNvGrpSpPr/>
          <p:nvPr/>
        </p:nvGrpSpPr>
        <p:grpSpPr>
          <a:xfrm>
            <a:off x="7247107" y="1836774"/>
            <a:ext cx="3821927" cy="4482182"/>
            <a:chOff x="7247107" y="1794577"/>
            <a:chExt cx="3821927" cy="4482182"/>
          </a:xfrm>
        </p:grpSpPr>
        <p:sp>
          <p:nvSpPr>
            <p:cNvPr id="9" name="Oval 8"/>
            <p:cNvSpPr/>
            <p:nvPr/>
          </p:nvSpPr>
          <p:spPr>
            <a:xfrm>
              <a:off x="8961123" y="179457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10" name="Oval 9"/>
            <p:cNvSpPr/>
            <p:nvPr/>
          </p:nvSpPr>
          <p:spPr>
            <a:xfrm>
              <a:off x="7500912"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11" name="Oval 10"/>
            <p:cNvSpPr/>
            <p:nvPr/>
          </p:nvSpPr>
          <p:spPr>
            <a:xfrm>
              <a:off x="8961122" y="31201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2" name="Oval 11"/>
            <p:cNvSpPr/>
            <p:nvPr/>
          </p:nvSpPr>
          <p:spPr>
            <a:xfrm>
              <a:off x="10281244" y="2633226"/>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3" name="Oval 12"/>
            <p:cNvSpPr/>
            <p:nvPr/>
          </p:nvSpPr>
          <p:spPr>
            <a:xfrm>
              <a:off x="7247107" y="481371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4" name="Oval 13"/>
            <p:cNvSpPr/>
            <p:nvPr/>
          </p:nvSpPr>
          <p:spPr>
            <a:xfrm>
              <a:off x="9404694" y="454897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5" name="Oval 14"/>
            <p:cNvSpPr/>
            <p:nvPr/>
          </p:nvSpPr>
          <p:spPr>
            <a:xfrm>
              <a:off x="8313423" y="554523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cxnSp>
          <p:nvCxnSpPr>
            <p:cNvPr id="17" name="Straight Connector 16"/>
            <p:cNvCxnSpPr>
              <a:stCxn id="9" idx="2"/>
              <a:endCxn id="10" idx="7"/>
            </p:cNvCxnSpPr>
            <p:nvPr/>
          </p:nvCxnSpPr>
          <p:spPr>
            <a:xfrm flipH="1">
              <a:off x="8173333" y="2160337"/>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9355017" y="2526097"/>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748913" y="2160337"/>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9633543" y="3744531"/>
              <a:ext cx="165046" cy="804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flipH="1">
              <a:off x="7641002" y="3364746"/>
              <a:ext cx="253805"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707318" y="3744531"/>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1"/>
              <a:endCxn id="13" idx="5"/>
            </p:cNvCxnSpPr>
            <p:nvPr/>
          </p:nvCxnSpPr>
          <p:spPr>
            <a:xfrm flipH="1" flipV="1">
              <a:off x="7919528" y="5438110"/>
              <a:ext cx="509264" cy="2142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520688" y="425101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a:t>
            </a:r>
            <a:endParaRPr lang="en-GB" dirty="0"/>
          </a:p>
        </p:txBody>
      </p:sp>
      <p:cxnSp>
        <p:nvCxnSpPr>
          <p:cNvPr id="8" name="Straight Connector 7"/>
          <p:cNvCxnSpPr>
            <a:stCxn id="12" idx="4"/>
            <a:endCxn id="7" idx="0"/>
          </p:cNvCxnSpPr>
          <p:nvPr/>
        </p:nvCxnSpPr>
        <p:spPr>
          <a:xfrm>
            <a:off x="10675139" y="3406943"/>
            <a:ext cx="239444" cy="844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4"/>
            <a:endCxn id="15" idx="7"/>
          </p:cNvCxnSpPr>
          <p:nvPr/>
        </p:nvCxnSpPr>
        <p:spPr>
          <a:xfrm flipH="1">
            <a:off x="8985844" y="5322696"/>
            <a:ext cx="812745" cy="37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4"/>
            <a:endCxn id="15" idx="6"/>
          </p:cNvCxnSpPr>
          <p:nvPr/>
        </p:nvCxnSpPr>
        <p:spPr>
          <a:xfrm flipH="1">
            <a:off x="9101213" y="4982532"/>
            <a:ext cx="1813370" cy="9706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173333" y="2202534"/>
            <a:ext cx="393892" cy="365760"/>
          </a:xfrm>
          <a:prstGeom prst="rect">
            <a:avLst/>
          </a:prstGeom>
          <a:noFill/>
        </p:spPr>
        <p:txBody>
          <a:bodyPr wrap="square" rtlCol="0">
            <a:spAutoFit/>
          </a:bodyPr>
          <a:lstStyle/>
          <a:p>
            <a:r>
              <a:rPr lang="en-GB" dirty="0" smtClean="0"/>
              <a:t>1</a:t>
            </a:r>
            <a:endParaRPr lang="en-GB" dirty="0"/>
          </a:p>
        </p:txBody>
      </p:sp>
      <p:sp>
        <p:nvSpPr>
          <p:cNvPr id="38" name="TextBox 37"/>
          <p:cNvSpPr txBox="1"/>
          <p:nvPr/>
        </p:nvSpPr>
        <p:spPr>
          <a:xfrm>
            <a:off x="7162700" y="4022346"/>
            <a:ext cx="478302" cy="369332"/>
          </a:xfrm>
          <a:prstGeom prst="rect">
            <a:avLst/>
          </a:prstGeom>
          <a:noFill/>
        </p:spPr>
        <p:txBody>
          <a:bodyPr wrap="square" rtlCol="0">
            <a:spAutoFit/>
          </a:bodyPr>
          <a:lstStyle/>
          <a:p>
            <a:r>
              <a:rPr lang="en-GB" dirty="0" smtClean="0"/>
              <a:t>12</a:t>
            </a:r>
            <a:endParaRPr lang="en-GB" dirty="0"/>
          </a:p>
        </p:txBody>
      </p:sp>
      <p:sp>
        <p:nvSpPr>
          <p:cNvPr id="40" name="TextBox 39"/>
          <p:cNvSpPr txBox="1"/>
          <p:nvPr/>
        </p:nvSpPr>
        <p:spPr>
          <a:xfrm>
            <a:off x="7751298" y="5694565"/>
            <a:ext cx="283599" cy="369332"/>
          </a:xfrm>
          <a:prstGeom prst="rect">
            <a:avLst/>
          </a:prstGeom>
          <a:noFill/>
        </p:spPr>
        <p:txBody>
          <a:bodyPr wrap="square" rtlCol="0">
            <a:spAutoFit/>
          </a:bodyPr>
          <a:lstStyle/>
          <a:p>
            <a:r>
              <a:rPr lang="en-GB" dirty="0" smtClean="0"/>
              <a:t>8</a:t>
            </a:r>
            <a:endParaRPr lang="en-GB" dirty="0"/>
          </a:p>
        </p:txBody>
      </p:sp>
      <p:sp>
        <p:nvSpPr>
          <p:cNvPr id="41" name="TextBox 40"/>
          <p:cNvSpPr txBox="1"/>
          <p:nvPr/>
        </p:nvSpPr>
        <p:spPr>
          <a:xfrm>
            <a:off x="8961122" y="2675423"/>
            <a:ext cx="267284" cy="369332"/>
          </a:xfrm>
          <a:prstGeom prst="rect">
            <a:avLst/>
          </a:prstGeom>
          <a:noFill/>
        </p:spPr>
        <p:txBody>
          <a:bodyPr wrap="square" rtlCol="0">
            <a:spAutoFit/>
          </a:bodyPr>
          <a:lstStyle/>
          <a:p>
            <a:r>
              <a:rPr lang="en-GB" dirty="0" smtClean="0"/>
              <a:t>4</a:t>
            </a:r>
            <a:endParaRPr lang="en-GB" dirty="0"/>
          </a:p>
        </p:txBody>
      </p:sp>
      <p:sp>
        <p:nvSpPr>
          <p:cNvPr id="42" name="TextBox 41"/>
          <p:cNvSpPr txBox="1"/>
          <p:nvPr/>
        </p:nvSpPr>
        <p:spPr>
          <a:xfrm>
            <a:off x="8428792" y="4251012"/>
            <a:ext cx="278526" cy="369332"/>
          </a:xfrm>
          <a:prstGeom prst="rect">
            <a:avLst/>
          </a:prstGeom>
          <a:noFill/>
        </p:spPr>
        <p:txBody>
          <a:bodyPr wrap="square" rtlCol="0">
            <a:spAutoFit/>
          </a:bodyPr>
          <a:lstStyle/>
          <a:p>
            <a:r>
              <a:rPr lang="en-GB" dirty="0" smtClean="0"/>
              <a:t>1</a:t>
            </a:r>
            <a:endParaRPr lang="en-GB" dirty="0"/>
          </a:p>
        </p:txBody>
      </p:sp>
      <p:sp>
        <p:nvSpPr>
          <p:cNvPr id="43" name="TextBox 42"/>
          <p:cNvSpPr txBox="1"/>
          <p:nvPr/>
        </p:nvSpPr>
        <p:spPr>
          <a:xfrm>
            <a:off x="9798589" y="3893857"/>
            <a:ext cx="287946" cy="369332"/>
          </a:xfrm>
          <a:prstGeom prst="rect">
            <a:avLst/>
          </a:prstGeom>
          <a:noFill/>
        </p:spPr>
        <p:txBody>
          <a:bodyPr wrap="square" rtlCol="0">
            <a:spAutoFit/>
          </a:bodyPr>
          <a:lstStyle/>
          <a:p>
            <a:r>
              <a:rPr lang="en-GB" dirty="0" smtClean="0"/>
              <a:t>2</a:t>
            </a:r>
            <a:endParaRPr lang="en-GB" dirty="0"/>
          </a:p>
        </p:txBody>
      </p:sp>
      <p:sp>
        <p:nvSpPr>
          <p:cNvPr id="44" name="TextBox 43"/>
          <p:cNvSpPr txBox="1"/>
          <p:nvPr/>
        </p:nvSpPr>
        <p:spPr>
          <a:xfrm>
            <a:off x="8961122" y="5134708"/>
            <a:ext cx="267284" cy="369332"/>
          </a:xfrm>
          <a:prstGeom prst="rect">
            <a:avLst/>
          </a:prstGeom>
          <a:noFill/>
        </p:spPr>
        <p:txBody>
          <a:bodyPr wrap="square" rtlCol="0">
            <a:spAutoFit/>
          </a:bodyPr>
          <a:lstStyle/>
          <a:p>
            <a:r>
              <a:rPr lang="en-GB" dirty="0" smtClean="0"/>
              <a:t>1</a:t>
            </a:r>
            <a:endParaRPr lang="en-GB" dirty="0"/>
          </a:p>
        </p:txBody>
      </p:sp>
      <p:sp>
        <p:nvSpPr>
          <p:cNvPr id="45" name="TextBox 44"/>
          <p:cNvSpPr txBox="1"/>
          <p:nvPr/>
        </p:nvSpPr>
        <p:spPr>
          <a:xfrm>
            <a:off x="10086535" y="1836774"/>
            <a:ext cx="310078" cy="365760"/>
          </a:xfrm>
          <a:prstGeom prst="rect">
            <a:avLst/>
          </a:prstGeom>
          <a:noFill/>
        </p:spPr>
        <p:txBody>
          <a:bodyPr wrap="square" rtlCol="0">
            <a:spAutoFit/>
          </a:bodyPr>
          <a:lstStyle/>
          <a:p>
            <a:r>
              <a:rPr lang="en-GB" dirty="0" smtClean="0"/>
              <a:t>3</a:t>
            </a:r>
            <a:endParaRPr lang="en-GB" dirty="0"/>
          </a:p>
        </p:txBody>
      </p:sp>
      <p:sp>
        <p:nvSpPr>
          <p:cNvPr id="46" name="TextBox 45"/>
          <p:cNvSpPr txBox="1"/>
          <p:nvPr/>
        </p:nvSpPr>
        <p:spPr>
          <a:xfrm>
            <a:off x="10914583" y="3516923"/>
            <a:ext cx="269232" cy="376934"/>
          </a:xfrm>
          <a:prstGeom prst="rect">
            <a:avLst/>
          </a:prstGeom>
          <a:noFill/>
        </p:spPr>
        <p:txBody>
          <a:bodyPr wrap="square" rtlCol="0">
            <a:spAutoFit/>
          </a:bodyPr>
          <a:lstStyle/>
          <a:p>
            <a:r>
              <a:rPr lang="en-GB" dirty="0" smtClean="0"/>
              <a:t>2</a:t>
            </a:r>
            <a:endParaRPr lang="en-GB" dirty="0"/>
          </a:p>
        </p:txBody>
      </p:sp>
      <p:sp>
        <p:nvSpPr>
          <p:cNvPr id="47" name="TextBox 46"/>
          <p:cNvSpPr txBox="1"/>
          <p:nvPr/>
        </p:nvSpPr>
        <p:spPr>
          <a:xfrm>
            <a:off x="10086535" y="5694565"/>
            <a:ext cx="310078" cy="369332"/>
          </a:xfrm>
          <a:prstGeom prst="rect">
            <a:avLst/>
          </a:prstGeom>
          <a:noFill/>
        </p:spPr>
        <p:txBody>
          <a:bodyPr wrap="square" rtlCol="0">
            <a:spAutoFit/>
          </a:bodyPr>
          <a:lstStyle/>
          <a:p>
            <a:r>
              <a:rPr lang="en-GB" dirty="0" smtClean="0"/>
              <a:t>1</a:t>
            </a:r>
            <a:endParaRPr lang="en-GB" dirty="0"/>
          </a:p>
        </p:txBody>
      </p:sp>
    </p:spTree>
    <p:extLst>
      <p:ext uri="{BB962C8B-B14F-4D97-AF65-F5344CB8AC3E}">
        <p14:creationId xmlns:p14="http://schemas.microsoft.com/office/powerpoint/2010/main" val="130143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Uniform Cost Search</a:t>
            </a:r>
            <a:endParaRPr lang="en-GB" dirty="0"/>
          </a:p>
        </p:txBody>
      </p:sp>
      <p:sp>
        <p:nvSpPr>
          <p:cNvPr id="32" name="Content Placeholder 31"/>
          <p:cNvSpPr>
            <a:spLocks noGrp="1"/>
          </p:cNvSpPr>
          <p:nvPr>
            <p:ph idx="1"/>
          </p:nvPr>
        </p:nvSpPr>
        <p:spPr/>
        <p:txBody>
          <a:bodyPr>
            <a:normAutofit/>
          </a:bodyPr>
          <a:lstStyle/>
          <a:p>
            <a:r>
              <a:rPr lang="en-GB" sz="3200" dirty="0" smtClean="0"/>
              <a:t>Disadvantages</a:t>
            </a:r>
          </a:p>
          <a:p>
            <a:pPr lvl="1"/>
            <a:r>
              <a:rPr lang="en-GB" sz="2800" dirty="0" smtClean="0"/>
              <a:t>Doesn’t care about the number of steps a path has but only about their cost</a:t>
            </a:r>
          </a:p>
          <a:p>
            <a:pPr lvl="1"/>
            <a:r>
              <a:rPr lang="en-GB" sz="2800" dirty="0" smtClean="0"/>
              <a:t>It might get stuck in an infinite loop if it expands a node that has a zero cost action leading back to same state</a:t>
            </a:r>
            <a:endParaRPr lang="en-GB" sz="2800" dirty="0"/>
          </a:p>
        </p:txBody>
      </p:sp>
    </p:spTree>
    <p:extLst>
      <p:ext uri="{BB962C8B-B14F-4D97-AF65-F5344CB8AC3E}">
        <p14:creationId xmlns:p14="http://schemas.microsoft.com/office/powerpoint/2010/main" val="2332933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Uniform Cost Search: Four Criteria </a:t>
            </a:r>
            <a:endParaRPr lang="en-GB" dirty="0"/>
          </a:p>
        </p:txBody>
      </p:sp>
      <p:sp>
        <p:nvSpPr>
          <p:cNvPr id="5" name="Content Placeholder 4"/>
          <p:cNvSpPr>
            <a:spLocks noGrp="1"/>
          </p:cNvSpPr>
          <p:nvPr>
            <p:ph sz="half" idx="1"/>
          </p:nvPr>
        </p:nvSpPr>
        <p:spPr/>
        <p:txBody>
          <a:bodyPr/>
          <a:lstStyle/>
          <a:p>
            <a:r>
              <a:rPr lang="en-GB" dirty="0" smtClean="0"/>
              <a:t>Completeness</a:t>
            </a:r>
          </a:p>
          <a:p>
            <a:pPr lvl="1"/>
            <a:r>
              <a:rPr lang="en-GB" dirty="0" smtClean="0"/>
              <a:t>Complete, if the cost of every step is greater than or equal to some small positive constant E</a:t>
            </a:r>
          </a:p>
          <a:p>
            <a:r>
              <a:rPr lang="en-GB" dirty="0" smtClean="0"/>
              <a:t>Optimality</a:t>
            </a:r>
          </a:p>
          <a:p>
            <a:pPr lvl="1"/>
            <a:r>
              <a:rPr lang="en-GB" dirty="0" smtClean="0"/>
              <a:t>The same ensures optimality</a:t>
            </a:r>
            <a:endParaRPr lang="en-GB" dirty="0"/>
          </a:p>
        </p:txBody>
      </p:sp>
      <p:sp>
        <p:nvSpPr>
          <p:cNvPr id="6" name="Content Placeholder 5"/>
          <p:cNvSpPr>
            <a:spLocks noGrp="1"/>
          </p:cNvSpPr>
          <p:nvPr>
            <p:ph sz="half" idx="2"/>
          </p:nvPr>
        </p:nvSpPr>
        <p:spPr/>
        <p:txBody>
          <a:bodyPr/>
          <a:lstStyle/>
          <a:p>
            <a:r>
              <a:rPr lang="en-GB" dirty="0" smtClean="0"/>
              <a:t>Time Complexity</a:t>
            </a:r>
          </a:p>
          <a:p>
            <a:pPr lvl="1"/>
            <a:r>
              <a:rPr lang="en-GB" dirty="0" smtClean="0"/>
              <a:t>O(b </a:t>
            </a:r>
            <a:r>
              <a:rPr lang="en-GB" baseline="30000" dirty="0"/>
              <a:t>C</a:t>
            </a:r>
            <a:r>
              <a:rPr lang="en-GB" baseline="30000" dirty="0" smtClean="0"/>
              <a:t>*/E</a:t>
            </a:r>
            <a:r>
              <a:rPr lang="en-GB" dirty="0" smtClean="0"/>
              <a:t>)</a:t>
            </a:r>
          </a:p>
          <a:p>
            <a:pPr lvl="1"/>
            <a:r>
              <a:rPr lang="en-GB" dirty="0" smtClean="0"/>
              <a:t>Where C*</a:t>
            </a:r>
            <a:r>
              <a:rPr lang="en-GB" dirty="0" smtClean="0">
                <a:sym typeface="Wingdings" panose="05000000000000000000" pitchFamily="2" charset="2"/>
              </a:rPr>
              <a:t> cost of optimal path</a:t>
            </a:r>
            <a:br>
              <a:rPr lang="en-GB" dirty="0" smtClean="0">
                <a:sym typeface="Wingdings" panose="05000000000000000000" pitchFamily="2" charset="2"/>
              </a:rPr>
            </a:br>
            <a:r>
              <a:rPr lang="en-GB" dirty="0" smtClean="0">
                <a:sym typeface="Wingdings" panose="05000000000000000000" pitchFamily="2" charset="2"/>
              </a:rPr>
              <a:t>and E small positive constant</a:t>
            </a:r>
            <a:endParaRPr lang="en-GB" dirty="0" smtClean="0"/>
          </a:p>
          <a:p>
            <a:pPr lvl="1"/>
            <a:r>
              <a:rPr lang="en-GB" dirty="0" smtClean="0"/>
              <a:t>This complexity is much greater than that of Breadth first search</a:t>
            </a:r>
          </a:p>
          <a:p>
            <a:r>
              <a:rPr lang="en-GB" dirty="0" smtClean="0"/>
              <a:t>Space Complexity</a:t>
            </a:r>
          </a:p>
          <a:p>
            <a:pPr lvl="1"/>
            <a:r>
              <a:rPr lang="en-GB" dirty="0"/>
              <a:t>O(b </a:t>
            </a:r>
            <a:r>
              <a:rPr lang="en-GB" baseline="30000" dirty="0"/>
              <a:t>C*/E</a:t>
            </a:r>
            <a:r>
              <a:rPr lang="en-GB" dirty="0"/>
              <a:t>)</a:t>
            </a:r>
          </a:p>
          <a:p>
            <a:pPr lvl="1"/>
            <a:endParaRPr lang="en-GB" dirty="0" smtClean="0"/>
          </a:p>
          <a:p>
            <a:pPr lvl="1"/>
            <a:endParaRPr lang="en-GB" dirty="0"/>
          </a:p>
        </p:txBody>
      </p:sp>
    </p:spTree>
    <p:extLst>
      <p:ext uri="{BB962C8B-B14F-4D97-AF65-F5344CB8AC3E}">
        <p14:creationId xmlns:p14="http://schemas.microsoft.com/office/powerpoint/2010/main" val="1704187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First Search</a:t>
            </a:r>
            <a:endParaRPr lang="en-GB" dirty="0"/>
          </a:p>
        </p:txBody>
      </p:sp>
      <p:sp>
        <p:nvSpPr>
          <p:cNvPr id="3" name="Content Placeholder 2"/>
          <p:cNvSpPr>
            <a:spLocks noGrp="1"/>
          </p:cNvSpPr>
          <p:nvPr>
            <p:ph sz="half" idx="1"/>
          </p:nvPr>
        </p:nvSpPr>
        <p:spPr/>
        <p:txBody>
          <a:bodyPr/>
          <a:lstStyle/>
          <a:p>
            <a:r>
              <a:rPr lang="en-GB" dirty="0" smtClean="0"/>
              <a:t>Expands the nodes at the deepest level of the search tree (LIFO)</a:t>
            </a:r>
          </a:p>
          <a:p>
            <a:r>
              <a:rPr lang="en-GB" dirty="0" smtClean="0"/>
              <a:t>When a dead end is reached, the search backup to the next node that still has unexplored successors</a:t>
            </a:r>
          </a:p>
          <a:p>
            <a:endParaRPr lang="en-GB" dirty="0"/>
          </a:p>
        </p:txBody>
      </p:sp>
      <p:grpSp>
        <p:nvGrpSpPr>
          <p:cNvPr id="5" name="Group 4"/>
          <p:cNvGrpSpPr/>
          <p:nvPr/>
        </p:nvGrpSpPr>
        <p:grpSpPr>
          <a:xfrm>
            <a:off x="6751030" y="1358486"/>
            <a:ext cx="4557448" cy="4484748"/>
            <a:chOff x="6554081" y="1738305"/>
            <a:chExt cx="4557448" cy="4484748"/>
          </a:xfrm>
        </p:grpSpPr>
        <p:grpSp>
          <p:nvGrpSpPr>
            <p:cNvPr id="6" name="Group 5"/>
            <p:cNvGrpSpPr/>
            <p:nvPr/>
          </p:nvGrpSpPr>
          <p:grpSpPr>
            <a:xfrm>
              <a:off x="6554081" y="1738305"/>
              <a:ext cx="4318004" cy="4484748"/>
              <a:chOff x="6075779" y="1217799"/>
              <a:chExt cx="4318004" cy="4484748"/>
            </a:xfrm>
          </p:grpSpPr>
          <p:sp>
            <p:nvSpPr>
              <p:cNvPr id="9" name="Oval 8"/>
              <p:cNvSpPr/>
              <p:nvPr/>
            </p:nvSpPr>
            <p:spPr>
              <a:xfrm>
                <a:off x="8285872" y="1217799"/>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10" name="Oval 9"/>
              <p:cNvSpPr/>
              <p:nvPr/>
            </p:nvSpPr>
            <p:spPr>
              <a:xfrm>
                <a:off x="6825661"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11" name="Oval 10"/>
              <p:cNvSpPr/>
              <p:nvPr/>
            </p:nvSpPr>
            <p:spPr>
              <a:xfrm>
                <a:off x="8285871" y="2543362"/>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2" name="Oval 11"/>
              <p:cNvSpPr/>
              <p:nvPr/>
            </p:nvSpPr>
            <p:spPr>
              <a:xfrm>
                <a:off x="9605993"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3" name="Oval 12"/>
              <p:cNvSpPr/>
              <p:nvPr/>
            </p:nvSpPr>
            <p:spPr>
              <a:xfrm>
                <a:off x="6850382" y="423694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4" name="Oval 13"/>
              <p:cNvSpPr/>
              <p:nvPr/>
            </p:nvSpPr>
            <p:spPr>
              <a:xfrm>
                <a:off x="9003617" y="497102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5" name="Oval 14"/>
              <p:cNvSpPr/>
              <p:nvPr/>
            </p:nvSpPr>
            <p:spPr>
              <a:xfrm>
                <a:off x="7638172" y="4968461"/>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sp>
            <p:nvSpPr>
              <p:cNvPr id="16" name="Oval 15"/>
              <p:cNvSpPr/>
              <p:nvPr/>
            </p:nvSpPr>
            <p:spPr>
              <a:xfrm>
                <a:off x="6075779" y="3336587"/>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cxnSp>
            <p:nvCxnSpPr>
              <p:cNvPr id="17" name="Straight Connector 16"/>
              <p:cNvCxnSpPr>
                <a:stCxn id="9" idx="2"/>
                <a:endCxn id="10" idx="7"/>
              </p:cNvCxnSpPr>
              <p:nvPr/>
            </p:nvCxnSpPr>
            <p:spPr>
              <a:xfrm flipH="1">
                <a:off x="7498082" y="1583559"/>
                <a:ext cx="78779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4"/>
                <a:endCxn id="11" idx="0"/>
              </p:cNvCxnSpPr>
              <p:nvPr/>
            </p:nvCxnSpPr>
            <p:spPr>
              <a:xfrm flipH="1">
                <a:off x="8679766" y="1949319"/>
                <a:ext cx="1" cy="5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6"/>
                <a:endCxn id="12" idx="1"/>
              </p:cNvCxnSpPr>
              <p:nvPr/>
            </p:nvCxnSpPr>
            <p:spPr>
              <a:xfrm>
                <a:off x="9073662" y="1583559"/>
                <a:ext cx="647700" cy="5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a:off x="8958292" y="3167753"/>
                <a:ext cx="439220" cy="18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4"/>
                <a:endCxn id="13" idx="0"/>
              </p:cNvCxnSpPr>
              <p:nvPr/>
            </p:nvCxnSpPr>
            <p:spPr>
              <a:xfrm>
                <a:off x="7219556" y="2787968"/>
                <a:ext cx="24721" cy="1448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3"/>
                <a:endCxn id="15" idx="0"/>
              </p:cNvCxnSpPr>
              <p:nvPr/>
            </p:nvCxnSpPr>
            <p:spPr>
              <a:xfrm flipH="1">
                <a:off x="8032067" y="3167753"/>
                <a:ext cx="369173" cy="1800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3"/>
                <a:endCxn id="16" idx="0"/>
              </p:cNvCxnSpPr>
              <p:nvPr/>
            </p:nvCxnSpPr>
            <p:spPr>
              <a:xfrm flipH="1">
                <a:off x="6469674" y="2680839"/>
                <a:ext cx="471356" cy="6557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10323739" y="4194740"/>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a:t>
              </a:r>
              <a:endParaRPr lang="en-GB" dirty="0"/>
            </a:p>
          </p:txBody>
        </p:sp>
        <p:cxnSp>
          <p:nvCxnSpPr>
            <p:cNvPr id="8" name="Straight Connector 7"/>
            <p:cNvCxnSpPr>
              <a:stCxn id="12" idx="4"/>
              <a:endCxn id="7" idx="0"/>
            </p:cNvCxnSpPr>
            <p:nvPr/>
          </p:nvCxnSpPr>
          <p:spPr>
            <a:xfrm>
              <a:off x="10478190" y="3308474"/>
              <a:ext cx="239444" cy="88626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 name="Straight Arrow Connector 24"/>
          <p:cNvCxnSpPr/>
          <p:nvPr/>
        </p:nvCxnSpPr>
        <p:spPr>
          <a:xfrm flipH="1">
            <a:off x="8201465" y="1690688"/>
            <a:ext cx="520504" cy="36319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865034" y="2684049"/>
            <a:ext cx="478301" cy="7315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907237" y="4377628"/>
            <a:ext cx="407963" cy="3772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73333" y="3308440"/>
            <a:ext cx="647110" cy="106918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848578" y="3477274"/>
            <a:ext cx="351693" cy="163187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101213" y="5219114"/>
            <a:ext cx="532330" cy="140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0281244" y="3038622"/>
            <a:ext cx="115369" cy="171625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914583" y="2928655"/>
            <a:ext cx="154451" cy="54861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79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sz="half" idx="1"/>
          </p:nvPr>
        </p:nvSpPr>
        <p:spPr>
          <a:xfrm>
            <a:off x="838200" y="1825624"/>
            <a:ext cx="5181600" cy="4842461"/>
          </a:xfrm>
        </p:spPr>
        <p:txBody>
          <a:bodyPr>
            <a:normAutofit/>
          </a:bodyPr>
          <a:lstStyle/>
          <a:p>
            <a:r>
              <a:rPr lang="en-GB" dirty="0" smtClean="0"/>
              <a:t>Searching</a:t>
            </a:r>
          </a:p>
          <a:p>
            <a:r>
              <a:rPr lang="en-GB" dirty="0" smtClean="0"/>
              <a:t>Uninformed Search Techniques</a:t>
            </a:r>
          </a:p>
          <a:p>
            <a:pPr lvl="1"/>
            <a:r>
              <a:rPr lang="en-GB" dirty="0"/>
              <a:t>Breadth First </a:t>
            </a:r>
            <a:r>
              <a:rPr lang="en-GB" dirty="0" smtClean="0"/>
              <a:t>Search</a:t>
            </a:r>
          </a:p>
          <a:p>
            <a:pPr lvl="1"/>
            <a:r>
              <a:rPr lang="en-GB" dirty="0" smtClean="0"/>
              <a:t>Uniform Cost Search</a:t>
            </a:r>
            <a:endParaRPr lang="en-GB" dirty="0"/>
          </a:p>
          <a:p>
            <a:pPr lvl="1"/>
            <a:r>
              <a:rPr lang="en-GB" dirty="0" smtClean="0"/>
              <a:t>Depth First Search</a:t>
            </a:r>
          </a:p>
          <a:p>
            <a:pPr lvl="1"/>
            <a:r>
              <a:rPr lang="en-GB" dirty="0" smtClean="0"/>
              <a:t>Backtracking Search</a:t>
            </a:r>
          </a:p>
          <a:p>
            <a:pPr lvl="1"/>
            <a:r>
              <a:rPr lang="en-GB" dirty="0" smtClean="0"/>
              <a:t>Depth Limited Search</a:t>
            </a:r>
          </a:p>
          <a:p>
            <a:pPr lvl="1"/>
            <a:r>
              <a:rPr lang="en-GB" dirty="0" smtClean="0"/>
              <a:t>Iterative Deepening Depth First Search</a:t>
            </a:r>
          </a:p>
          <a:p>
            <a:pPr lvl="1"/>
            <a:r>
              <a:rPr lang="en-GB" dirty="0" smtClean="0"/>
              <a:t>Bidirectional Search</a:t>
            </a:r>
          </a:p>
          <a:p>
            <a:pPr lvl="1"/>
            <a:r>
              <a:rPr lang="en-GB" dirty="0" smtClean="0"/>
              <a:t>Search Strategy Comparison</a:t>
            </a:r>
          </a:p>
        </p:txBody>
      </p:sp>
      <p:sp>
        <p:nvSpPr>
          <p:cNvPr id="4" name="Content Placeholder 3"/>
          <p:cNvSpPr>
            <a:spLocks noGrp="1"/>
          </p:cNvSpPr>
          <p:nvPr>
            <p:ph sz="half" idx="2"/>
          </p:nvPr>
        </p:nvSpPr>
        <p:spPr>
          <a:xfrm>
            <a:off x="6172200" y="1825624"/>
            <a:ext cx="5799406" cy="5032375"/>
          </a:xfrm>
        </p:spPr>
        <p:txBody>
          <a:bodyPr>
            <a:normAutofit/>
          </a:bodyPr>
          <a:lstStyle/>
          <a:p>
            <a:r>
              <a:rPr lang="en-GB" b="1" dirty="0"/>
              <a:t>Informed Search Techniques</a:t>
            </a:r>
          </a:p>
          <a:p>
            <a:pPr lvl="1"/>
            <a:r>
              <a:rPr lang="en-GB" b="1" dirty="0" smtClean="0"/>
              <a:t>Best First Searching</a:t>
            </a:r>
          </a:p>
          <a:p>
            <a:pPr lvl="2"/>
            <a:r>
              <a:rPr lang="en-GB" b="1" dirty="0" smtClean="0"/>
              <a:t>Greedy Search</a:t>
            </a:r>
          </a:p>
          <a:p>
            <a:pPr lvl="2"/>
            <a:r>
              <a:rPr lang="en-GB" b="1" dirty="0" smtClean="0"/>
              <a:t>A* Search</a:t>
            </a:r>
          </a:p>
          <a:p>
            <a:pPr lvl="1"/>
            <a:r>
              <a:rPr lang="en-GB" b="1" dirty="0" smtClean="0"/>
              <a:t>Local Search Algorithm &amp; Optimization </a:t>
            </a:r>
          </a:p>
          <a:p>
            <a:pPr lvl="1"/>
            <a:r>
              <a:rPr lang="en-GB" b="1" dirty="0" smtClean="0"/>
              <a:t>Iterative Improvement Algorithm</a:t>
            </a:r>
          </a:p>
          <a:p>
            <a:pPr lvl="2"/>
            <a:r>
              <a:rPr lang="en-GB" b="1" dirty="0" smtClean="0"/>
              <a:t>Hill Climbing Search</a:t>
            </a:r>
            <a:endParaRPr lang="en-GB" b="1" dirty="0"/>
          </a:p>
          <a:p>
            <a:pPr lvl="2"/>
            <a:r>
              <a:rPr lang="en-GB" b="1" dirty="0" smtClean="0"/>
              <a:t>Simulated Annealing Search</a:t>
            </a:r>
          </a:p>
          <a:p>
            <a:pPr lvl="2"/>
            <a:r>
              <a:rPr lang="en-GB" b="1" dirty="0" smtClean="0"/>
              <a:t>Local Beam Search</a:t>
            </a:r>
          </a:p>
          <a:p>
            <a:pPr lvl="2"/>
            <a:r>
              <a:rPr lang="en-GB" b="1" dirty="0" smtClean="0"/>
              <a:t>Genetic Algorithm</a:t>
            </a:r>
            <a:endParaRPr lang="en-GB" b="1" dirty="0"/>
          </a:p>
          <a:p>
            <a:pPr lvl="1"/>
            <a:r>
              <a:rPr lang="en-GB" b="1" dirty="0" smtClean="0"/>
              <a:t>Adversarial Search Techniques</a:t>
            </a:r>
          </a:p>
          <a:p>
            <a:pPr lvl="2"/>
            <a:r>
              <a:rPr lang="en-GB" b="1" dirty="0" smtClean="0"/>
              <a:t>Mini-max Procedure</a:t>
            </a:r>
          </a:p>
          <a:p>
            <a:pPr lvl="2"/>
            <a:r>
              <a:rPr lang="en-GB" b="1" dirty="0" smtClean="0"/>
              <a:t>Alpha Beta Procedure</a:t>
            </a:r>
          </a:p>
        </p:txBody>
      </p:sp>
    </p:spTree>
    <p:extLst>
      <p:ext uri="{BB962C8B-B14F-4D97-AF65-F5344CB8AC3E}">
        <p14:creationId xmlns:p14="http://schemas.microsoft.com/office/powerpoint/2010/main" val="63052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a:t>
            </a:r>
            <a:r>
              <a:rPr lang="en-GB" dirty="0" smtClean="0"/>
              <a:t>Search: Four Criteria</a:t>
            </a:r>
            <a:endParaRPr lang="en-GB" dirty="0"/>
          </a:p>
        </p:txBody>
      </p:sp>
      <p:sp>
        <p:nvSpPr>
          <p:cNvPr id="3" name="Content Placeholder 2"/>
          <p:cNvSpPr>
            <a:spLocks noGrp="1"/>
          </p:cNvSpPr>
          <p:nvPr>
            <p:ph sz="half" idx="1"/>
          </p:nvPr>
        </p:nvSpPr>
        <p:spPr/>
        <p:txBody>
          <a:bodyPr/>
          <a:lstStyle/>
          <a:p>
            <a:r>
              <a:rPr lang="en-GB" dirty="0" smtClean="0"/>
              <a:t>Completeness</a:t>
            </a:r>
          </a:p>
          <a:p>
            <a:pPr lvl="1"/>
            <a:r>
              <a:rPr lang="en-GB" dirty="0" smtClean="0"/>
              <a:t>Can get stuck going down the wrong path</a:t>
            </a:r>
          </a:p>
          <a:p>
            <a:pPr lvl="1"/>
            <a:r>
              <a:rPr lang="en-GB" dirty="0" smtClean="0"/>
              <a:t>It will always continue downwards without backing up</a:t>
            </a:r>
          </a:p>
          <a:p>
            <a:pPr lvl="1"/>
            <a:r>
              <a:rPr lang="en-GB" dirty="0" smtClean="0"/>
              <a:t>If the path chose get infinitely down, even when shallow solution exists</a:t>
            </a:r>
          </a:p>
          <a:p>
            <a:pPr lvl="1"/>
            <a:r>
              <a:rPr lang="en-GB" dirty="0" smtClean="0"/>
              <a:t>Not complete</a:t>
            </a:r>
            <a:endParaRPr lang="en-GB" dirty="0"/>
          </a:p>
        </p:txBody>
      </p:sp>
      <p:sp>
        <p:nvSpPr>
          <p:cNvPr id="4" name="Content Placeholder 3"/>
          <p:cNvSpPr>
            <a:spLocks noGrp="1"/>
          </p:cNvSpPr>
          <p:nvPr>
            <p:ph sz="half" idx="2"/>
          </p:nvPr>
        </p:nvSpPr>
        <p:spPr/>
        <p:txBody>
          <a:bodyPr/>
          <a:lstStyle/>
          <a:p>
            <a:r>
              <a:rPr lang="en-GB" dirty="0" smtClean="0"/>
              <a:t>Optimality</a:t>
            </a:r>
          </a:p>
          <a:p>
            <a:pPr lvl="1"/>
            <a:r>
              <a:rPr lang="en-GB" dirty="0" smtClean="0"/>
              <a:t>The strategy might return a solution path that is longer than the optimal solution, if it starts with an unlucky path</a:t>
            </a:r>
          </a:p>
          <a:p>
            <a:pPr lvl="1"/>
            <a:r>
              <a:rPr lang="en-GB" dirty="0" smtClean="0"/>
              <a:t>Not optimal</a:t>
            </a:r>
            <a:endParaRPr lang="en-GB" dirty="0"/>
          </a:p>
        </p:txBody>
      </p:sp>
    </p:spTree>
    <p:extLst>
      <p:ext uri="{BB962C8B-B14F-4D97-AF65-F5344CB8AC3E}">
        <p14:creationId xmlns:p14="http://schemas.microsoft.com/office/powerpoint/2010/main" val="50301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Depth First Search: Four Criteria</a:t>
            </a:r>
          </a:p>
        </p:txBody>
      </p:sp>
      <p:sp>
        <p:nvSpPr>
          <p:cNvPr id="3" name="Content Placeholder 2"/>
          <p:cNvSpPr>
            <a:spLocks noGrp="1"/>
          </p:cNvSpPr>
          <p:nvPr>
            <p:ph sz="half" idx="1"/>
          </p:nvPr>
        </p:nvSpPr>
        <p:spPr>
          <a:xfrm>
            <a:off x="838200" y="1825625"/>
            <a:ext cx="5334000" cy="4351338"/>
          </a:xfrm>
        </p:spPr>
        <p:txBody>
          <a:bodyPr/>
          <a:lstStyle/>
          <a:p>
            <a:r>
              <a:rPr lang="en-GB" dirty="0" smtClean="0"/>
              <a:t>Space Complexity</a:t>
            </a:r>
          </a:p>
          <a:p>
            <a:pPr lvl="1"/>
            <a:r>
              <a:rPr lang="en-GB" dirty="0" smtClean="0"/>
              <a:t>It needs to store a single path from root to a leaf node and the remaining unexpanded sibling nodes for each node in the path</a:t>
            </a:r>
          </a:p>
          <a:p>
            <a:pPr lvl="1"/>
            <a:r>
              <a:rPr lang="en-GB" dirty="0" smtClean="0"/>
              <a:t>For a search tree of branching factor ‘b’ and maximum tree depth ‘m’, only the storage of b</a:t>
            </a:r>
            <a:r>
              <a:rPr lang="en-GB" baseline="-25000" dirty="0" smtClean="0"/>
              <a:t>m+1</a:t>
            </a:r>
            <a:r>
              <a:rPr lang="en-GB" dirty="0" smtClean="0"/>
              <a:t> node is required</a:t>
            </a:r>
          </a:p>
          <a:p>
            <a:pPr lvl="1"/>
            <a:r>
              <a:rPr lang="en-GB" dirty="0" smtClean="0"/>
              <a:t>Hence, </a:t>
            </a:r>
            <a:br>
              <a:rPr lang="en-GB" dirty="0" smtClean="0"/>
            </a:br>
            <a:r>
              <a:rPr lang="en-GB" dirty="0" smtClean="0"/>
              <a:t>Space Complexity= O(b.m+1) </a:t>
            </a:r>
            <a:br>
              <a:rPr lang="en-GB" dirty="0" smtClean="0"/>
            </a:br>
            <a:r>
              <a:rPr lang="en-GB" dirty="0" smtClean="0"/>
              <a:t>			  = O(</a:t>
            </a:r>
            <a:r>
              <a:rPr lang="en-GB" dirty="0" err="1" smtClean="0"/>
              <a:t>bm</a:t>
            </a:r>
            <a:r>
              <a:rPr lang="en-GB" dirty="0" smtClean="0"/>
              <a:t>)</a:t>
            </a:r>
            <a:endParaRPr lang="en-GB" dirty="0"/>
          </a:p>
        </p:txBody>
      </p:sp>
      <p:sp>
        <p:nvSpPr>
          <p:cNvPr id="4" name="Content Placeholder 3"/>
          <p:cNvSpPr>
            <a:spLocks noGrp="1"/>
          </p:cNvSpPr>
          <p:nvPr>
            <p:ph sz="half" idx="2"/>
          </p:nvPr>
        </p:nvSpPr>
        <p:spPr/>
        <p:txBody>
          <a:bodyPr/>
          <a:lstStyle/>
          <a:p>
            <a:r>
              <a:rPr lang="en-GB" dirty="0" smtClean="0"/>
              <a:t>Time Complexity</a:t>
            </a:r>
          </a:p>
          <a:p>
            <a:pPr lvl="1"/>
            <a:r>
              <a:rPr lang="en-GB" dirty="0" smtClean="0"/>
              <a:t>O(</a:t>
            </a:r>
            <a:r>
              <a:rPr lang="en-GB" dirty="0" err="1" smtClean="0"/>
              <a:t>b</a:t>
            </a:r>
            <a:r>
              <a:rPr lang="en-GB" baseline="30000" dirty="0" err="1" smtClean="0"/>
              <a:t>m</a:t>
            </a:r>
            <a:r>
              <a:rPr lang="en-GB" dirty="0" smtClean="0"/>
              <a:t>), in the worst case, since in the worst case all the </a:t>
            </a:r>
            <a:r>
              <a:rPr lang="en-GB" dirty="0" err="1" smtClean="0"/>
              <a:t>b</a:t>
            </a:r>
            <a:r>
              <a:rPr lang="en-GB" baseline="30000" dirty="0" err="1" smtClean="0"/>
              <a:t>m</a:t>
            </a:r>
            <a:r>
              <a:rPr lang="en-GB" dirty="0" smtClean="0"/>
              <a:t> nodes of the search tree would be generated</a:t>
            </a:r>
          </a:p>
          <a:p>
            <a:pPr lvl="1"/>
            <a:r>
              <a:rPr lang="en-GB" dirty="0" smtClean="0"/>
              <a:t>Hence,</a:t>
            </a:r>
            <a:br>
              <a:rPr lang="en-GB" dirty="0" smtClean="0"/>
            </a:br>
            <a:r>
              <a:rPr lang="en-GB" dirty="0" smtClean="0"/>
              <a:t>Time Complexity= </a:t>
            </a:r>
            <a:r>
              <a:rPr lang="en-GB" dirty="0"/>
              <a:t>O(</a:t>
            </a:r>
            <a:r>
              <a:rPr lang="en-GB" dirty="0" err="1"/>
              <a:t>b</a:t>
            </a:r>
            <a:r>
              <a:rPr lang="en-GB" baseline="30000" dirty="0" err="1"/>
              <a:t>m</a:t>
            </a:r>
            <a:r>
              <a:rPr lang="en-GB" dirty="0" smtClean="0"/>
              <a:t>)</a:t>
            </a:r>
            <a:endParaRPr lang="en-GB" dirty="0"/>
          </a:p>
        </p:txBody>
      </p:sp>
    </p:spTree>
    <p:extLst>
      <p:ext uri="{BB962C8B-B14F-4D97-AF65-F5344CB8AC3E}">
        <p14:creationId xmlns:p14="http://schemas.microsoft.com/office/powerpoint/2010/main" val="145513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Backtracking Search</a:t>
            </a:r>
            <a:endParaRPr lang="en-GB" dirty="0"/>
          </a:p>
        </p:txBody>
      </p:sp>
      <p:sp>
        <p:nvSpPr>
          <p:cNvPr id="3" name="Content Placeholder 2"/>
          <p:cNvSpPr>
            <a:spLocks noGrp="1"/>
          </p:cNvSpPr>
          <p:nvPr>
            <p:ph sz="half" idx="1"/>
          </p:nvPr>
        </p:nvSpPr>
        <p:spPr/>
        <p:txBody>
          <a:bodyPr/>
          <a:lstStyle/>
          <a:p>
            <a:r>
              <a:rPr lang="en-GB" dirty="0" smtClean="0"/>
              <a:t>It uses still less memory</a:t>
            </a:r>
          </a:p>
          <a:p>
            <a:r>
              <a:rPr lang="en-GB" dirty="0" smtClean="0"/>
              <a:t>Only one successor is generated at a time rather than all</a:t>
            </a:r>
          </a:p>
          <a:p>
            <a:r>
              <a:rPr lang="en-GB" dirty="0" smtClean="0"/>
              <a:t>Each partially expanded nodes remember which node to expand next</a:t>
            </a:r>
            <a:endParaRPr lang="en-GB" dirty="0"/>
          </a:p>
        </p:txBody>
      </p:sp>
      <p:sp>
        <p:nvSpPr>
          <p:cNvPr id="4" name="Content Placeholder 3"/>
          <p:cNvSpPr>
            <a:spLocks noGrp="1"/>
          </p:cNvSpPr>
          <p:nvPr>
            <p:ph sz="half" idx="2"/>
          </p:nvPr>
        </p:nvSpPr>
        <p:spPr/>
        <p:txBody>
          <a:bodyPr/>
          <a:lstStyle/>
          <a:p>
            <a:r>
              <a:rPr lang="en-GB" dirty="0" smtClean="0"/>
              <a:t>Completeness: Not Complete</a:t>
            </a:r>
          </a:p>
          <a:p>
            <a:r>
              <a:rPr lang="en-GB" dirty="0" smtClean="0"/>
              <a:t>Optimality: Not Optimal</a:t>
            </a:r>
          </a:p>
          <a:p>
            <a:r>
              <a:rPr lang="en-GB" dirty="0" smtClean="0"/>
              <a:t>Time Complexity= O(</a:t>
            </a:r>
            <a:r>
              <a:rPr lang="en-GB" dirty="0" err="1" smtClean="0"/>
              <a:t>b</a:t>
            </a:r>
            <a:r>
              <a:rPr lang="en-GB" baseline="30000" dirty="0" err="1" smtClean="0"/>
              <a:t>m</a:t>
            </a:r>
            <a:r>
              <a:rPr lang="en-GB" dirty="0" smtClean="0"/>
              <a:t>)</a:t>
            </a:r>
          </a:p>
          <a:p>
            <a:r>
              <a:rPr lang="en-GB" dirty="0" smtClean="0"/>
              <a:t>Space Complexity= O(m)</a:t>
            </a:r>
            <a:endParaRPr lang="en-GB" dirty="0"/>
          </a:p>
        </p:txBody>
      </p:sp>
    </p:spTree>
    <p:extLst>
      <p:ext uri="{BB962C8B-B14F-4D97-AF65-F5344CB8AC3E}">
        <p14:creationId xmlns:p14="http://schemas.microsoft.com/office/powerpoint/2010/main" val="273762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Depth Limited Search</a:t>
            </a:r>
            <a:endParaRPr lang="en-GB" dirty="0"/>
          </a:p>
        </p:txBody>
      </p:sp>
      <p:sp>
        <p:nvSpPr>
          <p:cNvPr id="3" name="Content Placeholder 2"/>
          <p:cNvSpPr>
            <a:spLocks noGrp="1"/>
          </p:cNvSpPr>
          <p:nvPr>
            <p:ph sz="half" idx="1"/>
          </p:nvPr>
        </p:nvSpPr>
        <p:spPr/>
        <p:txBody>
          <a:bodyPr>
            <a:normAutofit lnSpcReduction="10000"/>
          </a:bodyPr>
          <a:lstStyle/>
          <a:p>
            <a:r>
              <a:rPr lang="en-GB" dirty="0" smtClean="0"/>
              <a:t>Modification of depth first search</a:t>
            </a:r>
          </a:p>
          <a:p>
            <a:r>
              <a:rPr lang="en-GB" dirty="0" smtClean="0"/>
              <a:t>Depth first search with predetermined limit ‘l’</a:t>
            </a:r>
          </a:p>
          <a:p>
            <a:r>
              <a:rPr lang="en-GB" dirty="0" smtClean="0"/>
              <a:t>After the nodes at the level ‘l’ are explored, the search backtracks without going further deep</a:t>
            </a:r>
          </a:p>
          <a:p>
            <a:r>
              <a:rPr lang="en-GB" dirty="0" smtClean="0"/>
              <a:t>Hence, it solves the infinite path problem of the depth first search strategy</a:t>
            </a:r>
            <a:endParaRPr lang="en-GB" dirty="0"/>
          </a:p>
        </p:txBody>
      </p:sp>
      <p:sp>
        <p:nvSpPr>
          <p:cNvPr id="4" name="Content Placeholder 3"/>
          <p:cNvSpPr>
            <a:spLocks noGrp="1"/>
          </p:cNvSpPr>
          <p:nvPr>
            <p:ph sz="half" idx="2"/>
          </p:nvPr>
        </p:nvSpPr>
        <p:spPr/>
        <p:txBody>
          <a:bodyPr>
            <a:normAutofit lnSpcReduction="10000"/>
          </a:bodyPr>
          <a:lstStyle/>
          <a:p>
            <a:r>
              <a:rPr lang="en-GB" dirty="0" smtClean="0"/>
              <a:t>Completeness: Complete except at additional source of incompleteness if l&gt;d</a:t>
            </a:r>
          </a:p>
          <a:p>
            <a:r>
              <a:rPr lang="en-GB" dirty="0" smtClean="0"/>
              <a:t>Optimality: Optimal except at l&gt;d</a:t>
            </a:r>
          </a:p>
          <a:p>
            <a:r>
              <a:rPr lang="en-GB" dirty="0" smtClean="0"/>
              <a:t>Time Complexity=O(</a:t>
            </a:r>
            <a:r>
              <a:rPr lang="en-GB" dirty="0" err="1" smtClean="0"/>
              <a:t>b</a:t>
            </a:r>
            <a:r>
              <a:rPr lang="en-GB" baseline="30000" dirty="0" err="1" smtClean="0"/>
              <a:t>l</a:t>
            </a:r>
            <a:r>
              <a:rPr lang="en-GB" dirty="0" smtClean="0"/>
              <a:t>)</a:t>
            </a:r>
          </a:p>
          <a:p>
            <a:r>
              <a:rPr lang="en-GB" dirty="0" smtClean="0"/>
              <a:t>Space Complexity=O(</a:t>
            </a:r>
            <a:r>
              <a:rPr lang="en-GB" dirty="0" err="1" smtClean="0"/>
              <a:t>bl</a:t>
            </a:r>
            <a:r>
              <a:rPr lang="en-GB" dirty="0" smtClean="0"/>
              <a:t>)</a:t>
            </a:r>
            <a:endParaRPr lang="en-GB" dirty="0"/>
          </a:p>
        </p:txBody>
      </p:sp>
    </p:spTree>
    <p:extLst>
      <p:ext uri="{BB962C8B-B14F-4D97-AF65-F5344CB8AC3E}">
        <p14:creationId xmlns:p14="http://schemas.microsoft.com/office/powerpoint/2010/main" val="350283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Iterative Deepening Depth First Search</a:t>
            </a:r>
            <a:endParaRPr lang="en-GB" dirty="0"/>
          </a:p>
        </p:txBody>
      </p:sp>
      <p:sp>
        <p:nvSpPr>
          <p:cNvPr id="3" name="Content Placeholder 2"/>
          <p:cNvSpPr>
            <a:spLocks noGrp="1"/>
          </p:cNvSpPr>
          <p:nvPr>
            <p:ph sz="half" idx="1"/>
          </p:nvPr>
        </p:nvSpPr>
        <p:spPr>
          <a:xfrm>
            <a:off x="838200" y="1825624"/>
            <a:ext cx="5181600" cy="5032375"/>
          </a:xfrm>
        </p:spPr>
        <p:txBody>
          <a:bodyPr>
            <a:normAutofit fontScale="92500" lnSpcReduction="10000"/>
          </a:bodyPr>
          <a:lstStyle/>
          <a:p>
            <a:r>
              <a:rPr lang="en-GB" dirty="0" smtClean="0"/>
              <a:t>Finds the best limit by gradually increasing depth limit l first to 0, then to 1, 2 and so on</a:t>
            </a:r>
          </a:p>
          <a:p>
            <a:r>
              <a:rPr lang="en-GB" dirty="0" smtClean="0"/>
              <a:t>Combines the benefits of the depth first and breadth first search</a:t>
            </a:r>
          </a:p>
          <a:p>
            <a:r>
              <a:rPr lang="en-GB" dirty="0" smtClean="0"/>
              <a:t>The complex part is to choose good depth limit</a:t>
            </a:r>
          </a:p>
          <a:p>
            <a:r>
              <a:rPr lang="en-GB" dirty="0" smtClean="0"/>
              <a:t>This strategy addresses the issue of good depth limit by trying all possible depth limits</a:t>
            </a:r>
          </a:p>
          <a:p>
            <a:r>
              <a:rPr lang="en-GB" dirty="0" smtClean="0"/>
              <a:t>The process is repeated until goal is found at depth limit ‘d’ which is the depth of shallowest goal</a:t>
            </a:r>
            <a:endParaRPr lang="en-GB" dirty="0"/>
          </a:p>
        </p:txBody>
      </p:sp>
      <p:sp>
        <p:nvSpPr>
          <p:cNvPr id="4" name="Content Placeholder 3"/>
          <p:cNvSpPr>
            <a:spLocks noGrp="1"/>
          </p:cNvSpPr>
          <p:nvPr>
            <p:ph sz="half" idx="2"/>
          </p:nvPr>
        </p:nvSpPr>
        <p:spPr/>
        <p:txBody>
          <a:bodyPr>
            <a:normAutofit fontScale="92500" lnSpcReduction="10000"/>
          </a:bodyPr>
          <a:lstStyle/>
          <a:p>
            <a:r>
              <a:rPr lang="en-GB" dirty="0" smtClean="0"/>
              <a:t>Completeness: as of Breadth First Search i.e. Complete if branching factor is finite</a:t>
            </a:r>
          </a:p>
          <a:p>
            <a:r>
              <a:rPr lang="en-GB" dirty="0" smtClean="0"/>
              <a:t>Optimality: as of Breadth First Search i.e. optimal if the path cost is non decreasing function of depth</a:t>
            </a:r>
          </a:p>
          <a:p>
            <a:r>
              <a:rPr lang="en-GB" dirty="0" smtClean="0"/>
              <a:t>Time Complexity= O(</a:t>
            </a:r>
            <a:r>
              <a:rPr lang="en-GB" dirty="0" err="1" smtClean="0"/>
              <a:t>b</a:t>
            </a:r>
            <a:r>
              <a:rPr lang="en-GB" baseline="30000" dirty="0" err="1" smtClean="0"/>
              <a:t>d</a:t>
            </a:r>
            <a:r>
              <a:rPr lang="en-GB" dirty="0" smtClean="0"/>
              <a:t>)</a:t>
            </a:r>
          </a:p>
          <a:p>
            <a:r>
              <a:rPr lang="en-GB" dirty="0" smtClean="0"/>
              <a:t>Space Complexity= O(</a:t>
            </a:r>
            <a:r>
              <a:rPr lang="en-GB" dirty="0" err="1" smtClean="0"/>
              <a:t>b</a:t>
            </a:r>
            <a:r>
              <a:rPr lang="en-GB" baseline="30000" dirty="0" err="1" smtClean="0"/>
              <a:t>d</a:t>
            </a:r>
            <a:r>
              <a:rPr lang="en-GB" dirty="0" smtClean="0"/>
              <a:t>)</a:t>
            </a:r>
            <a:endParaRPr lang="en-GB" dirty="0"/>
          </a:p>
        </p:txBody>
      </p:sp>
    </p:spTree>
    <p:extLst>
      <p:ext uri="{BB962C8B-B14F-4D97-AF65-F5344CB8AC3E}">
        <p14:creationId xmlns:p14="http://schemas.microsoft.com/office/powerpoint/2010/main" val="347429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Bidirectional Search</a:t>
            </a:r>
            <a:endParaRPr lang="en-GB" dirty="0"/>
          </a:p>
        </p:txBody>
      </p:sp>
      <p:sp>
        <p:nvSpPr>
          <p:cNvPr id="3" name="Content Placeholder 2"/>
          <p:cNvSpPr>
            <a:spLocks noGrp="1"/>
          </p:cNvSpPr>
          <p:nvPr>
            <p:ph sz="half" idx="1"/>
          </p:nvPr>
        </p:nvSpPr>
        <p:spPr/>
        <p:txBody>
          <a:bodyPr>
            <a:normAutofit/>
          </a:bodyPr>
          <a:lstStyle/>
          <a:p>
            <a:r>
              <a:rPr lang="en-GB" dirty="0" smtClean="0"/>
              <a:t>Performs two simultaneous searches, one forward from initial state and the other backward from the last state</a:t>
            </a:r>
          </a:p>
          <a:p>
            <a:r>
              <a:rPr lang="en-GB" dirty="0" smtClean="0"/>
              <a:t>Search stops when the two traversals meet in the middle</a:t>
            </a:r>
          </a:p>
          <a:p>
            <a:r>
              <a:rPr lang="en-GB" dirty="0"/>
              <a:t>Completeness: Complete if both searches are B.F.S. and b is finite</a:t>
            </a:r>
          </a:p>
          <a:p>
            <a:r>
              <a:rPr lang="en-GB" dirty="0"/>
              <a:t>Optimality: Optimal if both searches are B.F.S</a:t>
            </a:r>
            <a:r>
              <a:rPr lang="en-GB" dirty="0" smtClean="0"/>
              <a:t>.</a:t>
            </a:r>
            <a:endParaRPr lang="en-GB" dirty="0"/>
          </a:p>
        </p:txBody>
      </p:sp>
      <p:sp>
        <p:nvSpPr>
          <p:cNvPr id="4" name="Content Placeholder 3"/>
          <p:cNvSpPr>
            <a:spLocks noGrp="1"/>
          </p:cNvSpPr>
          <p:nvPr>
            <p:ph sz="half" idx="2"/>
          </p:nvPr>
        </p:nvSpPr>
        <p:spPr/>
        <p:txBody>
          <a:bodyPr>
            <a:normAutofit/>
          </a:bodyPr>
          <a:lstStyle/>
          <a:p>
            <a:r>
              <a:rPr lang="en-GB" dirty="0" smtClean="0"/>
              <a:t>Time Complexity</a:t>
            </a:r>
          </a:p>
          <a:p>
            <a:pPr lvl="1"/>
            <a:r>
              <a:rPr lang="en-GB" dirty="0" smtClean="0"/>
              <a:t>For B.F.S. is O(b</a:t>
            </a:r>
            <a:r>
              <a:rPr lang="en-GB" baseline="30000" dirty="0" smtClean="0"/>
              <a:t>d+1</a:t>
            </a:r>
            <a:r>
              <a:rPr lang="en-GB" dirty="0" smtClean="0"/>
              <a:t>)</a:t>
            </a:r>
          </a:p>
          <a:p>
            <a:pPr lvl="1"/>
            <a:r>
              <a:rPr lang="en-GB" dirty="0" smtClean="0"/>
              <a:t>If B.F. Bidirectional Search is used then the complexity = O(</a:t>
            </a:r>
            <a:r>
              <a:rPr lang="en-GB" dirty="0" err="1" smtClean="0"/>
              <a:t>b</a:t>
            </a:r>
            <a:r>
              <a:rPr lang="en-GB" baseline="30000" dirty="0" err="1" smtClean="0"/>
              <a:t>d</a:t>
            </a:r>
            <a:r>
              <a:rPr lang="en-GB" baseline="30000" dirty="0" smtClean="0"/>
              <a:t>/2</a:t>
            </a:r>
            <a:r>
              <a:rPr lang="en-GB" dirty="0" smtClean="0"/>
              <a:t>)</a:t>
            </a:r>
          </a:p>
          <a:p>
            <a:pPr lvl="1"/>
            <a:r>
              <a:rPr lang="en-GB" dirty="0" smtClean="0"/>
              <a:t>Since the forward and backward searches have to go halfway only</a:t>
            </a:r>
          </a:p>
          <a:p>
            <a:r>
              <a:rPr lang="en-GB" dirty="0" smtClean="0"/>
              <a:t>Space Complexity=</a:t>
            </a:r>
            <a:r>
              <a:rPr lang="en-GB" dirty="0"/>
              <a:t> O(</a:t>
            </a:r>
            <a:r>
              <a:rPr lang="en-GB" dirty="0" err="1"/>
              <a:t>b</a:t>
            </a:r>
            <a:r>
              <a:rPr lang="en-GB" baseline="30000" dirty="0" err="1"/>
              <a:t>d</a:t>
            </a:r>
            <a:r>
              <a:rPr lang="en-GB" baseline="30000" dirty="0"/>
              <a:t>/2</a:t>
            </a:r>
            <a:r>
              <a:rPr lang="en-GB" dirty="0"/>
              <a:t>)</a:t>
            </a:r>
          </a:p>
        </p:txBody>
      </p:sp>
    </p:spTree>
    <p:extLst>
      <p:ext uri="{BB962C8B-B14F-4D97-AF65-F5344CB8AC3E}">
        <p14:creationId xmlns:p14="http://schemas.microsoft.com/office/powerpoint/2010/main" val="8918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Informed Search</a:t>
            </a:r>
            <a:endParaRPr lang="en-GB" dirty="0"/>
          </a:p>
        </p:txBody>
      </p:sp>
      <p:sp>
        <p:nvSpPr>
          <p:cNvPr id="5" name="Content Placeholder 4"/>
          <p:cNvSpPr>
            <a:spLocks noGrp="1"/>
          </p:cNvSpPr>
          <p:nvPr>
            <p:ph idx="1"/>
          </p:nvPr>
        </p:nvSpPr>
        <p:spPr>
          <a:xfrm>
            <a:off x="838200" y="1825624"/>
            <a:ext cx="10515600" cy="4772123"/>
          </a:xfrm>
        </p:spPr>
        <p:txBody>
          <a:bodyPr>
            <a:normAutofit/>
          </a:bodyPr>
          <a:lstStyle/>
          <a:p>
            <a:r>
              <a:rPr lang="en-GB" dirty="0" smtClean="0"/>
              <a:t>Strategy of problem solving where problem specific knowledge is known along with problem definition</a:t>
            </a:r>
          </a:p>
          <a:p>
            <a:r>
              <a:rPr lang="en-GB" dirty="0" smtClean="0"/>
              <a:t>These search find solutions more efficiently by the use of heuristics</a:t>
            </a:r>
          </a:p>
          <a:p>
            <a:r>
              <a:rPr lang="en-GB" dirty="0" smtClean="0"/>
              <a:t>Heuristic is a search technique that improves the efficiency of the search process</a:t>
            </a:r>
          </a:p>
          <a:p>
            <a:r>
              <a:rPr lang="en-GB" dirty="0" smtClean="0"/>
              <a:t>By eliminating the unpromising states and their descendants from consideration, heuristic algorithms can find acceptable solutions</a:t>
            </a:r>
          </a:p>
        </p:txBody>
      </p:sp>
    </p:spTree>
    <p:extLst>
      <p:ext uri="{BB962C8B-B14F-4D97-AF65-F5344CB8AC3E}">
        <p14:creationId xmlns:p14="http://schemas.microsoft.com/office/powerpoint/2010/main" val="284666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Informed Search</a:t>
            </a:r>
            <a:endParaRPr lang="en-GB" dirty="0"/>
          </a:p>
        </p:txBody>
      </p:sp>
      <p:sp>
        <p:nvSpPr>
          <p:cNvPr id="3" name="Content Placeholder 2"/>
          <p:cNvSpPr>
            <a:spLocks noGrp="1"/>
          </p:cNvSpPr>
          <p:nvPr>
            <p:ph idx="1"/>
          </p:nvPr>
        </p:nvSpPr>
        <p:spPr/>
        <p:txBody>
          <a:bodyPr/>
          <a:lstStyle/>
          <a:p>
            <a:r>
              <a:rPr lang="en-GB" dirty="0"/>
              <a:t>Heuristics are fallible i.e. they are likely to make mistakes as well</a:t>
            </a:r>
          </a:p>
          <a:p>
            <a:r>
              <a:rPr lang="en-GB" dirty="0"/>
              <a:t>It is the approach following an informed guess of next step to be taken</a:t>
            </a:r>
          </a:p>
          <a:p>
            <a:r>
              <a:rPr lang="en-GB" dirty="0" smtClean="0"/>
              <a:t>It is often based on experience or intuition</a:t>
            </a:r>
          </a:p>
          <a:p>
            <a:r>
              <a:rPr lang="en-GB" dirty="0" smtClean="0"/>
              <a:t>Heuristic have limited information and hence can lead to suboptimal solution or even fail to find any solution at all</a:t>
            </a:r>
          </a:p>
          <a:p>
            <a:endParaRPr lang="en-GB" dirty="0"/>
          </a:p>
        </p:txBody>
      </p:sp>
    </p:spTree>
    <p:extLst>
      <p:ext uri="{BB962C8B-B14F-4D97-AF65-F5344CB8AC3E}">
        <p14:creationId xmlns:p14="http://schemas.microsoft.com/office/powerpoint/2010/main" val="962886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 First Search</a:t>
            </a:r>
            <a:endParaRPr lang="en-GB" dirty="0"/>
          </a:p>
        </p:txBody>
      </p:sp>
      <p:sp>
        <p:nvSpPr>
          <p:cNvPr id="3" name="Content Placeholder 2"/>
          <p:cNvSpPr>
            <a:spLocks noGrp="1"/>
          </p:cNvSpPr>
          <p:nvPr>
            <p:ph idx="1"/>
          </p:nvPr>
        </p:nvSpPr>
        <p:spPr/>
        <p:txBody>
          <a:bodyPr/>
          <a:lstStyle/>
          <a:p>
            <a:r>
              <a:rPr lang="en-GB" dirty="0" smtClean="0"/>
              <a:t>A node is selected for expansion based on evaluation function f(n)</a:t>
            </a:r>
          </a:p>
          <a:p>
            <a:r>
              <a:rPr lang="en-GB" dirty="0" smtClean="0"/>
              <a:t>A node with lowest evaluation function is expanded first</a:t>
            </a:r>
          </a:p>
          <a:p>
            <a:r>
              <a:rPr lang="en-GB" dirty="0" smtClean="0"/>
              <a:t>The measure i.e. evaluation function must incorporate some estimate of the cost of the path from a state to the closest goal state</a:t>
            </a:r>
          </a:p>
          <a:p>
            <a:r>
              <a:rPr lang="en-GB" dirty="0" smtClean="0"/>
              <a:t>The algorithm may have different evaluation function, one of such important function is the heuristic function h(n)</a:t>
            </a:r>
            <a:br>
              <a:rPr lang="en-GB" dirty="0" smtClean="0"/>
            </a:br>
            <a:r>
              <a:rPr lang="en-GB" dirty="0" smtClean="0"/>
              <a:t>where, h(n) is the estimated cost of the cheapest path from node n to the goal</a:t>
            </a:r>
          </a:p>
        </p:txBody>
      </p:sp>
    </p:spTree>
    <p:extLst>
      <p:ext uri="{BB962C8B-B14F-4D97-AF65-F5344CB8AC3E}">
        <p14:creationId xmlns:p14="http://schemas.microsoft.com/office/powerpoint/2010/main" val="497521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Best First Search: Types</a:t>
            </a:r>
            <a:endParaRPr lang="en-GB" dirty="0"/>
          </a:p>
        </p:txBody>
      </p:sp>
      <p:sp>
        <p:nvSpPr>
          <p:cNvPr id="3" name="Content Placeholder 2"/>
          <p:cNvSpPr>
            <a:spLocks noGrp="1"/>
          </p:cNvSpPr>
          <p:nvPr>
            <p:ph idx="1"/>
          </p:nvPr>
        </p:nvSpPr>
        <p:spPr/>
        <p:txBody>
          <a:bodyPr/>
          <a:lstStyle/>
          <a:p>
            <a:r>
              <a:rPr lang="en-GB" dirty="0" smtClean="0"/>
              <a:t>Greedy Best First Search</a:t>
            </a:r>
          </a:p>
          <a:p>
            <a:r>
              <a:rPr lang="en-GB" dirty="0" smtClean="0"/>
              <a:t>A* Search</a:t>
            </a:r>
          </a:p>
          <a:p>
            <a:pPr lvl="1"/>
            <a:endParaRPr lang="en-GB" dirty="0"/>
          </a:p>
        </p:txBody>
      </p:sp>
    </p:spTree>
    <p:extLst>
      <p:ext uri="{BB962C8B-B14F-4D97-AF65-F5344CB8AC3E}">
        <p14:creationId xmlns:p14="http://schemas.microsoft.com/office/powerpoint/2010/main" val="175591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a:t>
            </a:r>
            <a:endParaRPr lang="en-GB" dirty="0"/>
          </a:p>
        </p:txBody>
      </p:sp>
      <p:sp>
        <p:nvSpPr>
          <p:cNvPr id="3" name="Content Placeholder 2"/>
          <p:cNvSpPr>
            <a:spLocks noGrp="1"/>
          </p:cNvSpPr>
          <p:nvPr>
            <p:ph sz="half" idx="1"/>
          </p:nvPr>
        </p:nvSpPr>
        <p:spPr/>
        <p:txBody>
          <a:bodyPr/>
          <a:lstStyle/>
          <a:p>
            <a:r>
              <a:rPr lang="en-GB" dirty="0" smtClean="0"/>
              <a:t>Step in Problem Solving</a:t>
            </a:r>
          </a:p>
          <a:p>
            <a:r>
              <a:rPr lang="en-GB" dirty="0" smtClean="0"/>
              <a:t>Searching is Performed through the State Space</a:t>
            </a:r>
          </a:p>
          <a:p>
            <a:r>
              <a:rPr lang="en-GB" dirty="0" smtClean="0"/>
              <a:t>Searching accomplished by constructing a search tree</a:t>
            </a:r>
          </a:p>
          <a:p>
            <a:endParaRPr lang="en-GB" dirty="0"/>
          </a:p>
        </p:txBody>
      </p:sp>
      <p:grpSp>
        <p:nvGrpSpPr>
          <p:cNvPr id="39" name="Group 38"/>
          <p:cNvGrpSpPr/>
          <p:nvPr/>
        </p:nvGrpSpPr>
        <p:grpSpPr>
          <a:xfrm>
            <a:off x="6794110" y="2042381"/>
            <a:ext cx="3658770" cy="3657600"/>
            <a:chOff x="6794110" y="1324928"/>
            <a:chExt cx="3658770" cy="3657600"/>
          </a:xfrm>
        </p:grpSpPr>
        <p:sp>
          <p:nvSpPr>
            <p:cNvPr id="7" name="Oval 6"/>
            <p:cNvSpPr/>
            <p:nvPr/>
          </p:nvSpPr>
          <p:spPr>
            <a:xfrm>
              <a:off x="8229600" y="132492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8" name="Oval 7"/>
            <p:cNvSpPr/>
            <p:nvPr/>
          </p:nvSpPr>
          <p:spPr>
            <a:xfrm>
              <a:off x="679411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9" name="Oval 8"/>
            <p:cNvSpPr/>
            <p:nvPr/>
          </p:nvSpPr>
          <p:spPr>
            <a:xfrm>
              <a:off x="9665090" y="205644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10" name="Oval 9"/>
            <p:cNvSpPr/>
            <p:nvPr/>
          </p:nvSpPr>
          <p:spPr>
            <a:xfrm>
              <a:off x="8229600" y="278796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sp>
          <p:nvSpPr>
            <p:cNvPr id="11" name="Oval 10"/>
            <p:cNvSpPr/>
            <p:nvPr/>
          </p:nvSpPr>
          <p:spPr>
            <a:xfrm>
              <a:off x="679411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t>
              </a:r>
              <a:endParaRPr lang="en-GB" dirty="0"/>
            </a:p>
          </p:txBody>
        </p:sp>
        <p:sp>
          <p:nvSpPr>
            <p:cNvPr id="12" name="Oval 11"/>
            <p:cNvSpPr/>
            <p:nvPr/>
          </p:nvSpPr>
          <p:spPr>
            <a:xfrm>
              <a:off x="9665090" y="351948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a:t>
              </a:r>
              <a:endParaRPr lang="en-GB" dirty="0"/>
            </a:p>
          </p:txBody>
        </p:sp>
        <p:sp>
          <p:nvSpPr>
            <p:cNvPr id="13" name="Oval 12"/>
            <p:cNvSpPr/>
            <p:nvPr/>
          </p:nvSpPr>
          <p:spPr>
            <a:xfrm>
              <a:off x="75819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a:t>
              </a:r>
              <a:endParaRPr lang="en-GB" dirty="0"/>
            </a:p>
          </p:txBody>
        </p:sp>
        <p:sp>
          <p:nvSpPr>
            <p:cNvPr id="14" name="Oval 13"/>
            <p:cNvSpPr/>
            <p:nvPr/>
          </p:nvSpPr>
          <p:spPr>
            <a:xfrm>
              <a:off x="8877300" y="4251008"/>
              <a:ext cx="78779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a:t>
              </a:r>
              <a:endParaRPr lang="en-GB" dirty="0"/>
            </a:p>
          </p:txBody>
        </p:sp>
        <p:cxnSp>
          <p:nvCxnSpPr>
            <p:cNvPr id="16" name="Straight Connector 15"/>
            <p:cNvCxnSpPr>
              <a:endCxn id="8" idx="7"/>
            </p:cNvCxnSpPr>
            <p:nvPr/>
          </p:nvCxnSpPr>
          <p:spPr>
            <a:xfrm flipH="1">
              <a:off x="7466531"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9" idx="1"/>
            </p:cNvCxnSpPr>
            <p:nvPr/>
          </p:nvCxnSpPr>
          <p:spPr>
            <a:xfrm>
              <a:off x="9017390" y="169068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6"/>
              <a:endCxn id="10" idx="1"/>
            </p:cNvCxnSpPr>
            <p:nvPr/>
          </p:nvCxnSpPr>
          <p:spPr>
            <a:xfrm>
              <a:off x="7581900" y="242220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4"/>
              <a:endCxn id="12" idx="0"/>
            </p:cNvCxnSpPr>
            <p:nvPr/>
          </p:nvCxnSpPr>
          <p:spPr>
            <a:xfrm>
              <a:off x="1005898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2" idx="1"/>
            </p:cNvCxnSpPr>
            <p:nvPr/>
          </p:nvCxnSpPr>
          <p:spPr>
            <a:xfrm>
              <a:off x="9017390"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4"/>
              <a:endCxn id="11" idx="0"/>
            </p:cNvCxnSpPr>
            <p:nvPr/>
          </p:nvCxnSpPr>
          <p:spPr>
            <a:xfrm>
              <a:off x="7188005" y="2787968"/>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2"/>
              <a:endCxn id="11" idx="7"/>
            </p:cNvCxnSpPr>
            <p:nvPr/>
          </p:nvCxnSpPr>
          <p:spPr>
            <a:xfrm flipH="1">
              <a:off x="7466531" y="3153728"/>
              <a:ext cx="763069" cy="472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3"/>
              <a:endCxn id="13" idx="0"/>
            </p:cNvCxnSpPr>
            <p:nvPr/>
          </p:nvCxnSpPr>
          <p:spPr>
            <a:xfrm flipH="1">
              <a:off x="7975795"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5"/>
              <a:endCxn id="14" idx="0"/>
            </p:cNvCxnSpPr>
            <p:nvPr/>
          </p:nvCxnSpPr>
          <p:spPr>
            <a:xfrm>
              <a:off x="8902021" y="3412359"/>
              <a:ext cx="369174" cy="83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4"/>
              <a:endCxn id="14" idx="7"/>
            </p:cNvCxnSpPr>
            <p:nvPr/>
          </p:nvCxnSpPr>
          <p:spPr>
            <a:xfrm flipH="1">
              <a:off x="9549721" y="4251008"/>
              <a:ext cx="509264" cy="10712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37187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Greedy Best First Search</a:t>
            </a:r>
            <a:endParaRPr lang="en-GB" dirty="0"/>
          </a:p>
        </p:txBody>
      </p:sp>
      <p:sp>
        <p:nvSpPr>
          <p:cNvPr id="3" name="Content Placeholder 2"/>
          <p:cNvSpPr>
            <a:spLocks noGrp="1"/>
          </p:cNvSpPr>
          <p:nvPr>
            <p:ph idx="1"/>
          </p:nvPr>
        </p:nvSpPr>
        <p:spPr/>
        <p:txBody>
          <a:bodyPr/>
          <a:lstStyle/>
          <a:p>
            <a:r>
              <a:rPr lang="en-GB" dirty="0" smtClean="0"/>
              <a:t>The node whose state is judged to be the closest to the goal state is expanded first</a:t>
            </a:r>
          </a:p>
          <a:p>
            <a:r>
              <a:rPr lang="en-GB" dirty="0" smtClean="0"/>
              <a:t>At each step it tries to be as close to the goal as it can</a:t>
            </a:r>
          </a:p>
          <a:p>
            <a:r>
              <a:rPr lang="en-GB" dirty="0" smtClean="0"/>
              <a:t>It evaluates the nodes by using heuristic function </a:t>
            </a:r>
            <a:br>
              <a:rPr lang="en-GB" dirty="0" smtClean="0"/>
            </a:br>
            <a:r>
              <a:rPr lang="en-GB" dirty="0" smtClean="0"/>
              <a:t>hence, f(n)=h(n)</a:t>
            </a:r>
            <a:br>
              <a:rPr lang="en-GB" dirty="0" smtClean="0"/>
            </a:br>
            <a:r>
              <a:rPr lang="en-GB" dirty="0" smtClean="0"/>
              <a:t>where, h(n)=0, for the goal node</a:t>
            </a:r>
          </a:p>
          <a:p>
            <a:r>
              <a:rPr lang="en-GB" dirty="0" smtClean="0"/>
              <a:t>This search resembles depth first search in the way that it prefers to follow a single path all the way to the goal or if not found till the dead end and returns back up</a:t>
            </a:r>
          </a:p>
        </p:txBody>
      </p:sp>
    </p:spTree>
    <p:extLst>
      <p:ext uri="{BB962C8B-B14F-4D97-AF65-F5344CB8AC3E}">
        <p14:creationId xmlns:p14="http://schemas.microsoft.com/office/powerpoint/2010/main" val="2224149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Greedy Best First Search</a:t>
            </a:r>
          </a:p>
        </p:txBody>
      </p:sp>
      <p:sp>
        <p:nvSpPr>
          <p:cNvPr id="5" name="Content Placeholder 4"/>
          <p:cNvSpPr>
            <a:spLocks noGrp="1"/>
          </p:cNvSpPr>
          <p:nvPr>
            <p:ph sz="half" idx="1"/>
          </p:nvPr>
        </p:nvSpPr>
        <p:spPr>
          <a:xfrm>
            <a:off x="838200" y="1825624"/>
            <a:ext cx="5181600" cy="5032375"/>
          </a:xfrm>
        </p:spPr>
        <p:txBody>
          <a:bodyPr>
            <a:normAutofit/>
          </a:bodyPr>
          <a:lstStyle/>
          <a:p>
            <a:r>
              <a:rPr lang="en-GB" dirty="0" smtClean="0"/>
              <a:t>Completeness</a:t>
            </a:r>
          </a:p>
          <a:p>
            <a:pPr lvl="1"/>
            <a:r>
              <a:rPr lang="en-GB" dirty="0" smtClean="0"/>
              <a:t>Can start down an infinite path and never return to any possibilities</a:t>
            </a:r>
          </a:p>
          <a:p>
            <a:pPr lvl="1"/>
            <a:r>
              <a:rPr lang="en-GB" dirty="0" smtClean="0"/>
              <a:t>Not complete</a:t>
            </a:r>
          </a:p>
          <a:p>
            <a:r>
              <a:rPr lang="en-GB" dirty="0" smtClean="0"/>
              <a:t>Optimality</a:t>
            </a:r>
          </a:p>
          <a:p>
            <a:pPr lvl="1"/>
            <a:r>
              <a:rPr lang="en-GB" dirty="0" smtClean="0"/>
              <a:t>Looks for immediate best choice and doesn’t make careful analysis of long term options</a:t>
            </a:r>
          </a:p>
          <a:p>
            <a:pPr lvl="1"/>
            <a:r>
              <a:rPr lang="en-GB" dirty="0" smtClean="0"/>
              <a:t>May give longer solution even if shorter solution exists</a:t>
            </a:r>
          </a:p>
          <a:p>
            <a:pPr lvl="1"/>
            <a:r>
              <a:rPr lang="en-GB" dirty="0" smtClean="0"/>
              <a:t>Not optimal</a:t>
            </a:r>
            <a:endParaRPr lang="en-GB" dirty="0"/>
          </a:p>
        </p:txBody>
      </p:sp>
      <p:sp>
        <p:nvSpPr>
          <p:cNvPr id="6" name="Content Placeholder 5"/>
          <p:cNvSpPr>
            <a:spLocks noGrp="1"/>
          </p:cNvSpPr>
          <p:nvPr>
            <p:ph sz="half" idx="2"/>
          </p:nvPr>
        </p:nvSpPr>
        <p:spPr/>
        <p:txBody>
          <a:bodyPr>
            <a:normAutofit/>
          </a:bodyPr>
          <a:lstStyle/>
          <a:p>
            <a:r>
              <a:rPr lang="en-GB" dirty="0" smtClean="0"/>
              <a:t>Space Complexity</a:t>
            </a:r>
          </a:p>
          <a:p>
            <a:pPr lvl="1"/>
            <a:r>
              <a:rPr lang="en-GB" dirty="0" smtClean="0"/>
              <a:t>O(</a:t>
            </a:r>
            <a:r>
              <a:rPr lang="en-GB" dirty="0" err="1" smtClean="0"/>
              <a:t>b</a:t>
            </a:r>
            <a:r>
              <a:rPr lang="en-GB" baseline="30000" dirty="0" err="1" smtClean="0"/>
              <a:t>m</a:t>
            </a:r>
            <a:r>
              <a:rPr lang="en-GB" dirty="0" smtClean="0"/>
              <a:t>) where, m is the maximum depth of search space, since all nodes have to be kept in memory</a:t>
            </a:r>
          </a:p>
          <a:p>
            <a:endParaRPr lang="en-GB" dirty="0"/>
          </a:p>
          <a:p>
            <a:r>
              <a:rPr lang="en-GB" dirty="0" smtClean="0"/>
              <a:t>Time Complexity</a:t>
            </a:r>
          </a:p>
          <a:p>
            <a:pPr lvl="1"/>
            <a:r>
              <a:rPr lang="en-GB" dirty="0" smtClean="0"/>
              <a:t>O(</a:t>
            </a:r>
            <a:r>
              <a:rPr lang="en-GB" dirty="0" err="1" smtClean="0"/>
              <a:t>b</a:t>
            </a:r>
            <a:r>
              <a:rPr lang="en-GB" baseline="30000" dirty="0" err="1" smtClean="0"/>
              <a:t>m</a:t>
            </a:r>
            <a:r>
              <a:rPr lang="en-GB" dirty="0" smtClean="0"/>
              <a:t>)</a:t>
            </a:r>
            <a:endParaRPr lang="en-GB" dirty="0"/>
          </a:p>
        </p:txBody>
      </p:sp>
    </p:spTree>
    <p:extLst>
      <p:ext uri="{BB962C8B-B14F-4D97-AF65-F5344CB8AC3E}">
        <p14:creationId xmlns:p14="http://schemas.microsoft.com/office/powerpoint/2010/main" val="3264149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 Search</a:t>
            </a:r>
            <a:endParaRPr lang="en-GB" dirty="0"/>
          </a:p>
        </p:txBody>
      </p:sp>
      <p:sp>
        <p:nvSpPr>
          <p:cNvPr id="6" name="Content Placeholder 5"/>
          <p:cNvSpPr>
            <a:spLocks noGrp="1"/>
          </p:cNvSpPr>
          <p:nvPr>
            <p:ph idx="1"/>
          </p:nvPr>
        </p:nvSpPr>
        <p:spPr/>
        <p:txBody>
          <a:bodyPr/>
          <a:lstStyle/>
          <a:p>
            <a:r>
              <a:rPr lang="en-GB" dirty="0" smtClean="0"/>
              <a:t>Most widely-known form of best-first search</a:t>
            </a:r>
          </a:p>
          <a:p>
            <a:r>
              <a:rPr lang="en-GB" dirty="0" smtClean="0"/>
              <a:t>Evaluates node by combining g(n), the cost to reach the node and h(n) the cost to get from node to goal</a:t>
            </a:r>
            <a:br>
              <a:rPr lang="en-GB" dirty="0" smtClean="0"/>
            </a:br>
            <a:r>
              <a:rPr lang="en-GB" dirty="0" smtClean="0"/>
              <a:t>f(n)=g(n)+h(n)</a:t>
            </a:r>
            <a:br>
              <a:rPr lang="en-GB" dirty="0" smtClean="0"/>
            </a:br>
            <a:r>
              <a:rPr lang="en-GB" dirty="0" smtClean="0"/>
              <a:t>where f(n) is the estimated cost of the cheapest solution through node n</a:t>
            </a:r>
          </a:p>
          <a:p>
            <a:r>
              <a:rPr lang="en-GB" dirty="0" smtClean="0"/>
              <a:t>To find the cheapest solution, the first try node is the mode with lowest g(n)+h(n)</a:t>
            </a:r>
          </a:p>
        </p:txBody>
      </p:sp>
    </p:spTree>
    <p:extLst>
      <p:ext uri="{BB962C8B-B14F-4D97-AF65-F5344CB8AC3E}">
        <p14:creationId xmlns:p14="http://schemas.microsoft.com/office/powerpoint/2010/main" val="3559553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 Search</a:t>
            </a:r>
            <a:endParaRPr lang="en-GB" dirty="0"/>
          </a:p>
        </p:txBody>
      </p:sp>
      <p:sp>
        <p:nvSpPr>
          <p:cNvPr id="6" name="Content Placeholder 5"/>
          <p:cNvSpPr>
            <a:spLocks noGrp="1"/>
          </p:cNvSpPr>
          <p:nvPr>
            <p:ph idx="1"/>
          </p:nvPr>
        </p:nvSpPr>
        <p:spPr/>
        <p:txBody>
          <a:bodyPr/>
          <a:lstStyle/>
          <a:p>
            <a:r>
              <a:rPr lang="en-GB" dirty="0" smtClean="0"/>
              <a:t>Admissible Heuristic: h(n) is admissible if it never overestimates the cost to reach the solution</a:t>
            </a:r>
            <a:br>
              <a:rPr lang="en-GB" dirty="0" smtClean="0"/>
            </a:br>
            <a:r>
              <a:rPr lang="en-GB" dirty="0" smtClean="0"/>
              <a:t>example: </a:t>
            </a:r>
            <a:r>
              <a:rPr lang="en-GB" dirty="0" err="1" smtClean="0"/>
              <a:t>h</a:t>
            </a:r>
            <a:r>
              <a:rPr lang="en-GB" baseline="-25000" dirty="0" err="1" smtClean="0"/>
              <a:t>SLD</a:t>
            </a:r>
            <a:r>
              <a:rPr lang="en-GB" dirty="0" smtClean="0"/>
              <a:t> (straight line distance)  as g(n) is exact, so f(n) is never overestimated</a:t>
            </a:r>
          </a:p>
          <a:p>
            <a:r>
              <a:rPr lang="en-GB" dirty="0" smtClean="0"/>
              <a:t>SLD is admissible because the shortest path between any two point is straight line</a:t>
            </a:r>
          </a:p>
          <a:p>
            <a:endParaRPr lang="en-GB" dirty="0" smtClean="0"/>
          </a:p>
        </p:txBody>
      </p:sp>
    </p:spTree>
    <p:extLst>
      <p:ext uri="{BB962C8B-B14F-4D97-AF65-F5344CB8AC3E}">
        <p14:creationId xmlns:p14="http://schemas.microsoft.com/office/powerpoint/2010/main" val="2298160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Search</a:t>
            </a:r>
          </a:p>
        </p:txBody>
      </p:sp>
      <p:sp>
        <p:nvSpPr>
          <p:cNvPr id="4" name="Content Placeholder 3"/>
          <p:cNvSpPr>
            <a:spLocks noGrp="1"/>
          </p:cNvSpPr>
          <p:nvPr>
            <p:ph sz="half" idx="1"/>
          </p:nvPr>
        </p:nvSpPr>
        <p:spPr/>
        <p:txBody>
          <a:bodyPr/>
          <a:lstStyle/>
          <a:p>
            <a:r>
              <a:rPr lang="en-GB" dirty="0" smtClean="0"/>
              <a:t>Optimality</a:t>
            </a:r>
          </a:p>
          <a:p>
            <a:pPr lvl="1"/>
            <a:r>
              <a:rPr lang="en-GB" dirty="0" smtClean="0"/>
              <a:t>Optimal if h(n) is admissible</a:t>
            </a:r>
          </a:p>
          <a:p>
            <a:endParaRPr lang="en-GB" dirty="0"/>
          </a:p>
          <a:p>
            <a:r>
              <a:rPr lang="en-GB" dirty="0" err="1" smtClean="0"/>
              <a:t>Completness</a:t>
            </a:r>
            <a:endParaRPr lang="en-GB" dirty="0" smtClean="0"/>
          </a:p>
          <a:p>
            <a:pPr lvl="1"/>
            <a:r>
              <a:rPr lang="en-GB" dirty="0" smtClean="0"/>
              <a:t>Complete if h(n) is admissible</a:t>
            </a:r>
            <a:endParaRPr lang="en-GB" dirty="0"/>
          </a:p>
        </p:txBody>
      </p:sp>
      <p:sp>
        <p:nvSpPr>
          <p:cNvPr id="5" name="Content Placeholder 4"/>
          <p:cNvSpPr>
            <a:spLocks noGrp="1"/>
          </p:cNvSpPr>
          <p:nvPr>
            <p:ph sz="half" idx="2"/>
          </p:nvPr>
        </p:nvSpPr>
        <p:spPr/>
        <p:txBody>
          <a:bodyPr/>
          <a:lstStyle/>
          <a:p>
            <a:r>
              <a:rPr lang="en-GB" dirty="0" smtClean="0"/>
              <a:t>Space Complexity</a:t>
            </a:r>
          </a:p>
          <a:p>
            <a:pPr lvl="1"/>
            <a:r>
              <a:rPr lang="en-GB" dirty="0" smtClean="0"/>
              <a:t>O(</a:t>
            </a:r>
            <a:r>
              <a:rPr lang="en-GB" dirty="0" err="1" smtClean="0"/>
              <a:t>b</a:t>
            </a:r>
            <a:r>
              <a:rPr lang="en-GB" baseline="30000" dirty="0" err="1" smtClean="0"/>
              <a:t>d</a:t>
            </a:r>
            <a:r>
              <a:rPr lang="en-GB" dirty="0" smtClean="0"/>
              <a:t>) if h(n) is admissible</a:t>
            </a:r>
          </a:p>
          <a:p>
            <a:pPr lvl="1"/>
            <a:endParaRPr lang="en-GB" dirty="0"/>
          </a:p>
          <a:p>
            <a:r>
              <a:rPr lang="en-GB" dirty="0" smtClean="0"/>
              <a:t>Time Complex</a:t>
            </a:r>
            <a:r>
              <a:rPr lang="en-GB" dirty="0"/>
              <a:t>ity</a:t>
            </a:r>
          </a:p>
          <a:p>
            <a:pPr marL="685800" lvl="2">
              <a:spcBef>
                <a:spcPts val="1000"/>
              </a:spcBef>
            </a:pPr>
            <a:r>
              <a:rPr lang="en-GB" sz="2400" dirty="0"/>
              <a:t>O(</a:t>
            </a:r>
            <a:r>
              <a:rPr lang="en-GB" sz="2400" dirty="0" err="1"/>
              <a:t>b</a:t>
            </a:r>
            <a:r>
              <a:rPr lang="en-GB" sz="2400" baseline="30000" dirty="0" err="1"/>
              <a:t>d</a:t>
            </a:r>
            <a:r>
              <a:rPr lang="en-GB" sz="2400" dirty="0"/>
              <a:t>) if h(n) is admissible</a:t>
            </a:r>
          </a:p>
        </p:txBody>
      </p:sp>
    </p:spTree>
    <p:extLst>
      <p:ext uri="{BB962C8B-B14F-4D97-AF65-F5344CB8AC3E}">
        <p14:creationId xmlns:p14="http://schemas.microsoft.com/office/powerpoint/2010/main" val="1975856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Search Algorithm and Optimization</a:t>
            </a:r>
            <a:endParaRPr lang="en-GB" dirty="0"/>
          </a:p>
        </p:txBody>
      </p:sp>
      <p:sp>
        <p:nvSpPr>
          <p:cNvPr id="3" name="Content Placeholder 2"/>
          <p:cNvSpPr>
            <a:spLocks noGrp="1"/>
          </p:cNvSpPr>
          <p:nvPr>
            <p:ph sz="half" idx="1"/>
          </p:nvPr>
        </p:nvSpPr>
        <p:spPr/>
        <p:txBody>
          <a:bodyPr/>
          <a:lstStyle/>
          <a:p>
            <a:r>
              <a:rPr lang="en-GB" dirty="0" smtClean="0"/>
              <a:t>Optimization</a:t>
            </a:r>
          </a:p>
          <a:p>
            <a:pPr lvl="1"/>
            <a:r>
              <a:rPr lang="en-GB" dirty="0" smtClean="0"/>
              <a:t>Aim to find the best state according to an objective function</a:t>
            </a:r>
            <a:endParaRPr lang="en-GB" dirty="0"/>
          </a:p>
        </p:txBody>
      </p:sp>
      <p:sp>
        <p:nvSpPr>
          <p:cNvPr id="4" name="Content Placeholder 3"/>
          <p:cNvSpPr>
            <a:spLocks noGrp="1"/>
          </p:cNvSpPr>
          <p:nvPr>
            <p:ph sz="half" idx="2"/>
          </p:nvPr>
        </p:nvSpPr>
        <p:spPr/>
        <p:txBody>
          <a:bodyPr/>
          <a:lstStyle/>
          <a:p>
            <a:r>
              <a:rPr lang="en-GB" dirty="0" smtClean="0"/>
              <a:t>Local Search Algorithm</a:t>
            </a:r>
          </a:p>
          <a:p>
            <a:pPr lvl="1"/>
            <a:r>
              <a:rPr lang="en-GB" dirty="0" smtClean="0"/>
              <a:t>It operates using a single current state rather than multiple path and generally move only to neighbour of that state</a:t>
            </a:r>
            <a:endParaRPr lang="en-GB" dirty="0"/>
          </a:p>
        </p:txBody>
      </p:sp>
    </p:spTree>
    <p:extLst>
      <p:ext uri="{BB962C8B-B14F-4D97-AF65-F5344CB8AC3E}">
        <p14:creationId xmlns:p14="http://schemas.microsoft.com/office/powerpoint/2010/main" val="1546097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Iterative Improvement Algorithm</a:t>
            </a:r>
            <a:endParaRPr lang="en-GB" dirty="0"/>
          </a:p>
        </p:txBody>
      </p:sp>
      <p:sp>
        <p:nvSpPr>
          <p:cNvPr id="6" name="Content Placeholder 5"/>
          <p:cNvSpPr>
            <a:spLocks noGrp="1"/>
          </p:cNvSpPr>
          <p:nvPr>
            <p:ph idx="1"/>
          </p:nvPr>
        </p:nvSpPr>
        <p:spPr/>
        <p:txBody>
          <a:bodyPr/>
          <a:lstStyle/>
          <a:p>
            <a:r>
              <a:rPr lang="en-GB" dirty="0" smtClean="0"/>
              <a:t>Consider that all the states are laid down on the surface of a landscape</a:t>
            </a:r>
          </a:p>
          <a:p>
            <a:r>
              <a:rPr lang="en-GB" dirty="0" smtClean="0"/>
              <a:t>The height of a point on a landscape corresponds to process to move around the landscape trying to find the highest peaks, which are the optimal solutions</a:t>
            </a:r>
          </a:p>
          <a:p>
            <a:r>
              <a:rPr lang="en-GB" dirty="0" smtClean="0"/>
              <a:t>Algorithm is suitable for problems where the path of the goal is irrelevant and only final configuration matters</a:t>
            </a:r>
            <a:endParaRPr lang="en-GB" dirty="0"/>
          </a:p>
        </p:txBody>
      </p:sp>
    </p:spTree>
    <p:extLst>
      <p:ext uri="{BB962C8B-B14F-4D97-AF65-F5344CB8AC3E}">
        <p14:creationId xmlns:p14="http://schemas.microsoft.com/office/powerpoint/2010/main" val="2726981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Improvement Algorithm</a:t>
            </a:r>
          </a:p>
        </p:txBody>
      </p:sp>
      <p:cxnSp>
        <p:nvCxnSpPr>
          <p:cNvPr id="5" name="Straight Connector 4"/>
          <p:cNvCxnSpPr/>
          <p:nvPr/>
        </p:nvCxnSpPr>
        <p:spPr>
          <a:xfrm>
            <a:off x="1744394" y="2250831"/>
            <a:ext cx="0" cy="354505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a:off x="1744394" y="5795889"/>
            <a:ext cx="7976381"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93895" y="3137095"/>
            <a:ext cx="1181687" cy="646331"/>
          </a:xfrm>
          <a:prstGeom prst="rect">
            <a:avLst/>
          </a:prstGeom>
          <a:noFill/>
        </p:spPr>
        <p:txBody>
          <a:bodyPr wrap="square" rtlCol="0">
            <a:spAutoFit/>
          </a:bodyPr>
          <a:lstStyle/>
          <a:p>
            <a:r>
              <a:rPr lang="en-GB" dirty="0" smtClean="0"/>
              <a:t>Objective Function</a:t>
            </a:r>
            <a:endParaRPr lang="en-GB" dirty="0"/>
          </a:p>
        </p:txBody>
      </p:sp>
      <p:sp>
        <p:nvSpPr>
          <p:cNvPr id="12" name="TextBox 11"/>
          <p:cNvSpPr txBox="1"/>
          <p:nvPr/>
        </p:nvSpPr>
        <p:spPr>
          <a:xfrm>
            <a:off x="4543865" y="6105378"/>
            <a:ext cx="2996418" cy="369332"/>
          </a:xfrm>
          <a:prstGeom prst="rect">
            <a:avLst/>
          </a:prstGeom>
          <a:noFill/>
        </p:spPr>
        <p:txBody>
          <a:bodyPr wrap="square" rtlCol="0">
            <a:spAutoFit/>
          </a:bodyPr>
          <a:lstStyle/>
          <a:p>
            <a:r>
              <a:rPr lang="en-GB" dirty="0" smtClean="0"/>
              <a:t>State Space </a:t>
            </a:r>
            <a:r>
              <a:rPr lang="en-GB" dirty="0" smtClean="0">
                <a:sym typeface="Wingdings" panose="05000000000000000000" pitchFamily="2" charset="2"/>
              </a:rPr>
              <a:t></a:t>
            </a:r>
            <a:endParaRPr lang="en-GB" dirty="0"/>
          </a:p>
        </p:txBody>
      </p:sp>
      <p:sp>
        <p:nvSpPr>
          <p:cNvPr id="13" name="TextBox 12"/>
          <p:cNvSpPr txBox="1"/>
          <p:nvPr/>
        </p:nvSpPr>
        <p:spPr>
          <a:xfrm>
            <a:off x="2163016" y="3275594"/>
            <a:ext cx="1097280" cy="369332"/>
          </a:xfrm>
          <a:prstGeom prst="rect">
            <a:avLst/>
          </a:prstGeom>
          <a:noFill/>
        </p:spPr>
        <p:txBody>
          <a:bodyPr wrap="square" rtlCol="0">
            <a:spAutoFit/>
          </a:bodyPr>
          <a:lstStyle/>
          <a:p>
            <a:r>
              <a:rPr lang="en-GB" dirty="0" smtClean="0"/>
              <a:t>Shoulder</a:t>
            </a:r>
            <a:endParaRPr lang="en-GB" dirty="0"/>
          </a:p>
        </p:txBody>
      </p:sp>
      <p:sp>
        <p:nvSpPr>
          <p:cNvPr id="14" name="TextBox 13"/>
          <p:cNvSpPr txBox="1"/>
          <p:nvPr/>
        </p:nvSpPr>
        <p:spPr>
          <a:xfrm>
            <a:off x="3334042" y="2250831"/>
            <a:ext cx="1596399" cy="369332"/>
          </a:xfrm>
          <a:prstGeom prst="rect">
            <a:avLst/>
          </a:prstGeom>
          <a:noFill/>
        </p:spPr>
        <p:txBody>
          <a:bodyPr wrap="none" rtlCol="0">
            <a:spAutoFit/>
          </a:bodyPr>
          <a:lstStyle/>
          <a:p>
            <a:r>
              <a:rPr lang="en-GB" dirty="0" smtClean="0"/>
              <a:t>Global Maxima</a:t>
            </a:r>
            <a:endParaRPr lang="en-GB" dirty="0"/>
          </a:p>
        </p:txBody>
      </p:sp>
      <p:sp>
        <p:nvSpPr>
          <p:cNvPr id="15" name="TextBox 14"/>
          <p:cNvSpPr txBox="1"/>
          <p:nvPr/>
        </p:nvSpPr>
        <p:spPr>
          <a:xfrm>
            <a:off x="3460652" y="5387926"/>
            <a:ext cx="1563248" cy="369332"/>
          </a:xfrm>
          <a:prstGeom prst="rect">
            <a:avLst/>
          </a:prstGeom>
          <a:noFill/>
        </p:spPr>
        <p:txBody>
          <a:bodyPr wrap="none" rtlCol="0">
            <a:spAutoFit/>
          </a:bodyPr>
          <a:lstStyle/>
          <a:p>
            <a:r>
              <a:rPr lang="en-GB" dirty="0" smtClean="0"/>
              <a:t>Global Minima</a:t>
            </a:r>
            <a:endParaRPr lang="en-GB" dirty="0"/>
          </a:p>
        </p:txBody>
      </p:sp>
      <p:sp>
        <p:nvSpPr>
          <p:cNvPr id="16" name="TextBox 15"/>
          <p:cNvSpPr txBox="1"/>
          <p:nvPr/>
        </p:nvSpPr>
        <p:spPr>
          <a:xfrm>
            <a:off x="4930441" y="4016684"/>
            <a:ext cx="1469441" cy="369332"/>
          </a:xfrm>
          <a:prstGeom prst="rect">
            <a:avLst/>
          </a:prstGeom>
          <a:noFill/>
        </p:spPr>
        <p:txBody>
          <a:bodyPr wrap="none" rtlCol="0">
            <a:spAutoFit/>
          </a:bodyPr>
          <a:lstStyle/>
          <a:p>
            <a:r>
              <a:rPr lang="en-GB" dirty="0" smtClean="0"/>
              <a:t>Local Maxima</a:t>
            </a:r>
            <a:endParaRPr lang="en-GB" dirty="0"/>
          </a:p>
        </p:txBody>
      </p:sp>
      <p:sp>
        <p:nvSpPr>
          <p:cNvPr id="17" name="TextBox 16"/>
          <p:cNvSpPr txBox="1"/>
          <p:nvPr/>
        </p:nvSpPr>
        <p:spPr>
          <a:xfrm>
            <a:off x="5665161" y="3189290"/>
            <a:ext cx="1866473" cy="369332"/>
          </a:xfrm>
          <a:prstGeom prst="rect">
            <a:avLst/>
          </a:prstGeom>
          <a:noFill/>
        </p:spPr>
        <p:txBody>
          <a:bodyPr wrap="none" rtlCol="0">
            <a:spAutoFit/>
          </a:bodyPr>
          <a:lstStyle/>
          <a:p>
            <a:r>
              <a:rPr lang="en-GB" dirty="0" smtClean="0"/>
              <a:t>Flat Local Maxima</a:t>
            </a:r>
            <a:endParaRPr lang="en-GB" dirty="0"/>
          </a:p>
        </p:txBody>
      </p:sp>
      <p:sp>
        <p:nvSpPr>
          <p:cNvPr id="18" name="Freeform 17"/>
          <p:cNvSpPr/>
          <p:nvPr/>
        </p:nvSpPr>
        <p:spPr>
          <a:xfrm>
            <a:off x="1744394" y="2600810"/>
            <a:ext cx="7123356" cy="3181012"/>
          </a:xfrm>
          <a:custGeom>
            <a:avLst/>
            <a:gdLst>
              <a:gd name="connsiteX0" fmla="*/ 0 w 7123356"/>
              <a:gd name="connsiteY0" fmla="*/ 3181012 h 3181012"/>
              <a:gd name="connsiteX1" fmla="*/ 703384 w 7123356"/>
              <a:gd name="connsiteY1" fmla="*/ 1183399 h 3181012"/>
              <a:gd name="connsiteX2" fmla="*/ 1645920 w 7123356"/>
              <a:gd name="connsiteY2" fmla="*/ 972384 h 3181012"/>
              <a:gd name="connsiteX3" fmla="*/ 2067951 w 7123356"/>
              <a:gd name="connsiteY3" fmla="*/ 57984 h 3181012"/>
              <a:gd name="connsiteX4" fmla="*/ 2588455 w 7123356"/>
              <a:gd name="connsiteY4" fmla="*/ 2843387 h 3181012"/>
              <a:gd name="connsiteX5" fmla="*/ 3376246 w 7123356"/>
              <a:gd name="connsiteY5" fmla="*/ 1746107 h 3181012"/>
              <a:gd name="connsiteX6" fmla="*/ 4839286 w 7123356"/>
              <a:gd name="connsiteY6" fmla="*/ 2379153 h 3181012"/>
              <a:gd name="connsiteX7" fmla="*/ 5247249 w 7123356"/>
              <a:gd name="connsiteY7" fmla="*/ 1197467 h 3181012"/>
              <a:gd name="connsiteX8" fmla="*/ 5908431 w 7123356"/>
              <a:gd name="connsiteY8" fmla="*/ 1042722 h 3181012"/>
              <a:gd name="connsiteX9" fmla="*/ 6414868 w 7123356"/>
              <a:gd name="connsiteY9" fmla="*/ 1281873 h 3181012"/>
              <a:gd name="connsiteX10" fmla="*/ 7019778 w 7123356"/>
              <a:gd name="connsiteY10" fmla="*/ 1295941 h 3181012"/>
              <a:gd name="connsiteX11" fmla="*/ 7118252 w 7123356"/>
              <a:gd name="connsiteY11" fmla="*/ 536285 h 318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23356" h="3181012">
                <a:moveTo>
                  <a:pt x="0" y="3181012"/>
                </a:moveTo>
                <a:cubicBezTo>
                  <a:pt x="214532" y="2366258"/>
                  <a:pt x="429064" y="1551504"/>
                  <a:pt x="703384" y="1183399"/>
                </a:cubicBezTo>
                <a:cubicBezTo>
                  <a:pt x="977704" y="815294"/>
                  <a:pt x="1418492" y="1159953"/>
                  <a:pt x="1645920" y="972384"/>
                </a:cubicBezTo>
                <a:cubicBezTo>
                  <a:pt x="1873348" y="784815"/>
                  <a:pt x="1910862" y="-253850"/>
                  <a:pt x="2067951" y="57984"/>
                </a:cubicBezTo>
                <a:cubicBezTo>
                  <a:pt x="2225040" y="369818"/>
                  <a:pt x="2370406" y="2562033"/>
                  <a:pt x="2588455" y="2843387"/>
                </a:cubicBezTo>
                <a:cubicBezTo>
                  <a:pt x="2806504" y="3124741"/>
                  <a:pt x="3001108" y="1823479"/>
                  <a:pt x="3376246" y="1746107"/>
                </a:cubicBezTo>
                <a:cubicBezTo>
                  <a:pt x="3751384" y="1668735"/>
                  <a:pt x="4527452" y="2470593"/>
                  <a:pt x="4839286" y="2379153"/>
                </a:cubicBezTo>
                <a:cubicBezTo>
                  <a:pt x="5151120" y="2287713"/>
                  <a:pt x="5069058" y="1420205"/>
                  <a:pt x="5247249" y="1197467"/>
                </a:cubicBezTo>
                <a:cubicBezTo>
                  <a:pt x="5425440" y="974729"/>
                  <a:pt x="5713828" y="1028654"/>
                  <a:pt x="5908431" y="1042722"/>
                </a:cubicBezTo>
                <a:cubicBezTo>
                  <a:pt x="6103034" y="1056790"/>
                  <a:pt x="6229643" y="1239670"/>
                  <a:pt x="6414868" y="1281873"/>
                </a:cubicBezTo>
                <a:cubicBezTo>
                  <a:pt x="6600093" y="1324076"/>
                  <a:pt x="6902547" y="1420206"/>
                  <a:pt x="7019778" y="1295941"/>
                </a:cubicBezTo>
                <a:cubicBezTo>
                  <a:pt x="7137009" y="1171676"/>
                  <a:pt x="7127630" y="853980"/>
                  <a:pt x="7118252" y="53628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TextBox 18"/>
          <p:cNvSpPr txBox="1"/>
          <p:nvPr/>
        </p:nvSpPr>
        <p:spPr>
          <a:xfrm>
            <a:off x="6211104" y="5018594"/>
            <a:ext cx="1436291" cy="369332"/>
          </a:xfrm>
          <a:prstGeom prst="rect">
            <a:avLst/>
          </a:prstGeom>
          <a:noFill/>
        </p:spPr>
        <p:txBody>
          <a:bodyPr wrap="none" rtlCol="0">
            <a:spAutoFit/>
          </a:bodyPr>
          <a:lstStyle/>
          <a:p>
            <a:r>
              <a:rPr lang="en-GB" dirty="0" smtClean="0"/>
              <a:t>Local Minima</a:t>
            </a:r>
            <a:endParaRPr lang="en-GB" dirty="0"/>
          </a:p>
        </p:txBody>
      </p:sp>
      <p:sp>
        <p:nvSpPr>
          <p:cNvPr id="20" name="TextBox 19"/>
          <p:cNvSpPr txBox="1"/>
          <p:nvPr/>
        </p:nvSpPr>
        <p:spPr>
          <a:xfrm>
            <a:off x="5162843" y="1842868"/>
            <a:ext cx="6047105" cy="461665"/>
          </a:xfrm>
          <a:prstGeom prst="rect">
            <a:avLst/>
          </a:prstGeom>
          <a:noFill/>
        </p:spPr>
        <p:txBody>
          <a:bodyPr wrap="none" rtlCol="0">
            <a:spAutoFit/>
          </a:bodyPr>
          <a:lstStyle/>
          <a:p>
            <a:r>
              <a:rPr lang="en-GB" sz="2400" dirty="0" smtClean="0"/>
              <a:t>Fig.: A One Dimensional State Space Landscape</a:t>
            </a:r>
            <a:endParaRPr lang="en-GB" sz="2400" dirty="0"/>
          </a:p>
        </p:txBody>
      </p:sp>
      <p:sp>
        <p:nvSpPr>
          <p:cNvPr id="21" name="Oval 20"/>
          <p:cNvSpPr/>
          <p:nvPr/>
        </p:nvSpPr>
        <p:spPr>
          <a:xfrm>
            <a:off x="3981157" y="364492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TextBox 21"/>
          <p:cNvSpPr txBox="1"/>
          <p:nvPr/>
        </p:nvSpPr>
        <p:spPr>
          <a:xfrm>
            <a:off x="4026876" y="3558622"/>
            <a:ext cx="1430456" cy="369332"/>
          </a:xfrm>
          <a:prstGeom prst="rect">
            <a:avLst/>
          </a:prstGeom>
          <a:noFill/>
        </p:spPr>
        <p:txBody>
          <a:bodyPr wrap="none" rtlCol="0">
            <a:spAutoFit/>
          </a:bodyPr>
          <a:lstStyle/>
          <a:p>
            <a:r>
              <a:rPr lang="en-GB" dirty="0" smtClean="0"/>
              <a:t>Current State</a:t>
            </a:r>
            <a:endParaRPr lang="en-GB" dirty="0"/>
          </a:p>
        </p:txBody>
      </p:sp>
    </p:spTree>
    <p:extLst>
      <p:ext uri="{BB962C8B-B14F-4D97-AF65-F5344CB8AC3E}">
        <p14:creationId xmlns:p14="http://schemas.microsoft.com/office/powerpoint/2010/main" val="4038788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Iterative Improvement </a:t>
            </a:r>
            <a:r>
              <a:rPr lang="en-GB" dirty="0" smtClean="0"/>
              <a:t>Algorithm: Types</a:t>
            </a:r>
            <a:endParaRPr lang="en-GB" dirty="0"/>
          </a:p>
        </p:txBody>
      </p:sp>
      <p:sp>
        <p:nvSpPr>
          <p:cNvPr id="3" name="Content Placeholder 2"/>
          <p:cNvSpPr>
            <a:spLocks noGrp="1"/>
          </p:cNvSpPr>
          <p:nvPr>
            <p:ph idx="1"/>
          </p:nvPr>
        </p:nvSpPr>
        <p:spPr/>
        <p:txBody>
          <a:bodyPr/>
          <a:lstStyle/>
          <a:p>
            <a:r>
              <a:rPr lang="en-GB" dirty="0" smtClean="0"/>
              <a:t>Hill Climbing Search</a:t>
            </a:r>
          </a:p>
          <a:p>
            <a:r>
              <a:rPr lang="en-GB" dirty="0" smtClean="0"/>
              <a:t>Simulated Annealing Search</a:t>
            </a:r>
          </a:p>
          <a:p>
            <a:r>
              <a:rPr lang="en-GB" dirty="0" smtClean="0"/>
              <a:t>Local Beam Search</a:t>
            </a:r>
          </a:p>
          <a:p>
            <a:r>
              <a:rPr lang="en-GB" dirty="0" smtClean="0"/>
              <a:t>Genetic Algorithm</a:t>
            </a:r>
            <a:endParaRPr lang="en-GB" dirty="0"/>
          </a:p>
        </p:txBody>
      </p:sp>
    </p:spTree>
    <p:extLst>
      <p:ext uri="{BB962C8B-B14F-4D97-AF65-F5344CB8AC3E}">
        <p14:creationId xmlns:p14="http://schemas.microsoft.com/office/powerpoint/2010/main" val="860766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a:t>
            </a:r>
            <a:endParaRPr lang="en-GB" dirty="0"/>
          </a:p>
        </p:txBody>
      </p:sp>
      <p:sp>
        <p:nvSpPr>
          <p:cNvPr id="3" name="Content Placeholder 2"/>
          <p:cNvSpPr>
            <a:spLocks noGrp="1"/>
          </p:cNvSpPr>
          <p:nvPr>
            <p:ph idx="1"/>
          </p:nvPr>
        </p:nvSpPr>
        <p:spPr/>
        <p:txBody>
          <a:bodyPr/>
          <a:lstStyle/>
          <a:p>
            <a:r>
              <a:rPr lang="en-GB" dirty="0" smtClean="0"/>
              <a:t>Moves continuously in the direction of increasing value (uphill)</a:t>
            </a:r>
          </a:p>
          <a:p>
            <a:r>
              <a:rPr lang="en-GB" dirty="0" smtClean="0"/>
              <a:t>Doesn’t maintain a search tree so the current node data structure needs only record the state and its objective function value</a:t>
            </a:r>
          </a:p>
          <a:p>
            <a:r>
              <a:rPr lang="en-GB" dirty="0" smtClean="0"/>
              <a:t>Hill climbing doesn’t look ahead beyond the immediate neighbours of the current state</a:t>
            </a:r>
          </a:p>
          <a:p>
            <a:r>
              <a:rPr lang="en-GB" dirty="0" smtClean="0"/>
              <a:t>Also called greedy local search sometimes because it grabs a good neighbour state without thinking about where to go next</a:t>
            </a:r>
            <a:endParaRPr lang="en-GB" dirty="0"/>
          </a:p>
        </p:txBody>
      </p:sp>
    </p:spTree>
    <p:extLst>
      <p:ext uri="{BB962C8B-B14F-4D97-AF65-F5344CB8AC3E}">
        <p14:creationId xmlns:p14="http://schemas.microsoft.com/office/powerpoint/2010/main" val="336732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Searching: Steps</a:t>
            </a:r>
            <a:endParaRPr lang="en-GB" dirty="0"/>
          </a:p>
        </p:txBody>
      </p:sp>
      <p:sp>
        <p:nvSpPr>
          <p:cNvPr id="6" name="Content Placeholder 5"/>
          <p:cNvSpPr>
            <a:spLocks noGrp="1"/>
          </p:cNvSpPr>
          <p:nvPr>
            <p:ph idx="1"/>
          </p:nvPr>
        </p:nvSpPr>
        <p:spPr/>
        <p:txBody>
          <a:bodyPr/>
          <a:lstStyle/>
          <a:p>
            <a:r>
              <a:rPr lang="en-GB" dirty="0" smtClean="0"/>
              <a:t>Check whether the current state is the goal state or not</a:t>
            </a:r>
          </a:p>
          <a:p>
            <a:r>
              <a:rPr lang="en-GB" dirty="0" smtClean="0"/>
              <a:t>Expand the current state to generate the new sets of states</a:t>
            </a:r>
          </a:p>
          <a:p>
            <a:r>
              <a:rPr lang="en-GB" dirty="0" smtClean="0"/>
              <a:t>Choose one of the new states generated for search which entire depend on the selected search strategy</a:t>
            </a:r>
          </a:p>
          <a:p>
            <a:r>
              <a:rPr lang="en-GB" dirty="0" smtClean="0"/>
              <a:t>Repeat the above steps until the goal state is reached or there are no more states to be expanded</a:t>
            </a:r>
            <a:endParaRPr lang="en-GB" dirty="0"/>
          </a:p>
        </p:txBody>
      </p:sp>
    </p:spTree>
    <p:extLst>
      <p:ext uri="{BB962C8B-B14F-4D97-AF65-F5344CB8AC3E}">
        <p14:creationId xmlns:p14="http://schemas.microsoft.com/office/powerpoint/2010/main" val="1916078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a:t>
            </a:r>
            <a:endParaRPr lang="en-GB" dirty="0"/>
          </a:p>
        </p:txBody>
      </p:sp>
      <p:sp>
        <p:nvSpPr>
          <p:cNvPr id="3" name="Content Placeholder 2"/>
          <p:cNvSpPr>
            <a:spLocks noGrp="1"/>
          </p:cNvSpPr>
          <p:nvPr>
            <p:ph idx="1"/>
          </p:nvPr>
        </p:nvSpPr>
        <p:spPr/>
        <p:txBody>
          <a:bodyPr/>
          <a:lstStyle/>
          <a:p>
            <a:r>
              <a:rPr lang="en-GB" dirty="0"/>
              <a:t>it often makes very rapid progress </a:t>
            </a:r>
            <a:r>
              <a:rPr lang="en-GB" dirty="0" smtClean="0"/>
              <a:t>towards the solution because it is usually quite easy to improve a bad state</a:t>
            </a:r>
          </a:p>
          <a:p>
            <a:r>
              <a:rPr lang="en-GB" dirty="0" smtClean="0"/>
              <a:t>One move is selected and all other nodes are rejected and are never considered</a:t>
            </a:r>
          </a:p>
          <a:p>
            <a:r>
              <a:rPr lang="en-GB" dirty="0" smtClean="0"/>
              <a:t>Halts if there is no successor</a:t>
            </a:r>
            <a:endParaRPr lang="en-GB" dirty="0"/>
          </a:p>
        </p:txBody>
      </p:sp>
    </p:spTree>
    <p:extLst>
      <p:ext uri="{BB962C8B-B14F-4D97-AF65-F5344CB8AC3E}">
        <p14:creationId xmlns:p14="http://schemas.microsoft.com/office/powerpoint/2010/main" val="2629899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 Problems</a:t>
            </a:r>
            <a:endParaRPr lang="en-GB" dirty="0"/>
          </a:p>
        </p:txBody>
      </p:sp>
      <p:sp>
        <p:nvSpPr>
          <p:cNvPr id="4" name="Content Placeholder 3"/>
          <p:cNvSpPr>
            <a:spLocks noGrp="1"/>
          </p:cNvSpPr>
          <p:nvPr>
            <p:ph sz="half" idx="1"/>
          </p:nvPr>
        </p:nvSpPr>
        <p:spPr>
          <a:xfrm>
            <a:off x="838200" y="1825624"/>
            <a:ext cx="5181600" cy="5032375"/>
          </a:xfrm>
        </p:spPr>
        <p:txBody>
          <a:bodyPr/>
          <a:lstStyle/>
          <a:p>
            <a:r>
              <a:rPr lang="en-GB" dirty="0" smtClean="0"/>
              <a:t>Local Maxima</a:t>
            </a:r>
          </a:p>
          <a:p>
            <a:pPr lvl="1"/>
            <a:r>
              <a:rPr lang="en-GB" dirty="0" smtClean="0"/>
              <a:t>Peak that is higher than each of its neighbouring states but lower than the global maxima</a:t>
            </a:r>
          </a:p>
          <a:p>
            <a:pPr lvl="1"/>
            <a:r>
              <a:rPr lang="en-GB" dirty="0" smtClean="0"/>
              <a:t>Hill climbing halts whenever a local maxima is reached</a:t>
            </a:r>
          </a:p>
          <a:p>
            <a:r>
              <a:rPr lang="en-GB" dirty="0" smtClean="0"/>
              <a:t>Plateau</a:t>
            </a:r>
          </a:p>
          <a:p>
            <a:pPr lvl="1"/>
            <a:r>
              <a:rPr lang="en-GB" dirty="0" smtClean="0"/>
              <a:t>An area of the state space landscape where the evaluation function is flat</a:t>
            </a:r>
          </a:p>
          <a:p>
            <a:pPr lvl="1"/>
            <a:r>
              <a:rPr lang="en-GB" dirty="0" smtClean="0"/>
              <a:t>Can be flat local maxima where no uphill exists or shoulder from which it is possible to progress</a:t>
            </a:r>
            <a:endParaRPr lang="en-GB" dirty="0"/>
          </a:p>
        </p:txBody>
      </p:sp>
      <p:sp>
        <p:nvSpPr>
          <p:cNvPr id="5" name="Content Placeholder 4"/>
          <p:cNvSpPr>
            <a:spLocks noGrp="1"/>
          </p:cNvSpPr>
          <p:nvPr>
            <p:ph sz="half" idx="2"/>
          </p:nvPr>
        </p:nvSpPr>
        <p:spPr/>
        <p:txBody>
          <a:bodyPr/>
          <a:lstStyle/>
          <a:p>
            <a:pPr lvl="1"/>
            <a:r>
              <a:rPr lang="en-GB" dirty="0" smtClean="0"/>
              <a:t>A hill climbing search might be unable to find its way off the plateau</a:t>
            </a:r>
          </a:p>
          <a:p>
            <a:r>
              <a:rPr lang="en-GB" dirty="0" smtClean="0"/>
              <a:t>Ridges</a:t>
            </a:r>
          </a:p>
          <a:p>
            <a:pPr lvl="1"/>
            <a:r>
              <a:rPr lang="en-GB" dirty="0" smtClean="0"/>
              <a:t>A special kind of local maxima which is the result of a sequence of local maxima that is very difficult for greedy algorithms to navigate</a:t>
            </a:r>
          </a:p>
          <a:p>
            <a:pPr lvl="1"/>
            <a:r>
              <a:rPr lang="en-GB" dirty="0" smtClean="0"/>
              <a:t>It is an area of search space that is higher than the surrounding areas and that itself is at a slope</a:t>
            </a:r>
            <a:endParaRPr lang="en-GB" dirty="0"/>
          </a:p>
        </p:txBody>
      </p:sp>
    </p:spTree>
    <p:extLst>
      <p:ext uri="{BB962C8B-B14F-4D97-AF65-F5344CB8AC3E}">
        <p14:creationId xmlns:p14="http://schemas.microsoft.com/office/powerpoint/2010/main" val="2524327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Hill Climbing Search: Solution to the Problems</a:t>
            </a:r>
            <a:endParaRPr lang="en-GB" dirty="0"/>
          </a:p>
        </p:txBody>
      </p:sp>
      <p:sp>
        <p:nvSpPr>
          <p:cNvPr id="3" name="Content Placeholder 2"/>
          <p:cNvSpPr>
            <a:spLocks noGrp="1"/>
          </p:cNvSpPr>
          <p:nvPr>
            <p:ph sz="half" idx="1"/>
          </p:nvPr>
        </p:nvSpPr>
        <p:spPr/>
        <p:txBody>
          <a:bodyPr/>
          <a:lstStyle/>
          <a:p>
            <a:r>
              <a:rPr lang="en-GB" dirty="0" smtClean="0"/>
              <a:t>Local Maxima</a:t>
            </a:r>
          </a:p>
          <a:p>
            <a:pPr lvl="1"/>
            <a:r>
              <a:rPr lang="en-GB" dirty="0" smtClean="0"/>
              <a:t>Backtrack to some earlier node and try going to different direction</a:t>
            </a:r>
          </a:p>
          <a:p>
            <a:endParaRPr lang="en-GB" dirty="0"/>
          </a:p>
          <a:p>
            <a:r>
              <a:rPr lang="en-GB" dirty="0" smtClean="0"/>
              <a:t>Plateau</a:t>
            </a:r>
          </a:p>
          <a:p>
            <a:pPr lvl="1"/>
            <a:r>
              <a:rPr lang="en-GB" dirty="0" smtClean="0"/>
              <a:t>Make a big jump in some direction to try to get a new section of the search space </a:t>
            </a:r>
          </a:p>
          <a:p>
            <a:pPr lvl="1"/>
            <a:r>
              <a:rPr lang="en-GB" dirty="0" smtClean="0"/>
              <a:t>If rule apply single small steps, apply them several times in the same direction</a:t>
            </a:r>
            <a:endParaRPr lang="en-GB" dirty="0"/>
          </a:p>
        </p:txBody>
      </p:sp>
      <p:sp>
        <p:nvSpPr>
          <p:cNvPr id="4" name="Content Placeholder 3"/>
          <p:cNvSpPr>
            <a:spLocks noGrp="1"/>
          </p:cNvSpPr>
          <p:nvPr>
            <p:ph sz="half" idx="2"/>
          </p:nvPr>
        </p:nvSpPr>
        <p:spPr/>
        <p:txBody>
          <a:bodyPr/>
          <a:lstStyle/>
          <a:p>
            <a:r>
              <a:rPr lang="en-GB" dirty="0" smtClean="0"/>
              <a:t>Ridges</a:t>
            </a:r>
          </a:p>
          <a:p>
            <a:pPr lvl="1"/>
            <a:r>
              <a:rPr lang="en-GB" dirty="0" smtClean="0"/>
              <a:t>Apply two or more rules such as bidirectional search before doing the test</a:t>
            </a:r>
          </a:p>
          <a:p>
            <a:pPr lvl="1"/>
            <a:r>
              <a:rPr lang="en-GB" dirty="0" smtClean="0"/>
              <a:t>Moving in several directions at once</a:t>
            </a:r>
            <a:endParaRPr lang="en-GB" dirty="0"/>
          </a:p>
        </p:txBody>
      </p:sp>
    </p:spTree>
    <p:extLst>
      <p:ext uri="{BB962C8B-B14F-4D97-AF65-F5344CB8AC3E}">
        <p14:creationId xmlns:p14="http://schemas.microsoft.com/office/powerpoint/2010/main" val="974101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Simulated Annealing Search</a:t>
            </a:r>
            <a:endParaRPr lang="en-GB" dirty="0"/>
          </a:p>
        </p:txBody>
      </p:sp>
      <p:sp>
        <p:nvSpPr>
          <p:cNvPr id="3" name="Content Placeholder 2"/>
          <p:cNvSpPr>
            <a:spLocks noGrp="1"/>
          </p:cNvSpPr>
          <p:nvPr>
            <p:ph idx="1"/>
          </p:nvPr>
        </p:nvSpPr>
        <p:spPr/>
        <p:txBody>
          <a:bodyPr>
            <a:normAutofit lnSpcReduction="10000"/>
          </a:bodyPr>
          <a:lstStyle/>
          <a:p>
            <a:r>
              <a:rPr lang="en-GB" dirty="0" smtClean="0"/>
              <a:t>Rather than starting from a different initial state all over again, when a current state shows no progress in the technique</a:t>
            </a:r>
          </a:p>
          <a:p>
            <a:r>
              <a:rPr lang="en-GB" dirty="0" smtClean="0"/>
              <a:t>This search takes some downhill steps so that it can escape that particular local maxima and continue with other peaks in the state space</a:t>
            </a:r>
          </a:p>
          <a:p>
            <a:r>
              <a:rPr lang="en-GB" dirty="0" smtClean="0"/>
              <a:t>Gradient descent: maximizing cost</a:t>
            </a:r>
          </a:p>
          <a:p>
            <a:r>
              <a:rPr lang="en-GB" dirty="0" smtClean="0"/>
              <a:t>A random pick is made for the move</a:t>
            </a:r>
          </a:p>
          <a:p>
            <a:pPr lvl="1"/>
            <a:r>
              <a:rPr lang="en-GB" dirty="0" smtClean="0"/>
              <a:t>If it improves the situation, it is accepted straight away</a:t>
            </a:r>
          </a:p>
          <a:p>
            <a:pPr lvl="1"/>
            <a:r>
              <a:rPr lang="en-GB" dirty="0" smtClean="0"/>
              <a:t>If it worsen the situation, it is accepted with some probability less than 1 which decreases exponentially with the badness of the move i.e. for bad moves the probability is low and for comparatively less bad one, it’s higher</a:t>
            </a:r>
          </a:p>
        </p:txBody>
      </p:sp>
    </p:spTree>
    <p:extLst>
      <p:ext uri="{BB962C8B-B14F-4D97-AF65-F5344CB8AC3E}">
        <p14:creationId xmlns:p14="http://schemas.microsoft.com/office/powerpoint/2010/main" val="552667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Simulated Annealing Search</a:t>
            </a:r>
            <a:endParaRPr lang="en-GB" dirty="0"/>
          </a:p>
        </p:txBody>
      </p:sp>
      <p:sp>
        <p:nvSpPr>
          <p:cNvPr id="3" name="Content Placeholder 2"/>
          <p:cNvSpPr>
            <a:spLocks noGrp="1"/>
          </p:cNvSpPr>
          <p:nvPr>
            <p:ph idx="1"/>
          </p:nvPr>
        </p:nvSpPr>
        <p:spPr/>
        <p:txBody>
          <a:bodyPr/>
          <a:lstStyle/>
          <a:p>
            <a:r>
              <a:rPr lang="en-GB" dirty="0" smtClean="0"/>
              <a:t>The degree of badness of the move is determined by the </a:t>
            </a:r>
            <a:r>
              <a:rPr lang="en-GB" dirty="0"/>
              <a:t>amount ∆E, </a:t>
            </a:r>
            <a:r>
              <a:rPr lang="en-GB" dirty="0" smtClean="0"/>
              <a:t>by which the evaluation is worsened</a:t>
            </a:r>
          </a:p>
          <a:p>
            <a:r>
              <a:rPr lang="en-GB" dirty="0" smtClean="0"/>
              <a:t>The probability also depends on the value of a objective function parameter ‘T’</a:t>
            </a:r>
          </a:p>
          <a:p>
            <a:r>
              <a:rPr lang="en-GB" dirty="0" smtClean="0"/>
              <a:t>For low value of T, probability is high and vice versa</a:t>
            </a:r>
          </a:p>
          <a:p>
            <a:r>
              <a:rPr lang="en-GB" dirty="0" smtClean="0"/>
              <a:t>Hence, bad moves are more likely to be allowed at the beginning only</a:t>
            </a:r>
          </a:p>
          <a:p>
            <a:r>
              <a:rPr lang="en-GB" dirty="0" smtClean="0"/>
              <a:t>This method is more common in VLSI layout problem solving, factory scheduling and travelling salesman problems</a:t>
            </a:r>
          </a:p>
        </p:txBody>
      </p:sp>
    </p:spTree>
    <p:extLst>
      <p:ext uri="{BB962C8B-B14F-4D97-AF65-F5344CB8AC3E}">
        <p14:creationId xmlns:p14="http://schemas.microsoft.com/office/powerpoint/2010/main" val="3397595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Local Beam Search</a:t>
            </a:r>
            <a:endParaRPr lang="en-GB" dirty="0"/>
          </a:p>
        </p:txBody>
      </p:sp>
      <p:sp>
        <p:nvSpPr>
          <p:cNvPr id="3" name="Content Placeholder 2"/>
          <p:cNvSpPr>
            <a:spLocks noGrp="1"/>
          </p:cNvSpPr>
          <p:nvPr>
            <p:ph idx="1"/>
          </p:nvPr>
        </p:nvSpPr>
        <p:spPr/>
        <p:txBody>
          <a:bodyPr/>
          <a:lstStyle/>
          <a:p>
            <a:r>
              <a:rPr lang="en-GB" dirty="0" smtClean="0"/>
              <a:t>A path based algorithm</a:t>
            </a:r>
          </a:p>
          <a:p>
            <a:r>
              <a:rPr lang="en-GB" dirty="0" smtClean="0"/>
              <a:t>Keeps track of k-states rather than just one</a:t>
            </a:r>
          </a:p>
          <a:p>
            <a:r>
              <a:rPr lang="en-GB" dirty="0" smtClean="0"/>
              <a:t>Begins with k randomly generated states, at each step, all the successors of all k states are generated</a:t>
            </a:r>
          </a:p>
          <a:p>
            <a:r>
              <a:rPr lang="en-GB" dirty="0" smtClean="0"/>
              <a:t>If any one is the goal, the algorithm halts</a:t>
            </a:r>
          </a:p>
          <a:p>
            <a:r>
              <a:rPr lang="en-GB" dirty="0" smtClean="0"/>
              <a:t>Can quickly become concentrated in a small region of the state space</a:t>
            </a:r>
            <a:endParaRPr lang="en-GB" dirty="0"/>
          </a:p>
        </p:txBody>
      </p:sp>
    </p:spTree>
    <p:extLst>
      <p:ext uri="{BB962C8B-B14F-4D97-AF65-F5344CB8AC3E}">
        <p14:creationId xmlns:p14="http://schemas.microsoft.com/office/powerpoint/2010/main" val="4014550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Genetic Algorithm</a:t>
            </a:r>
            <a:endParaRPr lang="en-GB" dirty="0"/>
          </a:p>
        </p:txBody>
      </p:sp>
      <p:sp>
        <p:nvSpPr>
          <p:cNvPr id="3" name="Content Placeholder 2"/>
          <p:cNvSpPr>
            <a:spLocks noGrp="1"/>
          </p:cNvSpPr>
          <p:nvPr>
            <p:ph idx="1"/>
          </p:nvPr>
        </p:nvSpPr>
        <p:spPr/>
        <p:txBody>
          <a:bodyPr/>
          <a:lstStyle/>
          <a:p>
            <a:r>
              <a:rPr lang="en-GB" dirty="0" smtClean="0"/>
              <a:t>A variant of stochastic beam search in which successor states are generated by combining two parent states, rather than by modifying a single state</a:t>
            </a:r>
          </a:p>
          <a:p>
            <a:r>
              <a:rPr lang="en-GB" dirty="0" smtClean="0"/>
              <a:t>It begins with a set of k randomly generated states called the population</a:t>
            </a:r>
          </a:p>
          <a:p>
            <a:r>
              <a:rPr lang="en-GB" dirty="0" smtClean="0"/>
              <a:t>Each state or individual is represented as a string over a finite alphabet most commons 0s and 1s</a:t>
            </a:r>
          </a:p>
          <a:p>
            <a:r>
              <a:rPr lang="en-GB" dirty="0" smtClean="0"/>
              <a:t>Fitness function defines the fitness value of each state</a:t>
            </a:r>
          </a:p>
          <a:p>
            <a:endParaRPr lang="en-GB" dirty="0"/>
          </a:p>
        </p:txBody>
      </p:sp>
    </p:spTree>
    <p:extLst>
      <p:ext uri="{BB962C8B-B14F-4D97-AF65-F5344CB8AC3E}">
        <p14:creationId xmlns:p14="http://schemas.microsoft.com/office/powerpoint/2010/main" val="2326918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Genetic Algorithm</a:t>
            </a:r>
            <a:endParaRPr lang="en-GB" dirty="0"/>
          </a:p>
        </p:txBody>
      </p:sp>
      <p:sp>
        <p:nvSpPr>
          <p:cNvPr id="3" name="Content Placeholder 2"/>
          <p:cNvSpPr>
            <a:spLocks noGrp="1"/>
          </p:cNvSpPr>
          <p:nvPr>
            <p:ph idx="1"/>
          </p:nvPr>
        </p:nvSpPr>
        <p:spPr/>
        <p:txBody>
          <a:bodyPr/>
          <a:lstStyle/>
          <a:p>
            <a:r>
              <a:rPr lang="en-GB" dirty="0" smtClean="0"/>
              <a:t>Cross over point is randomly chosen for crossing of strings, which yields offspring for each generation</a:t>
            </a:r>
          </a:p>
          <a:p>
            <a:r>
              <a:rPr lang="en-GB" dirty="0" smtClean="0"/>
              <a:t>Each individual of next generation offspring is subjected to random mutation with a small independent probability</a:t>
            </a:r>
          </a:p>
          <a:p>
            <a:r>
              <a:rPr lang="en-GB" dirty="0" smtClean="0"/>
              <a:t>The primary advantage of GA comes from crossover operation</a:t>
            </a:r>
          </a:p>
          <a:p>
            <a:r>
              <a:rPr lang="en-GB" dirty="0" smtClean="0"/>
              <a:t>GA combines an uphill tendency with random exploration and exchange of information among parallel search threads</a:t>
            </a:r>
          </a:p>
          <a:p>
            <a:r>
              <a:rPr lang="en-GB" dirty="0" smtClean="0"/>
              <a:t>GA has widespread impact on optimization problem such as circuit layout and job scheduling</a:t>
            </a:r>
            <a:endParaRPr lang="en-GB" dirty="0"/>
          </a:p>
        </p:txBody>
      </p:sp>
    </p:spTree>
    <p:extLst>
      <p:ext uri="{BB962C8B-B14F-4D97-AF65-F5344CB8AC3E}">
        <p14:creationId xmlns:p14="http://schemas.microsoft.com/office/powerpoint/2010/main" val="2570529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Adversarial Search Techniques</a:t>
            </a:r>
            <a:endParaRPr lang="en-GB" dirty="0"/>
          </a:p>
        </p:txBody>
      </p:sp>
      <p:sp>
        <p:nvSpPr>
          <p:cNvPr id="3" name="Content Placeholder 2"/>
          <p:cNvSpPr>
            <a:spLocks noGrp="1"/>
          </p:cNvSpPr>
          <p:nvPr>
            <p:ph idx="1"/>
          </p:nvPr>
        </p:nvSpPr>
        <p:spPr/>
        <p:txBody>
          <a:bodyPr/>
          <a:lstStyle/>
          <a:p>
            <a:r>
              <a:rPr lang="en-GB" dirty="0" smtClean="0"/>
              <a:t>Often known as Games</a:t>
            </a:r>
          </a:p>
          <a:p>
            <a:r>
              <a:rPr lang="en-GB" dirty="0" smtClean="0"/>
              <a:t>Used in competitive multi-agent environments</a:t>
            </a:r>
          </a:p>
          <a:p>
            <a:r>
              <a:rPr lang="en-GB" dirty="0" smtClean="0"/>
              <a:t>Based on game theory</a:t>
            </a:r>
          </a:p>
          <a:p>
            <a:r>
              <a:rPr lang="en-GB" dirty="0" smtClean="0"/>
              <a:t>Deterministic and fully observable environments in which there are two agents whose actions must alternate and in which the utility values at the end of the game are always equal and opposite</a:t>
            </a:r>
          </a:p>
          <a:p>
            <a:r>
              <a:rPr lang="en-GB" dirty="0" smtClean="0"/>
              <a:t>This creates adversarial situation</a:t>
            </a:r>
            <a:endParaRPr lang="en-GB" dirty="0"/>
          </a:p>
        </p:txBody>
      </p:sp>
    </p:spTree>
    <p:extLst>
      <p:ext uri="{BB962C8B-B14F-4D97-AF65-F5344CB8AC3E}">
        <p14:creationId xmlns:p14="http://schemas.microsoft.com/office/powerpoint/2010/main" val="1002582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Optimal Decision in Adversarial Search</a:t>
            </a:r>
            <a:endParaRPr lang="en-GB" dirty="0"/>
          </a:p>
        </p:txBody>
      </p:sp>
      <p:sp>
        <p:nvSpPr>
          <p:cNvPr id="3" name="Content Placeholder 2"/>
          <p:cNvSpPr>
            <a:spLocks noGrp="1"/>
          </p:cNvSpPr>
          <p:nvPr>
            <p:ph idx="1"/>
          </p:nvPr>
        </p:nvSpPr>
        <p:spPr/>
        <p:txBody>
          <a:bodyPr/>
          <a:lstStyle/>
          <a:p>
            <a:r>
              <a:rPr lang="en-GB" dirty="0" smtClean="0"/>
              <a:t>A game can be defined as a kind of search problem with the following components:</a:t>
            </a:r>
          </a:p>
          <a:p>
            <a:pPr lvl="1"/>
            <a:r>
              <a:rPr lang="en-GB" dirty="0" smtClean="0"/>
              <a:t>Initial State identifying the initial position in the game and identification of the first player</a:t>
            </a:r>
          </a:p>
          <a:p>
            <a:pPr lvl="1"/>
            <a:r>
              <a:rPr lang="en-GB" dirty="0" smtClean="0"/>
              <a:t>Successor Function returning a list of (move, state) pairs</a:t>
            </a:r>
          </a:p>
          <a:p>
            <a:pPr lvl="1"/>
            <a:r>
              <a:rPr lang="en-GB" dirty="0" smtClean="0"/>
              <a:t>Terminal Test which determine that the game is over</a:t>
            </a:r>
          </a:p>
          <a:p>
            <a:pPr lvl="1"/>
            <a:r>
              <a:rPr lang="en-GB" dirty="0" smtClean="0"/>
              <a:t>Utility function which gives a numeric value for the terminal states</a:t>
            </a:r>
            <a:r>
              <a:rPr lang="en-GB" dirty="0" smtClean="0"/>
              <a:t>. Ex: in TTT Lose, draw or equal with -1, 0 ,+1</a:t>
            </a:r>
            <a:endParaRPr lang="en-GB" dirty="0"/>
          </a:p>
        </p:txBody>
      </p:sp>
    </p:spTree>
    <p:extLst>
      <p:ext uri="{BB962C8B-B14F-4D97-AF65-F5344CB8AC3E}">
        <p14:creationId xmlns:p14="http://schemas.microsoft.com/office/powerpoint/2010/main" val="251405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 Criteria to Measure Performance</a:t>
            </a:r>
            <a:endParaRPr lang="en-GB" dirty="0"/>
          </a:p>
        </p:txBody>
      </p:sp>
      <p:sp>
        <p:nvSpPr>
          <p:cNvPr id="3" name="Content Placeholder 2"/>
          <p:cNvSpPr>
            <a:spLocks noGrp="1"/>
          </p:cNvSpPr>
          <p:nvPr>
            <p:ph idx="1"/>
          </p:nvPr>
        </p:nvSpPr>
        <p:spPr/>
        <p:txBody>
          <a:bodyPr/>
          <a:lstStyle/>
          <a:p>
            <a:r>
              <a:rPr lang="en-GB" dirty="0" smtClean="0"/>
              <a:t>Completeness: Ability to find the solution if the solution exists</a:t>
            </a:r>
          </a:p>
          <a:p>
            <a:r>
              <a:rPr lang="en-GB" dirty="0" smtClean="0"/>
              <a:t>Optimality: Ability to find out the highest quality solution among the several solutions</a:t>
            </a:r>
          </a:p>
          <a:p>
            <a:pPr lvl="1"/>
            <a:r>
              <a:rPr lang="en-GB" dirty="0" smtClean="0"/>
              <a:t>Should maintain the information about the number of steps or the path cost from the current state to the goal state</a:t>
            </a:r>
          </a:p>
          <a:p>
            <a:r>
              <a:rPr lang="en-GB" dirty="0" smtClean="0"/>
              <a:t>Time Complexity: Time taken to find out the solution</a:t>
            </a:r>
          </a:p>
          <a:p>
            <a:r>
              <a:rPr lang="en-GB" dirty="0" smtClean="0"/>
              <a:t>Space Complexity: Amount of Memory required to perform the searching</a:t>
            </a:r>
            <a:endParaRPr lang="en-GB" dirty="0"/>
          </a:p>
        </p:txBody>
      </p:sp>
    </p:spTree>
    <p:extLst>
      <p:ext uri="{BB962C8B-B14F-4D97-AF65-F5344CB8AC3E}">
        <p14:creationId xmlns:p14="http://schemas.microsoft.com/office/powerpoint/2010/main" val="1488858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Minimax</a:t>
            </a:r>
            <a:r>
              <a:rPr lang="en-GB" dirty="0" smtClean="0"/>
              <a:t> Algorithm</a:t>
            </a:r>
            <a:endParaRPr lang="en-GB" dirty="0"/>
          </a:p>
        </p:txBody>
      </p:sp>
      <p:sp>
        <p:nvSpPr>
          <p:cNvPr id="3" name="Content Placeholder 2"/>
          <p:cNvSpPr>
            <a:spLocks noGrp="1"/>
          </p:cNvSpPr>
          <p:nvPr>
            <p:ph idx="1"/>
          </p:nvPr>
        </p:nvSpPr>
        <p:spPr>
          <a:xfrm>
            <a:off x="838200" y="1825624"/>
            <a:ext cx="10515600" cy="5032375"/>
          </a:xfrm>
        </p:spPr>
        <p:txBody>
          <a:bodyPr>
            <a:normAutofit/>
          </a:bodyPr>
          <a:lstStyle/>
          <a:p>
            <a:r>
              <a:rPr lang="en-GB" dirty="0" smtClean="0"/>
              <a:t>Max is considered as the first player in the game and Min as the second player</a:t>
            </a:r>
          </a:p>
          <a:p>
            <a:r>
              <a:rPr lang="en-GB" dirty="0" smtClean="0"/>
              <a:t>This algorithm computes the </a:t>
            </a:r>
            <a:r>
              <a:rPr lang="en-GB" dirty="0" err="1" smtClean="0"/>
              <a:t>minimax</a:t>
            </a:r>
            <a:r>
              <a:rPr lang="en-GB" dirty="0" smtClean="0"/>
              <a:t> decision from the current state</a:t>
            </a:r>
          </a:p>
          <a:p>
            <a:r>
              <a:rPr lang="en-GB" dirty="0" smtClean="0"/>
              <a:t>It uses a recursive computation of </a:t>
            </a:r>
            <a:r>
              <a:rPr lang="en-GB" dirty="0" err="1" smtClean="0"/>
              <a:t>minimax</a:t>
            </a:r>
            <a:r>
              <a:rPr lang="en-GB" dirty="0" smtClean="0"/>
              <a:t> values of each successor state directly implementing some defined function</a:t>
            </a:r>
          </a:p>
          <a:p>
            <a:r>
              <a:rPr lang="en-GB" dirty="0" smtClean="0"/>
              <a:t>The recursion proceeds from the initial node to all the leaf nodes</a:t>
            </a:r>
          </a:p>
          <a:p>
            <a:r>
              <a:rPr lang="en-GB" dirty="0" smtClean="0"/>
              <a:t>Then the </a:t>
            </a:r>
            <a:r>
              <a:rPr lang="en-GB" dirty="0" err="1" smtClean="0"/>
              <a:t>minimax</a:t>
            </a:r>
            <a:r>
              <a:rPr lang="en-GB" dirty="0" smtClean="0"/>
              <a:t> values are backed up through the tree as the recursion unwinds</a:t>
            </a:r>
          </a:p>
          <a:p>
            <a:r>
              <a:rPr lang="en-GB" dirty="0" smtClean="0"/>
              <a:t>It performs the depth first exploration of a game tree in a complete way</a:t>
            </a:r>
            <a:endParaRPr lang="en-GB" dirty="0"/>
          </a:p>
        </p:txBody>
      </p:sp>
    </p:spTree>
    <p:extLst>
      <p:ext uri="{BB962C8B-B14F-4D97-AF65-F5344CB8AC3E}">
        <p14:creationId xmlns:p14="http://schemas.microsoft.com/office/powerpoint/2010/main" val="1792549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Alpha Beta Pruning</a:t>
            </a:r>
            <a:endParaRPr lang="en-GB" dirty="0"/>
          </a:p>
        </p:txBody>
      </p:sp>
      <p:sp>
        <p:nvSpPr>
          <p:cNvPr id="3" name="Content Placeholder 2"/>
          <p:cNvSpPr>
            <a:spLocks noGrp="1"/>
          </p:cNvSpPr>
          <p:nvPr>
            <p:ph idx="1"/>
          </p:nvPr>
        </p:nvSpPr>
        <p:spPr/>
        <p:txBody>
          <a:bodyPr/>
          <a:lstStyle/>
          <a:p>
            <a:r>
              <a:rPr lang="en-GB" dirty="0" err="1" smtClean="0"/>
              <a:t>Minimax</a:t>
            </a:r>
            <a:r>
              <a:rPr lang="en-GB" dirty="0" smtClean="0"/>
              <a:t> algorithm has to examine exponentially increasing number of moves</a:t>
            </a:r>
          </a:p>
          <a:p>
            <a:r>
              <a:rPr lang="en-GB" dirty="0" smtClean="0"/>
              <a:t>As the exponential rise can’t be avoided Pruning cut it into halves</a:t>
            </a:r>
          </a:p>
          <a:p>
            <a:r>
              <a:rPr lang="en-GB" dirty="0" smtClean="0"/>
              <a:t>By not considering a large part of the tree number of states to be calculated is cut down</a:t>
            </a:r>
          </a:p>
          <a:p>
            <a:r>
              <a:rPr lang="en-GB" dirty="0" smtClean="0"/>
              <a:t>When applied to a standard </a:t>
            </a:r>
            <a:r>
              <a:rPr lang="en-GB" dirty="0" err="1" smtClean="0"/>
              <a:t>minimax</a:t>
            </a:r>
            <a:r>
              <a:rPr lang="en-GB" dirty="0" smtClean="0"/>
              <a:t> tree, alpha beta pruning returns the same move as </a:t>
            </a:r>
            <a:r>
              <a:rPr lang="en-GB" dirty="0" err="1" smtClean="0"/>
              <a:t>minimax</a:t>
            </a:r>
            <a:r>
              <a:rPr lang="en-GB" dirty="0" smtClean="0"/>
              <a:t> would, but prunes away the branches which couldn’t possibly influence the final decision</a:t>
            </a:r>
          </a:p>
          <a:p>
            <a:r>
              <a:rPr lang="en-GB" dirty="0" smtClean="0"/>
              <a:t>Alpha beta pruning could be applied to the trees of any depth</a:t>
            </a:r>
            <a:endParaRPr lang="en-GB" dirty="0"/>
          </a:p>
        </p:txBody>
      </p:sp>
    </p:spTree>
    <p:extLst>
      <p:ext uri="{BB962C8B-B14F-4D97-AF65-F5344CB8AC3E}">
        <p14:creationId xmlns:p14="http://schemas.microsoft.com/office/powerpoint/2010/main" val="2173557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Russell, S. and </a:t>
            </a:r>
            <a:r>
              <a:rPr lang="en-GB" dirty="0" err="1" smtClean="0"/>
              <a:t>Norvig</a:t>
            </a:r>
            <a:r>
              <a:rPr lang="en-GB" dirty="0" smtClean="0"/>
              <a:t>, P., 2011, Artificial Intelligence: A Modern Approach, Pearson, India.</a:t>
            </a:r>
          </a:p>
          <a:p>
            <a:r>
              <a:rPr lang="en-GB" dirty="0" smtClean="0"/>
              <a:t>Rich, E. and Knight, K., 2004, Artificial Intelligence, Tata McGraw hill, </a:t>
            </a:r>
            <a:r>
              <a:rPr lang="en-GB" smtClean="0"/>
              <a:t>India.</a:t>
            </a:r>
            <a:endParaRPr lang="en-GB" dirty="0" smtClean="0"/>
          </a:p>
          <a:p>
            <a:endParaRPr lang="en-GB" dirty="0"/>
          </a:p>
        </p:txBody>
      </p:sp>
    </p:spTree>
    <p:extLst>
      <p:ext uri="{BB962C8B-B14F-4D97-AF65-F5344CB8AC3E}">
        <p14:creationId xmlns:p14="http://schemas.microsoft.com/office/powerpoint/2010/main" val="41853983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Text Placeholder 2"/>
          <p:cNvSpPr>
            <a:spLocks noGrp="1"/>
          </p:cNvSpPr>
          <p:nvPr>
            <p:ph type="body" idx="1"/>
          </p:nvPr>
        </p:nvSpPr>
        <p:spPr>
          <a:xfrm>
            <a:off x="831849" y="4589463"/>
            <a:ext cx="10999079" cy="1909811"/>
          </a:xfrm>
        </p:spPr>
        <p:txBody>
          <a:bodyPr>
            <a:normAutofit/>
          </a:bodyPr>
          <a:lstStyle/>
          <a:p>
            <a:r>
              <a:rPr lang="en-GB" dirty="0" smtClean="0"/>
              <a:t>Any Queries?</a:t>
            </a:r>
          </a:p>
          <a:p>
            <a:endParaRPr lang="en-GB" dirty="0" smtClean="0"/>
          </a:p>
          <a:p>
            <a:r>
              <a:rPr lang="en-GB" dirty="0" smtClean="0"/>
              <a:t>Now, </a:t>
            </a:r>
            <a:r>
              <a:rPr lang="en-GB" smtClean="0"/>
              <a:t>Search for </a:t>
            </a:r>
            <a:r>
              <a:rPr lang="en-GB" dirty="0" smtClean="0"/>
              <a:t>yourself.</a:t>
            </a:r>
            <a:endParaRPr lang="en-GB" dirty="0"/>
          </a:p>
        </p:txBody>
      </p:sp>
    </p:spTree>
    <p:extLst>
      <p:ext uri="{BB962C8B-B14F-4D97-AF65-F5344CB8AC3E}">
        <p14:creationId xmlns:p14="http://schemas.microsoft.com/office/powerpoint/2010/main" val="46859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 Types</a:t>
            </a:r>
            <a:endParaRPr lang="en-GB" dirty="0"/>
          </a:p>
        </p:txBody>
      </p:sp>
      <p:sp>
        <p:nvSpPr>
          <p:cNvPr id="3" name="Content Placeholder 2"/>
          <p:cNvSpPr>
            <a:spLocks noGrp="1"/>
          </p:cNvSpPr>
          <p:nvPr>
            <p:ph idx="1"/>
          </p:nvPr>
        </p:nvSpPr>
        <p:spPr/>
        <p:txBody>
          <a:bodyPr/>
          <a:lstStyle/>
          <a:p>
            <a:r>
              <a:rPr lang="en-GB" dirty="0" smtClean="0"/>
              <a:t>Blind Search or Uninformed Search</a:t>
            </a:r>
          </a:p>
          <a:p>
            <a:r>
              <a:rPr lang="en-GB" dirty="0" smtClean="0"/>
              <a:t>Informed Search or Heuristic Search</a:t>
            </a:r>
            <a:endParaRPr lang="en-GB" dirty="0"/>
          </a:p>
        </p:txBody>
      </p:sp>
    </p:spTree>
    <p:extLst>
      <p:ext uri="{BB962C8B-B14F-4D97-AF65-F5344CB8AC3E}">
        <p14:creationId xmlns:p14="http://schemas.microsoft.com/office/powerpoint/2010/main" val="2437947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 Evolution Function</a:t>
            </a:r>
            <a:endParaRPr lang="en-GB" dirty="0"/>
          </a:p>
        </p:txBody>
      </p:sp>
      <p:sp>
        <p:nvSpPr>
          <p:cNvPr id="3" name="Content Placeholder 2"/>
          <p:cNvSpPr>
            <a:spLocks noGrp="1"/>
          </p:cNvSpPr>
          <p:nvPr>
            <p:ph idx="1"/>
          </p:nvPr>
        </p:nvSpPr>
        <p:spPr/>
        <p:txBody>
          <a:bodyPr/>
          <a:lstStyle/>
          <a:p>
            <a:r>
              <a:rPr lang="en-GB" dirty="0" smtClean="0"/>
              <a:t>A number to indicate how far we are from the goal</a:t>
            </a:r>
          </a:p>
          <a:p>
            <a:r>
              <a:rPr lang="en-GB" dirty="0" smtClean="0"/>
              <a:t>Every move should reduce this number or if not never increase</a:t>
            </a:r>
          </a:p>
          <a:p>
            <a:r>
              <a:rPr lang="en-GB" dirty="0" smtClean="0"/>
              <a:t>When this number becomes zero, the problem is solved (there may be some exceptions)</a:t>
            </a:r>
          </a:p>
          <a:p>
            <a:endParaRPr lang="en-GB" dirty="0"/>
          </a:p>
        </p:txBody>
      </p:sp>
    </p:spTree>
    <p:extLst>
      <p:ext uri="{BB962C8B-B14F-4D97-AF65-F5344CB8AC3E}">
        <p14:creationId xmlns:p14="http://schemas.microsoft.com/office/powerpoint/2010/main" val="3635835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 Puzzle Games</a:t>
            </a:r>
            <a:endParaRPr lang="en-GB"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64768520"/>
              </p:ext>
            </p:extLst>
          </p:nvPr>
        </p:nvGraphicFramePr>
        <p:xfrm>
          <a:off x="838200" y="1825625"/>
          <a:ext cx="4521591" cy="2352480"/>
        </p:xfrm>
        <a:graphic>
          <a:graphicData uri="http://schemas.openxmlformats.org/drawingml/2006/table">
            <a:tbl>
              <a:tblPr firstRow="1" bandRow="1">
                <a:tableStyleId>{5C22544A-7EE6-4342-B048-85BDC9FD1C3A}</a:tableStyleId>
              </a:tblPr>
              <a:tblGrid>
                <a:gridCol w="1507197"/>
                <a:gridCol w="1507197"/>
                <a:gridCol w="1507197"/>
              </a:tblGrid>
              <a:tr h="784160">
                <a:tc>
                  <a:txBody>
                    <a:bodyPr/>
                    <a:lstStyle/>
                    <a:p>
                      <a:pPr algn="ctr"/>
                      <a:r>
                        <a:rPr lang="en-GB" sz="3600" dirty="0" smtClean="0"/>
                        <a:t>1</a:t>
                      </a:r>
                      <a:endParaRPr lang="en-GB" sz="3600" dirty="0"/>
                    </a:p>
                  </a:txBody>
                  <a:tcPr marL="125036" marR="125036"/>
                </a:tc>
                <a:tc>
                  <a:txBody>
                    <a:bodyPr/>
                    <a:lstStyle/>
                    <a:p>
                      <a:pPr algn="ctr"/>
                      <a:r>
                        <a:rPr lang="en-GB" sz="3600" dirty="0" smtClean="0"/>
                        <a:t>2</a:t>
                      </a:r>
                      <a:endParaRPr lang="en-GB" sz="3600" dirty="0"/>
                    </a:p>
                  </a:txBody>
                  <a:tcPr marL="125036" marR="125036"/>
                </a:tc>
                <a:tc>
                  <a:txBody>
                    <a:bodyPr/>
                    <a:lstStyle/>
                    <a:p>
                      <a:pPr algn="ctr"/>
                      <a:r>
                        <a:rPr lang="en-GB" sz="3600" dirty="0" smtClean="0"/>
                        <a:t>3</a:t>
                      </a:r>
                      <a:endParaRPr lang="en-GB" sz="3600" dirty="0"/>
                    </a:p>
                  </a:txBody>
                  <a:tcPr marL="125036" marR="125036"/>
                </a:tc>
              </a:tr>
              <a:tr h="784160">
                <a:tc>
                  <a:txBody>
                    <a:bodyPr/>
                    <a:lstStyle/>
                    <a:p>
                      <a:pPr algn="ctr"/>
                      <a:r>
                        <a:rPr lang="en-GB" sz="3600" dirty="0" smtClean="0"/>
                        <a:t>8</a:t>
                      </a:r>
                      <a:endParaRPr lang="en-GB" sz="3600" dirty="0"/>
                    </a:p>
                  </a:txBody>
                  <a:tcPr marL="125036" marR="125036"/>
                </a:tc>
                <a:tc>
                  <a:txBody>
                    <a:bodyPr/>
                    <a:lstStyle/>
                    <a:p>
                      <a:pPr algn="ctr"/>
                      <a:endParaRPr lang="en-GB" sz="3600" dirty="0"/>
                    </a:p>
                  </a:txBody>
                  <a:tcPr marL="125036" marR="125036"/>
                </a:tc>
                <a:tc>
                  <a:txBody>
                    <a:bodyPr/>
                    <a:lstStyle/>
                    <a:p>
                      <a:pPr algn="ctr"/>
                      <a:r>
                        <a:rPr lang="en-GB" sz="3600" dirty="0" smtClean="0"/>
                        <a:t>4</a:t>
                      </a:r>
                      <a:endParaRPr lang="en-GB" sz="3600" dirty="0"/>
                    </a:p>
                  </a:txBody>
                  <a:tcPr marL="125036" marR="125036"/>
                </a:tc>
              </a:tr>
              <a:tr h="784160">
                <a:tc>
                  <a:txBody>
                    <a:bodyPr/>
                    <a:lstStyle/>
                    <a:p>
                      <a:pPr algn="ctr"/>
                      <a:r>
                        <a:rPr lang="en-GB" sz="3600" dirty="0" smtClean="0"/>
                        <a:t>7</a:t>
                      </a:r>
                      <a:endParaRPr lang="en-GB" sz="3600" dirty="0"/>
                    </a:p>
                  </a:txBody>
                  <a:tcPr marL="125036" marR="125036"/>
                </a:tc>
                <a:tc>
                  <a:txBody>
                    <a:bodyPr/>
                    <a:lstStyle/>
                    <a:p>
                      <a:pPr algn="ctr"/>
                      <a:r>
                        <a:rPr lang="en-GB" sz="3600" dirty="0" smtClean="0"/>
                        <a:t>6</a:t>
                      </a:r>
                      <a:endParaRPr lang="en-GB" sz="3600" dirty="0"/>
                    </a:p>
                  </a:txBody>
                  <a:tcPr marL="125036" marR="125036"/>
                </a:tc>
                <a:tc>
                  <a:txBody>
                    <a:bodyPr/>
                    <a:lstStyle/>
                    <a:p>
                      <a:pPr algn="ctr"/>
                      <a:r>
                        <a:rPr lang="en-GB" sz="3600" dirty="0" smtClean="0"/>
                        <a:t>5</a:t>
                      </a:r>
                      <a:endParaRPr lang="en-GB" sz="3600" dirty="0"/>
                    </a:p>
                  </a:txBody>
                  <a:tcPr marL="125036" marR="125036"/>
                </a:tc>
              </a:tr>
            </a:tbl>
          </a:graphicData>
        </a:graphic>
      </p:graphicFrame>
      <p:graphicFrame>
        <p:nvGraphicFramePr>
          <p:cNvPr id="7" name="Content Placeholder 6"/>
          <p:cNvGraphicFramePr>
            <a:graphicFrameLocks noGrp="1"/>
          </p:cNvGraphicFramePr>
          <p:nvPr>
            <p:ph sz="half" idx="2"/>
            <p:extLst>
              <p:ext uri="{D42A27DB-BD31-4B8C-83A1-F6EECF244321}">
                <p14:modId xmlns:p14="http://schemas.microsoft.com/office/powerpoint/2010/main" val="1714948541"/>
              </p:ext>
            </p:extLst>
          </p:nvPr>
        </p:nvGraphicFramePr>
        <p:xfrm>
          <a:off x="6172200" y="1825625"/>
          <a:ext cx="4997548" cy="2324343"/>
        </p:xfrm>
        <a:graphic>
          <a:graphicData uri="http://schemas.openxmlformats.org/drawingml/2006/table">
            <a:tbl>
              <a:tblPr firstRow="1" bandRow="1">
                <a:tableStyleId>{5C22544A-7EE6-4342-B048-85BDC9FD1C3A}</a:tableStyleId>
              </a:tblPr>
              <a:tblGrid>
                <a:gridCol w="1751857"/>
                <a:gridCol w="1751857"/>
                <a:gridCol w="1493834"/>
              </a:tblGrid>
              <a:tr h="774781">
                <a:tc>
                  <a:txBody>
                    <a:bodyPr/>
                    <a:lstStyle/>
                    <a:p>
                      <a:pPr algn="ctr"/>
                      <a:r>
                        <a:rPr lang="en-GB" sz="3600" dirty="0" smtClean="0"/>
                        <a:t>2</a:t>
                      </a:r>
                      <a:endParaRPr lang="en-GB" sz="3600" dirty="0"/>
                    </a:p>
                  </a:txBody>
                  <a:tcPr marL="125036" marR="125036"/>
                </a:tc>
                <a:tc>
                  <a:txBody>
                    <a:bodyPr/>
                    <a:lstStyle/>
                    <a:p>
                      <a:pPr algn="ctr"/>
                      <a:r>
                        <a:rPr lang="en-GB" sz="3600" dirty="0" smtClean="0"/>
                        <a:t>8</a:t>
                      </a:r>
                      <a:endParaRPr lang="en-GB" sz="3600" dirty="0"/>
                    </a:p>
                  </a:txBody>
                  <a:tcPr marL="125036" marR="125036"/>
                </a:tc>
                <a:tc>
                  <a:txBody>
                    <a:bodyPr/>
                    <a:lstStyle/>
                    <a:p>
                      <a:pPr algn="ctr"/>
                      <a:r>
                        <a:rPr lang="en-GB" sz="3600" dirty="0" smtClean="0"/>
                        <a:t>3</a:t>
                      </a:r>
                      <a:endParaRPr lang="en-GB" sz="3600" dirty="0"/>
                    </a:p>
                  </a:txBody>
                  <a:tcPr marL="125036" marR="125036"/>
                </a:tc>
              </a:tr>
              <a:tr h="774781">
                <a:tc>
                  <a:txBody>
                    <a:bodyPr/>
                    <a:lstStyle/>
                    <a:p>
                      <a:pPr algn="ctr"/>
                      <a:r>
                        <a:rPr lang="en-GB" sz="3600" dirty="0" smtClean="0"/>
                        <a:t>1</a:t>
                      </a:r>
                      <a:endParaRPr lang="en-GB" sz="3600" dirty="0"/>
                    </a:p>
                  </a:txBody>
                  <a:tcPr marL="125036" marR="125036"/>
                </a:tc>
                <a:tc>
                  <a:txBody>
                    <a:bodyPr/>
                    <a:lstStyle/>
                    <a:p>
                      <a:pPr algn="ctr"/>
                      <a:r>
                        <a:rPr lang="en-GB" sz="3600" dirty="0" smtClean="0"/>
                        <a:t>4</a:t>
                      </a:r>
                      <a:endParaRPr lang="en-GB" sz="3600" dirty="0"/>
                    </a:p>
                  </a:txBody>
                  <a:tcPr marL="125036" marR="125036"/>
                </a:tc>
                <a:tc>
                  <a:txBody>
                    <a:bodyPr/>
                    <a:lstStyle/>
                    <a:p>
                      <a:pPr algn="ctr"/>
                      <a:endParaRPr lang="en-GB" sz="3600" dirty="0"/>
                    </a:p>
                  </a:txBody>
                  <a:tcPr marL="125036" marR="125036"/>
                </a:tc>
              </a:tr>
              <a:tr h="774781">
                <a:tc>
                  <a:txBody>
                    <a:bodyPr/>
                    <a:lstStyle/>
                    <a:p>
                      <a:pPr algn="ctr"/>
                      <a:r>
                        <a:rPr lang="en-GB" sz="3600" dirty="0" smtClean="0"/>
                        <a:t>7</a:t>
                      </a:r>
                      <a:endParaRPr lang="en-GB" sz="3600" dirty="0"/>
                    </a:p>
                  </a:txBody>
                  <a:tcPr marL="125036" marR="125036"/>
                </a:tc>
                <a:tc>
                  <a:txBody>
                    <a:bodyPr/>
                    <a:lstStyle/>
                    <a:p>
                      <a:pPr algn="ctr"/>
                      <a:r>
                        <a:rPr lang="en-GB" sz="3600" dirty="0" smtClean="0"/>
                        <a:t>6</a:t>
                      </a:r>
                      <a:endParaRPr lang="en-GB" sz="3600" dirty="0"/>
                    </a:p>
                  </a:txBody>
                  <a:tcPr marL="125036" marR="125036"/>
                </a:tc>
                <a:tc>
                  <a:txBody>
                    <a:bodyPr/>
                    <a:lstStyle/>
                    <a:p>
                      <a:pPr algn="ctr"/>
                      <a:r>
                        <a:rPr lang="en-GB" sz="3600" dirty="0" smtClean="0"/>
                        <a:t>5</a:t>
                      </a:r>
                      <a:endParaRPr lang="en-GB" sz="3600" dirty="0"/>
                    </a:p>
                  </a:txBody>
                  <a:tcPr marL="125036" marR="125036"/>
                </a:tc>
              </a:tr>
            </a:tbl>
          </a:graphicData>
        </a:graphic>
      </p:graphicFrame>
      <p:sp>
        <p:nvSpPr>
          <p:cNvPr id="6" name="TextBox 5"/>
          <p:cNvSpPr txBox="1"/>
          <p:nvPr/>
        </p:nvSpPr>
        <p:spPr>
          <a:xfrm>
            <a:off x="838200" y="4501662"/>
            <a:ext cx="4591929" cy="1077218"/>
          </a:xfrm>
          <a:prstGeom prst="rect">
            <a:avLst/>
          </a:prstGeom>
          <a:noFill/>
        </p:spPr>
        <p:txBody>
          <a:bodyPr wrap="square" rtlCol="0">
            <a:spAutoFit/>
          </a:bodyPr>
          <a:lstStyle/>
          <a:p>
            <a:pPr marL="285750" indent="-285750">
              <a:buFont typeface="Arial" panose="020B0604020202020204" pitchFamily="34" charset="0"/>
              <a:buChar char="•"/>
            </a:pPr>
            <a:r>
              <a:rPr lang="en-GB" sz="3200" dirty="0" smtClean="0"/>
              <a:t>Its  Goal State</a:t>
            </a:r>
          </a:p>
          <a:p>
            <a:pPr marL="285750" indent="-285750">
              <a:buFont typeface="Arial" panose="020B0604020202020204" pitchFamily="34" charset="0"/>
              <a:buChar char="•"/>
            </a:pPr>
            <a:r>
              <a:rPr lang="en-GB" sz="3200" dirty="0" smtClean="0"/>
              <a:t>Evolution Function = 0</a:t>
            </a:r>
            <a:endParaRPr lang="en-GB" sz="3200" dirty="0"/>
          </a:p>
        </p:txBody>
      </p:sp>
      <p:sp>
        <p:nvSpPr>
          <p:cNvPr id="8" name="TextBox 7"/>
          <p:cNvSpPr txBox="1"/>
          <p:nvPr/>
        </p:nvSpPr>
        <p:spPr>
          <a:xfrm>
            <a:off x="6096000" y="4501662"/>
            <a:ext cx="4591929" cy="1077218"/>
          </a:xfrm>
          <a:prstGeom prst="rect">
            <a:avLst/>
          </a:prstGeom>
          <a:noFill/>
        </p:spPr>
        <p:txBody>
          <a:bodyPr wrap="square" rtlCol="0">
            <a:spAutoFit/>
          </a:bodyPr>
          <a:lstStyle/>
          <a:p>
            <a:pPr marL="285750" indent="-285750">
              <a:buFont typeface="Arial" panose="020B0604020202020204" pitchFamily="34" charset="0"/>
              <a:buChar char="•"/>
            </a:pPr>
            <a:r>
              <a:rPr lang="en-GB" sz="3200" dirty="0" smtClean="0"/>
              <a:t>Its  Initial State</a:t>
            </a:r>
          </a:p>
          <a:p>
            <a:pPr marL="285750" indent="-285750">
              <a:buFont typeface="Arial" panose="020B0604020202020204" pitchFamily="34" charset="0"/>
              <a:buChar char="•"/>
            </a:pPr>
            <a:r>
              <a:rPr lang="en-GB" sz="3200" dirty="0" smtClean="0"/>
              <a:t>Evolution Function = -4</a:t>
            </a:r>
            <a:endParaRPr lang="en-GB" sz="3200" dirty="0"/>
          </a:p>
        </p:txBody>
      </p:sp>
    </p:spTree>
    <p:extLst>
      <p:ext uri="{BB962C8B-B14F-4D97-AF65-F5344CB8AC3E}">
        <p14:creationId xmlns:p14="http://schemas.microsoft.com/office/powerpoint/2010/main" val="270044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Searching: Problem Classification</a:t>
            </a:r>
            <a:endParaRPr lang="en-GB" dirty="0"/>
          </a:p>
        </p:txBody>
      </p:sp>
      <p:sp>
        <p:nvSpPr>
          <p:cNvPr id="6" name="Content Placeholder 5"/>
          <p:cNvSpPr>
            <a:spLocks noGrp="1"/>
          </p:cNvSpPr>
          <p:nvPr>
            <p:ph idx="1"/>
          </p:nvPr>
        </p:nvSpPr>
        <p:spPr/>
        <p:txBody>
          <a:bodyPr/>
          <a:lstStyle/>
          <a:p>
            <a:r>
              <a:rPr lang="en-GB" dirty="0" smtClean="0"/>
              <a:t>Ignorable: Intermediate actions can be ignored. Example: Water Jug Problem</a:t>
            </a:r>
          </a:p>
          <a:p>
            <a:r>
              <a:rPr lang="en-GB" dirty="0" smtClean="0"/>
              <a:t>Recoverable: The actions can be implemented to go the initial states. Example: 8 Puzzle Games</a:t>
            </a:r>
          </a:p>
          <a:p>
            <a:r>
              <a:rPr lang="en-GB" dirty="0" smtClean="0"/>
              <a:t>Irrecoverable: The actions can’t be implemented to reach the previous state. Example: Tic-Tac-Toe</a:t>
            </a:r>
          </a:p>
          <a:p>
            <a:r>
              <a:rPr lang="en-GB" dirty="0" smtClean="0"/>
              <a:t>Decomposable: The problem can be broken into similar ones. Example: Bike Racing</a:t>
            </a:r>
            <a:endParaRPr lang="en-GB" dirty="0"/>
          </a:p>
        </p:txBody>
      </p:sp>
    </p:spTree>
    <p:extLst>
      <p:ext uri="{BB962C8B-B14F-4D97-AF65-F5344CB8AC3E}">
        <p14:creationId xmlns:p14="http://schemas.microsoft.com/office/powerpoint/2010/main" val="2328555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3068</Words>
  <Application>Microsoft Office PowerPoint</Application>
  <PresentationFormat>Widescreen</PresentationFormat>
  <Paragraphs>431</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Office Theme</vt:lpstr>
      <vt:lpstr>Search Techniques(Contd…)</vt:lpstr>
      <vt:lpstr>Outline</vt:lpstr>
      <vt:lpstr>Searching</vt:lpstr>
      <vt:lpstr>Searching: Steps</vt:lpstr>
      <vt:lpstr>Searching: Criteria to Measure Performance</vt:lpstr>
      <vt:lpstr>Searching: Types</vt:lpstr>
      <vt:lpstr>Searching: Evolution Function</vt:lpstr>
      <vt:lpstr>8 Puzzle Games</vt:lpstr>
      <vt:lpstr>Searching: Problem Classification</vt:lpstr>
      <vt:lpstr>Uniformed Search</vt:lpstr>
      <vt:lpstr>Breadth First Search</vt:lpstr>
      <vt:lpstr>Breadth First Search: Four Criteria</vt:lpstr>
      <vt:lpstr>Breadth First Search: Four Criteria</vt:lpstr>
      <vt:lpstr>Breadth First Search: Four Criteria</vt:lpstr>
      <vt:lpstr>Uniform Cost Search</vt:lpstr>
      <vt:lpstr>Uniform Cost Search</vt:lpstr>
      <vt:lpstr>Uniform Cost Search</vt:lpstr>
      <vt:lpstr>Uniform Cost Search: Four Criteria </vt:lpstr>
      <vt:lpstr>Depth First Search</vt:lpstr>
      <vt:lpstr>Depth First Search: Four Criteria</vt:lpstr>
      <vt:lpstr>Depth First Search: Four Criteria</vt:lpstr>
      <vt:lpstr>Backtracking Search</vt:lpstr>
      <vt:lpstr>Depth Limited Search</vt:lpstr>
      <vt:lpstr>Iterative Deepening Depth First Search</vt:lpstr>
      <vt:lpstr>Bidirectional Search</vt:lpstr>
      <vt:lpstr>Informed Search</vt:lpstr>
      <vt:lpstr>Informed Search</vt:lpstr>
      <vt:lpstr>Best First Search</vt:lpstr>
      <vt:lpstr>Best First Search: Types</vt:lpstr>
      <vt:lpstr>Greedy Best First Search</vt:lpstr>
      <vt:lpstr>Greedy Best First Search</vt:lpstr>
      <vt:lpstr>A* Search</vt:lpstr>
      <vt:lpstr>A* Search</vt:lpstr>
      <vt:lpstr>A* Search</vt:lpstr>
      <vt:lpstr>Local Search Algorithm and Optimization</vt:lpstr>
      <vt:lpstr>Iterative Improvement Algorithm</vt:lpstr>
      <vt:lpstr>Iterative Improvement Algorithm</vt:lpstr>
      <vt:lpstr>Iterative Improvement Algorithm: Types</vt:lpstr>
      <vt:lpstr>Hill Climbing Search</vt:lpstr>
      <vt:lpstr>Hill Climbing Search</vt:lpstr>
      <vt:lpstr>Hill Climbing Search: Problems</vt:lpstr>
      <vt:lpstr>Hill Climbing Search: Solution to the Problems</vt:lpstr>
      <vt:lpstr>Simulated Annealing Search</vt:lpstr>
      <vt:lpstr>Simulated Annealing Search</vt:lpstr>
      <vt:lpstr>Local Beam Search</vt:lpstr>
      <vt:lpstr>Genetic Algorithm</vt:lpstr>
      <vt:lpstr>Genetic Algorithm</vt:lpstr>
      <vt:lpstr>Adversarial Search Techniques</vt:lpstr>
      <vt:lpstr>Optimal Decision in Adversarial Search</vt:lpstr>
      <vt:lpstr>Minimax Algorithm</vt:lpstr>
      <vt:lpstr>Alpha Beta Pruning</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 I: Introduction</dc:title>
  <dc:creator>Bibek Ropakheti</dc:creator>
  <cp:lastModifiedBy>Krishna Hari KC</cp:lastModifiedBy>
  <cp:revision>170</cp:revision>
  <dcterms:created xsi:type="dcterms:W3CDTF">2014-05-15T04:25:13Z</dcterms:created>
  <dcterms:modified xsi:type="dcterms:W3CDTF">2014-11-16T15:28:00Z</dcterms:modified>
</cp:coreProperties>
</file>