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42"/>
  </p:notesMasterIdLst>
  <p:sldIdLst>
    <p:sldId id="256" r:id="rId2"/>
    <p:sldId id="257" r:id="rId3"/>
    <p:sldId id="258" r:id="rId4"/>
    <p:sldId id="259" r:id="rId5"/>
    <p:sldId id="260" r:id="rId6"/>
    <p:sldId id="291" r:id="rId7"/>
    <p:sldId id="261" r:id="rId8"/>
    <p:sldId id="262" r:id="rId9"/>
    <p:sldId id="293"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4" r:id="rId31"/>
    <p:sldId id="283" r:id="rId32"/>
    <p:sldId id="285" r:id="rId33"/>
    <p:sldId id="286" r:id="rId34"/>
    <p:sldId id="287" r:id="rId35"/>
    <p:sldId id="288" r:id="rId36"/>
    <p:sldId id="289" r:id="rId37"/>
    <p:sldId id="290" r:id="rId38"/>
    <p:sldId id="292"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47" autoAdjust="0"/>
    <p:restoredTop sz="94660"/>
  </p:normalViewPr>
  <p:slideViewPr>
    <p:cSldViewPr snapToGrid="0">
      <p:cViewPr varScale="1">
        <p:scale>
          <a:sx n="70" d="100"/>
          <a:sy n="70" d="100"/>
        </p:scale>
        <p:origin x="3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BFD1C-8FBC-4118-B572-5E874F201D61}" type="datetimeFigureOut">
              <a:rPr lang="en-US" smtClean="0"/>
              <a:t>12/1/2014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C56B6-D5B9-4444-A1E4-72CD373CE1CE}" type="slidenum">
              <a:rPr lang="en-US" smtClean="0"/>
              <a:t>‹#›</a:t>
            </a:fld>
            <a:endParaRPr lang="en-US"/>
          </a:p>
        </p:txBody>
      </p:sp>
    </p:spTree>
    <p:extLst>
      <p:ext uri="{BB962C8B-B14F-4D97-AF65-F5344CB8AC3E}">
        <p14:creationId xmlns:p14="http://schemas.microsoft.com/office/powerpoint/2010/main" val="2294501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5C56B6-D5B9-4444-A1E4-72CD373CE1CE}" type="slidenum">
              <a:rPr lang="en-US" smtClean="0"/>
              <a:t>14</a:t>
            </a:fld>
            <a:endParaRPr lang="en-US"/>
          </a:p>
        </p:txBody>
      </p:sp>
    </p:spTree>
    <p:extLst>
      <p:ext uri="{BB962C8B-B14F-4D97-AF65-F5344CB8AC3E}">
        <p14:creationId xmlns:p14="http://schemas.microsoft.com/office/powerpoint/2010/main" val="4057346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869455-22AF-46B3-9C6F-11F8B360CA6A}" type="datetimeFigureOut">
              <a:rPr lang="en-US" smtClean="0"/>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89EEA-D1B7-4FFF-9B54-B3C80BDC972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109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869455-22AF-46B3-9C6F-11F8B360CA6A}" type="datetimeFigureOut">
              <a:rPr lang="en-US" smtClean="0"/>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89EEA-D1B7-4FFF-9B54-B3C80BDC9720}" type="slidenum">
              <a:rPr lang="en-US" smtClean="0"/>
              <a:t>‹#›</a:t>
            </a:fld>
            <a:endParaRPr lang="en-US"/>
          </a:p>
        </p:txBody>
      </p:sp>
    </p:spTree>
    <p:extLst>
      <p:ext uri="{BB962C8B-B14F-4D97-AF65-F5344CB8AC3E}">
        <p14:creationId xmlns:p14="http://schemas.microsoft.com/office/powerpoint/2010/main" val="217697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869455-22AF-46B3-9C6F-11F8B360CA6A}" type="datetimeFigureOut">
              <a:rPr lang="en-US" smtClean="0"/>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89EEA-D1B7-4FFF-9B54-B3C80BDC9720}" type="slidenum">
              <a:rPr lang="en-US" smtClean="0"/>
              <a:t>‹#›</a:t>
            </a:fld>
            <a:endParaRPr lang="en-US"/>
          </a:p>
        </p:txBody>
      </p:sp>
    </p:spTree>
    <p:extLst>
      <p:ext uri="{BB962C8B-B14F-4D97-AF65-F5344CB8AC3E}">
        <p14:creationId xmlns:p14="http://schemas.microsoft.com/office/powerpoint/2010/main" val="117101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869455-22AF-46B3-9C6F-11F8B360CA6A}" type="datetimeFigureOut">
              <a:rPr lang="en-US" smtClean="0"/>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89EEA-D1B7-4FFF-9B54-B3C80BDC9720}" type="slidenum">
              <a:rPr lang="en-US" smtClean="0"/>
              <a:t>‹#›</a:t>
            </a:fld>
            <a:endParaRPr lang="en-US"/>
          </a:p>
        </p:txBody>
      </p:sp>
    </p:spTree>
    <p:extLst>
      <p:ext uri="{BB962C8B-B14F-4D97-AF65-F5344CB8AC3E}">
        <p14:creationId xmlns:p14="http://schemas.microsoft.com/office/powerpoint/2010/main" val="426208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869455-22AF-46B3-9C6F-11F8B360CA6A}" type="datetimeFigureOut">
              <a:rPr lang="en-US" smtClean="0"/>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89EEA-D1B7-4FFF-9B54-B3C80BDC972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24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869455-22AF-46B3-9C6F-11F8B360CA6A}" type="datetimeFigureOut">
              <a:rPr lang="en-US" smtClean="0"/>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89EEA-D1B7-4FFF-9B54-B3C80BDC9720}" type="slidenum">
              <a:rPr lang="en-US" smtClean="0"/>
              <a:t>‹#›</a:t>
            </a:fld>
            <a:endParaRPr lang="en-US"/>
          </a:p>
        </p:txBody>
      </p:sp>
    </p:spTree>
    <p:extLst>
      <p:ext uri="{BB962C8B-B14F-4D97-AF65-F5344CB8AC3E}">
        <p14:creationId xmlns:p14="http://schemas.microsoft.com/office/powerpoint/2010/main" val="13742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869455-22AF-46B3-9C6F-11F8B360CA6A}" type="datetimeFigureOut">
              <a:rPr lang="en-US" smtClean="0"/>
              <a:t>12/1/2014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489EEA-D1B7-4FFF-9B54-B3C80BDC9720}" type="slidenum">
              <a:rPr lang="en-US" smtClean="0"/>
              <a:t>‹#›</a:t>
            </a:fld>
            <a:endParaRPr lang="en-US"/>
          </a:p>
        </p:txBody>
      </p:sp>
    </p:spTree>
    <p:extLst>
      <p:ext uri="{BB962C8B-B14F-4D97-AF65-F5344CB8AC3E}">
        <p14:creationId xmlns:p14="http://schemas.microsoft.com/office/powerpoint/2010/main" val="221250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869455-22AF-46B3-9C6F-11F8B360CA6A}" type="datetimeFigureOut">
              <a:rPr lang="en-US" smtClean="0"/>
              <a:t>12/1/2014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489EEA-D1B7-4FFF-9B54-B3C80BDC9720}" type="slidenum">
              <a:rPr lang="en-US" smtClean="0"/>
              <a:t>‹#›</a:t>
            </a:fld>
            <a:endParaRPr lang="en-US"/>
          </a:p>
        </p:txBody>
      </p:sp>
    </p:spTree>
    <p:extLst>
      <p:ext uri="{BB962C8B-B14F-4D97-AF65-F5344CB8AC3E}">
        <p14:creationId xmlns:p14="http://schemas.microsoft.com/office/powerpoint/2010/main" val="693600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E869455-22AF-46B3-9C6F-11F8B360CA6A}" type="datetimeFigureOut">
              <a:rPr lang="en-US" smtClean="0"/>
              <a:t>12/1/2014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8489EEA-D1B7-4FFF-9B54-B3C80BDC9720}" type="slidenum">
              <a:rPr lang="en-US" smtClean="0"/>
              <a:t>‹#›</a:t>
            </a:fld>
            <a:endParaRPr lang="en-US"/>
          </a:p>
        </p:txBody>
      </p:sp>
    </p:spTree>
    <p:extLst>
      <p:ext uri="{BB962C8B-B14F-4D97-AF65-F5344CB8AC3E}">
        <p14:creationId xmlns:p14="http://schemas.microsoft.com/office/powerpoint/2010/main" val="318334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E869455-22AF-46B3-9C6F-11F8B360CA6A}" type="datetimeFigureOut">
              <a:rPr lang="en-US" smtClean="0"/>
              <a:t>12/1/2014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8489EEA-D1B7-4FFF-9B54-B3C80BDC9720}" type="slidenum">
              <a:rPr lang="en-US" smtClean="0"/>
              <a:t>‹#›</a:t>
            </a:fld>
            <a:endParaRPr lang="en-US"/>
          </a:p>
        </p:txBody>
      </p:sp>
    </p:spTree>
    <p:extLst>
      <p:ext uri="{BB962C8B-B14F-4D97-AF65-F5344CB8AC3E}">
        <p14:creationId xmlns:p14="http://schemas.microsoft.com/office/powerpoint/2010/main" val="424159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869455-22AF-46B3-9C6F-11F8B360CA6A}" type="datetimeFigureOut">
              <a:rPr lang="en-US" smtClean="0"/>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89EEA-D1B7-4FFF-9B54-B3C80BDC9720}" type="slidenum">
              <a:rPr lang="en-US" smtClean="0"/>
              <a:t>‹#›</a:t>
            </a:fld>
            <a:endParaRPr lang="en-US"/>
          </a:p>
        </p:txBody>
      </p:sp>
    </p:spTree>
    <p:extLst>
      <p:ext uri="{BB962C8B-B14F-4D97-AF65-F5344CB8AC3E}">
        <p14:creationId xmlns:p14="http://schemas.microsoft.com/office/powerpoint/2010/main" val="1686176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869455-22AF-46B3-9C6F-11F8B360CA6A}" type="datetimeFigureOut">
              <a:rPr lang="en-US" smtClean="0"/>
              <a:t>12/1/2014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8489EEA-D1B7-4FFF-9B54-B3C80BDC972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410576"/>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4</a:t>
            </a:r>
            <a:endParaRPr lang="en-US" dirty="0"/>
          </a:p>
        </p:txBody>
      </p:sp>
      <p:sp>
        <p:nvSpPr>
          <p:cNvPr id="3" name="Subtitle 2"/>
          <p:cNvSpPr>
            <a:spLocks noGrp="1"/>
          </p:cNvSpPr>
          <p:nvPr>
            <p:ph type="subTitle" idx="1"/>
          </p:nvPr>
        </p:nvSpPr>
        <p:spPr/>
        <p:txBody>
          <a:bodyPr/>
          <a:lstStyle/>
          <a:p>
            <a:r>
              <a:rPr lang="en-US" dirty="0" smtClean="0"/>
              <a:t>Neural Network</a:t>
            </a:r>
            <a:endParaRPr lang="en-US" dirty="0"/>
          </a:p>
        </p:txBody>
      </p:sp>
    </p:spTree>
    <p:extLst>
      <p:ext uri="{BB962C8B-B14F-4D97-AF65-F5344CB8AC3E}">
        <p14:creationId xmlns:p14="http://schemas.microsoft.com/office/powerpoint/2010/main" val="2953141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Neuron as a </a:t>
            </a:r>
            <a:r>
              <a:rPr lang="en-US" smtClean="0"/>
              <a:t>simple </a:t>
            </a:r>
            <a:r>
              <a:rPr lang="en-US" dirty="0" err="1"/>
              <a:t>c</a:t>
            </a:r>
            <a:r>
              <a:rPr lang="en-US" smtClean="0"/>
              <a:t>omputing </a:t>
            </a:r>
            <a:r>
              <a:rPr lang="en-US" dirty="0" smtClean="0"/>
              <a:t>element: Diagram of a neuron	</a:t>
            </a:r>
            <a:endParaRPr lang="en-US" dirty="0"/>
          </a:p>
        </p:txBody>
      </p:sp>
      <p:sp>
        <p:nvSpPr>
          <p:cNvPr id="5" name="Content Placeholder 4"/>
          <p:cNvSpPr>
            <a:spLocks noGrp="1"/>
          </p:cNvSpPr>
          <p:nvPr>
            <p:ph sz="half" idx="1"/>
          </p:nvPr>
        </p:nvSpPr>
        <p:spPr/>
        <p:txBody>
          <a:bodyPr>
            <a:normAutofit lnSpcReduction="10000"/>
          </a:bodyPr>
          <a:lstStyle/>
          <a:p>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sz="half" idx="2"/>
              </p:nvPr>
            </p:nvSpPr>
            <p:spPr>
              <a:xfrm>
                <a:off x="6217920" y="1845734"/>
                <a:ext cx="4937760" cy="4478865"/>
              </a:xfrm>
            </p:spPr>
            <p:txBody>
              <a:bodyPr>
                <a:normAutofit lnSpcReduction="10000"/>
              </a:bodyPr>
              <a:lstStyle/>
              <a:p>
                <a:pPr>
                  <a:buFont typeface="Wingdings" panose="05000000000000000000" pitchFamily="2" charset="2"/>
                  <a:buChar char="q"/>
                </a:pPr>
                <a:r>
                  <a:rPr lang="en-US" dirty="0" smtClean="0"/>
                  <a:t>The neuron computes the weighted sum of the input signals </a:t>
                </a:r>
                <a:r>
                  <a:rPr lang="en-US" dirty="0"/>
                  <a:t>and compares the result with a </a:t>
                </a:r>
                <a:r>
                  <a:rPr lang="en-US" dirty="0" smtClean="0"/>
                  <a:t>t</a:t>
                </a:r>
                <a:r>
                  <a:rPr lang="en-US" b="1" dirty="0" smtClean="0"/>
                  <a:t>hreshold value</a:t>
                </a:r>
                <a:r>
                  <a:rPr lang="en-US" dirty="0"/>
                  <a:t>, θ. If the net input is less than the </a:t>
                </a:r>
                <a:r>
                  <a:rPr lang="en-US" dirty="0" smtClean="0"/>
                  <a:t>threshold, the </a:t>
                </a:r>
                <a:r>
                  <a:rPr lang="en-US" dirty="0"/>
                  <a:t>neuron output is –1. But if the net input is </a:t>
                </a:r>
                <a:r>
                  <a:rPr lang="en-US" dirty="0" smtClean="0"/>
                  <a:t>greater than </a:t>
                </a:r>
                <a:r>
                  <a:rPr lang="en-US" dirty="0"/>
                  <a:t>or equal to the threshold, the neuron </a:t>
                </a:r>
                <a:r>
                  <a:rPr lang="en-US" dirty="0" smtClean="0"/>
                  <a:t>becomes activated </a:t>
                </a:r>
                <a:r>
                  <a:rPr lang="en-US" dirty="0"/>
                  <a:t>and its output attains a value +1</a:t>
                </a:r>
                <a:r>
                  <a:rPr lang="en-US" dirty="0" smtClean="0"/>
                  <a:t>. </a:t>
                </a:r>
              </a:p>
              <a:p>
                <a:pPr>
                  <a:buFont typeface="Wingdings" panose="05000000000000000000" pitchFamily="2" charset="2"/>
                  <a:buChar char="q"/>
                </a:pPr>
                <a:r>
                  <a:rPr lang="en-US" dirty="0" smtClean="0"/>
                  <a:t>The </a:t>
                </a:r>
                <a:r>
                  <a:rPr lang="en-US" dirty="0"/>
                  <a:t>neuron uses the following transfer or </a:t>
                </a:r>
                <a:r>
                  <a:rPr lang="en-US" b="1" dirty="0" smtClean="0"/>
                  <a:t>activation function</a:t>
                </a:r>
                <a:r>
                  <a:rPr lang="en-US" dirty="0" smtClean="0"/>
                  <a:t> </a:t>
                </a:r>
              </a:p>
              <a:p>
                <a:pPr>
                  <a:buFont typeface="Wingdings" panose="05000000000000000000" pitchFamily="2" charset="2"/>
                  <a:buChar char="q"/>
                </a:pP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r>
                  <a:rPr lang="en-US" dirty="0" smtClean="0"/>
                  <a:t>       </a:t>
                </a:r>
                <a14:m>
                  <m:oMath xmlns:m="http://schemas.openxmlformats.org/officeDocument/2006/math">
                    <m:r>
                      <a:rPr lang="en-US" b="0" i="1" dirty="0" smtClean="0">
                        <a:latin typeface="Cambria Math" panose="02040503050406030204" pitchFamily="18" charset="0"/>
                      </a:rPr>
                      <m:t>𝑌</m:t>
                    </m:r>
                    <m:r>
                      <a:rPr lang="en-US" b="0" i="1" dirty="0"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1 </m:t>
                              </m:r>
                              <m:r>
                                <a:rPr lang="en-US" b="0" i="1" dirty="0" smtClean="0">
                                  <a:latin typeface="Cambria Math" panose="02040503050406030204" pitchFamily="18" charset="0"/>
                                </a:rPr>
                                <m:t>𝑖𝑓</m:t>
                              </m:r>
                              <m:r>
                                <a:rPr lang="en-US" b="0" i="1" dirty="0" smtClean="0">
                                  <a:latin typeface="Cambria Math" panose="02040503050406030204" pitchFamily="18" charset="0"/>
                                </a:rPr>
                                <m:t> </m:t>
                              </m:r>
                              <m:r>
                                <a:rPr lang="en-US" b="0" i="1" dirty="0" smtClean="0">
                                  <a:latin typeface="Cambria Math" panose="02040503050406030204" pitchFamily="18" charset="0"/>
                                </a:rPr>
                                <m:t>𝑋</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𝜃</m:t>
                              </m:r>
                            </m:e>
                          </m:mr>
                          <m:mr>
                            <m:e>
                              <m:r>
                                <a:rPr lang="en-US" b="0" i="1" dirty="0" smtClean="0">
                                  <a:latin typeface="Cambria Math" panose="02040503050406030204" pitchFamily="18" charset="0"/>
                                </a:rPr>
                                <m:t>−1 </m:t>
                              </m:r>
                              <m:r>
                                <a:rPr lang="en-US" b="0" i="1" dirty="0" smtClean="0">
                                  <a:latin typeface="Cambria Math" panose="02040503050406030204" pitchFamily="18" charset="0"/>
                                </a:rPr>
                                <m:t>𝑖𝑓</m:t>
                              </m:r>
                              <m:r>
                                <a:rPr lang="en-US" b="0" i="1" dirty="0" smtClean="0">
                                  <a:latin typeface="Cambria Math" panose="02040503050406030204" pitchFamily="18" charset="0"/>
                                </a:rPr>
                                <m:t> </m:t>
                              </m:r>
                              <m:r>
                                <a:rPr lang="en-US" b="0" i="1" dirty="0" smtClean="0">
                                  <a:latin typeface="Cambria Math" panose="02040503050406030204" pitchFamily="18" charset="0"/>
                                </a:rPr>
                                <m:t>𝑋</m:t>
                              </m:r>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𝜃</m:t>
                              </m:r>
                            </m:e>
                          </m:mr>
                        </m:m>
                      </m:e>
                    </m:d>
                  </m:oMath>
                </a14:m>
                <a:endParaRPr lang="en-US" dirty="0" smtClean="0"/>
              </a:p>
              <a:p>
                <a:pPr>
                  <a:buFont typeface="Wingdings" panose="05000000000000000000" pitchFamily="2" charset="2"/>
                  <a:buChar char="q"/>
                </a:pPr>
                <a:r>
                  <a:rPr lang="en-US" dirty="0" smtClean="0"/>
                  <a:t>This </a:t>
                </a:r>
                <a:r>
                  <a:rPr lang="en-US" dirty="0"/>
                  <a:t>type of </a:t>
                </a:r>
                <a:r>
                  <a:rPr lang="en-US" dirty="0" smtClean="0"/>
                  <a:t>activation </a:t>
                </a:r>
                <a:r>
                  <a:rPr lang="en-US" dirty="0"/>
                  <a:t>function is called a </a:t>
                </a:r>
                <a:r>
                  <a:rPr lang="en-US" b="1" dirty="0" smtClean="0"/>
                  <a:t>sign function</a:t>
                </a:r>
                <a:r>
                  <a:rPr lang="en-US" dirty="0"/>
                  <a:t/>
                </a:r>
                <a:br>
                  <a:rPr lang="en-US" dirty="0"/>
                </a:br>
                <a:r>
                  <a:rPr lang="en-US" dirty="0"/>
                  <a:t/>
                </a:r>
                <a:br>
                  <a:rPr lang="en-US" dirty="0"/>
                </a:b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half" idx="2"/>
              </p:nvPr>
            </p:nvSpPr>
            <p:spPr>
              <a:xfrm>
                <a:off x="6217920" y="1845734"/>
                <a:ext cx="4937760" cy="4478865"/>
              </a:xfrm>
              <a:blipFill rotWithShape="0">
                <a:blip r:embed="rId2"/>
                <a:stretch>
                  <a:fillRect l="-2716" t="-1771" r="-259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152525" y="1845734"/>
            <a:ext cx="4882515" cy="2895600"/>
          </a:xfrm>
          <a:prstGeom prst="rect">
            <a:avLst/>
          </a:prstGeom>
        </p:spPr>
      </p:pic>
    </p:spTree>
    <p:extLst>
      <p:ext uri="{BB962C8B-B14F-4D97-AF65-F5344CB8AC3E}">
        <p14:creationId xmlns:p14="http://schemas.microsoft.com/office/powerpoint/2010/main" val="643754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Functions for Neuron</a:t>
            </a:r>
            <a:endParaRPr lang="en-US" dirty="0"/>
          </a:p>
        </p:txBody>
      </p:sp>
      <p:pic>
        <p:nvPicPr>
          <p:cNvPr id="6" name="Content Placeholder 5"/>
          <p:cNvPicPr>
            <a:picLocks noGrp="1" noChangeAspect="1"/>
          </p:cNvPicPr>
          <p:nvPr>
            <p:ph idx="1"/>
          </p:nvPr>
        </p:nvPicPr>
        <p:blipFill>
          <a:blip r:embed="rId2"/>
          <a:stretch>
            <a:fillRect/>
          </a:stretch>
        </p:blipFill>
        <p:spPr>
          <a:xfrm>
            <a:off x="1630363" y="2171700"/>
            <a:ext cx="8991600" cy="3371850"/>
          </a:xfrm>
          <a:prstGeom prst="rect">
            <a:avLst/>
          </a:prstGeom>
        </p:spPr>
      </p:pic>
    </p:spTree>
    <p:extLst>
      <p:ext uri="{BB962C8B-B14F-4D97-AF65-F5344CB8AC3E}">
        <p14:creationId xmlns:p14="http://schemas.microsoft.com/office/powerpoint/2010/main" val="2169324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In 1958, Frank Rosenblatt introduced a training algorithm that provided the first procedure for training a simple ANN : a perceptron</a:t>
            </a:r>
          </a:p>
          <a:p>
            <a:pPr>
              <a:buFont typeface="Wingdings" panose="05000000000000000000" pitchFamily="2" charset="2"/>
              <a:buChar char="q"/>
            </a:pPr>
            <a:r>
              <a:rPr lang="en-US" dirty="0" smtClean="0"/>
              <a:t>The perceptron is the simplest form of a neural network. It consists of a single neuron with </a:t>
            </a:r>
            <a:r>
              <a:rPr lang="en-US" i="1" dirty="0" smtClean="0"/>
              <a:t>adjustable</a:t>
            </a:r>
            <a:r>
              <a:rPr lang="en-US" dirty="0" smtClean="0"/>
              <a:t> synaptic weights and a </a:t>
            </a:r>
            <a:r>
              <a:rPr lang="en-US" b="1" dirty="0" smtClean="0"/>
              <a:t>hard limiter</a:t>
            </a:r>
          </a:p>
          <a:p>
            <a:pPr>
              <a:buFont typeface="Wingdings" panose="05000000000000000000" pitchFamily="2" charset="2"/>
              <a:buChar char="q"/>
            </a:pPr>
            <a:r>
              <a:rPr lang="en-US" dirty="0" smtClean="0"/>
              <a:t>The operation of Rosenblatt’s perceptron is based on the McCulloch and Pitts neuron model. The model consists of a </a:t>
            </a:r>
            <a:r>
              <a:rPr lang="en-US" b="1" dirty="0" smtClean="0"/>
              <a:t>linear combiner </a:t>
            </a:r>
            <a:r>
              <a:rPr lang="en-US" dirty="0" smtClean="0"/>
              <a:t>followed by a hard limiter</a:t>
            </a:r>
          </a:p>
          <a:p>
            <a:pPr>
              <a:buFont typeface="Wingdings" panose="05000000000000000000" pitchFamily="2" charset="2"/>
              <a:buChar char="q"/>
            </a:pPr>
            <a:r>
              <a:rPr lang="en-US" dirty="0" smtClean="0"/>
              <a:t>The weighted sum of the inputs is applied to the hard limiter, which produces an output equal to +1 if its input is positive and -1 if its input is negative</a:t>
            </a:r>
            <a:endParaRPr lang="en-US" dirty="0"/>
          </a:p>
        </p:txBody>
      </p:sp>
    </p:spTree>
    <p:extLst>
      <p:ext uri="{BB962C8B-B14F-4D97-AF65-F5344CB8AC3E}">
        <p14:creationId xmlns:p14="http://schemas.microsoft.com/office/powerpoint/2010/main" val="3838622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a:t>
            </a:r>
            <a:endParaRPr lang="en-US" dirty="0"/>
          </a:p>
        </p:txBody>
      </p:sp>
      <p:pic>
        <p:nvPicPr>
          <p:cNvPr id="4" name="Content Placeholder 3"/>
          <p:cNvPicPr>
            <a:picLocks noGrp="1" noChangeAspect="1"/>
          </p:cNvPicPr>
          <p:nvPr>
            <p:ph idx="1"/>
          </p:nvPr>
        </p:nvPicPr>
        <p:blipFill>
          <a:blip r:embed="rId2"/>
          <a:stretch>
            <a:fillRect/>
          </a:stretch>
        </p:blipFill>
        <p:spPr>
          <a:xfrm>
            <a:off x="2831203" y="1946366"/>
            <a:ext cx="7843953" cy="4022725"/>
          </a:xfrm>
          <a:prstGeom prst="rect">
            <a:avLst/>
          </a:prstGeom>
        </p:spPr>
      </p:pic>
      <p:sp>
        <p:nvSpPr>
          <p:cNvPr id="5" name="TextBox 4"/>
          <p:cNvSpPr txBox="1"/>
          <p:nvPr/>
        </p:nvSpPr>
        <p:spPr>
          <a:xfrm>
            <a:off x="1097280" y="5507426"/>
            <a:ext cx="4900252" cy="461665"/>
          </a:xfrm>
          <a:prstGeom prst="rect">
            <a:avLst/>
          </a:prstGeom>
          <a:noFill/>
        </p:spPr>
        <p:txBody>
          <a:bodyPr wrap="none" rtlCol="0">
            <a:spAutoFit/>
          </a:bodyPr>
          <a:lstStyle/>
          <a:p>
            <a:r>
              <a:rPr lang="en-US" sz="2400" dirty="0" smtClean="0"/>
              <a:t>Fig: Single Layer two input Perceptron</a:t>
            </a:r>
            <a:endParaRPr lang="en-US" sz="2400" dirty="0"/>
          </a:p>
        </p:txBody>
      </p:sp>
    </p:spTree>
    <p:extLst>
      <p:ext uri="{BB962C8B-B14F-4D97-AF65-F5344CB8AC3E}">
        <p14:creationId xmlns:p14="http://schemas.microsoft.com/office/powerpoint/2010/main" val="2946942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The aim of the perceptron is to classify inputs,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a:rPr lang="en-US" b="0" i="0" smtClean="0">
                        <a:latin typeface="Cambria Math" panose="02040503050406030204" pitchFamily="18" charset="0"/>
                      </a:rPr>
                      <m:t>. </m:t>
                    </m:r>
                  </m:oMath>
                </a14:m>
                <a:r>
                  <a:rPr lang="en-US" dirty="0" smtClean="0"/>
                  <a:t> Into one of two classes, say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a14:m>
                <a:r>
                  <a:rPr lang="en-US" dirty="0" smtClean="0"/>
                  <a:t>.</a:t>
                </a:r>
              </a:p>
              <a:p>
                <a:pPr>
                  <a:buFont typeface="Wingdings" panose="05000000000000000000" pitchFamily="2" charset="2"/>
                  <a:buChar char="q"/>
                </a:pPr>
                <a:r>
                  <a:rPr lang="en-US" dirty="0" smtClean="0"/>
                  <a:t>In the case of an elementary perceptron, the n-dimensional space is divided into a </a:t>
                </a:r>
                <a:r>
                  <a:rPr lang="en-US" i="1" dirty="0" err="1" smtClean="0"/>
                  <a:t>hyperplane</a:t>
                </a:r>
                <a:r>
                  <a:rPr lang="en-US" dirty="0" smtClean="0"/>
                  <a:t> into two decision regions. The </a:t>
                </a:r>
                <a:r>
                  <a:rPr lang="en-US" dirty="0" err="1" smtClean="0"/>
                  <a:t>hyperplane</a:t>
                </a:r>
                <a:r>
                  <a:rPr lang="en-US" dirty="0" smtClean="0"/>
                  <a:t> is defined by </a:t>
                </a:r>
                <a:r>
                  <a:rPr lang="en-US" b="1" i="1" dirty="0" smtClean="0"/>
                  <a:t>linearly separable function </a:t>
                </a:r>
                <a:endParaRPr lang="en-US" b="1" i="1" dirty="0" smtClean="0">
                  <a:latin typeface="Cambria Math" panose="02040503050406030204" pitchFamily="18" charset="0"/>
                </a:endParaRPr>
              </a:p>
              <a:p>
                <a:pPr>
                  <a:buFont typeface="Wingdings" panose="05000000000000000000" pitchFamily="2" charset="2"/>
                  <a:buChar char="q"/>
                </a:pPr>
                <a:endParaRPr lang="en-US" b="1" i="1" dirty="0" smtClean="0">
                  <a:latin typeface="Cambria Math" panose="02040503050406030204" pitchFamily="18" charset="0"/>
                </a:endParaRPr>
              </a:p>
              <a:p>
                <a:pPr marL="0" indent="0" algn="ctr">
                  <a:buNone/>
                </a:pPr>
                <a14:m>
                  <m:oMath xmlns:m="http://schemas.openxmlformats.org/officeDocument/2006/math">
                    <m:nary>
                      <m:naryPr>
                        <m:chr m:val="∑"/>
                        <m:ctrlPr>
                          <a:rPr lang="en-US" sz="3200" b="1" i="1" smtClean="0">
                            <a:latin typeface="Cambria Math" panose="02040503050406030204" pitchFamily="18" charset="0"/>
                          </a:rPr>
                        </m:ctrlPr>
                      </m:naryPr>
                      <m:sub>
                        <m:r>
                          <m:rPr>
                            <m:brk m:alnAt="23"/>
                          </m:rPr>
                          <a:rPr lang="en-US" sz="3200" b="1" i="1" smtClean="0">
                            <a:latin typeface="Cambria Math" panose="02040503050406030204" pitchFamily="18" charset="0"/>
                          </a:rPr>
                          <m:t>𝒊</m:t>
                        </m:r>
                        <m:r>
                          <a:rPr lang="en-US" sz="3200" b="1" i="1" smtClean="0">
                            <a:latin typeface="Cambria Math" panose="02040503050406030204" pitchFamily="18" charset="0"/>
                          </a:rPr>
                          <m:t>=</m:t>
                        </m:r>
                        <m:r>
                          <a:rPr lang="en-US" sz="3200" b="1" i="1" smtClean="0">
                            <a:latin typeface="Cambria Math" panose="02040503050406030204" pitchFamily="18" charset="0"/>
                          </a:rPr>
                          <m:t>𝟏</m:t>
                        </m:r>
                      </m:sub>
                      <m:sup>
                        <m:r>
                          <a:rPr lang="en-US" sz="3200" b="1" i="1" smtClean="0">
                            <a:latin typeface="Cambria Math" panose="02040503050406030204" pitchFamily="18" charset="0"/>
                          </a:rPr>
                          <m:t>𝒏</m:t>
                        </m:r>
                      </m:sup>
                      <m:e>
                        <m:d>
                          <m:dPr>
                            <m:ctrlPr>
                              <a:rPr lang="en-US" sz="3200" b="1" i="1" smtClean="0">
                                <a:latin typeface="Cambria Math" panose="02040503050406030204" pitchFamily="18" charset="0"/>
                              </a:rPr>
                            </m:ctrlPr>
                          </m:dPr>
                          <m:e>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𝒙</m:t>
                                </m:r>
                              </m:e>
                              <m:sub>
                                <m:r>
                                  <a:rPr lang="en-US" sz="3200" b="1" i="1" smtClean="0">
                                    <a:latin typeface="Cambria Math" panose="02040503050406030204" pitchFamily="18" charset="0"/>
                                  </a:rPr>
                                  <m:t>𝒊</m:t>
                                </m:r>
                              </m:sub>
                            </m:sSub>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𝒘</m:t>
                                </m:r>
                              </m:e>
                              <m:sub>
                                <m:r>
                                  <a:rPr lang="en-US" sz="3200" b="1" i="1" smtClean="0">
                                    <a:latin typeface="Cambria Math" panose="02040503050406030204" pitchFamily="18" charset="0"/>
                                  </a:rPr>
                                  <m:t>𝒊</m:t>
                                </m:r>
                              </m:sub>
                            </m:sSub>
                            <m:r>
                              <a:rPr lang="en-US" sz="3200" b="1" i="1" smtClean="0">
                                <a:latin typeface="Cambria Math" panose="02040503050406030204" pitchFamily="18" charset="0"/>
                              </a:rPr>
                              <m:t> − </m:t>
                            </m:r>
                            <m:r>
                              <a:rPr lang="en-US" sz="3200" b="1" i="1" smtClean="0">
                                <a:latin typeface="Cambria Math" panose="02040503050406030204" pitchFamily="18" charset="0"/>
                                <a:ea typeface="Cambria Math" panose="02040503050406030204" pitchFamily="18" charset="0"/>
                              </a:rPr>
                              <m:t>𝜽</m:t>
                            </m:r>
                          </m:e>
                        </m:d>
                      </m:e>
                    </m:nary>
                  </m:oMath>
                </a14:m>
                <a:r>
                  <a:rPr lang="en-US" sz="3200" b="1" i="1" dirty="0" smtClean="0"/>
                  <a:t> = 0</a:t>
                </a:r>
                <a:endParaRPr lang="en-US" sz="3200" b="1"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1667" r="-970"/>
                </a:stretch>
              </a:blipFill>
            </p:spPr>
            <p:txBody>
              <a:bodyPr/>
              <a:lstStyle/>
              <a:p>
                <a:r>
                  <a:rPr lang="en-US">
                    <a:noFill/>
                  </a:rPr>
                  <a:t> </a:t>
                </a:r>
              </a:p>
            </p:txBody>
          </p:sp>
        </mc:Fallback>
      </mc:AlternateContent>
    </p:spTree>
    <p:extLst>
      <p:ext uri="{BB962C8B-B14F-4D97-AF65-F5344CB8AC3E}">
        <p14:creationId xmlns:p14="http://schemas.microsoft.com/office/powerpoint/2010/main" val="3053761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a:t>
            </a:r>
            <a:endParaRPr lang="en-US" dirty="0"/>
          </a:p>
        </p:txBody>
      </p:sp>
      <p:pic>
        <p:nvPicPr>
          <p:cNvPr id="4" name="Content Placeholder 3"/>
          <p:cNvPicPr>
            <a:picLocks noGrp="1" noChangeAspect="1"/>
          </p:cNvPicPr>
          <p:nvPr>
            <p:ph idx="1"/>
          </p:nvPr>
        </p:nvPicPr>
        <p:blipFill>
          <a:blip r:embed="rId2"/>
          <a:stretch>
            <a:fillRect/>
          </a:stretch>
        </p:blipFill>
        <p:spPr>
          <a:xfrm>
            <a:off x="3827355" y="2003017"/>
            <a:ext cx="7328325" cy="4022725"/>
          </a:xfrm>
          <a:prstGeom prst="rect">
            <a:avLst/>
          </a:prstGeom>
        </p:spPr>
      </p:pic>
      <p:sp>
        <p:nvSpPr>
          <p:cNvPr id="5" name="TextBox 4"/>
          <p:cNvSpPr txBox="1"/>
          <p:nvPr/>
        </p:nvSpPr>
        <p:spPr>
          <a:xfrm>
            <a:off x="138427" y="5891289"/>
            <a:ext cx="4415119" cy="400110"/>
          </a:xfrm>
          <a:prstGeom prst="rect">
            <a:avLst/>
          </a:prstGeom>
          <a:noFill/>
        </p:spPr>
        <p:txBody>
          <a:bodyPr wrap="none" rtlCol="0">
            <a:spAutoFit/>
          </a:bodyPr>
          <a:lstStyle/>
          <a:p>
            <a:r>
              <a:rPr lang="en-US" sz="2000" dirty="0" smtClean="0"/>
              <a:t>Fig: Linear </a:t>
            </a:r>
            <a:r>
              <a:rPr lang="en-US" sz="2000" dirty="0" err="1" smtClean="0"/>
              <a:t>Separability</a:t>
            </a:r>
            <a:r>
              <a:rPr lang="en-US" sz="2000" dirty="0" smtClean="0"/>
              <a:t> in the perceptron</a:t>
            </a:r>
            <a:endParaRPr lang="en-US" sz="2000" dirty="0"/>
          </a:p>
        </p:txBody>
      </p:sp>
    </p:spTree>
    <p:extLst>
      <p:ext uri="{BB962C8B-B14F-4D97-AF65-F5344CB8AC3E}">
        <p14:creationId xmlns:p14="http://schemas.microsoft.com/office/powerpoint/2010/main" val="3067511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How does the perceptron learn its classification tasks?</a:t>
                </a:r>
              </a:p>
              <a:p>
                <a:pPr>
                  <a:buFont typeface="Wingdings" panose="05000000000000000000" pitchFamily="2" charset="2"/>
                  <a:buChar char="q"/>
                </a:pPr>
                <a:r>
                  <a:rPr lang="en-US" dirty="0" smtClean="0"/>
                  <a:t>This is done by making small adjustment in the weights to reduce the difference between the actual and desired outputs of the perceptron. The initial weights are randomly assigned, usually in the range [-0.5, +0.5], and then updated to obtain the output consistent with the training examples.</a:t>
                </a:r>
              </a:p>
              <a:p>
                <a:pPr>
                  <a:buFont typeface="Wingdings" panose="05000000000000000000" pitchFamily="2" charset="2"/>
                  <a:buChar char="q"/>
                </a:pPr>
                <a:r>
                  <a:rPr lang="en-US" dirty="0" smtClean="0"/>
                  <a:t>If at iteration p, the actual output is </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ub>
                    </m:sSub>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oMath>
                </a14:m>
                <a:r>
                  <a:rPr lang="en-US" dirty="0" smtClean="0"/>
                  <a:t> the desired output is </a:t>
                </a:r>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ub>
                    </m:sSub>
                    <m:r>
                      <a:rPr lang="en-US" b="0" i="1" smtClean="0">
                        <a:latin typeface="Cambria Math" panose="02040503050406030204" pitchFamily="18" charset="0"/>
                      </a:rPr>
                      <m:t>, </m:t>
                    </m:r>
                  </m:oMath>
                </a14:m>
                <a:r>
                  <a:rPr lang="en-US" dirty="0" smtClean="0"/>
                  <a:t> then the error is given by :</a:t>
                </a:r>
              </a:p>
              <a:p>
                <a:pPr marL="201168" lvl="1" indent="0" algn="ctr">
                  <a:buNone/>
                </a:pP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𝑝</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ub>
                    </m:sSub>
                  </m:oMath>
                </a14:m>
                <a:r>
                  <a:rPr lang="en-US" dirty="0" smtClean="0"/>
                  <a:t> , where </a:t>
                </a:r>
                <a:r>
                  <a:rPr lang="en-US" i="1" dirty="0" smtClean="0"/>
                  <a:t>p = 1, 2, 3 , …</a:t>
                </a:r>
              </a:p>
              <a:p>
                <a:pPr marL="201168" lvl="1" indent="0">
                  <a:buNone/>
                </a:pPr>
                <a:r>
                  <a:rPr lang="en-US" dirty="0" smtClean="0"/>
                  <a:t>Iteration </a:t>
                </a:r>
                <a:r>
                  <a:rPr lang="en-US" i="1" dirty="0" smtClean="0"/>
                  <a:t>p </a:t>
                </a:r>
                <a:r>
                  <a:rPr lang="en-US" dirty="0" smtClean="0"/>
                  <a:t>here refers to the </a:t>
                </a:r>
                <a:r>
                  <a:rPr lang="en-US" i="1" dirty="0" err="1" smtClean="0"/>
                  <a:t>pth</a:t>
                </a:r>
                <a:r>
                  <a:rPr lang="en-US" i="1" dirty="0" smtClean="0"/>
                  <a:t> </a:t>
                </a:r>
                <a:r>
                  <a:rPr lang="en-US" dirty="0" smtClean="0"/>
                  <a:t> training example presented to the perceptron</a:t>
                </a:r>
              </a:p>
              <a:p>
                <a:pPr>
                  <a:buFont typeface="Wingdings" panose="05000000000000000000" pitchFamily="2" charset="2"/>
                  <a:buChar char="q"/>
                </a:pPr>
                <a:r>
                  <a:rPr lang="en-US" dirty="0" smtClean="0"/>
                  <a:t>If the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𝑝</m:t>
                        </m:r>
                      </m:sub>
                    </m:sSub>
                  </m:oMath>
                </a14:m>
                <a:r>
                  <a:rPr lang="en-US" dirty="0" smtClean="0"/>
                  <a:t> is positive, we need to increase perceptron output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ub>
                    </m:sSub>
                  </m:oMath>
                </a14:m>
                <a:r>
                  <a:rPr lang="en-US" dirty="0" smtClean="0"/>
                  <a:t>, but if it is negative, we need to decrease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ub>
                    </m:sSub>
                  </m:oMath>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55" t="-1667" r="-1030"/>
                </a:stretch>
              </a:blipFill>
            </p:spPr>
            <p:txBody>
              <a:bodyPr/>
              <a:lstStyle/>
              <a:p>
                <a:r>
                  <a:rPr lang="en-US">
                    <a:noFill/>
                  </a:rPr>
                  <a:t> </a:t>
                </a:r>
              </a:p>
            </p:txBody>
          </p:sp>
        </mc:Fallback>
      </mc:AlternateContent>
    </p:spTree>
    <p:extLst>
      <p:ext uri="{BB962C8B-B14F-4D97-AF65-F5344CB8AC3E}">
        <p14:creationId xmlns:p14="http://schemas.microsoft.com/office/powerpoint/2010/main" val="4165121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a:t>
            </a:r>
            <a:endParaRPr lang="en-US" dirty="0"/>
          </a:p>
        </p:txBody>
      </p:sp>
      <p:sp>
        <p:nvSpPr>
          <p:cNvPr id="3" name="Content Placeholder 2"/>
          <p:cNvSpPr>
            <a:spLocks noGrp="1"/>
          </p:cNvSpPr>
          <p:nvPr>
            <p:ph idx="1"/>
          </p:nvPr>
        </p:nvSpPr>
        <p:spPr/>
        <p:txBody>
          <a:bodyPr/>
          <a:lstStyle/>
          <a:p>
            <a:r>
              <a:rPr lang="en-US" sz="2400" b="1" dirty="0" smtClean="0"/>
              <a:t>Perceptron Learning Rule </a:t>
            </a:r>
          </a:p>
          <a:p>
            <a:endParaRPr lang="en-US" sz="2400" b="1" dirty="0"/>
          </a:p>
          <a:p>
            <a:endParaRPr lang="en-US" sz="2400" dirty="0" smtClean="0"/>
          </a:p>
          <a:p>
            <a:r>
              <a:rPr lang="en-US" sz="2400" dirty="0" smtClean="0"/>
              <a:t>where  </a:t>
            </a:r>
            <a:r>
              <a:rPr lang="en-US" sz="2400" i="1" dirty="0" smtClean="0"/>
              <a:t>p = </a:t>
            </a:r>
            <a:r>
              <a:rPr lang="en-US" sz="2400" dirty="0" smtClean="0"/>
              <a:t>1, 2, 3, …</a:t>
            </a:r>
          </a:p>
          <a:p>
            <a:r>
              <a:rPr lang="en-US" sz="2400" dirty="0" smtClean="0"/>
              <a:t>α is the </a:t>
            </a:r>
            <a:r>
              <a:rPr lang="en-US" sz="2400" b="1" dirty="0" smtClean="0"/>
              <a:t>learning rate </a:t>
            </a:r>
            <a:r>
              <a:rPr lang="en-US" sz="2400" b="1" i="1" dirty="0" smtClean="0"/>
              <a:t>, </a:t>
            </a:r>
            <a:r>
              <a:rPr lang="en-US" sz="2400" dirty="0" smtClean="0"/>
              <a:t>a positive constant less than unity</a:t>
            </a:r>
          </a:p>
          <a:p>
            <a:r>
              <a:rPr lang="en-US" sz="2400" dirty="0" smtClean="0"/>
              <a:t>The perceptron learning rule was first proposed by Rosenblatt in 1960. Using this rule we can derive perceptron training algorithm for classification task</a:t>
            </a:r>
          </a:p>
        </p:txBody>
      </p:sp>
      <p:pic>
        <p:nvPicPr>
          <p:cNvPr id="4" name="Picture 3"/>
          <p:cNvPicPr>
            <a:picLocks noChangeAspect="1"/>
          </p:cNvPicPr>
          <p:nvPr/>
        </p:nvPicPr>
        <p:blipFill>
          <a:blip r:embed="rId2"/>
          <a:stretch>
            <a:fillRect/>
          </a:stretch>
        </p:blipFill>
        <p:spPr>
          <a:xfrm>
            <a:off x="1097279" y="2449966"/>
            <a:ext cx="6146043" cy="580617"/>
          </a:xfrm>
          <a:prstGeom prst="rect">
            <a:avLst/>
          </a:prstGeom>
        </p:spPr>
      </p:pic>
    </p:spTree>
    <p:extLst>
      <p:ext uri="{BB962C8B-B14F-4D97-AF65-F5344CB8AC3E}">
        <p14:creationId xmlns:p14="http://schemas.microsoft.com/office/powerpoint/2010/main" val="335301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training algorithm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2400" b="1" dirty="0" smtClean="0"/>
                  <a:t>Step 1 : </a:t>
                </a:r>
                <a:r>
                  <a:rPr lang="en-US" sz="2400" b="1" dirty="0" err="1" smtClean="0"/>
                  <a:t>Initialisation</a:t>
                </a:r>
                <a:r>
                  <a:rPr lang="en-US" sz="2400" b="1" dirty="0" smtClean="0"/>
                  <a:t> </a:t>
                </a:r>
              </a:p>
              <a:p>
                <a:pPr marL="201168" lvl="1" indent="0">
                  <a:buNone/>
                </a:pPr>
                <a:r>
                  <a:rPr lang="en-US" sz="2200" dirty="0" smtClean="0"/>
                  <a:t>Set initial weights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𝑤</m:t>
                        </m:r>
                      </m:e>
                      <m:sub>
                        <m:r>
                          <a:rPr lang="en-US" sz="2200" b="0" i="1" smtClean="0">
                            <a:latin typeface="Cambria Math" panose="02040503050406030204" pitchFamily="18" charset="0"/>
                          </a:rPr>
                          <m:t>1</m:t>
                        </m:r>
                      </m:sub>
                    </m:sSub>
                  </m:oMath>
                </a14:m>
                <a:r>
                  <a:rPr lang="en-US" sz="2200" dirty="0" smtClean="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b="0" i="1" smtClean="0">
                            <a:latin typeface="Cambria Math" panose="02040503050406030204" pitchFamily="18" charset="0"/>
                          </a:rPr>
                          <m:t>2</m:t>
                        </m:r>
                      </m:sub>
                    </m:sSub>
                  </m:oMath>
                </a14:m>
                <a:r>
                  <a:rPr lang="en-US" sz="2200" dirty="0" smtClean="0"/>
                  <a:t>, …,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b="0" i="1" smtClean="0">
                            <a:latin typeface="Cambria Math" panose="02040503050406030204" pitchFamily="18" charset="0"/>
                          </a:rPr>
                          <m:t>𝑛</m:t>
                        </m:r>
                      </m:sub>
                    </m:sSub>
                  </m:oMath>
                </a14:m>
                <a:r>
                  <a:rPr lang="en-US" sz="2200" dirty="0" smtClean="0"/>
                  <a:t> and </a:t>
                </a:r>
                <a:r>
                  <a:rPr lang="en-US" sz="2200" dirty="0" smtClean="0"/>
                  <a:t>threshold </a:t>
                </a:r>
                <a:r>
                  <a:rPr lang="el-GR" sz="2200" dirty="0" smtClean="0"/>
                  <a:t>θ</a:t>
                </a:r>
                <a:r>
                  <a:rPr lang="en-US" sz="2200" dirty="0" smtClean="0"/>
                  <a:t> to random numbers in the range [-0.5, +0.5].</a:t>
                </a:r>
              </a:p>
              <a:p>
                <a:pPr lvl="1"/>
                <a:endParaRPr lang="en-US" sz="2200" dirty="0"/>
              </a:p>
              <a:p>
                <a:pPr marL="201168" lvl="1" indent="0">
                  <a:buNone/>
                </a:pPr>
                <a:r>
                  <a:rPr lang="en-US" sz="2200" dirty="0" smtClean="0"/>
                  <a:t>If error .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𝑒</m:t>
                        </m:r>
                      </m:e>
                      <m:sub>
                        <m:r>
                          <a:rPr lang="en-US" sz="2200" b="0" i="1" smtClean="0">
                            <a:latin typeface="Cambria Math" panose="02040503050406030204" pitchFamily="18" charset="0"/>
                          </a:rPr>
                          <m:t>𝑝</m:t>
                        </m:r>
                      </m:sub>
                    </m:sSub>
                    <m:r>
                      <a:rPr lang="en-US" sz="2200" b="0" i="1" smtClean="0">
                        <a:latin typeface="Cambria Math" panose="02040503050406030204" pitchFamily="18" charset="0"/>
                      </a:rPr>
                      <m:t> </m:t>
                    </m:r>
                  </m:oMath>
                </a14:m>
                <a:r>
                  <a:rPr lang="en-US" sz="2200" dirty="0" smtClean="0"/>
                  <a:t> is positive, we need to increase perceptron output </a:t>
                </a:r>
                <a:r>
                  <a:rPr lang="en-US" sz="2200" dirty="0"/>
                  <a:t>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b="0" i="1" smtClean="0">
                            <a:latin typeface="Cambria Math" panose="02040503050406030204" pitchFamily="18" charset="0"/>
                          </a:rPr>
                          <m:t>𝑝</m:t>
                        </m:r>
                      </m:sub>
                    </m:sSub>
                  </m:oMath>
                </a14:m>
                <a:r>
                  <a:rPr lang="en-US" sz="2200" dirty="0" smtClean="0"/>
                  <a:t> , but if it is negative, we need to decrease </a:t>
                </a: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𝑌</m:t>
                        </m:r>
                      </m:e>
                      <m:sub>
                        <m:r>
                          <a:rPr lang="en-US" sz="2200" b="0" i="1" smtClean="0">
                            <a:latin typeface="Cambria Math" panose="02040503050406030204" pitchFamily="18" charset="0"/>
                          </a:rPr>
                          <m:t>𝑝</m:t>
                        </m:r>
                      </m:sub>
                    </m:sSub>
                  </m:oMath>
                </a14:m>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9" t="-2121" r="-2000"/>
                </a:stretch>
              </a:blipFill>
            </p:spPr>
            <p:txBody>
              <a:bodyPr/>
              <a:lstStyle/>
              <a:p>
                <a:r>
                  <a:rPr lang="en-US">
                    <a:noFill/>
                  </a:rPr>
                  <a:t> </a:t>
                </a:r>
              </a:p>
            </p:txBody>
          </p:sp>
        </mc:Fallback>
      </mc:AlternateContent>
    </p:spTree>
    <p:extLst>
      <p:ext uri="{BB962C8B-B14F-4D97-AF65-F5344CB8AC3E}">
        <p14:creationId xmlns:p14="http://schemas.microsoft.com/office/powerpoint/2010/main" val="3827311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training algorithm (</a:t>
            </a:r>
            <a:r>
              <a:rPr lang="en-US" dirty="0" err="1" smtClean="0"/>
              <a:t>contd</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b="1" dirty="0" smtClean="0"/>
                  <a:t>Step 2 : Activation</a:t>
                </a:r>
              </a:p>
              <a:p>
                <a:pPr marL="201168" lvl="1" indent="0">
                  <a:buNone/>
                </a:pPr>
                <a:r>
                  <a:rPr lang="en-US" sz="2200" dirty="0" smtClean="0"/>
                  <a:t>Activate the perceptron by applying inputs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oMath>
                </a14:m>
                <a:r>
                  <a:rPr lang="en-US" sz="2200" i="1" dirty="0" smtClean="0"/>
                  <a:t>(p),</a:t>
                </a:r>
                <a:r>
                  <a:rPr lang="en-US" sz="2200" dirty="0" smtClean="0"/>
                  <a: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m:t>
                        </m:r>
                      </m:sub>
                    </m:sSub>
                  </m:oMath>
                </a14:m>
                <a:r>
                  <a:rPr lang="en-US" sz="2200" i="1" dirty="0" smtClean="0"/>
                  <a:t>(p),</a:t>
                </a:r>
                <a:r>
                  <a:rPr lang="en-US" sz="2200" dirty="0" smtClean="0"/>
                  <a:t> …,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𝑛</m:t>
                        </m:r>
                      </m:sub>
                    </m:sSub>
                    <m:r>
                      <a:rPr lang="en-US" sz="2200" b="0" i="1" smtClean="0">
                        <a:latin typeface="Cambria Math" panose="02040503050406030204" pitchFamily="18" charset="0"/>
                      </a:rPr>
                      <m:t>(</m:t>
                    </m:r>
                    <m:r>
                      <a:rPr lang="en-US" sz="2200" b="0" i="1" smtClean="0">
                        <a:latin typeface="Cambria Math" panose="02040503050406030204" pitchFamily="18" charset="0"/>
                      </a:rPr>
                      <m:t>𝑝</m:t>
                    </m:r>
                    <m:r>
                      <a:rPr lang="en-US" sz="2200" b="0" i="1" smtClean="0">
                        <a:latin typeface="Cambria Math" panose="02040503050406030204" pitchFamily="18" charset="0"/>
                      </a:rPr>
                      <m:t>)</m:t>
                    </m:r>
                  </m:oMath>
                </a14:m>
                <a:r>
                  <a:rPr lang="en-US" sz="2200" dirty="0" smtClean="0"/>
                  <a:t> and desired output </a:t>
                </a: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𝑌</m:t>
                        </m:r>
                      </m:e>
                      <m:sub>
                        <m:r>
                          <a:rPr lang="en-US" sz="2200" b="0" i="1" smtClean="0">
                            <a:latin typeface="Cambria Math" panose="02040503050406030204" pitchFamily="18" charset="0"/>
                          </a:rPr>
                          <m:t>𝑑</m:t>
                        </m:r>
                      </m:sub>
                    </m:sSub>
                  </m:oMath>
                </a14:m>
                <a:r>
                  <a:rPr lang="en-US" sz="2200" dirty="0" smtClean="0"/>
                  <a:t>(</a:t>
                </a:r>
                <a:r>
                  <a:rPr lang="en-US" sz="2200" i="1" dirty="0" smtClean="0"/>
                  <a:t>p)</a:t>
                </a:r>
              </a:p>
              <a:p>
                <a:pPr marL="201168" lvl="1" indent="0">
                  <a:buNone/>
                </a:pPr>
                <a:r>
                  <a:rPr lang="en-US" sz="2200" dirty="0" smtClean="0"/>
                  <a:t>Calculate the actual output at iteration p = 1</a:t>
                </a:r>
              </a:p>
              <a:p>
                <a:pPr marL="201168" lvl="1" indent="0">
                  <a:buNone/>
                </a:pPr>
                <a:endParaRPr lang="en-US" sz="2200" dirty="0"/>
              </a:p>
              <a:p>
                <a:pPr marL="201168" lvl="1" indent="0">
                  <a:buNone/>
                </a:pPr>
                <a:endParaRPr lang="en-US" sz="2200" dirty="0" smtClean="0"/>
              </a:p>
              <a:p>
                <a:pPr marL="201168" lvl="1" indent="0">
                  <a:buNone/>
                </a:pPr>
                <a:endParaRPr lang="en-US" sz="2200" dirty="0"/>
              </a:p>
              <a:p>
                <a:pPr marL="201168" lvl="1" indent="0">
                  <a:buNone/>
                </a:pPr>
                <a:endParaRPr lang="en-US" sz="2200" dirty="0" smtClean="0"/>
              </a:p>
              <a:p>
                <a:pPr marL="201168" lvl="1" indent="0">
                  <a:buNone/>
                </a:pPr>
                <a:r>
                  <a:rPr lang="en-US" sz="2200" dirty="0" smtClean="0"/>
                  <a:t>Where </a:t>
                </a:r>
                <a:r>
                  <a:rPr lang="en-US" sz="2200" i="1" dirty="0" smtClean="0"/>
                  <a:t>n </a:t>
                </a:r>
                <a:r>
                  <a:rPr lang="en-US" sz="2200" dirty="0" smtClean="0"/>
                  <a:t> is the number of the perceptron inputs, and </a:t>
                </a:r>
                <a:r>
                  <a:rPr lang="en-US" sz="2200" i="1" dirty="0" smtClean="0"/>
                  <a:t>step </a:t>
                </a:r>
                <a:r>
                  <a:rPr lang="en-US" sz="2200" dirty="0" smtClean="0"/>
                  <a:t>is activation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9" t="-212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220686" y="3328615"/>
            <a:ext cx="6731181" cy="1559533"/>
          </a:xfrm>
          <a:prstGeom prst="rect">
            <a:avLst/>
          </a:prstGeom>
        </p:spPr>
      </p:pic>
    </p:spTree>
    <p:extLst>
      <p:ext uri="{BB962C8B-B14F-4D97-AF65-F5344CB8AC3E}">
        <p14:creationId xmlns:p14="http://schemas.microsoft.com/office/powerpoint/2010/main" val="618021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Biological Neural Networks</a:t>
            </a:r>
          </a:p>
          <a:p>
            <a:pPr>
              <a:buFont typeface="Wingdings" panose="05000000000000000000" pitchFamily="2" charset="2"/>
              <a:buChar char="Ø"/>
            </a:pPr>
            <a:r>
              <a:rPr lang="en-US" dirty="0" smtClean="0"/>
              <a:t>Perceptron, Multilayer and Recursive Nets</a:t>
            </a:r>
          </a:p>
          <a:p>
            <a:pPr>
              <a:buFont typeface="Wingdings" panose="05000000000000000000" pitchFamily="2" charset="2"/>
              <a:buChar char="Ø"/>
            </a:pPr>
            <a:r>
              <a:rPr lang="en-US" dirty="0" smtClean="0"/>
              <a:t>Gradient Descent</a:t>
            </a:r>
          </a:p>
          <a:p>
            <a:pPr>
              <a:buFont typeface="Wingdings" panose="05000000000000000000" pitchFamily="2" charset="2"/>
              <a:buChar char="Ø"/>
            </a:pPr>
            <a:r>
              <a:rPr lang="en-US" dirty="0" smtClean="0"/>
              <a:t>Back Propagation</a:t>
            </a:r>
            <a:endParaRPr lang="en-US" dirty="0"/>
          </a:p>
        </p:txBody>
      </p:sp>
    </p:spTree>
    <p:extLst>
      <p:ext uri="{BB962C8B-B14F-4D97-AF65-F5344CB8AC3E}">
        <p14:creationId xmlns:p14="http://schemas.microsoft.com/office/powerpoint/2010/main" val="1573200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training algorithm (</a:t>
            </a:r>
            <a:r>
              <a:rPr lang="en-US" dirty="0" err="1" smtClean="0"/>
              <a:t>contd</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3"/>
                <a:ext cx="10058400" cy="4450563"/>
              </a:xfrm>
            </p:spPr>
            <p:txBody>
              <a:bodyPr>
                <a:normAutofit/>
              </a:bodyPr>
              <a:lstStyle/>
              <a:p>
                <a:r>
                  <a:rPr lang="en-US" sz="2400" b="1" dirty="0" smtClean="0"/>
                  <a:t>Step 3: Weight Training</a:t>
                </a:r>
              </a:p>
              <a:p>
                <a:r>
                  <a:rPr lang="en-US" sz="2400" dirty="0" smtClean="0"/>
                  <a:t>Update the weights of the perceptron </a:t>
                </a:r>
              </a:p>
              <a:p>
                <a:endParaRPr lang="en-US" sz="2400" dirty="0" smtClean="0"/>
              </a:p>
              <a:p>
                <a:r>
                  <a:rPr lang="en-US" sz="2400" dirty="0" smtClean="0"/>
                  <a:t>Where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𝑤</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m:t>
                    </m:r>
                  </m:oMath>
                </a14:m>
                <a:r>
                  <a:rPr lang="en-US" sz="2400" dirty="0" smtClean="0"/>
                  <a:t> is the weight correction at iteration </a:t>
                </a:r>
                <a:r>
                  <a:rPr lang="en-US" sz="2400" i="1" dirty="0" smtClean="0"/>
                  <a:t>p </a:t>
                </a:r>
                <a:r>
                  <a:rPr lang="en-US" sz="2400" dirty="0" smtClean="0"/>
                  <a:t>. The weight correction is computed by the delta rule:</a:t>
                </a:r>
              </a:p>
              <a:p>
                <a:endParaRPr lang="en-US" sz="2400" dirty="0"/>
              </a:p>
              <a:p>
                <a:r>
                  <a:rPr lang="en-US" sz="2400" b="1" dirty="0"/>
                  <a:t>Step 4: Iteration</a:t>
                </a:r>
              </a:p>
              <a:p>
                <a:r>
                  <a:rPr lang="en-US" sz="2400" dirty="0"/>
                  <a:t>Increase iteration </a:t>
                </a:r>
                <a:r>
                  <a:rPr lang="en-US" sz="2400" i="1" dirty="0"/>
                  <a:t>p </a:t>
                </a:r>
                <a:r>
                  <a:rPr lang="en-US" sz="2400" dirty="0"/>
                  <a:t>by 1, go back to </a:t>
                </a:r>
                <a:r>
                  <a:rPr lang="en-US" sz="2400" i="1" dirty="0"/>
                  <a:t>Step 2 </a:t>
                </a:r>
                <a:r>
                  <a:rPr lang="en-US" sz="2400" dirty="0"/>
                  <a:t> and repeat the process until convergence</a:t>
                </a:r>
              </a:p>
              <a:p>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3"/>
                <a:ext cx="10058400" cy="4450563"/>
              </a:xfrm>
              <a:blipFill rotWithShape="0">
                <a:blip r:embed="rId2"/>
                <a:stretch>
                  <a:fillRect l="-909" t="-1918"/>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1097282" y="2784294"/>
            <a:ext cx="5172890" cy="461482"/>
          </a:xfrm>
          <a:prstGeom prst="rect">
            <a:avLst/>
          </a:prstGeom>
        </p:spPr>
      </p:pic>
      <p:pic>
        <p:nvPicPr>
          <p:cNvPr id="7" name="Picture 6"/>
          <p:cNvPicPr>
            <a:picLocks noChangeAspect="1"/>
          </p:cNvPicPr>
          <p:nvPr/>
        </p:nvPicPr>
        <p:blipFill>
          <a:blip r:embed="rId4"/>
          <a:stretch>
            <a:fillRect/>
          </a:stretch>
        </p:blipFill>
        <p:spPr>
          <a:xfrm>
            <a:off x="1097280" y="4071014"/>
            <a:ext cx="5172891" cy="587439"/>
          </a:xfrm>
          <a:prstGeom prst="rect">
            <a:avLst/>
          </a:prstGeom>
        </p:spPr>
      </p:pic>
    </p:spTree>
    <p:extLst>
      <p:ext uri="{BB962C8B-B14F-4D97-AF65-F5344CB8AC3E}">
        <p14:creationId xmlns:p14="http://schemas.microsoft.com/office/powerpoint/2010/main" val="966123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Multilayer Neural Network</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A multi layer perceptron is a feed forward neural network with one or more hidden layers</a:t>
            </a:r>
          </a:p>
          <a:p>
            <a:pPr>
              <a:buFont typeface="Wingdings" panose="05000000000000000000" pitchFamily="2" charset="2"/>
              <a:buChar char="q"/>
            </a:pPr>
            <a:r>
              <a:rPr lang="en-US" dirty="0" smtClean="0"/>
              <a:t>The network consists of :</a:t>
            </a:r>
          </a:p>
          <a:p>
            <a:pPr lvl="1">
              <a:buFont typeface="Wingdings" panose="05000000000000000000" pitchFamily="2" charset="2"/>
              <a:buChar char="q"/>
            </a:pPr>
            <a:r>
              <a:rPr lang="en-US" dirty="0" smtClean="0"/>
              <a:t>Input Layer</a:t>
            </a:r>
          </a:p>
          <a:p>
            <a:pPr lvl="1">
              <a:buFont typeface="Wingdings" panose="05000000000000000000" pitchFamily="2" charset="2"/>
              <a:buChar char="q"/>
            </a:pPr>
            <a:r>
              <a:rPr lang="en-US" dirty="0" smtClean="0"/>
              <a:t>Hidden Layer</a:t>
            </a:r>
          </a:p>
          <a:p>
            <a:pPr lvl="1">
              <a:buFont typeface="Wingdings" panose="05000000000000000000" pitchFamily="2" charset="2"/>
              <a:buChar char="q"/>
            </a:pPr>
            <a:r>
              <a:rPr lang="en-US" dirty="0" smtClean="0"/>
              <a:t>Output Layer</a:t>
            </a:r>
          </a:p>
          <a:p>
            <a:pPr>
              <a:buFont typeface="Wingdings" panose="05000000000000000000" pitchFamily="2" charset="2"/>
              <a:buChar char="q"/>
            </a:pPr>
            <a:r>
              <a:rPr lang="en-US" dirty="0" smtClean="0"/>
              <a:t>The input signal is propagated in a forward direction in a layer-by-layer basis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579194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Multilayer Neural Network</a:t>
            </a:r>
            <a:endParaRPr lang="en-US" dirty="0"/>
          </a:p>
        </p:txBody>
      </p:sp>
      <p:pic>
        <p:nvPicPr>
          <p:cNvPr id="4" name="Content Placeholder 3"/>
          <p:cNvPicPr>
            <a:picLocks noGrp="1" noChangeAspect="1"/>
          </p:cNvPicPr>
          <p:nvPr>
            <p:ph idx="1"/>
          </p:nvPr>
        </p:nvPicPr>
        <p:blipFill>
          <a:blip r:embed="rId2"/>
          <a:stretch>
            <a:fillRect/>
          </a:stretch>
        </p:blipFill>
        <p:spPr>
          <a:xfrm>
            <a:off x="1373872" y="1946366"/>
            <a:ext cx="8449397" cy="4017895"/>
          </a:xfrm>
          <a:prstGeom prst="rect">
            <a:avLst/>
          </a:prstGeom>
        </p:spPr>
      </p:pic>
      <p:sp>
        <p:nvSpPr>
          <p:cNvPr id="5" name="TextBox 4"/>
          <p:cNvSpPr txBox="1"/>
          <p:nvPr/>
        </p:nvSpPr>
        <p:spPr>
          <a:xfrm>
            <a:off x="1097280" y="5919608"/>
            <a:ext cx="5508431" cy="400110"/>
          </a:xfrm>
          <a:prstGeom prst="rect">
            <a:avLst/>
          </a:prstGeom>
          <a:noFill/>
        </p:spPr>
        <p:txBody>
          <a:bodyPr wrap="none" rtlCol="0">
            <a:spAutoFit/>
          </a:bodyPr>
          <a:lstStyle/>
          <a:p>
            <a:r>
              <a:rPr lang="en-US" sz="2000" dirty="0" smtClean="0"/>
              <a:t>Fig: A multilayer Perceptron with two hidden layers</a:t>
            </a:r>
            <a:endParaRPr lang="en-US" sz="2000" dirty="0"/>
          </a:p>
        </p:txBody>
      </p:sp>
    </p:spTree>
    <p:extLst>
      <p:ext uri="{BB962C8B-B14F-4D97-AF65-F5344CB8AC3E}">
        <p14:creationId xmlns:p14="http://schemas.microsoft.com/office/powerpoint/2010/main" val="7877134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Multilayer Neural Network</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The hidden layer “hides” its desired output. Neurons in the hidden layer can not be observed through the input/output behavior of the network. There is no obvious way to know what the desired output of the hidden layer should be.</a:t>
            </a:r>
          </a:p>
          <a:p>
            <a:pPr>
              <a:buFont typeface="Wingdings" panose="05000000000000000000" pitchFamily="2" charset="2"/>
              <a:buChar char="q"/>
            </a:pPr>
            <a:r>
              <a:rPr lang="en-US" dirty="0" smtClean="0"/>
              <a:t>Commercial ANNs incorporate three and sometimes four layers, including one or two hidden layers. Each layer can contain from 10 to 1000 neurons. Experimental neural networks may have fie or six layers, including three or four hidden layers, and </a:t>
            </a:r>
            <a:r>
              <a:rPr lang="en-US" dirty="0" err="1" smtClean="0"/>
              <a:t>utilise</a:t>
            </a:r>
            <a:r>
              <a:rPr lang="en-US" dirty="0" smtClean="0"/>
              <a:t> millions of neurons.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8563891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Learning in a multilayer network proceeds the same way as for a perceptron</a:t>
            </a:r>
          </a:p>
          <a:p>
            <a:pPr>
              <a:buFont typeface="Wingdings" panose="05000000000000000000" pitchFamily="2" charset="2"/>
              <a:buChar char="q"/>
            </a:pPr>
            <a:r>
              <a:rPr lang="en-US" dirty="0" smtClean="0"/>
              <a:t>A training set of input patterns is presented to the network</a:t>
            </a:r>
          </a:p>
          <a:p>
            <a:pPr>
              <a:buFont typeface="Wingdings" panose="05000000000000000000" pitchFamily="2" charset="2"/>
              <a:buChar char="q"/>
            </a:pPr>
            <a:r>
              <a:rPr lang="en-US" dirty="0" smtClean="0"/>
              <a:t>The network computes its output pattern, and if there is an error –or other word difference between actual and desired output pattern – the weight are adjusted to reduce the error</a:t>
            </a:r>
          </a:p>
          <a:p>
            <a:pPr>
              <a:buFont typeface="Wingdings" panose="05000000000000000000" pitchFamily="2" charset="2"/>
              <a:buChar char="q"/>
            </a:pPr>
            <a:r>
              <a:rPr lang="en-US" dirty="0" smtClean="0"/>
              <a:t>In a back-propagation neural network, the learning algorithm has two phases</a:t>
            </a:r>
          </a:p>
          <a:p>
            <a:pPr>
              <a:buFont typeface="Wingdings" panose="05000000000000000000" pitchFamily="2" charset="2"/>
              <a:buChar char="q"/>
            </a:pPr>
            <a:r>
              <a:rPr lang="en-US" dirty="0" smtClean="0"/>
              <a:t>First, a training input pattern is presented to the network input layer. The network propagates the input pattern from layer to layer until the output pattern is generated by the out layer</a:t>
            </a:r>
          </a:p>
          <a:p>
            <a:pPr>
              <a:buFont typeface="Wingdings" panose="05000000000000000000" pitchFamily="2" charset="2"/>
              <a:buChar char="q"/>
            </a:pPr>
            <a:r>
              <a:rPr lang="en-US" dirty="0" smtClean="0"/>
              <a:t>If this pattern is different from the desired output, an error is calculated and then propagated backwards through the network from the </a:t>
            </a:r>
            <a:r>
              <a:rPr lang="en-US" dirty="0"/>
              <a:t>o</a:t>
            </a:r>
            <a:r>
              <a:rPr lang="en-US" dirty="0" smtClean="0"/>
              <a:t>utput layer to the input layer. The weights are modified as the error is propagated</a:t>
            </a:r>
            <a:endParaRPr lang="en-US" dirty="0"/>
          </a:p>
        </p:txBody>
      </p:sp>
    </p:spTree>
    <p:extLst>
      <p:ext uri="{BB962C8B-B14F-4D97-AF65-F5344CB8AC3E}">
        <p14:creationId xmlns:p14="http://schemas.microsoft.com/office/powerpoint/2010/main" val="42325755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a:t>
            </a:r>
            <a:endParaRPr lang="en-US" dirty="0"/>
          </a:p>
        </p:txBody>
      </p:sp>
      <p:sp>
        <p:nvSpPr>
          <p:cNvPr id="3" name="Content Placeholder 2"/>
          <p:cNvSpPr>
            <a:spLocks noGrp="1"/>
          </p:cNvSpPr>
          <p:nvPr>
            <p:ph idx="1"/>
          </p:nvPr>
        </p:nvSpPr>
        <p:spPr/>
        <p:txBody>
          <a:bodyPr/>
          <a:lstStyle/>
          <a:p>
            <a:endParaRPr lang="en-US" dirty="0" smtClean="0"/>
          </a:p>
        </p:txBody>
      </p:sp>
      <p:pic>
        <p:nvPicPr>
          <p:cNvPr id="4" name="Picture 3"/>
          <p:cNvPicPr>
            <a:picLocks noChangeAspect="1"/>
          </p:cNvPicPr>
          <p:nvPr/>
        </p:nvPicPr>
        <p:blipFill>
          <a:blip r:embed="rId2"/>
          <a:stretch>
            <a:fillRect/>
          </a:stretch>
        </p:blipFill>
        <p:spPr>
          <a:xfrm>
            <a:off x="1582883" y="2648149"/>
            <a:ext cx="6818167" cy="3106179"/>
          </a:xfrm>
          <a:prstGeom prst="rect">
            <a:avLst/>
          </a:prstGeom>
        </p:spPr>
      </p:pic>
      <p:pic>
        <p:nvPicPr>
          <p:cNvPr id="5" name="Picture 4"/>
          <p:cNvPicPr>
            <a:picLocks noChangeAspect="1"/>
          </p:cNvPicPr>
          <p:nvPr/>
        </p:nvPicPr>
        <p:blipFill>
          <a:blip r:embed="rId3"/>
          <a:stretch>
            <a:fillRect/>
          </a:stretch>
        </p:blipFill>
        <p:spPr>
          <a:xfrm>
            <a:off x="2899610" y="2424115"/>
            <a:ext cx="400050" cy="209550"/>
          </a:xfrm>
          <a:prstGeom prst="rect">
            <a:avLst/>
          </a:prstGeom>
        </p:spPr>
      </p:pic>
      <p:sp>
        <p:nvSpPr>
          <p:cNvPr id="6" name="Right Arrow 5"/>
          <p:cNvSpPr/>
          <p:nvPr/>
        </p:nvSpPr>
        <p:spPr>
          <a:xfrm>
            <a:off x="2899611" y="1935431"/>
            <a:ext cx="4701338" cy="477720"/>
          </a:xfrm>
          <a:prstGeom prst="rightArrow">
            <a:avLst>
              <a:gd name="adj1" fmla="val 50000"/>
              <a:gd name="adj2" fmla="val 135630"/>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Input Signals</a:t>
            </a:r>
            <a:endParaRPr lang="en-US" i="1" dirty="0">
              <a:solidFill>
                <a:schemeClr val="tx1"/>
              </a:solidFill>
            </a:endParaRPr>
          </a:p>
        </p:txBody>
      </p:sp>
      <p:sp>
        <p:nvSpPr>
          <p:cNvPr id="8" name="Right Arrow 7"/>
          <p:cNvSpPr/>
          <p:nvPr/>
        </p:nvSpPr>
        <p:spPr>
          <a:xfrm rot="10800000">
            <a:off x="2964780" y="5654135"/>
            <a:ext cx="4636169" cy="477720"/>
          </a:xfrm>
          <a:prstGeom prst="rightArrow">
            <a:avLst>
              <a:gd name="adj1" fmla="val 50000"/>
              <a:gd name="adj2" fmla="val 135630"/>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lvl="1" algn="ctr"/>
            <a:endParaRPr lang="en-US" i="1" dirty="0">
              <a:solidFill>
                <a:schemeClr val="tx1"/>
              </a:solidFill>
            </a:endParaRPr>
          </a:p>
        </p:txBody>
      </p:sp>
      <p:sp>
        <p:nvSpPr>
          <p:cNvPr id="9" name="TextBox 8"/>
          <p:cNvSpPr txBox="1"/>
          <p:nvPr/>
        </p:nvSpPr>
        <p:spPr>
          <a:xfrm>
            <a:off x="3976437" y="5722773"/>
            <a:ext cx="2683042" cy="369332"/>
          </a:xfrm>
          <a:prstGeom prst="rect">
            <a:avLst/>
          </a:prstGeom>
          <a:noFill/>
        </p:spPr>
        <p:txBody>
          <a:bodyPr wrap="square" rtlCol="0">
            <a:spAutoFit/>
          </a:bodyPr>
          <a:lstStyle/>
          <a:p>
            <a:pPr algn="ctr"/>
            <a:r>
              <a:rPr lang="en-US" i="1" dirty="0" smtClean="0"/>
              <a:t>error signals</a:t>
            </a:r>
            <a:endParaRPr lang="en-US" i="1" dirty="0"/>
          </a:p>
        </p:txBody>
      </p:sp>
    </p:spTree>
    <p:extLst>
      <p:ext uri="{BB962C8B-B14F-4D97-AF65-F5344CB8AC3E}">
        <p14:creationId xmlns:p14="http://schemas.microsoft.com/office/powerpoint/2010/main" val="3704296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 Training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b="1" dirty="0" smtClean="0"/>
                  <a:t>Step 1: Initialization</a:t>
                </a:r>
              </a:p>
              <a:p>
                <a:r>
                  <a:rPr lang="en-US" sz="2400" dirty="0" smtClean="0"/>
                  <a:t>Set all the weights and threshold levels of the network to random numbers uniformly distributed inside a small range:</a:t>
                </a:r>
              </a:p>
              <a:p>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2.4</m:t>
                            </m:r>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2.4</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den>
                        </m:f>
                      </m:e>
                    </m:d>
                  </m:oMath>
                </a14:m>
                <a:endParaRPr lang="en-US" dirty="0" smtClean="0"/>
              </a:p>
              <a:p>
                <a:endParaRPr lang="en-US" dirty="0"/>
              </a:p>
              <a:p>
                <a:r>
                  <a:rPr lang="en-US" dirty="0" smtClean="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r>
                      <a:rPr lang="en-US" b="0" i="1" smtClean="0">
                        <a:latin typeface="Cambria Math" panose="02040503050406030204" pitchFamily="18" charset="0"/>
                      </a:rPr>
                      <m:t> </m:t>
                    </m:r>
                  </m:oMath>
                </a14:m>
                <a:r>
                  <a:rPr lang="en-US" dirty="0" smtClean="0"/>
                  <a:t>is the total number of inputs of neuron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𝑖</m:t>
                        </m:r>
                      </m:e>
                      <m:sub/>
                    </m:sSub>
                  </m:oMath>
                </a14:m>
                <a:r>
                  <a:rPr lang="en-US" dirty="0" smtClean="0"/>
                  <a:t> in the network. The weight initialization is done on a neuron-by-neuron basis.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9" t="-2121"/>
                </a:stretch>
              </a:blipFill>
            </p:spPr>
            <p:txBody>
              <a:bodyPr/>
              <a:lstStyle/>
              <a:p>
                <a:r>
                  <a:rPr lang="en-US">
                    <a:noFill/>
                  </a:rPr>
                  <a:t> </a:t>
                </a:r>
              </a:p>
            </p:txBody>
          </p:sp>
        </mc:Fallback>
      </mc:AlternateContent>
    </p:spTree>
    <p:extLst>
      <p:ext uri="{BB962C8B-B14F-4D97-AF65-F5344CB8AC3E}">
        <p14:creationId xmlns:p14="http://schemas.microsoft.com/office/powerpoint/2010/main" val="42269647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 Training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421716"/>
              </a:xfrm>
            </p:spPr>
            <p:txBody>
              <a:bodyPr>
                <a:normAutofit/>
              </a:bodyPr>
              <a:lstStyle/>
              <a:p>
                <a:r>
                  <a:rPr lang="en-US" sz="2400" b="1" dirty="0" smtClean="0"/>
                  <a:t>Step 2: Activation</a:t>
                </a:r>
              </a:p>
              <a:p>
                <a:r>
                  <a:rPr lang="en-US" sz="2400" dirty="0" smtClean="0"/>
                  <a:t>Activate the back-propagation neural network by applying inputs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𝑝</m:t>
                        </m:r>
                      </m:e>
                    </m:d>
                    <m:r>
                      <a:rPr lang="en-US" i="1">
                        <a:latin typeface="Cambria Math" panose="02040503050406030204" pitchFamily="18" charset="0"/>
                      </a:rPr>
                      <m:t> ,</m:t>
                    </m:r>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d>
                      <m:dPr>
                        <m:ctrlPr>
                          <a:rPr lang="en-US" i="1">
                            <a:latin typeface="Cambria Math" panose="02040503050406030204" pitchFamily="18" charset="0"/>
                          </a:rPr>
                        </m:ctrlPr>
                      </m:dPr>
                      <m:e>
                        <m:r>
                          <a:rPr lang="en-US" i="1">
                            <a:latin typeface="Cambria Math" panose="02040503050406030204" pitchFamily="18" charset="0"/>
                          </a:rPr>
                          <m:t>𝑝</m:t>
                        </m:r>
                      </m:e>
                    </m:d>
                  </m:oMath>
                </a14:m>
                <a:r>
                  <a:rPr lang="en-US" dirty="0" smtClean="0"/>
                  <a:t> and desired outputs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𝑑</m:t>
                        </m:r>
                        <m:r>
                          <a:rPr lang="en-US" b="0" i="1" smtClean="0">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𝑝</m:t>
                        </m:r>
                      </m:e>
                    </m:d>
                    <m:r>
                      <a:rPr lang="en-US" i="1">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𝑑</m:t>
                        </m:r>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𝑝</m:t>
                        </m:r>
                      </m:e>
                    </m:d>
                    <m:r>
                      <a:rPr lang="en-US" i="1">
                        <a:latin typeface="Cambria Math" panose="02040503050406030204" pitchFamily="18" charset="0"/>
                      </a:rPr>
                      <m:t> ,</m:t>
                    </m:r>
                  </m:oMath>
                </a14:m>
                <a:r>
                  <a:rPr lang="en-US" dirty="0" smtClean="0"/>
                  <a:t>…, </a:t>
                </a:r>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𝑛</m:t>
                        </m:r>
                      </m:sub>
                    </m:sSub>
                    <m:d>
                      <m:dPr>
                        <m:ctrlPr>
                          <a:rPr lang="en-US" i="1">
                            <a:latin typeface="Cambria Math" panose="02040503050406030204" pitchFamily="18" charset="0"/>
                          </a:rPr>
                        </m:ctrlPr>
                      </m:dPr>
                      <m:e>
                        <m:r>
                          <a:rPr lang="en-US" i="1">
                            <a:latin typeface="Cambria Math" panose="02040503050406030204" pitchFamily="18" charset="0"/>
                          </a:rPr>
                          <m:t>𝑝</m:t>
                        </m:r>
                      </m:e>
                    </m:d>
                  </m:oMath>
                </a14:m>
                <a:endParaRPr lang="en-US" dirty="0" smtClean="0"/>
              </a:p>
              <a:p>
                <a:r>
                  <a:rPr lang="en-US" dirty="0" smtClean="0"/>
                  <a:t>A) Calculate the actual output of the neurons in the hidden layers:</a:t>
                </a:r>
              </a:p>
              <a:p>
                <a:endParaRPr lang="en-US" dirty="0"/>
              </a:p>
              <a:p>
                <a:endParaRPr lang="en-US" dirty="0" smtClean="0"/>
              </a:p>
              <a:p>
                <a:endParaRPr lang="en-US" dirty="0" smtClean="0"/>
              </a:p>
              <a:p>
                <a:endParaRPr lang="en-US" dirty="0"/>
              </a:p>
              <a:p>
                <a:r>
                  <a:rPr lang="en-US" dirty="0" smtClean="0"/>
                  <a:t>Where </a:t>
                </a:r>
                <a:r>
                  <a:rPr lang="en-US" i="1" dirty="0" smtClean="0"/>
                  <a:t>n </a:t>
                </a:r>
                <a:r>
                  <a:rPr lang="en-US" dirty="0" smtClean="0"/>
                  <a:t>is the number of inputs of neuron </a:t>
                </a:r>
                <a:r>
                  <a:rPr lang="en-US" i="1" dirty="0" smtClean="0"/>
                  <a:t>j </a:t>
                </a:r>
                <a:r>
                  <a:rPr lang="en-US" dirty="0" smtClean="0"/>
                  <a:t>in the hidden layer, and </a:t>
                </a:r>
                <a:r>
                  <a:rPr lang="en-US" i="1" dirty="0" smtClean="0"/>
                  <a:t>sigmoid </a:t>
                </a:r>
                <a:r>
                  <a:rPr lang="en-US" dirty="0" smtClean="0"/>
                  <a:t>is the </a:t>
                </a:r>
                <a:r>
                  <a:rPr lang="en-US" i="1" dirty="0" smtClean="0"/>
                  <a:t>sigmoid </a:t>
                </a:r>
                <a:r>
                  <a:rPr lang="en-US" dirty="0" smtClean="0"/>
                  <a:t>activation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421716"/>
              </a:xfrm>
              <a:blipFill rotWithShape="0">
                <a:blip r:embed="rId2"/>
                <a:stretch>
                  <a:fillRect l="-909" t="-1931" r="-127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366837" y="3752638"/>
            <a:ext cx="6282207" cy="1295611"/>
          </a:xfrm>
          <a:prstGeom prst="rect">
            <a:avLst/>
          </a:prstGeom>
        </p:spPr>
      </p:pic>
    </p:spTree>
    <p:extLst>
      <p:ext uri="{BB962C8B-B14F-4D97-AF65-F5344CB8AC3E}">
        <p14:creationId xmlns:p14="http://schemas.microsoft.com/office/powerpoint/2010/main" val="8810484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 Training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421716"/>
              </a:xfrm>
            </p:spPr>
            <p:txBody>
              <a:bodyPr>
                <a:normAutofit/>
              </a:bodyPr>
              <a:lstStyle/>
              <a:p>
                <a:r>
                  <a:rPr lang="en-US" sz="2400" b="1" dirty="0" smtClean="0"/>
                  <a:t>Step 2: Activation(</a:t>
                </a:r>
                <a:r>
                  <a:rPr lang="en-US" sz="2400" b="1" dirty="0" err="1" smtClean="0"/>
                  <a:t>contd</a:t>
                </a:r>
                <a:r>
                  <a:rPr lang="en-US" sz="2400" b="1" dirty="0" smtClean="0"/>
                  <a:t>…)</a:t>
                </a:r>
              </a:p>
              <a:p>
                <a:r>
                  <a:rPr lang="en-US" sz="2400" dirty="0" smtClean="0"/>
                  <a:t>b) Calculate the actual outputs of the neurons in the output layer: </a:t>
                </a:r>
              </a:p>
              <a:p>
                <a:endParaRPr lang="en-US" sz="2400" dirty="0"/>
              </a:p>
              <a:p>
                <a:endParaRPr lang="en-US" sz="2400" dirty="0" smtClean="0"/>
              </a:p>
              <a:p>
                <a:endParaRPr lang="en-US" sz="2400" dirty="0"/>
              </a:p>
              <a:p>
                <a:r>
                  <a:rPr lang="en-US" sz="2400" dirty="0" smtClean="0"/>
                  <a:t>Where </a:t>
                </a:r>
                <a:r>
                  <a:rPr lang="en-US" sz="2400" i="1" dirty="0" smtClean="0"/>
                  <a:t>m </a:t>
                </a:r>
                <a:r>
                  <a:rPr lang="en-US" sz="2400" dirty="0" smtClean="0"/>
                  <a:t>is the number of inputs of neuron </a:t>
                </a:r>
                <a:r>
                  <a:rPr lang="en-US" sz="2400" i="1" dirty="0" smtClean="0"/>
                  <a:t>k </a:t>
                </a:r>
                <a:r>
                  <a:rPr lang="en-US" sz="2400" dirty="0" smtClean="0"/>
                  <a:t>in the output layer.</a:t>
                </a:r>
                <a:br>
                  <a:rPr lang="en-US" sz="2400" dirty="0" smtClean="0"/>
                </a:b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421716"/>
              </a:xfrm>
              <a:blipFill rotWithShape="0">
                <a:blip r:embed="rId2"/>
                <a:stretch>
                  <a:fillRect l="-909" t="-1931"/>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1516380" y="2771775"/>
            <a:ext cx="7677150" cy="1543050"/>
          </a:xfrm>
          <a:prstGeom prst="rect">
            <a:avLst/>
          </a:prstGeom>
        </p:spPr>
      </p:pic>
    </p:spTree>
    <p:extLst>
      <p:ext uri="{BB962C8B-B14F-4D97-AF65-F5344CB8AC3E}">
        <p14:creationId xmlns:p14="http://schemas.microsoft.com/office/powerpoint/2010/main" val="40093204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 Training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421716"/>
              </a:xfrm>
            </p:spPr>
            <p:txBody>
              <a:bodyPr>
                <a:normAutofit/>
              </a:bodyPr>
              <a:lstStyle/>
              <a:p>
                <a:r>
                  <a:rPr lang="en-US" sz="2400" b="1" dirty="0" smtClean="0"/>
                  <a:t>Step 3: weight Training</a:t>
                </a:r>
              </a:p>
              <a:p>
                <a:r>
                  <a:rPr lang="en-US" sz="2400" dirty="0" smtClean="0"/>
                  <a:t>Update the weights in the back-propagation network propagating backward the errors associated with output neurons.</a:t>
                </a:r>
              </a:p>
              <a:p>
                <a:r>
                  <a:rPr lang="en-US" sz="2400" dirty="0" smtClean="0"/>
                  <a:t>(a) Calculate the error gradient for the neurons in the output layer:</a:t>
                </a:r>
              </a:p>
              <a:p>
                <a:r>
                  <a:rPr lang="en-US" sz="2400" dirty="0" smtClean="0"/>
                  <a:t> </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421716"/>
              </a:xfrm>
              <a:blipFill rotWithShape="0">
                <a:blip r:embed="rId2"/>
                <a:stretch>
                  <a:fillRect l="-909" t="-1931" r="-121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428750" y="3619500"/>
            <a:ext cx="5772150" cy="2661074"/>
          </a:xfrm>
          <a:prstGeom prst="rect">
            <a:avLst/>
          </a:prstGeom>
        </p:spPr>
      </p:pic>
    </p:spTree>
    <p:extLst>
      <p:ext uri="{BB962C8B-B14F-4D97-AF65-F5344CB8AC3E}">
        <p14:creationId xmlns:p14="http://schemas.microsoft.com/office/powerpoint/2010/main" val="3937089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buClr>
                <a:srgbClr val="C00000"/>
              </a:buClr>
              <a:buFont typeface="Wingdings" panose="05000000000000000000" pitchFamily="2" charset="2"/>
              <a:buChar char="q"/>
            </a:pPr>
            <a:r>
              <a:rPr lang="en-US" dirty="0" smtClean="0"/>
              <a:t>Machine Learning involves adaptive mechanism that enable computer to learn from experience, example and analogy</a:t>
            </a:r>
          </a:p>
          <a:p>
            <a:pPr>
              <a:buClr>
                <a:srgbClr val="C00000"/>
              </a:buClr>
              <a:buFont typeface="Wingdings" panose="05000000000000000000" pitchFamily="2" charset="2"/>
              <a:buChar char="q"/>
            </a:pPr>
            <a:r>
              <a:rPr lang="en-US" dirty="0" smtClean="0"/>
              <a:t>Learning capability improves performance of an Artificial System over time</a:t>
            </a:r>
          </a:p>
          <a:p>
            <a:pPr>
              <a:buClr>
                <a:srgbClr val="C00000"/>
              </a:buClr>
              <a:buFont typeface="Wingdings" panose="05000000000000000000" pitchFamily="2" charset="2"/>
              <a:buChar char="q"/>
            </a:pPr>
            <a:r>
              <a:rPr lang="en-US" dirty="0" smtClean="0"/>
              <a:t>Machine learning mechanisms form the basis for adaptive systems</a:t>
            </a:r>
          </a:p>
          <a:p>
            <a:pPr>
              <a:buClr>
                <a:srgbClr val="C00000"/>
              </a:buClr>
              <a:buFont typeface="Wingdings" panose="05000000000000000000" pitchFamily="2" charset="2"/>
              <a:buChar char="q"/>
            </a:pPr>
            <a:r>
              <a:rPr lang="en-US" dirty="0" smtClean="0"/>
              <a:t>The most popular approaches to machine learning </a:t>
            </a:r>
            <a:r>
              <a:rPr lang="en-US" dirty="0"/>
              <a:t> </a:t>
            </a:r>
            <a:r>
              <a:rPr lang="en-US" dirty="0" smtClean="0"/>
              <a:t>are Artificial Neural Network (ANN) and Genetic Algorithms(GA)</a:t>
            </a:r>
          </a:p>
          <a:p>
            <a:pPr>
              <a:buClr>
                <a:srgbClr val="C00000"/>
              </a:buClr>
              <a:buFont typeface="Wingdings" panose="05000000000000000000" pitchFamily="2" charset="2"/>
              <a:buChar char="q"/>
            </a:pPr>
            <a:r>
              <a:rPr lang="en-US" dirty="0" smtClean="0"/>
              <a:t>Two types of Machine Learning : </a:t>
            </a:r>
          </a:p>
          <a:p>
            <a:pPr lvl="1">
              <a:buClr>
                <a:srgbClr val="C00000"/>
              </a:buClr>
              <a:buFont typeface="Wingdings" panose="05000000000000000000" pitchFamily="2" charset="2"/>
              <a:buChar char="q"/>
            </a:pPr>
            <a:r>
              <a:rPr lang="en-US" dirty="0" smtClean="0"/>
              <a:t>Supervised Learning and </a:t>
            </a:r>
          </a:p>
          <a:p>
            <a:pPr lvl="1">
              <a:buClr>
                <a:srgbClr val="C00000"/>
              </a:buClr>
              <a:buFont typeface="Wingdings" panose="05000000000000000000" pitchFamily="2" charset="2"/>
              <a:buChar char="q"/>
            </a:pPr>
            <a:r>
              <a:rPr lang="en-US" dirty="0" smtClean="0"/>
              <a:t>Unsupervised learning</a:t>
            </a:r>
            <a:endParaRPr lang="en-US" dirty="0"/>
          </a:p>
        </p:txBody>
      </p:sp>
    </p:spTree>
    <p:extLst>
      <p:ext uri="{BB962C8B-B14F-4D97-AF65-F5344CB8AC3E}">
        <p14:creationId xmlns:p14="http://schemas.microsoft.com/office/powerpoint/2010/main" val="2027244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 Training Algorithm</a:t>
            </a:r>
            <a:endParaRPr lang="en-US" dirty="0"/>
          </a:p>
        </p:txBody>
      </p:sp>
      <p:sp>
        <p:nvSpPr>
          <p:cNvPr id="3" name="Content Placeholder 2"/>
          <p:cNvSpPr>
            <a:spLocks noGrp="1"/>
          </p:cNvSpPr>
          <p:nvPr>
            <p:ph idx="1"/>
          </p:nvPr>
        </p:nvSpPr>
        <p:spPr>
          <a:xfrm>
            <a:off x="1097280" y="1845734"/>
            <a:ext cx="10058400" cy="4421716"/>
          </a:xfrm>
        </p:spPr>
        <p:txBody>
          <a:bodyPr>
            <a:normAutofit/>
          </a:bodyPr>
          <a:lstStyle/>
          <a:p>
            <a:r>
              <a:rPr lang="en-US" sz="2400" b="1" dirty="0" smtClean="0"/>
              <a:t>Step 3: weight Training(</a:t>
            </a:r>
            <a:r>
              <a:rPr lang="en-US" sz="2400" b="1" dirty="0" err="1" smtClean="0"/>
              <a:t>contd</a:t>
            </a:r>
            <a:r>
              <a:rPr lang="en-US" sz="2400" b="1" dirty="0" smtClean="0"/>
              <a:t>…)</a:t>
            </a:r>
          </a:p>
          <a:p>
            <a:r>
              <a:rPr lang="en-US" sz="2400" dirty="0" smtClean="0"/>
              <a:t>(</a:t>
            </a:r>
            <a:r>
              <a:rPr lang="en-US" sz="2400" dirty="0"/>
              <a:t>b</a:t>
            </a:r>
            <a:r>
              <a:rPr lang="en-US" sz="2400" dirty="0" smtClean="0"/>
              <a:t>) Calculate the error gradient for the neurons in the hidden layer:</a:t>
            </a:r>
          </a:p>
          <a:p>
            <a:r>
              <a:rPr lang="en-US" sz="2400" dirty="0" smtClean="0"/>
              <a:t> </a:t>
            </a:r>
          </a:p>
          <a:p>
            <a:endParaRPr lang="en-US" dirty="0" smtClean="0"/>
          </a:p>
        </p:txBody>
      </p:sp>
      <p:pic>
        <p:nvPicPr>
          <p:cNvPr id="5" name="Picture 4"/>
          <p:cNvPicPr>
            <a:picLocks noChangeAspect="1"/>
          </p:cNvPicPr>
          <p:nvPr/>
        </p:nvPicPr>
        <p:blipFill>
          <a:blip r:embed="rId2"/>
          <a:stretch>
            <a:fillRect/>
          </a:stretch>
        </p:blipFill>
        <p:spPr>
          <a:xfrm>
            <a:off x="1619794" y="2829876"/>
            <a:ext cx="6214654" cy="3437574"/>
          </a:xfrm>
          <a:prstGeom prst="rect">
            <a:avLst/>
          </a:prstGeom>
        </p:spPr>
      </p:pic>
    </p:spTree>
    <p:extLst>
      <p:ext uri="{BB962C8B-B14F-4D97-AF65-F5344CB8AC3E}">
        <p14:creationId xmlns:p14="http://schemas.microsoft.com/office/powerpoint/2010/main" val="7953838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 Training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421716"/>
              </a:xfrm>
            </p:spPr>
            <p:txBody>
              <a:bodyPr>
                <a:normAutofit/>
              </a:bodyPr>
              <a:lstStyle/>
              <a:p>
                <a:r>
                  <a:rPr lang="en-US" sz="2400" b="1" dirty="0" smtClean="0"/>
                  <a:t>Step 3: Iteration</a:t>
                </a:r>
              </a:p>
              <a:p>
                <a:r>
                  <a:rPr lang="en-US" sz="2400" dirty="0" smtClean="0"/>
                  <a:t>Increase iteration </a:t>
                </a:r>
                <a:r>
                  <a:rPr lang="en-US" sz="2400" i="1" dirty="0" smtClean="0"/>
                  <a:t>p </a:t>
                </a:r>
                <a:r>
                  <a:rPr lang="en-US" sz="2400" dirty="0" smtClean="0"/>
                  <a:t>by one, go back to </a:t>
                </a:r>
                <a:r>
                  <a:rPr lang="en-US" sz="2400" i="1" dirty="0" smtClean="0"/>
                  <a:t>Step 2 </a:t>
                </a:r>
                <a:r>
                  <a:rPr lang="en-US" sz="2400" dirty="0" smtClean="0"/>
                  <a:t>and repeat the process until the selected error criterion is satisfied.</a:t>
                </a:r>
              </a:p>
              <a:p>
                <a:r>
                  <a:rPr lang="en-US" sz="2400" dirty="0" smtClean="0"/>
                  <a:t>As an example, we may consider the three layer back-propagation network. Suppose that the network is required to perform logical operation Exclusive-OR. Recall that a single-layer perceptron could not do this operation. Now we will apply the three layer net.</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421716"/>
              </a:xfrm>
              <a:blipFill rotWithShape="0">
                <a:blip r:embed="rId2"/>
                <a:stretch>
                  <a:fillRect l="-909" t="-1931" r="-1394"/>
                </a:stretch>
              </a:blipFill>
            </p:spPr>
            <p:txBody>
              <a:bodyPr/>
              <a:lstStyle/>
              <a:p>
                <a:r>
                  <a:rPr lang="en-US">
                    <a:noFill/>
                  </a:rPr>
                  <a:t> </a:t>
                </a:r>
              </a:p>
            </p:txBody>
          </p:sp>
        </mc:Fallback>
      </mc:AlternateContent>
    </p:spTree>
    <p:extLst>
      <p:ext uri="{BB962C8B-B14F-4D97-AF65-F5344CB8AC3E}">
        <p14:creationId xmlns:p14="http://schemas.microsoft.com/office/powerpoint/2010/main" val="2709401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Three-layer network for solving the Exclusive-OR operation</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sz="half" idx="1"/>
              </p:nvPr>
            </p:nvSpPr>
            <p:spPr>
              <a:xfrm>
                <a:off x="1097280" y="1845734"/>
                <a:ext cx="4153989" cy="4023359"/>
              </a:xfrm>
            </p:spPr>
            <p:txBody>
              <a:bodyPr/>
              <a:lstStyle/>
              <a:p>
                <a:pPr>
                  <a:buFont typeface="Wingdings" panose="05000000000000000000" pitchFamily="2" charset="2"/>
                  <a:buChar char="q"/>
                </a:pPr>
                <a:r>
                  <a:rPr lang="en-US" dirty="0" smtClean="0"/>
                  <a:t>The effect of the threshold applied to a neuron in the hidden layer is represented by its weight,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smtClean="0"/>
                  <a:t>, connected to a fixed input equal to -1</a:t>
                </a:r>
              </a:p>
              <a:p>
                <a:pPr>
                  <a:buFont typeface="Wingdings" panose="05000000000000000000" pitchFamily="2" charset="2"/>
                  <a:buChar char="q"/>
                </a:pPr>
                <a:r>
                  <a:rPr lang="en-US" dirty="0" smtClean="0"/>
                  <a:t>The initial weights and threshold levels are set randomly as follows:</a:t>
                </a:r>
              </a:p>
              <a:p>
                <a:pPr marL="0" indent="0">
                  <a:buNone/>
                </a:pP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half" idx="1"/>
              </p:nvPr>
            </p:nvSpPr>
            <p:spPr>
              <a:xfrm>
                <a:off x="1097280" y="1845734"/>
                <a:ext cx="4153989" cy="4023359"/>
              </a:xfrm>
              <a:blipFill rotWithShape="0">
                <a:blip r:embed="rId2"/>
                <a:stretch>
                  <a:fillRect l="-3524" t="-1667" r="-3231"/>
                </a:stretch>
              </a:blipFill>
            </p:spPr>
            <p:txBody>
              <a:bodyPr/>
              <a:lstStyle/>
              <a:p>
                <a:r>
                  <a:rPr lang="en-US">
                    <a:noFill/>
                  </a:rPr>
                  <a:t> </a:t>
                </a:r>
              </a:p>
            </p:txBody>
          </p:sp>
        </mc:Fallback>
      </mc:AlternateContent>
      <p:sp>
        <p:nvSpPr>
          <p:cNvPr id="7" name="Content Placeholder 6"/>
          <p:cNvSpPr>
            <a:spLocks noGrp="1"/>
          </p:cNvSpPr>
          <p:nvPr>
            <p:ph sz="half" idx="2"/>
          </p:nvPr>
        </p:nvSpPr>
        <p:spPr/>
        <p:txBody>
          <a:bodyPr/>
          <a:lstStyle/>
          <a:p>
            <a:endParaRPr lang="en-US"/>
          </a:p>
        </p:txBody>
      </p:sp>
      <p:pic>
        <p:nvPicPr>
          <p:cNvPr id="8" name="Picture 7"/>
          <p:cNvPicPr>
            <a:picLocks noChangeAspect="1"/>
          </p:cNvPicPr>
          <p:nvPr/>
        </p:nvPicPr>
        <p:blipFill>
          <a:blip r:embed="rId3"/>
          <a:stretch>
            <a:fillRect/>
          </a:stretch>
        </p:blipFill>
        <p:spPr>
          <a:xfrm>
            <a:off x="5340396" y="1871382"/>
            <a:ext cx="5712822" cy="3972061"/>
          </a:xfrm>
          <a:prstGeom prst="rect">
            <a:avLst/>
          </a:prstGeom>
        </p:spPr>
      </p:pic>
      <p:pic>
        <p:nvPicPr>
          <p:cNvPr id="9" name="Picture 8"/>
          <p:cNvPicPr>
            <a:picLocks noChangeAspect="1"/>
          </p:cNvPicPr>
          <p:nvPr/>
        </p:nvPicPr>
        <p:blipFill>
          <a:blip r:embed="rId4"/>
          <a:stretch>
            <a:fillRect/>
          </a:stretch>
        </p:blipFill>
        <p:spPr>
          <a:xfrm>
            <a:off x="1186407" y="3989340"/>
            <a:ext cx="3873273" cy="569012"/>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7253079" y="3904514"/>
                <a:ext cx="53226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14</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7253079" y="3904514"/>
                <a:ext cx="532264" cy="36933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819764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Three-layer network for solving the Exclusive-OR operation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1097280" y="1845733"/>
                <a:ext cx="10058400" cy="4442771"/>
              </a:xfrm>
            </p:spPr>
            <p:txBody>
              <a:bodyPr/>
              <a:lstStyle/>
              <a:p>
                <a:r>
                  <a:rPr lang="en-US" dirty="0" smtClean="0"/>
                  <a:t>We consider a training set where inputs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smtClean="0"/>
                  <a:t> are equal to 1 and desired output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𝑑</m:t>
                        </m:r>
                        <m:r>
                          <a:rPr lang="en-US" b="0" i="1" smtClean="0">
                            <a:latin typeface="Cambria Math" panose="02040503050406030204" pitchFamily="18" charset="0"/>
                          </a:rPr>
                          <m:t>,5</m:t>
                        </m:r>
                      </m:sub>
                    </m:sSub>
                  </m:oMath>
                </a14:m>
                <a:r>
                  <a:rPr lang="en-US" dirty="0" smtClean="0"/>
                  <a:t> is 0. The actual output of neurons 3 and 4 in the hidden layers are calculated as:</a:t>
                </a:r>
              </a:p>
              <a:p>
                <a:endParaRPr lang="en-US" dirty="0"/>
              </a:p>
              <a:p>
                <a:endParaRPr lang="en-US" dirty="0" smtClean="0"/>
              </a:p>
              <a:p>
                <a:endParaRPr lang="en-US" dirty="0"/>
              </a:p>
              <a:p>
                <a:r>
                  <a:rPr lang="en-US" dirty="0" smtClean="0"/>
                  <a:t>Now the actual output of neuron 5 in the output layer is determined as: </a:t>
                </a:r>
              </a:p>
              <a:p>
                <a:endParaRPr lang="en-US" dirty="0"/>
              </a:p>
              <a:p>
                <a:pPr marL="0" indent="0">
                  <a:buNone/>
                </a:pPr>
                <a:endParaRPr lang="en-US" dirty="0"/>
              </a:p>
              <a:p>
                <a:pPr marL="0" indent="0">
                  <a:buNone/>
                </a:pPr>
                <a:r>
                  <a:rPr lang="en-US" dirty="0" smtClean="0"/>
                  <a:t> Thus, the following error is obtained:</a:t>
                </a:r>
              </a:p>
              <a:p>
                <a:endParaRPr lang="en-US" dirty="0" smtClean="0"/>
              </a:p>
              <a:p>
                <a:endParaRPr lang="en-US" dirty="0" smtClean="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1097280" y="1845733"/>
                <a:ext cx="10058400" cy="4442771"/>
              </a:xfrm>
              <a:blipFill rotWithShape="0">
                <a:blip r:embed="rId2"/>
                <a:stretch>
                  <a:fillRect l="-970" t="-1372"/>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323975" y="2539916"/>
            <a:ext cx="7210425" cy="1100993"/>
          </a:xfrm>
          <a:prstGeom prst="rect">
            <a:avLst/>
          </a:prstGeom>
        </p:spPr>
      </p:pic>
      <p:pic>
        <p:nvPicPr>
          <p:cNvPr id="8" name="Picture 7"/>
          <p:cNvPicPr>
            <a:picLocks noChangeAspect="1"/>
          </p:cNvPicPr>
          <p:nvPr/>
        </p:nvPicPr>
        <p:blipFill>
          <a:blip r:embed="rId4"/>
          <a:stretch>
            <a:fillRect/>
          </a:stretch>
        </p:blipFill>
        <p:spPr>
          <a:xfrm>
            <a:off x="1323975" y="4331140"/>
            <a:ext cx="7210425" cy="625872"/>
          </a:xfrm>
          <a:prstGeom prst="rect">
            <a:avLst/>
          </a:prstGeom>
        </p:spPr>
      </p:pic>
      <p:pic>
        <p:nvPicPr>
          <p:cNvPr id="9" name="Picture 8"/>
          <p:cNvPicPr>
            <a:picLocks noChangeAspect="1"/>
          </p:cNvPicPr>
          <p:nvPr/>
        </p:nvPicPr>
        <p:blipFill>
          <a:blip r:embed="rId5"/>
          <a:stretch>
            <a:fillRect/>
          </a:stretch>
        </p:blipFill>
        <p:spPr>
          <a:xfrm>
            <a:off x="1323975" y="5647243"/>
            <a:ext cx="4675772" cy="643136"/>
          </a:xfrm>
          <a:prstGeom prst="rect">
            <a:avLst/>
          </a:prstGeom>
        </p:spPr>
      </p:pic>
    </p:spTree>
    <p:extLst>
      <p:ext uri="{BB962C8B-B14F-4D97-AF65-F5344CB8AC3E}">
        <p14:creationId xmlns:p14="http://schemas.microsoft.com/office/powerpoint/2010/main" val="10953658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Three-layer network for solving the Exclusive-OR operation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1097280" y="1845733"/>
                <a:ext cx="10058400" cy="4442771"/>
              </a:xfrm>
            </p:spPr>
            <p:txBody>
              <a:bodyPr/>
              <a:lstStyle/>
              <a:p>
                <a:pPr>
                  <a:buFont typeface="Wingdings" panose="05000000000000000000" pitchFamily="2" charset="2"/>
                  <a:buChar char="q"/>
                </a:pPr>
                <a:r>
                  <a:rPr lang="en-US" dirty="0" smtClean="0"/>
                  <a:t>The next step is weight training. To update the weights and threshold levels in our network, we propagate the error,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ℯ</m:t>
                        </m:r>
                      </m:e>
                      <m:sub/>
                    </m:sSub>
                  </m:oMath>
                </a14:m>
                <a:r>
                  <a:rPr lang="en-US" dirty="0" smtClean="0"/>
                  <a:t>, from the output layer backward to the input layer.</a:t>
                </a:r>
              </a:p>
              <a:p>
                <a:pPr>
                  <a:buFont typeface="Wingdings" panose="05000000000000000000" pitchFamily="2" charset="2"/>
                  <a:buChar char="q"/>
                </a:pPr>
                <a:r>
                  <a:rPr lang="en-US" dirty="0" smtClean="0"/>
                  <a:t>First, we calculate the error gradient for neuron 5 in the output layer</a:t>
                </a:r>
              </a:p>
              <a:p>
                <a:pPr marL="0" indent="0">
                  <a:buNone/>
                </a:pPr>
                <a:endParaRPr lang="en-US" dirty="0" smtClean="0"/>
              </a:p>
              <a:p>
                <a:pPr marL="0" indent="0">
                  <a:buNone/>
                </a:pPr>
                <a:endParaRPr lang="en-US" dirty="0" smtClean="0"/>
              </a:p>
              <a:p>
                <a:pPr>
                  <a:buFont typeface="Wingdings" panose="05000000000000000000" pitchFamily="2" charset="2"/>
                  <a:buChar char="q"/>
                </a:pPr>
                <a:r>
                  <a:rPr lang="en-US" dirty="0" smtClean="0"/>
                  <a:t>Then we determine the weight corrections assuming that the learning rate parameter,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smtClean="0"/>
                  <a:t>, is equal to 0.1</a:t>
                </a:r>
              </a:p>
              <a:p>
                <a:endParaRPr lang="en-US" dirty="0" smtClean="0"/>
              </a:p>
              <a:p>
                <a:endParaRPr lang="en-US" dirty="0" smtClean="0"/>
              </a:p>
              <a:p>
                <a:endParaRPr lang="en-US" dirty="0" smtClean="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1097280" y="1845733"/>
                <a:ext cx="10058400" cy="4442771"/>
              </a:xfrm>
              <a:blipFill rotWithShape="0">
                <a:blip r:embed="rId2"/>
                <a:stretch>
                  <a:fillRect l="-1455" t="-1509" r="-1333"/>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1524001" y="2872790"/>
            <a:ext cx="6128812" cy="688557"/>
          </a:xfrm>
          <a:prstGeom prst="rect">
            <a:avLst/>
          </a:prstGeom>
        </p:spPr>
      </p:pic>
      <p:pic>
        <p:nvPicPr>
          <p:cNvPr id="3" name="Picture 2"/>
          <p:cNvPicPr>
            <a:picLocks noChangeAspect="1"/>
          </p:cNvPicPr>
          <p:nvPr/>
        </p:nvPicPr>
        <p:blipFill>
          <a:blip r:embed="rId4"/>
          <a:stretch>
            <a:fillRect/>
          </a:stretch>
        </p:blipFill>
        <p:spPr>
          <a:xfrm>
            <a:off x="1524001" y="4522620"/>
            <a:ext cx="7334250" cy="1438275"/>
          </a:xfrm>
          <a:prstGeom prst="rect">
            <a:avLst/>
          </a:prstGeom>
        </p:spPr>
      </p:pic>
    </p:spTree>
    <p:extLst>
      <p:ext uri="{BB962C8B-B14F-4D97-AF65-F5344CB8AC3E}">
        <p14:creationId xmlns:p14="http://schemas.microsoft.com/office/powerpoint/2010/main" val="10079426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Three-layer network for solving the Exclusive-OR operation</a:t>
            </a:r>
          </a:p>
        </p:txBody>
      </p:sp>
      <p:sp>
        <p:nvSpPr>
          <p:cNvPr id="6" name="Content Placeholder 5"/>
          <p:cNvSpPr>
            <a:spLocks noGrp="1"/>
          </p:cNvSpPr>
          <p:nvPr>
            <p:ph idx="1"/>
          </p:nvPr>
        </p:nvSpPr>
        <p:spPr>
          <a:xfrm>
            <a:off x="1097280" y="1845733"/>
            <a:ext cx="10058400" cy="4442771"/>
          </a:xfrm>
        </p:spPr>
        <p:txBody>
          <a:bodyPr/>
          <a:lstStyle/>
          <a:p>
            <a:pPr>
              <a:buFont typeface="Wingdings" panose="05000000000000000000" pitchFamily="2" charset="2"/>
              <a:buChar char="q"/>
            </a:pPr>
            <a:r>
              <a:rPr lang="en-US" dirty="0" smtClean="0"/>
              <a:t>Now we calculate the error gradients for neuron 3 and 4 in the hidden layer:</a:t>
            </a:r>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a:p>
            <a:pPr>
              <a:buFont typeface="Wingdings" panose="05000000000000000000" pitchFamily="2" charset="2"/>
              <a:buChar char="q"/>
            </a:pPr>
            <a:r>
              <a:rPr lang="en-US" dirty="0" smtClean="0"/>
              <a:t>We, then, determine the weight corrections:</a:t>
            </a:r>
          </a:p>
          <a:p>
            <a:pPr>
              <a:buFont typeface="Wingdings" panose="05000000000000000000" pitchFamily="2" charset="2"/>
              <a:buChar char="q"/>
            </a:pPr>
            <a:endParaRPr lang="en-US" dirty="0" smtClean="0"/>
          </a:p>
          <a:p>
            <a:endParaRPr lang="en-US" dirty="0"/>
          </a:p>
        </p:txBody>
      </p:sp>
      <p:pic>
        <p:nvPicPr>
          <p:cNvPr id="4" name="Picture 3"/>
          <p:cNvPicPr>
            <a:picLocks noChangeAspect="1"/>
          </p:cNvPicPr>
          <p:nvPr/>
        </p:nvPicPr>
        <p:blipFill>
          <a:blip r:embed="rId2"/>
          <a:stretch>
            <a:fillRect/>
          </a:stretch>
        </p:blipFill>
        <p:spPr>
          <a:xfrm>
            <a:off x="1543050" y="2166435"/>
            <a:ext cx="7360318" cy="977783"/>
          </a:xfrm>
          <a:prstGeom prst="rect">
            <a:avLst/>
          </a:prstGeom>
        </p:spPr>
      </p:pic>
      <p:pic>
        <p:nvPicPr>
          <p:cNvPr id="7" name="Picture 6"/>
          <p:cNvPicPr>
            <a:picLocks noChangeAspect="1"/>
          </p:cNvPicPr>
          <p:nvPr/>
        </p:nvPicPr>
        <p:blipFill>
          <a:blip r:embed="rId3"/>
          <a:stretch>
            <a:fillRect/>
          </a:stretch>
        </p:blipFill>
        <p:spPr>
          <a:xfrm>
            <a:off x="1543050" y="3489341"/>
            <a:ext cx="6724650" cy="2638425"/>
          </a:xfrm>
          <a:prstGeom prst="rect">
            <a:avLst/>
          </a:prstGeom>
        </p:spPr>
      </p:pic>
    </p:spTree>
    <p:extLst>
      <p:ext uri="{BB962C8B-B14F-4D97-AF65-F5344CB8AC3E}">
        <p14:creationId xmlns:p14="http://schemas.microsoft.com/office/powerpoint/2010/main" val="407750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Three-layer network for solving the Exclusive-OR operation</a:t>
            </a:r>
          </a:p>
        </p:txBody>
      </p:sp>
      <p:sp>
        <p:nvSpPr>
          <p:cNvPr id="6" name="Content Placeholder 5"/>
          <p:cNvSpPr>
            <a:spLocks noGrp="1"/>
          </p:cNvSpPr>
          <p:nvPr>
            <p:ph sz="half" idx="1"/>
          </p:nvPr>
        </p:nvSpPr>
        <p:spPr/>
        <p:txBody>
          <a:bodyPr>
            <a:normAutofit/>
          </a:bodyPr>
          <a:lstStyle/>
          <a:p>
            <a:pPr>
              <a:buFont typeface="Wingdings" panose="05000000000000000000" pitchFamily="2" charset="2"/>
              <a:buChar char="q"/>
            </a:pPr>
            <a:r>
              <a:rPr lang="en-US" dirty="0" smtClean="0"/>
              <a:t>At last, we update all weights and thresholds</a:t>
            </a:r>
          </a:p>
          <a:p>
            <a:pPr>
              <a:buFont typeface="Wingdings" panose="05000000000000000000" pitchFamily="2" charset="2"/>
              <a:buChar char="q"/>
            </a:pPr>
            <a:r>
              <a:rPr lang="en-US" dirty="0" smtClean="0"/>
              <a:t>The training process is updated till the sum of squared error is less than 0.001</a:t>
            </a:r>
          </a:p>
          <a:p>
            <a:pPr>
              <a:buFont typeface="Wingdings" panose="05000000000000000000" pitchFamily="2" charset="2"/>
              <a:buChar char="q"/>
            </a:pPr>
            <a:endParaRPr lang="en-US" dirty="0" smtClean="0"/>
          </a:p>
          <a:p>
            <a:endParaRPr lang="en-US" dirty="0"/>
          </a:p>
        </p:txBody>
      </p:sp>
      <p:sp>
        <p:nvSpPr>
          <p:cNvPr id="3" name="Content Placeholder 2"/>
          <p:cNvSpPr>
            <a:spLocks noGrp="1"/>
          </p:cNvSpPr>
          <p:nvPr>
            <p:ph sz="half" idx="2"/>
          </p:nvPr>
        </p:nvSpPr>
        <p:spPr/>
        <p:txBody>
          <a:bodyPr>
            <a:normAutofit/>
          </a:bodyPr>
          <a:lstStyle/>
          <a:p>
            <a:endParaRPr lang="en-US"/>
          </a:p>
        </p:txBody>
      </p:sp>
      <p:pic>
        <p:nvPicPr>
          <p:cNvPr id="2" name="Picture 1"/>
          <p:cNvPicPr>
            <a:picLocks noChangeAspect="1"/>
          </p:cNvPicPr>
          <p:nvPr/>
        </p:nvPicPr>
        <p:blipFill>
          <a:blip r:embed="rId2"/>
          <a:stretch>
            <a:fillRect/>
          </a:stretch>
        </p:blipFill>
        <p:spPr>
          <a:xfrm>
            <a:off x="6217920" y="1845734"/>
            <a:ext cx="4891839" cy="3898648"/>
          </a:xfrm>
          <a:prstGeom prst="rect">
            <a:avLst/>
          </a:prstGeom>
        </p:spPr>
      </p:pic>
    </p:spTree>
    <p:extLst>
      <p:ext uri="{BB962C8B-B14F-4D97-AF65-F5344CB8AC3E}">
        <p14:creationId xmlns:p14="http://schemas.microsoft.com/office/powerpoint/2010/main" val="42039653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Three-layer network for solving the Exclusive-OR operation</a:t>
            </a:r>
          </a:p>
        </p:txBody>
      </p:sp>
      <p:sp>
        <p:nvSpPr>
          <p:cNvPr id="6" name="Content Placeholder 5"/>
          <p:cNvSpPr>
            <a:spLocks noGrp="1"/>
          </p:cNvSpPr>
          <p:nvPr>
            <p:ph idx="1"/>
          </p:nvPr>
        </p:nvSpPr>
        <p:spPr/>
        <p:txBody>
          <a:bodyPr>
            <a:normAutofit/>
          </a:bodyPr>
          <a:lstStyle/>
          <a:p>
            <a:pPr>
              <a:buFont typeface="Wingdings" panose="05000000000000000000" pitchFamily="2" charset="2"/>
              <a:buChar char="q"/>
            </a:pPr>
            <a:r>
              <a:rPr lang="en-US" dirty="0" smtClean="0"/>
              <a:t>The Final results of three layer network learning is:</a:t>
            </a:r>
          </a:p>
          <a:p>
            <a:pPr>
              <a:buFont typeface="Wingdings" panose="05000000000000000000" pitchFamily="2" charset="2"/>
              <a:buChar char="q"/>
            </a:pPr>
            <a:endParaRPr lang="en-US" dirty="0" smtClean="0"/>
          </a:p>
          <a:p>
            <a:endParaRPr lang="en-US" dirty="0"/>
          </a:p>
        </p:txBody>
      </p:sp>
      <p:pic>
        <p:nvPicPr>
          <p:cNvPr id="4" name="Picture 3"/>
          <p:cNvPicPr>
            <a:picLocks noChangeAspect="1"/>
          </p:cNvPicPr>
          <p:nvPr/>
        </p:nvPicPr>
        <p:blipFill>
          <a:blip r:embed="rId2"/>
          <a:stretch>
            <a:fillRect/>
          </a:stretch>
        </p:blipFill>
        <p:spPr>
          <a:xfrm>
            <a:off x="1235243" y="2439124"/>
            <a:ext cx="7026441" cy="2718990"/>
          </a:xfrm>
          <a:prstGeom prst="rect">
            <a:avLst/>
          </a:prstGeom>
        </p:spPr>
      </p:pic>
    </p:spTree>
    <p:extLst>
      <p:ext uri="{BB962C8B-B14F-4D97-AF65-F5344CB8AC3E}">
        <p14:creationId xmlns:p14="http://schemas.microsoft.com/office/powerpoint/2010/main" val="23723888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a:xfrm>
            <a:off x="1097280" y="1845734"/>
            <a:ext cx="10058400" cy="5012266"/>
          </a:xfrm>
        </p:spPr>
        <p:txBody>
          <a:bodyPr>
            <a:normAutofit/>
          </a:bodyPr>
          <a:lstStyle/>
          <a:p>
            <a:pPr>
              <a:buFont typeface="Wingdings" panose="05000000000000000000" pitchFamily="2" charset="2"/>
              <a:buChar char="q"/>
            </a:pPr>
            <a:r>
              <a:rPr lang="en-US" dirty="0"/>
              <a:t>Gradient </a:t>
            </a:r>
            <a:r>
              <a:rPr lang="en-US" dirty="0" smtClean="0"/>
              <a:t>descent </a:t>
            </a:r>
            <a:r>
              <a:rPr lang="en-US" dirty="0"/>
              <a:t>is an </a:t>
            </a:r>
            <a:r>
              <a:rPr lang="en-US" dirty="0" smtClean="0"/>
              <a:t>iterative </a:t>
            </a:r>
            <a:r>
              <a:rPr lang="en-US" dirty="0" err="1" smtClean="0"/>
              <a:t>minimisation</a:t>
            </a:r>
            <a:r>
              <a:rPr lang="en-US" dirty="0" smtClean="0"/>
              <a:t> method</a:t>
            </a:r>
            <a:r>
              <a:rPr lang="en-US" dirty="0"/>
              <a:t>. The </a:t>
            </a:r>
            <a:r>
              <a:rPr lang="en-US" dirty="0" smtClean="0"/>
              <a:t>gradient </a:t>
            </a:r>
            <a:r>
              <a:rPr lang="en-US" dirty="0"/>
              <a:t>of the error </a:t>
            </a:r>
            <a:r>
              <a:rPr lang="en-US" dirty="0" smtClean="0"/>
              <a:t>function </a:t>
            </a:r>
            <a:r>
              <a:rPr lang="en-US" dirty="0"/>
              <a:t>always</a:t>
            </a:r>
            <a:br>
              <a:rPr lang="en-US" dirty="0"/>
            </a:br>
            <a:r>
              <a:rPr lang="en-US" dirty="0"/>
              <a:t>shows in the </a:t>
            </a:r>
            <a:r>
              <a:rPr lang="en-US" dirty="0" smtClean="0"/>
              <a:t>direction </a:t>
            </a:r>
            <a:r>
              <a:rPr lang="en-US" dirty="0"/>
              <a:t>of the </a:t>
            </a:r>
            <a:r>
              <a:rPr lang="en-US" dirty="0" smtClean="0"/>
              <a:t>steepest ascent </a:t>
            </a:r>
            <a:r>
              <a:rPr lang="en-US" dirty="0"/>
              <a:t>of the error </a:t>
            </a:r>
            <a:r>
              <a:rPr lang="en-US" dirty="0" smtClean="0"/>
              <a:t>function.</a:t>
            </a:r>
          </a:p>
          <a:p>
            <a:pPr>
              <a:buFont typeface="Wingdings" panose="05000000000000000000" pitchFamily="2" charset="2"/>
              <a:buChar char="q"/>
            </a:pPr>
            <a:r>
              <a:rPr lang="en-US" dirty="0" smtClean="0"/>
              <a:t>It is determined as the derivative of the  activation function multiplied by the error at the neuron output</a:t>
            </a:r>
            <a:endParaRPr lang="en-US" dirty="0"/>
          </a:p>
          <a:p>
            <a:pPr marL="0" indent="0">
              <a:buNone/>
            </a:pPr>
            <a:r>
              <a:rPr lang="en-US" dirty="0" smtClean="0"/>
              <a:t>For Neuron </a:t>
            </a:r>
            <a:r>
              <a:rPr lang="en-US" i="1" dirty="0" smtClean="0"/>
              <a:t>k </a:t>
            </a:r>
            <a:r>
              <a:rPr lang="en-US" dirty="0" smtClean="0"/>
              <a:t>in the output layer </a:t>
            </a:r>
          </a:p>
          <a:p>
            <a:pPr marL="0" indent="0">
              <a:buNone/>
            </a:pPr>
            <a:endParaRPr lang="en-US" dirty="0" smtClean="0"/>
          </a:p>
          <a:p>
            <a:pPr marL="0" indent="0">
              <a:buNone/>
            </a:pPr>
            <a:endParaRPr lang="en-US" dirty="0" smtClean="0"/>
          </a:p>
          <a:p>
            <a:pPr marL="0" indent="0">
              <a:buNone/>
            </a:pPr>
            <a:r>
              <a:rPr lang="en-US" dirty="0" smtClean="0"/>
              <a:t>Where, </a:t>
            </a:r>
            <a:r>
              <a:rPr lang="en-US" dirty="0" err="1" smtClean="0"/>
              <a:t>y</a:t>
            </a:r>
            <a:r>
              <a:rPr lang="en-US" dirty="0" err="1" smtClean="0">
                <a:effectLst>
                  <a:outerShdw blurRad="38100" dist="38100" dir="2700000" algn="tl">
                    <a:srgbClr val="000000">
                      <a:alpha val="43137"/>
                    </a:srgbClr>
                  </a:outerShdw>
                </a:effectLst>
              </a:rPr>
              <a:t>k</a:t>
            </a:r>
            <a:r>
              <a:rPr lang="en-US" dirty="0" smtClean="0"/>
              <a:t>(p) is the output of neuron k at iteration p, and </a:t>
            </a:r>
            <a:r>
              <a:rPr lang="en-US" dirty="0" err="1" smtClean="0"/>
              <a:t>Xk</a:t>
            </a:r>
            <a:r>
              <a:rPr lang="en-US" dirty="0" smtClean="0"/>
              <a:t>(p) is the net weighted input of neuron k at same iteration.</a:t>
            </a:r>
          </a:p>
          <a:p>
            <a:pPr marL="0" indent="0">
              <a:buNone/>
            </a:pPr>
            <a:endParaRPr lang="en-US" dirty="0" smtClean="0"/>
          </a:p>
          <a:p>
            <a:r>
              <a:rPr lang="en-US" dirty="0"/>
              <a:t/>
            </a:r>
            <a:br>
              <a:rPr lang="en-US" dirty="0"/>
            </a:b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097280" y="3633894"/>
            <a:ext cx="3129280" cy="1099249"/>
          </a:xfrm>
          <a:prstGeom prst="rect">
            <a:avLst/>
          </a:prstGeom>
        </p:spPr>
      </p:pic>
    </p:spTree>
    <p:extLst>
      <p:ext uri="{BB962C8B-B14F-4D97-AF65-F5344CB8AC3E}">
        <p14:creationId xmlns:p14="http://schemas.microsoft.com/office/powerpoint/2010/main" val="2299857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ANN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SG" dirty="0"/>
              <a:t>Adaptive </a:t>
            </a:r>
            <a:r>
              <a:rPr lang="en-SG" dirty="0" smtClean="0"/>
              <a:t>learning</a:t>
            </a:r>
          </a:p>
          <a:p>
            <a:pPr>
              <a:buFont typeface="Wingdings" panose="05000000000000000000" pitchFamily="2" charset="2"/>
              <a:buChar char="q"/>
            </a:pPr>
            <a:r>
              <a:rPr lang="en-SG" dirty="0" smtClean="0"/>
              <a:t>Self-organization</a:t>
            </a:r>
          </a:p>
          <a:p>
            <a:pPr>
              <a:buFont typeface="Wingdings" panose="05000000000000000000" pitchFamily="2" charset="2"/>
              <a:buChar char="q"/>
            </a:pPr>
            <a:r>
              <a:rPr lang="en-SG" dirty="0" smtClean="0"/>
              <a:t>Error tolerance</a:t>
            </a:r>
          </a:p>
          <a:p>
            <a:pPr>
              <a:buFont typeface="Wingdings" panose="05000000000000000000" pitchFamily="2" charset="2"/>
              <a:buChar char="q"/>
            </a:pPr>
            <a:r>
              <a:rPr lang="en-SG" dirty="0" smtClean="0"/>
              <a:t>Real-time operation</a:t>
            </a:r>
          </a:p>
          <a:p>
            <a:pPr>
              <a:buFont typeface="Wingdings" panose="05000000000000000000" pitchFamily="2" charset="2"/>
              <a:buChar char="q"/>
            </a:pPr>
            <a:r>
              <a:rPr lang="en-SG" dirty="0" smtClean="0"/>
              <a:t>Parallel </a:t>
            </a:r>
            <a:r>
              <a:rPr lang="en-SG" dirty="0"/>
              <a:t>information </a:t>
            </a:r>
            <a:r>
              <a:rPr lang="en-SG" dirty="0" smtClean="0"/>
              <a:t>processing</a:t>
            </a:r>
            <a:endParaRPr lang="en-SG" dirty="0"/>
          </a:p>
        </p:txBody>
      </p:sp>
    </p:spTree>
    <p:extLst>
      <p:ext uri="{BB962C8B-B14F-4D97-AF65-F5344CB8AC3E}">
        <p14:creationId xmlns:p14="http://schemas.microsoft.com/office/powerpoint/2010/main" val="373971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Biological Neural Networks</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q"/>
            </a:pPr>
            <a:r>
              <a:rPr lang="en-US" sz="3100" dirty="0"/>
              <a:t>A neural network can be defined as a model of reasoning based on the human</a:t>
            </a:r>
            <a:br>
              <a:rPr lang="en-US" sz="3100" dirty="0"/>
            </a:br>
            <a:r>
              <a:rPr lang="en-US" sz="3100" dirty="0"/>
              <a:t>brain. The brain consists of a densely interconnected set of nerve cells, or basic</a:t>
            </a:r>
            <a:br>
              <a:rPr lang="en-US" sz="3100" dirty="0"/>
            </a:br>
            <a:r>
              <a:rPr lang="en-US" sz="3100" dirty="0"/>
              <a:t>information-processing units, called </a:t>
            </a:r>
            <a:r>
              <a:rPr lang="en-US" sz="3100" b="1" dirty="0" smtClean="0"/>
              <a:t>neurons</a:t>
            </a:r>
          </a:p>
          <a:p>
            <a:pPr>
              <a:buFont typeface="Wingdings" panose="05000000000000000000" pitchFamily="2" charset="2"/>
              <a:buChar char="q"/>
            </a:pPr>
            <a:r>
              <a:rPr lang="en-US" sz="3100" dirty="0"/>
              <a:t>The human brain </a:t>
            </a:r>
            <a:r>
              <a:rPr lang="en-US" sz="3100" dirty="0" smtClean="0"/>
              <a:t>incorporates nearly </a:t>
            </a:r>
            <a:r>
              <a:rPr lang="en-US" sz="3100" dirty="0"/>
              <a:t>10 billion neurons and 60 trillion connections, </a:t>
            </a:r>
            <a:r>
              <a:rPr lang="en-US" sz="3100" b="1" dirty="0"/>
              <a:t>synapses</a:t>
            </a:r>
            <a:r>
              <a:rPr lang="en-US" sz="3100" dirty="0"/>
              <a:t>, between </a:t>
            </a:r>
            <a:r>
              <a:rPr lang="en-US" sz="3100" dirty="0" smtClean="0"/>
              <a:t>them. </a:t>
            </a:r>
            <a:r>
              <a:rPr lang="en-US" sz="3100" dirty="0"/>
              <a:t>By using multiple neurons simultaneously, </a:t>
            </a:r>
            <a:r>
              <a:rPr lang="en-US" sz="3100" dirty="0" smtClean="0"/>
              <a:t>the brain </a:t>
            </a:r>
            <a:r>
              <a:rPr lang="en-US" sz="3100" dirty="0"/>
              <a:t>can </a:t>
            </a:r>
            <a:r>
              <a:rPr lang="en-US" sz="3100" dirty="0" smtClean="0"/>
              <a:t>perform </a:t>
            </a:r>
            <a:r>
              <a:rPr lang="en-US" sz="3100" dirty="0"/>
              <a:t>its functions much faster than the fastest computers </a:t>
            </a:r>
            <a:r>
              <a:rPr lang="en-US" sz="3100" dirty="0" smtClean="0"/>
              <a:t>in existence </a:t>
            </a:r>
            <a:r>
              <a:rPr lang="en-US" sz="3100" dirty="0"/>
              <a:t>today</a:t>
            </a:r>
            <a:r>
              <a:rPr lang="en-US" sz="3100" dirty="0" smtClean="0"/>
              <a:t>.</a:t>
            </a:r>
          </a:p>
          <a:p>
            <a:pPr marL="0" indent="0">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901607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and Limitations of ANN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0648096"/>
              </p:ext>
            </p:extLst>
          </p:nvPr>
        </p:nvGraphicFramePr>
        <p:xfrm>
          <a:off x="1096963" y="1846264"/>
          <a:ext cx="10058400" cy="2302657"/>
        </p:xfrm>
        <a:graphic>
          <a:graphicData uri="http://schemas.openxmlformats.org/drawingml/2006/table">
            <a:tbl>
              <a:tblPr firstRow="1" bandRow="1">
                <a:tableStyleId>{073A0DAA-6AF3-43AB-8588-CEC1D06C72B9}</a:tableStyleId>
              </a:tblPr>
              <a:tblGrid>
                <a:gridCol w="5029200"/>
                <a:gridCol w="5029200"/>
              </a:tblGrid>
              <a:tr h="487229">
                <a:tc>
                  <a:txBody>
                    <a:bodyPr/>
                    <a:lstStyle/>
                    <a:p>
                      <a:pPr algn="ctr"/>
                      <a:r>
                        <a:rPr lang="en-US" dirty="0" smtClean="0"/>
                        <a:t>Benefits</a:t>
                      </a:r>
                      <a:endParaRPr lang="en-US" dirty="0"/>
                    </a:p>
                  </a:txBody>
                  <a:tcPr/>
                </a:tc>
                <a:tc>
                  <a:txBody>
                    <a:bodyPr/>
                    <a:lstStyle/>
                    <a:p>
                      <a:pPr algn="ctr"/>
                      <a:r>
                        <a:rPr lang="en-US" dirty="0" smtClean="0"/>
                        <a:t>Limitations</a:t>
                      </a:r>
                      <a:endParaRPr lang="en-US" dirty="0"/>
                    </a:p>
                  </a:txBody>
                  <a:tcPr/>
                </a:tc>
              </a:tr>
              <a:tr h="840970">
                <a:tc>
                  <a:txBody>
                    <a:bodyPr/>
                    <a:lstStyle/>
                    <a:p>
                      <a:r>
                        <a:rPr lang="en-US" dirty="0" smtClean="0"/>
                        <a:t>Ability to tackle new kind of problems</a:t>
                      </a:r>
                      <a:endParaRPr lang="en-US" dirty="0"/>
                    </a:p>
                  </a:txBody>
                  <a:tcPr/>
                </a:tc>
                <a:tc>
                  <a:txBody>
                    <a:bodyPr/>
                    <a:lstStyle/>
                    <a:p>
                      <a:r>
                        <a:rPr lang="en-US" dirty="0" smtClean="0"/>
                        <a:t>Performs less well at</a:t>
                      </a:r>
                      <a:r>
                        <a:rPr lang="en-US" baseline="0" dirty="0" smtClean="0"/>
                        <a:t> tasks humans tend to find difficult</a:t>
                      </a:r>
                      <a:endParaRPr lang="en-US" dirty="0"/>
                    </a:p>
                  </a:txBody>
                  <a:tcPr/>
                </a:tc>
              </a:tr>
              <a:tr h="487229">
                <a:tc>
                  <a:txBody>
                    <a:bodyPr/>
                    <a:lstStyle/>
                    <a:p>
                      <a:r>
                        <a:rPr lang="en-US" dirty="0" smtClean="0"/>
                        <a:t>Robustness</a:t>
                      </a:r>
                      <a:endParaRPr lang="en-US" dirty="0"/>
                    </a:p>
                  </a:txBody>
                  <a:tcPr/>
                </a:tc>
                <a:tc>
                  <a:txBody>
                    <a:bodyPr/>
                    <a:lstStyle/>
                    <a:p>
                      <a:r>
                        <a:rPr lang="en-US" dirty="0" smtClean="0"/>
                        <a:t>Lack of explanation facilities</a:t>
                      </a:r>
                      <a:endParaRPr lang="en-US" dirty="0"/>
                    </a:p>
                  </a:txBody>
                  <a:tcPr/>
                </a:tc>
              </a:tr>
              <a:tr h="487229">
                <a:tc>
                  <a:txBody>
                    <a:bodyPr/>
                    <a:lstStyle/>
                    <a:p>
                      <a:endParaRPr lang="en-US" dirty="0"/>
                    </a:p>
                  </a:txBody>
                  <a:tcPr/>
                </a:tc>
                <a:tc>
                  <a:txBody>
                    <a:bodyPr/>
                    <a:lstStyle/>
                    <a:p>
                      <a:r>
                        <a:rPr lang="en-US" dirty="0" smtClean="0"/>
                        <a:t>Require</a:t>
                      </a:r>
                      <a:r>
                        <a:rPr lang="en-US" baseline="0" dirty="0" smtClean="0"/>
                        <a:t> large amount of test data</a:t>
                      </a:r>
                      <a:endParaRPr lang="en-US" dirty="0"/>
                    </a:p>
                  </a:txBody>
                  <a:tcPr/>
                </a:tc>
              </a:tr>
            </a:tbl>
          </a:graphicData>
        </a:graphic>
      </p:graphicFrame>
    </p:spTree>
    <p:extLst>
      <p:ext uri="{BB962C8B-B14F-4D97-AF65-F5344CB8AC3E}">
        <p14:creationId xmlns:p14="http://schemas.microsoft.com/office/powerpoint/2010/main" val="95380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Biological Neural Networks</a:t>
            </a:r>
            <a:endParaRPr lang="en-US" dirty="0"/>
          </a:p>
        </p:txBody>
      </p:sp>
      <p:sp>
        <p:nvSpPr>
          <p:cNvPr id="3" name="Content Placeholder 2"/>
          <p:cNvSpPr>
            <a:spLocks noGrp="1"/>
          </p:cNvSpPr>
          <p:nvPr>
            <p:ph sz="half" idx="1"/>
          </p:nvPr>
        </p:nvSpPr>
        <p:spPr>
          <a:xfrm>
            <a:off x="1097280" y="1845734"/>
            <a:ext cx="5462588" cy="4023359"/>
          </a:xfrm>
        </p:spPr>
        <p:txBody>
          <a:bodyPr>
            <a:normAutofit fontScale="92500" lnSpcReduction="20000"/>
          </a:bodyPr>
          <a:lstStyle/>
          <a:p>
            <a:pPr>
              <a:buFont typeface="Wingdings" panose="05000000000000000000" pitchFamily="2" charset="2"/>
              <a:buChar char="q"/>
            </a:pPr>
            <a:r>
              <a:rPr lang="en-US" sz="2400" dirty="0" smtClean="0"/>
              <a:t>Each neuron has a very simple structure, but an army of such elements constitutes a tremendous processing power</a:t>
            </a:r>
          </a:p>
          <a:p>
            <a:pPr>
              <a:buFont typeface="Wingdings" panose="05000000000000000000" pitchFamily="2" charset="2"/>
              <a:buChar char="q"/>
            </a:pPr>
            <a:r>
              <a:rPr lang="en-GB" sz="2400" b="1" dirty="0" smtClean="0"/>
              <a:t>Neuron</a:t>
            </a:r>
            <a:r>
              <a:rPr lang="en-GB" sz="2400" dirty="0"/>
              <a:t>: fundamental </a:t>
            </a:r>
            <a:r>
              <a:rPr lang="en-GB" sz="2400" dirty="0" smtClean="0"/>
              <a:t>functional </a:t>
            </a:r>
            <a:r>
              <a:rPr lang="en-GB" sz="2400" dirty="0"/>
              <a:t>unit of all nervous system tissue</a:t>
            </a:r>
          </a:p>
          <a:p>
            <a:r>
              <a:rPr lang="en-GB" sz="2400" b="1" dirty="0"/>
              <a:t>Soma</a:t>
            </a:r>
            <a:r>
              <a:rPr lang="en-GB" sz="2400" dirty="0"/>
              <a:t>: cell body, contain nucleus</a:t>
            </a:r>
          </a:p>
          <a:p>
            <a:r>
              <a:rPr lang="en-GB" sz="2400" b="1" dirty="0"/>
              <a:t>Dendrites</a:t>
            </a:r>
            <a:r>
              <a:rPr lang="en-GB" sz="2400" dirty="0"/>
              <a:t>: a number of fibres, input</a:t>
            </a:r>
          </a:p>
          <a:p>
            <a:r>
              <a:rPr lang="en-GB" sz="2400" b="1" dirty="0"/>
              <a:t>Axon</a:t>
            </a:r>
            <a:r>
              <a:rPr lang="en-GB" sz="2400" dirty="0"/>
              <a:t>: single long fibre with many branches, output</a:t>
            </a:r>
          </a:p>
          <a:p>
            <a:r>
              <a:rPr lang="en-GB" sz="2400" b="1" dirty="0"/>
              <a:t>Synapse</a:t>
            </a:r>
            <a:r>
              <a:rPr lang="en-GB" sz="2400" dirty="0"/>
              <a:t>: junction of dendrites and axon, each neuron form synapse with 10 to 100000 other neurons</a:t>
            </a:r>
          </a:p>
          <a:p>
            <a:pPr>
              <a:buFont typeface="Wingdings" panose="05000000000000000000" pitchFamily="2" charset="2"/>
              <a:buChar char="q"/>
            </a:pPr>
            <a:endParaRPr lang="en-US" b="1" dirty="0"/>
          </a:p>
        </p:txBody>
      </p:sp>
      <p:sp>
        <p:nvSpPr>
          <p:cNvPr id="5" name="Content Placeholder 4"/>
          <p:cNvSpPr>
            <a:spLocks noGrp="1"/>
          </p:cNvSpPr>
          <p:nvPr>
            <p:ph sz="half" idx="2"/>
          </p:nvPr>
        </p:nvSpPr>
        <p:spPr/>
        <p:txBody>
          <a:bodyPr>
            <a:normAutofit fontScale="92500" lnSpcReduction="20000"/>
          </a:bodyPr>
          <a:lstStyle/>
          <a:p>
            <a:endParaRPr lang="en-US"/>
          </a:p>
        </p:txBody>
      </p:sp>
      <p:pic>
        <p:nvPicPr>
          <p:cNvPr id="4" name="Picture 3"/>
          <p:cNvPicPr>
            <a:picLocks noChangeAspect="1"/>
          </p:cNvPicPr>
          <p:nvPr/>
        </p:nvPicPr>
        <p:blipFill>
          <a:blip r:embed="rId2"/>
          <a:stretch>
            <a:fillRect/>
          </a:stretch>
        </p:blipFill>
        <p:spPr>
          <a:xfrm>
            <a:off x="6559868" y="1845733"/>
            <a:ext cx="5632131" cy="3793067"/>
          </a:xfrm>
          <a:prstGeom prst="rect">
            <a:avLst/>
          </a:prstGeom>
        </p:spPr>
      </p:pic>
    </p:spTree>
    <p:extLst>
      <p:ext uri="{BB962C8B-B14F-4D97-AF65-F5344CB8AC3E}">
        <p14:creationId xmlns:p14="http://schemas.microsoft.com/office/powerpoint/2010/main" val="4122941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Biological Neural Network</a:t>
            </a:r>
            <a:endParaRPr lang="en-US" dirty="0"/>
          </a:p>
        </p:txBody>
      </p:sp>
      <p:sp>
        <p:nvSpPr>
          <p:cNvPr id="5" name="Content Placeholder 4"/>
          <p:cNvSpPr>
            <a:spLocks noGrp="1"/>
          </p:cNvSpPr>
          <p:nvPr>
            <p:ph idx="1"/>
          </p:nvPr>
        </p:nvSpPr>
        <p:spPr/>
        <p:txBody>
          <a:bodyPr>
            <a:normAutofit/>
          </a:bodyPr>
          <a:lstStyle/>
          <a:p>
            <a:pPr marL="0" indent="0">
              <a:buNone/>
            </a:pPr>
            <a:r>
              <a:rPr lang="en-US" b="1" dirty="0" smtClean="0"/>
              <a:t>HOW DOES BRAIN WORKS</a:t>
            </a:r>
          </a:p>
          <a:p>
            <a:pPr marL="0" indent="0">
              <a:buNone/>
            </a:pPr>
            <a:r>
              <a:rPr lang="en-US" dirty="0" smtClean="0"/>
              <a:t>Signals are propagated from neuron to neuron by electrochemical reaction:</a:t>
            </a:r>
          </a:p>
          <a:p>
            <a:pPr marL="457200" indent="-457200">
              <a:buFont typeface="+mj-lt"/>
              <a:buAutoNum type="arabicPeriod"/>
            </a:pPr>
            <a:r>
              <a:rPr lang="en-US" dirty="0" smtClean="0"/>
              <a:t>Chemical substances are released from the synapses and enter the dendrite, raising or lowering the electrical potential of the cell body</a:t>
            </a:r>
          </a:p>
          <a:p>
            <a:pPr marL="457200" indent="-457200">
              <a:buFont typeface="+mj-lt"/>
              <a:buAutoNum type="arabicPeriod"/>
            </a:pPr>
            <a:r>
              <a:rPr lang="en-US" dirty="0" smtClean="0"/>
              <a:t>When a potential reaches a threshold, an electrical pulse or </a:t>
            </a:r>
            <a:r>
              <a:rPr lang="en-US" b="1" dirty="0" smtClean="0"/>
              <a:t>action potential </a:t>
            </a:r>
            <a:r>
              <a:rPr lang="en-US" dirty="0" smtClean="0"/>
              <a:t>is sent down the axon</a:t>
            </a:r>
          </a:p>
          <a:p>
            <a:pPr marL="457200" indent="-457200">
              <a:buFont typeface="+mj-lt"/>
              <a:buAutoNum type="arabicPeriod"/>
            </a:pPr>
            <a:r>
              <a:rPr lang="en-US" dirty="0" smtClean="0"/>
              <a:t>The pulse spreads out along the branches of the axon, eventually reaching synapses and releasing transmitters into the bodies of other cells</a:t>
            </a:r>
          </a:p>
          <a:p>
            <a:pPr marL="749808" lvl="1" indent="-457200">
              <a:buFont typeface="+mj-lt"/>
              <a:buAutoNum type="arabicPeriod"/>
            </a:pPr>
            <a:r>
              <a:rPr lang="en-US" b="1" dirty="0" err="1" smtClean="0"/>
              <a:t>Excitory</a:t>
            </a:r>
            <a:r>
              <a:rPr lang="en-US" dirty="0" smtClean="0"/>
              <a:t> Synapses: Increase potential</a:t>
            </a:r>
          </a:p>
          <a:p>
            <a:pPr marL="749808" lvl="1" indent="-457200">
              <a:buFont typeface="+mj-lt"/>
              <a:buAutoNum type="arabicPeriod"/>
            </a:pPr>
            <a:r>
              <a:rPr lang="en-US" b="1" dirty="0" smtClean="0"/>
              <a:t>Inhibitory</a:t>
            </a:r>
            <a:r>
              <a:rPr lang="en-US" dirty="0" smtClean="0"/>
              <a:t> Synapses : Decreases potential</a:t>
            </a:r>
            <a:endParaRPr lang="en-US" dirty="0"/>
          </a:p>
        </p:txBody>
      </p:sp>
    </p:spTree>
    <p:extLst>
      <p:ext uri="{BB962C8B-B14F-4D97-AF65-F5344CB8AC3E}">
        <p14:creationId xmlns:p14="http://schemas.microsoft.com/office/powerpoint/2010/main" val="2265301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Artificial Neural Network (ANN)</a:t>
            </a:r>
            <a:endParaRPr lang="en-US" dirty="0"/>
          </a:p>
        </p:txBody>
      </p:sp>
      <p:sp>
        <p:nvSpPr>
          <p:cNvPr id="8" name="Content Placeholder 7"/>
          <p:cNvSpPr>
            <a:spLocks noGrp="1"/>
          </p:cNvSpPr>
          <p:nvPr>
            <p:ph sz="half" idx="1"/>
          </p:nvPr>
        </p:nvSpPr>
        <p:spPr/>
        <p:txBody>
          <a:bodyPr/>
          <a:lstStyle/>
          <a:p>
            <a:pPr>
              <a:buFont typeface="Wingdings" panose="05000000000000000000" pitchFamily="2" charset="2"/>
              <a:buChar char="q"/>
            </a:pPr>
            <a:r>
              <a:rPr lang="en-US" dirty="0" smtClean="0"/>
              <a:t>Consists of a number of very simple and highly interconnected processors called neurons</a:t>
            </a:r>
          </a:p>
          <a:p>
            <a:pPr>
              <a:buFont typeface="Wingdings" panose="05000000000000000000" pitchFamily="2" charset="2"/>
              <a:buChar char="q"/>
            </a:pPr>
            <a:r>
              <a:rPr lang="en-US" dirty="0"/>
              <a:t>The neurons are connected by weighted </a:t>
            </a:r>
            <a:r>
              <a:rPr lang="en-US" dirty="0" smtClean="0"/>
              <a:t>links passing </a:t>
            </a:r>
            <a:r>
              <a:rPr lang="en-US" dirty="0"/>
              <a:t>signals from one neuron to another</a:t>
            </a:r>
            <a:r>
              <a:rPr lang="en-US" dirty="0" smtClean="0"/>
              <a:t>. </a:t>
            </a:r>
          </a:p>
          <a:p>
            <a:pPr>
              <a:buFont typeface="Wingdings" panose="05000000000000000000" pitchFamily="2" charset="2"/>
              <a:buChar char="q"/>
            </a:pPr>
            <a:r>
              <a:rPr lang="en-US" dirty="0" smtClean="0"/>
              <a:t>The </a:t>
            </a:r>
            <a:r>
              <a:rPr lang="en-US" dirty="0"/>
              <a:t>output signal is transmitted through </a:t>
            </a:r>
            <a:r>
              <a:rPr lang="en-US" dirty="0" smtClean="0"/>
              <a:t>the neuron’s </a:t>
            </a:r>
            <a:r>
              <a:rPr lang="en-US" dirty="0"/>
              <a:t>outgoing connection. The </a:t>
            </a:r>
            <a:r>
              <a:rPr lang="en-US" dirty="0" smtClean="0"/>
              <a:t>outgoing connection </a:t>
            </a:r>
            <a:r>
              <a:rPr lang="en-US" dirty="0"/>
              <a:t>splits into a number of branches </a:t>
            </a:r>
            <a:r>
              <a:rPr lang="en-US" dirty="0" smtClean="0"/>
              <a:t>that transmit </a:t>
            </a:r>
            <a:r>
              <a:rPr lang="en-US" dirty="0"/>
              <a:t>the same signal. The outgoing </a:t>
            </a:r>
            <a:r>
              <a:rPr lang="en-US" dirty="0" smtClean="0"/>
              <a:t> ranches terminate </a:t>
            </a:r>
            <a:r>
              <a:rPr lang="en-US" dirty="0"/>
              <a:t>at the incoming connections of </a:t>
            </a:r>
            <a:r>
              <a:rPr lang="en-US" dirty="0" smtClean="0"/>
              <a:t>other neurons </a:t>
            </a:r>
            <a:r>
              <a:rPr lang="en-US" dirty="0"/>
              <a:t>in the network</a:t>
            </a:r>
            <a:br>
              <a:rPr lang="en-US" dirty="0"/>
            </a:br>
            <a:r>
              <a:rPr lang="en-US" dirty="0"/>
              <a:t/>
            </a:r>
            <a:br>
              <a:rPr lang="en-US" dirty="0"/>
            </a:br>
            <a:endParaRPr lang="en-US" dirty="0" smtClean="0"/>
          </a:p>
        </p:txBody>
      </p:sp>
      <p:pic>
        <p:nvPicPr>
          <p:cNvPr id="10" name="Content Placeholder 9"/>
          <p:cNvPicPr>
            <a:picLocks noGrp="1" noChangeAspect="1"/>
          </p:cNvPicPr>
          <p:nvPr>
            <p:ph sz="half" idx="2"/>
          </p:nvPr>
        </p:nvPicPr>
        <p:blipFill>
          <a:blip r:embed="rId2"/>
          <a:stretch>
            <a:fillRect/>
          </a:stretch>
        </p:blipFill>
        <p:spPr>
          <a:xfrm>
            <a:off x="6343650" y="2436370"/>
            <a:ext cx="4667250" cy="2830955"/>
          </a:xfrm>
          <a:prstGeom prst="rect">
            <a:avLst/>
          </a:prstGeom>
        </p:spPr>
      </p:pic>
    </p:spTree>
    <p:extLst>
      <p:ext uri="{BB962C8B-B14F-4D97-AF65-F5344CB8AC3E}">
        <p14:creationId xmlns:p14="http://schemas.microsoft.com/office/powerpoint/2010/main" val="3367358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Analogy Between Biological and ANN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01396545"/>
              </p:ext>
            </p:extLst>
          </p:nvPr>
        </p:nvGraphicFramePr>
        <p:xfrm>
          <a:off x="1096963" y="1846263"/>
          <a:ext cx="10058400" cy="1854200"/>
        </p:xfrm>
        <a:graphic>
          <a:graphicData uri="http://schemas.openxmlformats.org/drawingml/2006/table">
            <a:tbl>
              <a:tblPr firstRow="1" bandRow="1">
                <a:tableStyleId>{5C22544A-7EE6-4342-B048-85BDC9FD1C3A}</a:tableStyleId>
              </a:tblPr>
              <a:tblGrid>
                <a:gridCol w="5029200"/>
                <a:gridCol w="5029200"/>
              </a:tblGrid>
              <a:tr h="370840">
                <a:tc>
                  <a:txBody>
                    <a:bodyPr/>
                    <a:lstStyle/>
                    <a:p>
                      <a:pPr algn="ctr"/>
                      <a:r>
                        <a:rPr lang="en-US" dirty="0" smtClean="0"/>
                        <a:t>Biological Neural Network</a:t>
                      </a:r>
                      <a:endParaRPr lang="en-US" dirty="0"/>
                    </a:p>
                  </a:txBody>
                  <a:tcPr/>
                </a:tc>
                <a:tc>
                  <a:txBody>
                    <a:bodyPr/>
                    <a:lstStyle/>
                    <a:p>
                      <a:pPr algn="ctr"/>
                      <a:r>
                        <a:rPr lang="en-US" dirty="0" smtClean="0"/>
                        <a:t>Artificial Neural Network</a:t>
                      </a:r>
                      <a:endParaRPr lang="en-US" dirty="0"/>
                    </a:p>
                  </a:txBody>
                  <a:tcPr/>
                </a:tc>
              </a:tr>
              <a:tr h="370840">
                <a:tc>
                  <a:txBody>
                    <a:bodyPr/>
                    <a:lstStyle/>
                    <a:p>
                      <a:r>
                        <a:rPr lang="en-US" dirty="0" smtClean="0"/>
                        <a:t>Soma</a:t>
                      </a:r>
                      <a:endParaRPr lang="en-US" dirty="0"/>
                    </a:p>
                  </a:txBody>
                  <a:tcPr/>
                </a:tc>
                <a:tc>
                  <a:txBody>
                    <a:bodyPr/>
                    <a:lstStyle/>
                    <a:p>
                      <a:r>
                        <a:rPr lang="en-US" dirty="0" smtClean="0"/>
                        <a:t>Neuron</a:t>
                      </a:r>
                      <a:endParaRPr lang="en-US" dirty="0"/>
                    </a:p>
                  </a:txBody>
                  <a:tcPr/>
                </a:tc>
              </a:tr>
              <a:tr h="370840">
                <a:tc>
                  <a:txBody>
                    <a:bodyPr/>
                    <a:lstStyle/>
                    <a:p>
                      <a:r>
                        <a:rPr lang="en-US" dirty="0" smtClean="0"/>
                        <a:t>Dendrite</a:t>
                      </a:r>
                      <a:endParaRPr lang="en-US" dirty="0"/>
                    </a:p>
                  </a:txBody>
                  <a:tcPr/>
                </a:tc>
                <a:tc>
                  <a:txBody>
                    <a:bodyPr/>
                    <a:lstStyle/>
                    <a:p>
                      <a:r>
                        <a:rPr lang="en-US" dirty="0" smtClean="0"/>
                        <a:t>Input</a:t>
                      </a:r>
                      <a:endParaRPr lang="en-US" dirty="0"/>
                    </a:p>
                  </a:txBody>
                  <a:tcPr/>
                </a:tc>
              </a:tr>
              <a:tr h="370840">
                <a:tc>
                  <a:txBody>
                    <a:bodyPr/>
                    <a:lstStyle/>
                    <a:p>
                      <a:r>
                        <a:rPr lang="en-US" dirty="0" smtClean="0"/>
                        <a:t>Axon</a:t>
                      </a:r>
                      <a:endParaRPr lang="en-US" dirty="0"/>
                    </a:p>
                  </a:txBody>
                  <a:tcPr/>
                </a:tc>
                <a:tc>
                  <a:txBody>
                    <a:bodyPr/>
                    <a:lstStyle/>
                    <a:p>
                      <a:r>
                        <a:rPr lang="en-US" dirty="0" smtClean="0"/>
                        <a:t>Output</a:t>
                      </a:r>
                      <a:endParaRPr lang="en-US" dirty="0"/>
                    </a:p>
                  </a:txBody>
                  <a:tcPr/>
                </a:tc>
              </a:tr>
              <a:tr h="370840">
                <a:tc>
                  <a:txBody>
                    <a:bodyPr/>
                    <a:lstStyle/>
                    <a:p>
                      <a:r>
                        <a:rPr lang="en-US" dirty="0" smtClean="0"/>
                        <a:t>Synapse</a:t>
                      </a:r>
                      <a:endParaRPr lang="en-US" dirty="0"/>
                    </a:p>
                  </a:txBody>
                  <a:tcPr/>
                </a:tc>
                <a:tc>
                  <a:txBody>
                    <a:bodyPr/>
                    <a:lstStyle/>
                    <a:p>
                      <a:r>
                        <a:rPr lang="en-US" dirty="0" smtClean="0"/>
                        <a:t>Weight</a:t>
                      </a:r>
                      <a:endParaRPr lang="en-US" dirty="0"/>
                    </a:p>
                  </a:txBody>
                  <a:tcPr/>
                </a:tc>
              </a:tr>
            </a:tbl>
          </a:graphicData>
        </a:graphic>
      </p:graphicFrame>
    </p:spTree>
    <p:extLst>
      <p:ext uri="{BB962C8B-B14F-4D97-AF65-F5344CB8AC3E}">
        <p14:creationId xmlns:p14="http://schemas.microsoft.com/office/powerpoint/2010/main" val="2824416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in ANN</a:t>
            </a:r>
            <a:endParaRPr lang="en-US" dirty="0"/>
          </a:p>
        </p:txBody>
      </p:sp>
      <p:sp>
        <p:nvSpPr>
          <p:cNvPr id="3" name="Content Placeholder 2"/>
          <p:cNvSpPr>
            <a:spLocks noGrp="1"/>
          </p:cNvSpPr>
          <p:nvPr>
            <p:ph idx="1"/>
          </p:nvPr>
        </p:nvSpPr>
        <p:spPr/>
        <p:txBody>
          <a:bodyPr/>
          <a:lstStyle/>
          <a:p>
            <a:r>
              <a:rPr lang="en-SG" dirty="0"/>
              <a:t>Supervised learning</a:t>
            </a:r>
          </a:p>
          <a:p>
            <a:pPr lvl="1"/>
            <a:r>
              <a:rPr lang="en-SG" dirty="0"/>
              <a:t>Uses a set of inputs for which the desired outputs are known</a:t>
            </a:r>
          </a:p>
          <a:p>
            <a:pPr lvl="1"/>
            <a:r>
              <a:rPr lang="en-SG" dirty="0"/>
              <a:t>Example: Back propagation algorithm</a:t>
            </a:r>
          </a:p>
          <a:p>
            <a:r>
              <a:rPr lang="en-SG" dirty="0"/>
              <a:t>Unsupervised learning</a:t>
            </a:r>
          </a:p>
          <a:p>
            <a:pPr lvl="1"/>
            <a:r>
              <a:rPr lang="en-SG" dirty="0"/>
              <a:t>Uses a set of inputs for which no desired output are known.</a:t>
            </a:r>
          </a:p>
          <a:p>
            <a:pPr lvl="1"/>
            <a:r>
              <a:rPr lang="en-SG" dirty="0"/>
              <a:t>The system is self-organizing; that is, it organizes itself internally. A human must examine the final categories to assign meaning and determine the usefulness of the results.</a:t>
            </a:r>
          </a:p>
          <a:p>
            <a:pPr lvl="1"/>
            <a:r>
              <a:rPr lang="en-SG" dirty="0"/>
              <a:t>Example: Self-organizing </a:t>
            </a:r>
            <a:r>
              <a:rPr lang="en-SG" dirty="0" smtClean="0"/>
              <a:t>map</a:t>
            </a:r>
            <a:endParaRPr lang="en-SG" dirty="0"/>
          </a:p>
        </p:txBody>
      </p:sp>
    </p:spTree>
    <p:extLst>
      <p:ext uri="{BB962C8B-B14F-4D97-AF65-F5344CB8AC3E}">
        <p14:creationId xmlns:p14="http://schemas.microsoft.com/office/powerpoint/2010/main" val="224490170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1100</TotalTime>
  <Words>1609</Words>
  <Application>Microsoft Office PowerPoint</Application>
  <PresentationFormat>Widescreen</PresentationFormat>
  <Paragraphs>227</Paragraphs>
  <Slides>40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Calibri</vt:lpstr>
      <vt:lpstr>Calibri Light</vt:lpstr>
      <vt:lpstr>Cambria Math</vt:lpstr>
      <vt:lpstr>Wingdings</vt:lpstr>
      <vt:lpstr>Retrospect</vt:lpstr>
      <vt:lpstr>Unit 4</vt:lpstr>
      <vt:lpstr>Contents</vt:lpstr>
      <vt:lpstr>Introduction</vt:lpstr>
      <vt:lpstr>Biological Neural Networks</vt:lpstr>
      <vt:lpstr>Biological Neural Networks</vt:lpstr>
      <vt:lpstr>Biological Neural Network</vt:lpstr>
      <vt:lpstr>Artificial Neural Network (ANN)</vt:lpstr>
      <vt:lpstr>Analogy Between Biological and ANN</vt:lpstr>
      <vt:lpstr>Learning in ANN</vt:lpstr>
      <vt:lpstr>The Neuron as a simple computing element: Diagram of a neuron </vt:lpstr>
      <vt:lpstr>Activation Functions for Neuron</vt:lpstr>
      <vt:lpstr>Perceptron </vt:lpstr>
      <vt:lpstr>Perceptron</vt:lpstr>
      <vt:lpstr>Perceptron</vt:lpstr>
      <vt:lpstr>Perceptron</vt:lpstr>
      <vt:lpstr>Perceptron</vt:lpstr>
      <vt:lpstr>Perceptron</vt:lpstr>
      <vt:lpstr>Perceptron training algorithm</vt:lpstr>
      <vt:lpstr>Perceptron training algorithm (contd…)</vt:lpstr>
      <vt:lpstr>Perceptron training algorithm (contd…)</vt:lpstr>
      <vt:lpstr>Multilayer Neural Network</vt:lpstr>
      <vt:lpstr>Multilayer Neural Network</vt:lpstr>
      <vt:lpstr>Multilayer Neural Network</vt:lpstr>
      <vt:lpstr>Back Propagation</vt:lpstr>
      <vt:lpstr>Back Propagation</vt:lpstr>
      <vt:lpstr>Back Propagation Training Algorithm</vt:lpstr>
      <vt:lpstr>Back Propagation Training Algorithm</vt:lpstr>
      <vt:lpstr>Back Propagation Training Algorithm</vt:lpstr>
      <vt:lpstr>Back Propagation Training Algorithm</vt:lpstr>
      <vt:lpstr>Back Propagation Training Algorithm</vt:lpstr>
      <vt:lpstr>Back Propagation Training Algorithm</vt:lpstr>
      <vt:lpstr>Example: Three-layer network for solving the Exclusive-OR operation</vt:lpstr>
      <vt:lpstr>Example: Three-layer network for solving the Exclusive-OR operation</vt:lpstr>
      <vt:lpstr>Example: Three-layer network for solving the Exclusive-OR operation</vt:lpstr>
      <vt:lpstr>Example: Three-layer network for solving the Exclusive-OR operation</vt:lpstr>
      <vt:lpstr>Example: Three-layer network for solving the Exclusive-OR operation</vt:lpstr>
      <vt:lpstr>Example: Three-layer network for solving the Exclusive-OR operation</vt:lpstr>
      <vt:lpstr>Gradient Descent</vt:lpstr>
      <vt:lpstr>Characteristics of ANN </vt:lpstr>
      <vt:lpstr>Benefits and Limitations of ANN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Hari KC</dc:creator>
  <cp:lastModifiedBy>Krishna Hari KC</cp:lastModifiedBy>
  <cp:revision>63</cp:revision>
  <dcterms:created xsi:type="dcterms:W3CDTF">2014-11-17T15:38:04Z</dcterms:created>
  <dcterms:modified xsi:type="dcterms:W3CDTF">2014-12-01T14:03:34Z</dcterms:modified>
</cp:coreProperties>
</file>