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9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0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5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9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0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3550-B03C-40CE-816C-E552DD64525B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1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A3550-B03C-40CE-816C-E552DD64525B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41FCE-4C93-42AE-9D76-540F0325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3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Probabilistic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 A and B be two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 mutually exclusive </a:t>
                </a:r>
                <a:r>
                  <a:rPr lang="en-US" dirty="0" smtClean="0"/>
                  <a:t>events, but occur conditionally on the occurrence of other. </a:t>
                </a:r>
              </a:p>
              <a:p>
                <a:r>
                  <a:rPr lang="en-US" dirty="0" smtClean="0"/>
                  <a:t>The probability of event A will occur if event B occurs is called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conditional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𝑜𝑐𝑐𝑢𝑟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𝑜𝑐𝑐𝑢𝑟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probability of both A and B will occur is called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joint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, the probability of A occurring given B has occurred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the probability of </a:t>
                </a:r>
                <a:r>
                  <a:rPr lang="en-US" dirty="0" smtClean="0"/>
                  <a:t>B </a:t>
                </a:r>
                <a:r>
                  <a:rPr lang="en-US" dirty="0"/>
                  <a:t>occurring given </a:t>
                </a:r>
                <a:r>
                  <a:rPr lang="en-US" dirty="0" smtClean="0"/>
                  <a:t>A </a:t>
                </a:r>
                <a:r>
                  <a:rPr lang="en-US" dirty="0"/>
                  <a:t>has </a:t>
                </a:r>
                <a:r>
                  <a:rPr lang="en-US" dirty="0" smtClean="0"/>
                  <a:t>occurred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Joint probability is commutative, thus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 the final equation becomes: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 -----------------------------------------(a)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Where: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conditional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event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occurs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given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event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occurred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conditional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event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occurs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given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event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occurred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probability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occur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ing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event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occur</m:t>
                      </m:r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ing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The above equation (a) is known as </a:t>
                </a:r>
                <a:r>
                  <a:rPr 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Bayesian Rule</a:t>
                </a:r>
                <a:endParaRPr lang="en-US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754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6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number of mutually exclusive event B we have </a:t>
            </a:r>
          </a:p>
          <a:p>
            <a:endParaRPr lang="en-US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b="0" i="0" dirty="0" smtClean="0">
              <a:latin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312912"/>
            <a:ext cx="5105400" cy="40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3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Summed over an exhaustive list of events for Bi, we get 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reduces to: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84" y="2479357"/>
            <a:ext cx="3648075" cy="1162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84" y="4509455"/>
            <a:ext cx="3648075" cy="1098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417" y="2479357"/>
            <a:ext cx="3228975" cy="209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641" y="4709794"/>
            <a:ext cx="19145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occurrence of A depends on only two mutually exclusive events, i</a:t>
            </a:r>
            <a:r>
              <a:rPr lang="en-US" dirty="0" smtClean="0"/>
              <a:t>.e. </a:t>
            </a:r>
            <a:r>
              <a:rPr lang="en-US" dirty="0" smtClean="0"/>
              <a:t>B and NOT B, then above equation becomes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Similarly,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Substituting above equations in Bayesian Equation, We get: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5489"/>
            <a:ext cx="6668069" cy="875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74407"/>
            <a:ext cx="6776227" cy="503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614" y="5178215"/>
            <a:ext cx="6111240" cy="13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5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2909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</a:p>
          <a:p>
            <a:r>
              <a:rPr lang="en-US" dirty="0" smtClean="0"/>
              <a:t>Bayes and Markov Network, DBN’s and HMN’s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common characteristics of the human information available is its </a:t>
            </a:r>
            <a:r>
              <a:rPr lang="en-US" dirty="0" smtClean="0">
                <a:solidFill>
                  <a:srgbClr val="FF0000"/>
                </a:solidFill>
              </a:rPr>
              <a:t>imperfection</a:t>
            </a:r>
            <a:r>
              <a:rPr lang="en-US" dirty="0" smtClean="0"/>
              <a:t> due to </a:t>
            </a:r>
            <a:r>
              <a:rPr lang="en-US" dirty="0" smtClean="0">
                <a:solidFill>
                  <a:srgbClr val="FF0000"/>
                </a:solidFill>
              </a:rPr>
              <a:t>partial observability, non deterministic or combination of both</a:t>
            </a:r>
          </a:p>
          <a:p>
            <a:r>
              <a:rPr lang="en-US" dirty="0" smtClean="0"/>
              <a:t>An agent may not know what state it is in or will be after certain sequence of actions</a:t>
            </a:r>
          </a:p>
          <a:p>
            <a:r>
              <a:rPr lang="en-US" dirty="0" smtClean="0"/>
              <a:t>Agent can cope with these defects and </a:t>
            </a:r>
            <a:r>
              <a:rPr lang="en-US" dirty="0" smtClean="0">
                <a:solidFill>
                  <a:srgbClr val="FF0000"/>
                </a:solidFill>
              </a:rPr>
              <a:t>make rational </a:t>
            </a:r>
            <a:r>
              <a:rPr lang="en-US" dirty="0" smtClean="0">
                <a:solidFill>
                  <a:srgbClr val="FF0000"/>
                </a:solidFill>
              </a:rPr>
              <a:t>judgments </a:t>
            </a:r>
            <a:r>
              <a:rPr lang="en-US" dirty="0" smtClean="0">
                <a:solidFill>
                  <a:srgbClr val="FF0000"/>
                </a:solidFill>
              </a:rPr>
              <a:t>and rational decisions</a:t>
            </a:r>
            <a:r>
              <a:rPr lang="en-US" dirty="0" smtClean="0"/>
              <a:t> to handle such uncertainty and draw valid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Probabilistic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What is uncertainty?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lack of the exact knowledge </a:t>
            </a:r>
            <a:r>
              <a:rPr lang="en-US" dirty="0" smtClean="0"/>
              <a:t>that would enable </a:t>
            </a:r>
            <a:r>
              <a:rPr lang="en-US" dirty="0" smtClean="0"/>
              <a:t>us </a:t>
            </a:r>
            <a:r>
              <a:rPr lang="en-US" dirty="0" smtClean="0"/>
              <a:t>to reach a perfectly reliable conclusion</a:t>
            </a:r>
          </a:p>
          <a:p>
            <a:r>
              <a:rPr lang="en-US" dirty="0" smtClean="0"/>
              <a:t>Classical Logic permits only exact reasoning i.e. perfect knowledge always exists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Real world such clear cut knowledge could not be provided to systems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204331"/>
              </p:ext>
            </p:extLst>
          </p:nvPr>
        </p:nvGraphicFramePr>
        <p:xfrm>
          <a:off x="1186522" y="4194299"/>
          <a:ext cx="8127999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19896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      IF A is true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 THEN A is not false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 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      IF B is true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 THEN B is not false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6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Probabilistic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Sources of Uncertain Knowledge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Weak Implication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Domain experts and knowledge engineer have rather </a:t>
            </a:r>
            <a:r>
              <a:rPr lang="en-US" dirty="0" smtClean="0">
                <a:solidFill>
                  <a:srgbClr val="FF0000"/>
                </a:solidFill>
              </a:rPr>
              <a:t>painful or hopeless task of establishing concrete correlation </a:t>
            </a:r>
            <a:r>
              <a:rPr lang="en-US" dirty="0" smtClean="0"/>
              <a:t>between IF(Condition) and THEN(action) part of rules. </a:t>
            </a:r>
            <a:r>
              <a:rPr lang="en-US" dirty="0" smtClean="0">
                <a:solidFill>
                  <a:srgbClr val="FF0000"/>
                </a:solidFill>
              </a:rPr>
              <a:t>Vague Data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Imprecise Language </a:t>
            </a:r>
            <a:r>
              <a:rPr lang="en-US" b="1" dirty="0" smtClean="0"/>
              <a:t>: </a:t>
            </a:r>
            <a:r>
              <a:rPr lang="en-US" dirty="0" smtClean="0"/>
              <a:t>NLP is ambiguous and imprecise. We define facts in terms of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often, sometimes, frequently, hardly ever</a:t>
            </a:r>
            <a:r>
              <a:rPr lang="en-US" b="1" dirty="0" smtClean="0"/>
              <a:t>. </a:t>
            </a:r>
            <a:r>
              <a:rPr lang="en-US" dirty="0" smtClean="0"/>
              <a:t>Such can affect IF-THEN implication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Unknown Data</a:t>
            </a:r>
            <a:r>
              <a:rPr lang="en-US" b="1" dirty="0" smtClean="0"/>
              <a:t>: </a:t>
            </a:r>
            <a:r>
              <a:rPr lang="en-US" dirty="0" smtClean="0"/>
              <a:t>incomplete and missing data should be processes to an approx.  reasoning with this values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Combining the views of different experts</a:t>
            </a:r>
            <a:r>
              <a:rPr lang="en-US" b="1" dirty="0" smtClean="0"/>
              <a:t>:</a:t>
            </a:r>
            <a:r>
              <a:rPr lang="en-US" dirty="0" smtClean="0"/>
              <a:t>  Large system uses data from many experts</a:t>
            </a:r>
          </a:p>
        </p:txBody>
      </p:sp>
    </p:spTree>
    <p:extLst>
      <p:ext uri="{BB962C8B-B14F-4D97-AF65-F5344CB8AC3E}">
        <p14:creationId xmlns:p14="http://schemas.microsoft.com/office/powerpoint/2010/main" val="22162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Probabilistic Reasoning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basic Concept of probability plays significant role in our life like we try to determine the probability of rain, prospect of promotion, likely hood of winning in Black Jack</a:t>
                </a:r>
              </a:p>
              <a:p>
                <a:r>
                  <a:rPr lang="en-US" dirty="0"/>
                  <a:t>The probability of an event is the proportion of cases in which the event </a:t>
                </a:r>
                <a:r>
                  <a:rPr lang="en-US" dirty="0" smtClean="0"/>
                  <a:t>occurs (Good</a:t>
                </a:r>
                <a:r>
                  <a:rPr lang="en-US" dirty="0"/>
                  <a:t>, 1959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Probability, mathematically, is indexed between 0 and 1</a:t>
                </a:r>
              </a:p>
              <a:p>
                <a:r>
                  <a:rPr lang="en-US" dirty="0" smtClean="0"/>
                  <a:t>Most events have probability index strictly between 0 and 1, which means that each event has at lease two possible outcomes: </a:t>
                </a:r>
                <a:r>
                  <a:rPr lang="en-US" dirty="0" err="1" smtClean="0"/>
                  <a:t>favourable</a:t>
                </a:r>
                <a:r>
                  <a:rPr lang="en-US" dirty="0" smtClean="0"/>
                  <a:t> outcome or success and </a:t>
                </a:r>
                <a:r>
                  <a:rPr lang="en-US" dirty="0" err="1" smtClean="0"/>
                  <a:t>unfavourable</a:t>
                </a:r>
                <a:r>
                  <a:rPr lang="en-US" dirty="0" smtClean="0"/>
                  <a:t> outcomes or failure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success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𝑠𝑢𝑐𝑐𝑒𝑠𝑠𝑒𝑠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928" t="-3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3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Probabilistic Reasoning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is the number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success </a:t>
                </a:r>
                <a:r>
                  <a:rPr lang="en-US" dirty="0" smtClean="0"/>
                  <a:t>and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f </a:t>
                </a:r>
                <a:r>
                  <a:rPr lang="en-US" dirty="0" smtClean="0"/>
                  <a:t> is the number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failure</a:t>
                </a:r>
                <a:r>
                  <a:rPr lang="en-US" dirty="0" smtClean="0"/>
                  <a:t> then: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𝑠𝑢𝑐𝑐𝑒𝑠𝑠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   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𝑓𝑎𝑖𝑙𝑢𝑟𝑒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 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i="1" dirty="0" smtClean="0"/>
                  <a:t>			p + q = </a:t>
                </a:r>
                <a:r>
                  <a:rPr lang="en-US" dirty="0" smtClean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5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Let us consider classical examples with a coin and a die. If we throw a coin,</a:t>
                </a:r>
                <a:br>
                  <a:rPr lang="en-US" dirty="0" smtClean="0"/>
                </a:br>
                <a:r>
                  <a:rPr lang="en-US" dirty="0" smtClean="0"/>
                  <a:t>the probability of getting a head will be equal to the probability of getting a tail. In </a:t>
                </a:r>
                <a:r>
                  <a:rPr lang="en-US" dirty="0"/>
                  <a:t>a single throw, s </a:t>
                </a:r>
                <a:r>
                  <a:rPr lang="en-US" dirty="0" smtClean="0"/>
                  <a:t>= </a:t>
                </a:r>
                <a:r>
                  <a:rPr lang="en-US" dirty="0"/>
                  <a:t>f  </a:t>
                </a:r>
                <a:r>
                  <a:rPr lang="en-US" dirty="0" smtClean="0"/>
                  <a:t>= 1</a:t>
                </a:r>
                <a:r>
                  <a:rPr lang="en-US" dirty="0"/>
                  <a:t>, and therefore the probability of getting a head (or </a:t>
                </a:r>
                <a:r>
                  <a:rPr lang="en-US" dirty="0" smtClean="0"/>
                  <a:t>a tail</a:t>
                </a:r>
                <a:r>
                  <a:rPr lang="en-US" dirty="0"/>
                  <a:t>) is </a:t>
                </a:r>
                <a:r>
                  <a:rPr lang="en-US" dirty="0" smtClean="0"/>
                  <a:t>0.5.</a:t>
                </a:r>
              </a:p>
              <a:p>
                <a:r>
                  <a:rPr lang="en-US" dirty="0" smtClean="0"/>
                  <a:t>Consider </a:t>
                </a:r>
                <a:r>
                  <a:rPr lang="en-US" dirty="0"/>
                  <a:t>now a dice and determine the probability of getting a 6 from a </a:t>
                </a:r>
                <a:r>
                  <a:rPr lang="en-US" dirty="0" smtClean="0"/>
                  <a:t>single throw</a:t>
                </a:r>
                <a:r>
                  <a:rPr lang="en-US" dirty="0"/>
                  <a:t>. If we assume a 6 as the only success, then s </a:t>
                </a:r>
                <a:r>
                  <a:rPr lang="en-US" dirty="0" smtClean="0"/>
                  <a:t>= </a:t>
                </a:r>
                <a:r>
                  <a:rPr lang="en-US" dirty="0"/>
                  <a:t>1 and f </a:t>
                </a:r>
                <a:r>
                  <a:rPr lang="en-US" dirty="0" smtClean="0"/>
                  <a:t>= </a:t>
                </a:r>
                <a:r>
                  <a:rPr lang="en-US" dirty="0"/>
                  <a:t>5, since there </a:t>
                </a:r>
                <a:r>
                  <a:rPr lang="en-US" dirty="0" smtClean="0"/>
                  <a:t>is just </a:t>
                </a:r>
                <a:r>
                  <a:rPr lang="en-US" dirty="0"/>
                  <a:t>one way of getting a 6, and there are five ways of not getting a 6 in a </a:t>
                </a:r>
                <a:r>
                  <a:rPr lang="en-US" dirty="0" smtClean="0"/>
                  <a:t>single throw</a:t>
                </a:r>
                <a:r>
                  <a:rPr lang="en-US" dirty="0"/>
                  <a:t>. Therefore, the probability of getting a 6 </a:t>
                </a:r>
                <a:r>
                  <a:rPr lang="en-US" dirty="0" smtClean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=0.1666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Likewise, </a:t>
                </a:r>
                <a:r>
                  <a:rPr lang="en-US" dirty="0" smtClean="0"/>
                  <a:t>the probability of not getting 6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=0.8333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1816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3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Probabilistic Reasoning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Above instances are for independent events i.e. mutually exclusive events which can not happen simultaneously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/>
                  <a:t>the </a:t>
                </a:r>
                <a:r>
                  <a:rPr lang="en-US" dirty="0" smtClean="0"/>
                  <a:t>dice experiment</a:t>
                </a:r>
                <a:r>
                  <a:rPr lang="en-US" dirty="0"/>
                  <a:t>, the two events of obtaining a 6 and, for example, a 1 are </a:t>
                </a:r>
                <a:r>
                  <a:rPr lang="en-US" dirty="0" smtClean="0"/>
                  <a:t>mutually exclusive </a:t>
                </a:r>
                <a:r>
                  <a:rPr lang="en-US" dirty="0"/>
                  <a:t>because we cannot obtain a 6 and a 1 </a:t>
                </a:r>
                <a:r>
                  <a:rPr lang="en-US" dirty="0" smtClean="0"/>
                  <a:t> simultaneously </a:t>
                </a:r>
                <a:r>
                  <a:rPr lang="en-US" dirty="0"/>
                  <a:t>in a single </a:t>
                </a:r>
                <a:r>
                  <a:rPr lang="en-US" dirty="0" smtClean="0"/>
                  <a:t>throw. However</a:t>
                </a:r>
                <a:r>
                  <a:rPr lang="en-US" dirty="0"/>
                  <a:t>, events that are not independent may affect the likelihood of one </a:t>
                </a:r>
                <a:r>
                  <a:rPr lang="en-US" dirty="0" smtClean="0"/>
                  <a:t>or the </a:t>
                </a:r>
                <a:r>
                  <a:rPr lang="en-US" dirty="0"/>
                  <a:t>other occurring. Consider, for instance, the probability of getting a 6 in </a:t>
                </a:r>
                <a:r>
                  <a:rPr lang="en-US" dirty="0" smtClean="0"/>
                  <a:t>a single throw, </a:t>
                </a:r>
                <a:r>
                  <a:rPr lang="en-US" dirty="0"/>
                  <a:t>knowing this time that a 1 has not come up. There are still five</a:t>
                </a:r>
                <a:br>
                  <a:rPr lang="en-US" dirty="0"/>
                </a:br>
                <a:r>
                  <a:rPr lang="en-US" dirty="0"/>
                  <a:t>ways of not getting a 6, but one of them can be eliminated as we know that a </a:t>
                </a:r>
                <a:r>
                  <a:rPr lang="en-US" dirty="0" smtClean="0"/>
                  <a:t>1 has </a:t>
                </a:r>
                <a:r>
                  <a:rPr lang="en-US" dirty="0"/>
                  <a:t>not been obtained. </a:t>
                </a:r>
                <a:r>
                  <a:rPr lang="en-US" dirty="0" smtClean="0"/>
                  <a:t>Thus,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1937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65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</TotalTime>
  <Words>632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Unit 5</vt:lpstr>
      <vt:lpstr>Contents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Krishna Hari KC</dc:creator>
  <cp:lastModifiedBy>Krishna Hari KC</cp:lastModifiedBy>
  <cp:revision>26</cp:revision>
  <dcterms:created xsi:type="dcterms:W3CDTF">2014-12-04T14:58:48Z</dcterms:created>
  <dcterms:modified xsi:type="dcterms:W3CDTF">2014-12-08T02:00:12Z</dcterms:modified>
</cp:coreProperties>
</file>