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0" r:id="rId1"/>
    <p:sldMasterId id="2147483882" r:id="rId2"/>
  </p:sldMasterIdLst>
  <p:notesMasterIdLst>
    <p:notesMasterId r:id="rId30"/>
  </p:notesMasterIdLst>
  <p:sldIdLst>
    <p:sldId id="256" r:id="rId3"/>
    <p:sldId id="257" r:id="rId4"/>
    <p:sldId id="258" r:id="rId5"/>
    <p:sldId id="260" r:id="rId6"/>
    <p:sldId id="259" r:id="rId7"/>
    <p:sldId id="261" r:id="rId8"/>
    <p:sldId id="262" r:id="rId9"/>
    <p:sldId id="263" r:id="rId10"/>
    <p:sldId id="264" r:id="rId11"/>
    <p:sldId id="265" r:id="rId12"/>
    <p:sldId id="266" r:id="rId13"/>
    <p:sldId id="267" r:id="rId14"/>
    <p:sldId id="268" r:id="rId15"/>
    <p:sldId id="270" r:id="rId16"/>
    <p:sldId id="281" r:id="rId17"/>
    <p:sldId id="271" r:id="rId18"/>
    <p:sldId id="272" r:id="rId19"/>
    <p:sldId id="273" r:id="rId20"/>
    <p:sldId id="274" r:id="rId21"/>
    <p:sldId id="275" r:id="rId22"/>
    <p:sldId id="276" r:id="rId23"/>
    <p:sldId id="277" r:id="rId24"/>
    <p:sldId id="279" r:id="rId25"/>
    <p:sldId id="280" r:id="rId26"/>
    <p:sldId id="282" r:id="rId27"/>
    <p:sldId id="283"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2" d="100"/>
          <a:sy n="42" d="100"/>
        </p:scale>
        <p:origin x="60" y="9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135E99-0A48-4420-9E6E-9F40CAC03C43}" type="datetimeFigureOut">
              <a:rPr lang="en-US" smtClean="0"/>
              <a:t>12/23/2014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49C7A6-4007-4F62-AC5A-5222C0B4F050}" type="slidenum">
              <a:rPr lang="en-US" smtClean="0"/>
              <a:t>‹#›</a:t>
            </a:fld>
            <a:endParaRPr lang="en-US"/>
          </a:p>
        </p:txBody>
      </p:sp>
    </p:spTree>
    <p:extLst>
      <p:ext uri="{BB962C8B-B14F-4D97-AF65-F5344CB8AC3E}">
        <p14:creationId xmlns:p14="http://schemas.microsoft.com/office/powerpoint/2010/main" val="1853124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49C7A6-4007-4F62-AC5A-5222C0B4F050}" type="slidenum">
              <a:rPr lang="en-US" smtClean="0"/>
              <a:t>1</a:t>
            </a:fld>
            <a:endParaRPr lang="en-US"/>
          </a:p>
        </p:txBody>
      </p:sp>
    </p:spTree>
    <p:extLst>
      <p:ext uri="{BB962C8B-B14F-4D97-AF65-F5344CB8AC3E}">
        <p14:creationId xmlns:p14="http://schemas.microsoft.com/office/powerpoint/2010/main" val="1917171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49C7A6-4007-4F62-AC5A-5222C0B4F050}" type="slidenum">
              <a:rPr lang="en-US" smtClean="0"/>
              <a:t>3</a:t>
            </a:fld>
            <a:endParaRPr lang="en-US"/>
          </a:p>
        </p:txBody>
      </p:sp>
    </p:spTree>
    <p:extLst>
      <p:ext uri="{BB962C8B-B14F-4D97-AF65-F5344CB8AC3E}">
        <p14:creationId xmlns:p14="http://schemas.microsoft.com/office/powerpoint/2010/main" val="1273735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49C7A6-4007-4F62-AC5A-5222C0B4F050}" type="slidenum">
              <a:rPr lang="en-US" smtClean="0"/>
              <a:t>4</a:t>
            </a:fld>
            <a:endParaRPr lang="en-US"/>
          </a:p>
        </p:txBody>
      </p:sp>
    </p:spTree>
    <p:extLst>
      <p:ext uri="{BB962C8B-B14F-4D97-AF65-F5344CB8AC3E}">
        <p14:creationId xmlns:p14="http://schemas.microsoft.com/office/powerpoint/2010/main" val="1251455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E4F3F6-FF6A-4E7D-B157-A1D7602A5051}" type="datetime1">
              <a:rPr lang="en-US" smtClean="0"/>
              <a:t>12/23/2014</a:t>
            </a:fld>
            <a:endParaRPr lang="en-US"/>
          </a:p>
        </p:txBody>
      </p:sp>
      <p:sp>
        <p:nvSpPr>
          <p:cNvPr id="5" name="Footer Placeholder 4"/>
          <p:cNvSpPr>
            <a:spLocks noGrp="1"/>
          </p:cNvSpPr>
          <p:nvPr>
            <p:ph type="ftr" sz="quarter" idx="11"/>
          </p:nvPr>
        </p:nvSpPr>
        <p:spPr/>
        <p:txBody>
          <a:bodyPr/>
          <a:lstStyle/>
          <a:p>
            <a:r>
              <a:rPr lang="en-US" smtClean="0"/>
              <a:t>Expert System</a:t>
            </a:r>
            <a:endParaRPr lang="en-US"/>
          </a:p>
        </p:txBody>
      </p:sp>
      <p:sp>
        <p:nvSpPr>
          <p:cNvPr id="6" name="Slide Number Placeholder 5"/>
          <p:cNvSpPr>
            <a:spLocks noGrp="1"/>
          </p:cNvSpPr>
          <p:nvPr>
            <p:ph type="sldNum" sz="quarter" idx="12"/>
          </p:nvPr>
        </p:nvSpPr>
        <p:spPr/>
        <p:txBody>
          <a:bodyPr/>
          <a:lstStyle/>
          <a:p>
            <a:fld id="{A251304C-3C45-4AC8-8B71-3DF60D8DFD38}" type="slidenum">
              <a:rPr lang="en-US" smtClean="0"/>
              <a:t>‹#›</a:t>
            </a:fld>
            <a:endParaRPr lang="en-US"/>
          </a:p>
        </p:txBody>
      </p:sp>
    </p:spTree>
    <p:extLst>
      <p:ext uri="{BB962C8B-B14F-4D97-AF65-F5344CB8AC3E}">
        <p14:creationId xmlns:p14="http://schemas.microsoft.com/office/powerpoint/2010/main" val="3664091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D6C78E-86A0-48C1-8D1F-6C45C2CC3B5F}" type="datetime1">
              <a:rPr lang="en-US" smtClean="0"/>
              <a:t>12/23/2014</a:t>
            </a:fld>
            <a:endParaRPr lang="en-US"/>
          </a:p>
        </p:txBody>
      </p:sp>
      <p:sp>
        <p:nvSpPr>
          <p:cNvPr id="5" name="Footer Placeholder 4"/>
          <p:cNvSpPr>
            <a:spLocks noGrp="1"/>
          </p:cNvSpPr>
          <p:nvPr>
            <p:ph type="ftr" sz="quarter" idx="11"/>
          </p:nvPr>
        </p:nvSpPr>
        <p:spPr/>
        <p:txBody>
          <a:bodyPr/>
          <a:lstStyle/>
          <a:p>
            <a:r>
              <a:rPr lang="en-US" smtClean="0"/>
              <a:t>Expert System</a:t>
            </a:r>
            <a:endParaRPr lang="en-US"/>
          </a:p>
        </p:txBody>
      </p:sp>
      <p:sp>
        <p:nvSpPr>
          <p:cNvPr id="6" name="Slide Number Placeholder 5"/>
          <p:cNvSpPr>
            <a:spLocks noGrp="1"/>
          </p:cNvSpPr>
          <p:nvPr>
            <p:ph type="sldNum" sz="quarter" idx="12"/>
          </p:nvPr>
        </p:nvSpPr>
        <p:spPr/>
        <p:txBody>
          <a:bodyPr/>
          <a:lstStyle/>
          <a:p>
            <a:fld id="{A251304C-3C45-4AC8-8B71-3DF60D8DFD38}" type="slidenum">
              <a:rPr lang="en-US" smtClean="0"/>
              <a:t>‹#›</a:t>
            </a:fld>
            <a:endParaRPr lang="en-US"/>
          </a:p>
        </p:txBody>
      </p:sp>
    </p:spTree>
    <p:extLst>
      <p:ext uri="{BB962C8B-B14F-4D97-AF65-F5344CB8AC3E}">
        <p14:creationId xmlns:p14="http://schemas.microsoft.com/office/powerpoint/2010/main" val="1579256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02E9C0-5111-4B01-B51B-35606926C5AD}" type="datetime1">
              <a:rPr lang="en-US" smtClean="0"/>
              <a:t>12/23/2014</a:t>
            </a:fld>
            <a:endParaRPr lang="en-US"/>
          </a:p>
        </p:txBody>
      </p:sp>
      <p:sp>
        <p:nvSpPr>
          <p:cNvPr id="5" name="Footer Placeholder 4"/>
          <p:cNvSpPr>
            <a:spLocks noGrp="1"/>
          </p:cNvSpPr>
          <p:nvPr>
            <p:ph type="ftr" sz="quarter" idx="11"/>
          </p:nvPr>
        </p:nvSpPr>
        <p:spPr/>
        <p:txBody>
          <a:bodyPr/>
          <a:lstStyle/>
          <a:p>
            <a:r>
              <a:rPr lang="en-US" smtClean="0"/>
              <a:t>Expert System</a:t>
            </a:r>
            <a:endParaRPr lang="en-US"/>
          </a:p>
        </p:txBody>
      </p:sp>
      <p:sp>
        <p:nvSpPr>
          <p:cNvPr id="6" name="Slide Number Placeholder 5"/>
          <p:cNvSpPr>
            <a:spLocks noGrp="1"/>
          </p:cNvSpPr>
          <p:nvPr>
            <p:ph type="sldNum" sz="quarter" idx="12"/>
          </p:nvPr>
        </p:nvSpPr>
        <p:spPr/>
        <p:txBody>
          <a:bodyPr/>
          <a:lstStyle/>
          <a:p>
            <a:fld id="{A251304C-3C45-4AC8-8B71-3DF60D8DFD38}" type="slidenum">
              <a:rPr lang="en-US" smtClean="0"/>
              <a:t>‹#›</a:t>
            </a:fld>
            <a:endParaRPr lang="en-US"/>
          </a:p>
        </p:txBody>
      </p:sp>
    </p:spTree>
    <p:extLst>
      <p:ext uri="{BB962C8B-B14F-4D97-AF65-F5344CB8AC3E}">
        <p14:creationId xmlns:p14="http://schemas.microsoft.com/office/powerpoint/2010/main" val="247451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36D10D2-E24E-4E26-8BE7-99F7B9A5FA62}" type="datetime1">
              <a:rPr lang="en-US" smtClean="0"/>
              <a:t>12/23/2014</a:t>
            </a:fld>
            <a:endParaRPr lang="en-US"/>
          </a:p>
        </p:txBody>
      </p:sp>
      <p:sp>
        <p:nvSpPr>
          <p:cNvPr id="5" name="Footer Placeholder 4"/>
          <p:cNvSpPr>
            <a:spLocks noGrp="1"/>
          </p:cNvSpPr>
          <p:nvPr>
            <p:ph type="ftr" sz="quarter" idx="11"/>
          </p:nvPr>
        </p:nvSpPr>
        <p:spPr/>
        <p:txBody>
          <a:bodyPr/>
          <a:lstStyle/>
          <a:p>
            <a:r>
              <a:rPr lang="en-US" smtClean="0"/>
              <a:t>Expert System</a:t>
            </a:r>
            <a:endParaRPr lang="en-US"/>
          </a:p>
        </p:txBody>
      </p:sp>
      <p:sp>
        <p:nvSpPr>
          <p:cNvPr id="6" name="Slide Number Placeholder 5"/>
          <p:cNvSpPr>
            <a:spLocks noGrp="1"/>
          </p:cNvSpPr>
          <p:nvPr>
            <p:ph type="sldNum" sz="quarter" idx="12"/>
          </p:nvPr>
        </p:nvSpPr>
        <p:spPr/>
        <p:txBody>
          <a:bodyPr/>
          <a:lstStyle/>
          <a:p>
            <a:fld id="{A251304C-3C45-4AC8-8B71-3DF60D8DFD38}" type="slidenum">
              <a:rPr lang="en-US" smtClean="0"/>
              <a:t>‹#›</a:t>
            </a:fld>
            <a:endParaRPr lang="en-US"/>
          </a:p>
        </p:txBody>
      </p:sp>
    </p:spTree>
    <p:extLst>
      <p:ext uri="{BB962C8B-B14F-4D97-AF65-F5344CB8AC3E}">
        <p14:creationId xmlns:p14="http://schemas.microsoft.com/office/powerpoint/2010/main" val="739064009"/>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19895A-A29F-47CC-A2C8-5B307CE34836}" type="datetime1">
              <a:rPr lang="en-US" smtClean="0"/>
              <a:t>12/23/2014</a:t>
            </a:fld>
            <a:endParaRPr lang="en-US"/>
          </a:p>
        </p:txBody>
      </p:sp>
      <p:sp>
        <p:nvSpPr>
          <p:cNvPr id="5" name="Footer Placeholder 4"/>
          <p:cNvSpPr>
            <a:spLocks noGrp="1"/>
          </p:cNvSpPr>
          <p:nvPr>
            <p:ph type="ftr" sz="quarter" idx="11"/>
          </p:nvPr>
        </p:nvSpPr>
        <p:spPr/>
        <p:txBody>
          <a:bodyPr/>
          <a:lstStyle/>
          <a:p>
            <a:r>
              <a:rPr lang="en-US" smtClean="0"/>
              <a:t>Expert System</a:t>
            </a:r>
            <a:endParaRPr lang="en-US"/>
          </a:p>
        </p:txBody>
      </p:sp>
      <p:sp>
        <p:nvSpPr>
          <p:cNvPr id="6" name="Slide Number Placeholder 5"/>
          <p:cNvSpPr>
            <a:spLocks noGrp="1"/>
          </p:cNvSpPr>
          <p:nvPr>
            <p:ph type="sldNum" sz="quarter" idx="12"/>
          </p:nvPr>
        </p:nvSpPr>
        <p:spPr/>
        <p:txBody>
          <a:bodyPr/>
          <a:lstStyle/>
          <a:p>
            <a:fld id="{A251304C-3C45-4AC8-8B71-3DF60D8DFD38}" type="slidenum">
              <a:rPr lang="en-US" smtClean="0"/>
              <a:t>‹#›</a:t>
            </a:fld>
            <a:endParaRPr lang="en-US"/>
          </a:p>
        </p:txBody>
      </p:sp>
    </p:spTree>
    <p:extLst>
      <p:ext uri="{BB962C8B-B14F-4D97-AF65-F5344CB8AC3E}">
        <p14:creationId xmlns:p14="http://schemas.microsoft.com/office/powerpoint/2010/main" val="3748118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2633363-639F-4CF1-97B3-470C4723D2C7}" type="datetime1">
              <a:rPr lang="en-US" smtClean="0"/>
              <a:t>12/23/2014</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smtClean="0"/>
              <a:t>Expert System</a:t>
            </a:r>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251304C-3C45-4AC8-8B71-3DF60D8DFD38}" type="slidenum">
              <a:rPr lang="en-US" smtClean="0"/>
              <a:t>‹#›</a:t>
            </a:fld>
            <a:endParaRPr lang="en-US"/>
          </a:p>
        </p:txBody>
      </p:sp>
    </p:spTree>
    <p:extLst>
      <p:ext uri="{BB962C8B-B14F-4D97-AF65-F5344CB8AC3E}">
        <p14:creationId xmlns:p14="http://schemas.microsoft.com/office/powerpoint/2010/main" val="3282614065"/>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6BCD36E-0DA0-4F2D-97E4-827A86D9CA31}" type="datetime1">
              <a:rPr lang="en-US" smtClean="0"/>
              <a:t>12/23/2014</a:t>
            </a:fld>
            <a:endParaRPr lang="en-US"/>
          </a:p>
        </p:txBody>
      </p:sp>
      <p:sp>
        <p:nvSpPr>
          <p:cNvPr id="6" name="Footer Placeholder 5"/>
          <p:cNvSpPr>
            <a:spLocks noGrp="1"/>
          </p:cNvSpPr>
          <p:nvPr>
            <p:ph type="ftr" sz="quarter" idx="11"/>
          </p:nvPr>
        </p:nvSpPr>
        <p:spPr/>
        <p:txBody>
          <a:bodyPr/>
          <a:lstStyle/>
          <a:p>
            <a:r>
              <a:rPr lang="en-US" smtClean="0"/>
              <a:t>Expert System</a:t>
            </a:r>
            <a:endParaRPr lang="en-US"/>
          </a:p>
        </p:txBody>
      </p:sp>
      <p:sp>
        <p:nvSpPr>
          <p:cNvPr id="7" name="Slide Number Placeholder 6"/>
          <p:cNvSpPr>
            <a:spLocks noGrp="1"/>
          </p:cNvSpPr>
          <p:nvPr>
            <p:ph type="sldNum" sz="quarter" idx="12"/>
          </p:nvPr>
        </p:nvSpPr>
        <p:spPr/>
        <p:txBody>
          <a:bodyPr/>
          <a:lstStyle/>
          <a:p>
            <a:fld id="{A251304C-3C45-4AC8-8B71-3DF60D8DFD38}" type="slidenum">
              <a:rPr lang="en-US" smtClean="0"/>
              <a:t>‹#›</a:t>
            </a:fld>
            <a:endParaRPr lang="en-US"/>
          </a:p>
        </p:txBody>
      </p:sp>
    </p:spTree>
    <p:extLst>
      <p:ext uri="{BB962C8B-B14F-4D97-AF65-F5344CB8AC3E}">
        <p14:creationId xmlns:p14="http://schemas.microsoft.com/office/powerpoint/2010/main" val="29025623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753EDF1-EA6B-4590-8DF9-590B4E866B6B}" type="datetime1">
              <a:rPr lang="en-US" smtClean="0"/>
              <a:t>12/23/2014</a:t>
            </a:fld>
            <a:endParaRPr lang="en-US"/>
          </a:p>
        </p:txBody>
      </p:sp>
      <p:sp>
        <p:nvSpPr>
          <p:cNvPr id="8" name="Footer Placeholder 7"/>
          <p:cNvSpPr>
            <a:spLocks noGrp="1"/>
          </p:cNvSpPr>
          <p:nvPr>
            <p:ph type="ftr" sz="quarter" idx="11"/>
          </p:nvPr>
        </p:nvSpPr>
        <p:spPr/>
        <p:txBody>
          <a:bodyPr/>
          <a:lstStyle/>
          <a:p>
            <a:r>
              <a:rPr lang="en-US" smtClean="0"/>
              <a:t>Expert System</a:t>
            </a:r>
            <a:endParaRPr lang="en-US"/>
          </a:p>
        </p:txBody>
      </p:sp>
      <p:sp>
        <p:nvSpPr>
          <p:cNvPr id="9" name="Slide Number Placeholder 8"/>
          <p:cNvSpPr>
            <a:spLocks noGrp="1"/>
          </p:cNvSpPr>
          <p:nvPr>
            <p:ph type="sldNum" sz="quarter" idx="12"/>
          </p:nvPr>
        </p:nvSpPr>
        <p:spPr/>
        <p:txBody>
          <a:bodyPr/>
          <a:lstStyle/>
          <a:p>
            <a:fld id="{A251304C-3C45-4AC8-8B71-3DF60D8DFD38}" type="slidenum">
              <a:rPr lang="en-US" smtClean="0"/>
              <a:t>‹#›</a:t>
            </a:fld>
            <a:endParaRPr lang="en-US"/>
          </a:p>
        </p:txBody>
      </p:sp>
    </p:spTree>
    <p:extLst>
      <p:ext uri="{BB962C8B-B14F-4D97-AF65-F5344CB8AC3E}">
        <p14:creationId xmlns:p14="http://schemas.microsoft.com/office/powerpoint/2010/main" val="21360272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8082AE7-4283-4ADE-BEDD-BADAB1326415}" type="datetime1">
              <a:rPr lang="en-US" smtClean="0"/>
              <a:t>12/23/2014</a:t>
            </a:fld>
            <a:endParaRPr lang="en-US"/>
          </a:p>
        </p:txBody>
      </p:sp>
      <p:sp>
        <p:nvSpPr>
          <p:cNvPr id="4" name="Footer Placeholder 3"/>
          <p:cNvSpPr>
            <a:spLocks noGrp="1"/>
          </p:cNvSpPr>
          <p:nvPr>
            <p:ph type="ftr" sz="quarter" idx="11"/>
          </p:nvPr>
        </p:nvSpPr>
        <p:spPr/>
        <p:txBody>
          <a:bodyPr/>
          <a:lstStyle/>
          <a:p>
            <a:r>
              <a:rPr lang="en-US" smtClean="0"/>
              <a:t>Expert System</a:t>
            </a:r>
            <a:endParaRPr lang="en-US"/>
          </a:p>
        </p:txBody>
      </p:sp>
      <p:sp>
        <p:nvSpPr>
          <p:cNvPr id="5" name="Slide Number Placeholder 4"/>
          <p:cNvSpPr>
            <a:spLocks noGrp="1"/>
          </p:cNvSpPr>
          <p:nvPr>
            <p:ph type="sldNum" sz="quarter" idx="12"/>
          </p:nvPr>
        </p:nvSpPr>
        <p:spPr/>
        <p:txBody>
          <a:bodyPr/>
          <a:lstStyle/>
          <a:p>
            <a:fld id="{A251304C-3C45-4AC8-8B71-3DF60D8DFD38}" type="slidenum">
              <a:rPr lang="en-US" smtClean="0"/>
              <a:t>‹#›</a:t>
            </a:fld>
            <a:endParaRPr lang="en-US"/>
          </a:p>
        </p:txBody>
      </p:sp>
    </p:spTree>
    <p:extLst>
      <p:ext uri="{BB962C8B-B14F-4D97-AF65-F5344CB8AC3E}">
        <p14:creationId xmlns:p14="http://schemas.microsoft.com/office/powerpoint/2010/main" val="11602467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1FD657-FEE5-4693-B3D0-1E26374056EE}" type="datetime1">
              <a:rPr lang="en-US" smtClean="0"/>
              <a:t>12/23/2014</a:t>
            </a:fld>
            <a:endParaRPr lang="en-US"/>
          </a:p>
        </p:txBody>
      </p:sp>
      <p:sp>
        <p:nvSpPr>
          <p:cNvPr id="3" name="Footer Placeholder 2"/>
          <p:cNvSpPr>
            <a:spLocks noGrp="1"/>
          </p:cNvSpPr>
          <p:nvPr>
            <p:ph type="ftr" sz="quarter" idx="11"/>
          </p:nvPr>
        </p:nvSpPr>
        <p:spPr/>
        <p:txBody>
          <a:bodyPr/>
          <a:lstStyle/>
          <a:p>
            <a:r>
              <a:rPr lang="en-US" smtClean="0"/>
              <a:t>Expert System</a:t>
            </a:r>
            <a:endParaRPr lang="en-US"/>
          </a:p>
        </p:txBody>
      </p:sp>
      <p:sp>
        <p:nvSpPr>
          <p:cNvPr id="4" name="Slide Number Placeholder 3"/>
          <p:cNvSpPr>
            <a:spLocks noGrp="1"/>
          </p:cNvSpPr>
          <p:nvPr>
            <p:ph type="sldNum" sz="quarter" idx="12"/>
          </p:nvPr>
        </p:nvSpPr>
        <p:spPr/>
        <p:txBody>
          <a:bodyPr/>
          <a:lstStyle/>
          <a:p>
            <a:fld id="{A251304C-3C45-4AC8-8B71-3DF60D8DFD38}" type="slidenum">
              <a:rPr lang="en-US" smtClean="0"/>
              <a:t>‹#›</a:t>
            </a:fld>
            <a:endParaRPr lang="en-US"/>
          </a:p>
        </p:txBody>
      </p:sp>
    </p:spTree>
    <p:extLst>
      <p:ext uri="{BB962C8B-B14F-4D97-AF65-F5344CB8AC3E}">
        <p14:creationId xmlns:p14="http://schemas.microsoft.com/office/powerpoint/2010/main" val="9816117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17284C-5F1E-4ED4-869E-707C04FBD711}" type="datetime1">
              <a:rPr lang="en-US" smtClean="0"/>
              <a:t>12/23/2014</a:t>
            </a:fld>
            <a:endParaRPr lang="en-US"/>
          </a:p>
        </p:txBody>
      </p:sp>
      <p:sp>
        <p:nvSpPr>
          <p:cNvPr id="6" name="Footer Placeholder 5"/>
          <p:cNvSpPr>
            <a:spLocks noGrp="1"/>
          </p:cNvSpPr>
          <p:nvPr>
            <p:ph type="ftr" sz="quarter" idx="11"/>
          </p:nvPr>
        </p:nvSpPr>
        <p:spPr/>
        <p:txBody>
          <a:bodyPr/>
          <a:lstStyle/>
          <a:p>
            <a:r>
              <a:rPr lang="en-US" smtClean="0"/>
              <a:t>Expert System</a:t>
            </a:r>
            <a:endParaRPr lang="en-US"/>
          </a:p>
        </p:txBody>
      </p:sp>
      <p:sp>
        <p:nvSpPr>
          <p:cNvPr id="7" name="Slide Number Placeholder 6"/>
          <p:cNvSpPr>
            <a:spLocks noGrp="1"/>
          </p:cNvSpPr>
          <p:nvPr>
            <p:ph type="sldNum" sz="quarter" idx="12"/>
          </p:nvPr>
        </p:nvSpPr>
        <p:spPr/>
        <p:txBody>
          <a:bodyPr/>
          <a:lstStyle/>
          <a:p>
            <a:fld id="{A251304C-3C45-4AC8-8B71-3DF60D8DFD38}" type="slidenum">
              <a:rPr lang="en-US" smtClean="0"/>
              <a:t>‹#›</a:t>
            </a:fld>
            <a:endParaRPr lang="en-US"/>
          </a:p>
        </p:txBody>
      </p:sp>
    </p:spTree>
    <p:extLst>
      <p:ext uri="{BB962C8B-B14F-4D97-AF65-F5344CB8AC3E}">
        <p14:creationId xmlns:p14="http://schemas.microsoft.com/office/powerpoint/2010/main" val="1805431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6F8877-B7BD-4F1D-A2EC-19C967AD75B6}" type="datetime1">
              <a:rPr lang="en-US" smtClean="0"/>
              <a:t>12/23/2014</a:t>
            </a:fld>
            <a:endParaRPr lang="en-US"/>
          </a:p>
        </p:txBody>
      </p:sp>
      <p:sp>
        <p:nvSpPr>
          <p:cNvPr id="5" name="Footer Placeholder 4"/>
          <p:cNvSpPr>
            <a:spLocks noGrp="1"/>
          </p:cNvSpPr>
          <p:nvPr>
            <p:ph type="ftr" sz="quarter" idx="11"/>
          </p:nvPr>
        </p:nvSpPr>
        <p:spPr/>
        <p:txBody>
          <a:bodyPr/>
          <a:lstStyle/>
          <a:p>
            <a:r>
              <a:rPr lang="en-US" smtClean="0"/>
              <a:t>Expert System</a:t>
            </a:r>
            <a:endParaRPr lang="en-US"/>
          </a:p>
        </p:txBody>
      </p:sp>
      <p:sp>
        <p:nvSpPr>
          <p:cNvPr id="6" name="Slide Number Placeholder 5"/>
          <p:cNvSpPr>
            <a:spLocks noGrp="1"/>
          </p:cNvSpPr>
          <p:nvPr>
            <p:ph type="sldNum" sz="quarter" idx="12"/>
          </p:nvPr>
        </p:nvSpPr>
        <p:spPr/>
        <p:txBody>
          <a:bodyPr/>
          <a:lstStyle/>
          <a:p>
            <a:fld id="{A251304C-3C45-4AC8-8B71-3DF60D8DFD38}" type="slidenum">
              <a:rPr lang="en-US" smtClean="0"/>
              <a:t>‹#›</a:t>
            </a:fld>
            <a:endParaRPr lang="en-US"/>
          </a:p>
        </p:txBody>
      </p:sp>
    </p:spTree>
    <p:extLst>
      <p:ext uri="{BB962C8B-B14F-4D97-AF65-F5344CB8AC3E}">
        <p14:creationId xmlns:p14="http://schemas.microsoft.com/office/powerpoint/2010/main" val="11534510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AA36C7-9B2E-4EF0-93BE-A81653482919}" type="datetime1">
              <a:rPr lang="en-US" smtClean="0"/>
              <a:t>12/23/2014</a:t>
            </a:fld>
            <a:endParaRPr lang="en-US"/>
          </a:p>
        </p:txBody>
      </p:sp>
      <p:sp>
        <p:nvSpPr>
          <p:cNvPr id="6" name="Footer Placeholder 5"/>
          <p:cNvSpPr>
            <a:spLocks noGrp="1"/>
          </p:cNvSpPr>
          <p:nvPr>
            <p:ph type="ftr" sz="quarter" idx="11"/>
          </p:nvPr>
        </p:nvSpPr>
        <p:spPr/>
        <p:txBody>
          <a:bodyPr/>
          <a:lstStyle/>
          <a:p>
            <a:r>
              <a:rPr lang="en-US" smtClean="0"/>
              <a:t>Expert System</a:t>
            </a:r>
            <a:endParaRPr lang="en-US"/>
          </a:p>
        </p:txBody>
      </p:sp>
      <p:sp>
        <p:nvSpPr>
          <p:cNvPr id="7" name="Slide Number Placeholder 6"/>
          <p:cNvSpPr>
            <a:spLocks noGrp="1"/>
          </p:cNvSpPr>
          <p:nvPr>
            <p:ph type="sldNum" sz="quarter" idx="12"/>
          </p:nvPr>
        </p:nvSpPr>
        <p:spPr/>
        <p:txBody>
          <a:bodyPr/>
          <a:lstStyle/>
          <a:p>
            <a:fld id="{A251304C-3C45-4AC8-8B71-3DF60D8DFD38}" type="slidenum">
              <a:rPr lang="en-US" smtClean="0"/>
              <a:t>‹#›</a:t>
            </a:fld>
            <a:endParaRPr lang="en-US"/>
          </a:p>
        </p:txBody>
      </p:sp>
    </p:spTree>
    <p:extLst>
      <p:ext uri="{BB962C8B-B14F-4D97-AF65-F5344CB8AC3E}">
        <p14:creationId xmlns:p14="http://schemas.microsoft.com/office/powerpoint/2010/main" val="4523995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56FB14-A9AF-4008-B8A0-F99FEF37AC09}" type="datetime1">
              <a:rPr lang="en-US" smtClean="0"/>
              <a:t>12/23/2014</a:t>
            </a:fld>
            <a:endParaRPr lang="en-US"/>
          </a:p>
        </p:txBody>
      </p:sp>
      <p:sp>
        <p:nvSpPr>
          <p:cNvPr id="5" name="Footer Placeholder 4"/>
          <p:cNvSpPr>
            <a:spLocks noGrp="1"/>
          </p:cNvSpPr>
          <p:nvPr>
            <p:ph type="ftr" sz="quarter" idx="11"/>
          </p:nvPr>
        </p:nvSpPr>
        <p:spPr/>
        <p:txBody>
          <a:bodyPr/>
          <a:lstStyle/>
          <a:p>
            <a:r>
              <a:rPr lang="en-US" smtClean="0"/>
              <a:t>Expert System</a:t>
            </a:r>
            <a:endParaRPr lang="en-US"/>
          </a:p>
        </p:txBody>
      </p:sp>
      <p:sp>
        <p:nvSpPr>
          <p:cNvPr id="6" name="Slide Number Placeholder 5"/>
          <p:cNvSpPr>
            <a:spLocks noGrp="1"/>
          </p:cNvSpPr>
          <p:nvPr>
            <p:ph type="sldNum" sz="quarter" idx="12"/>
          </p:nvPr>
        </p:nvSpPr>
        <p:spPr/>
        <p:txBody>
          <a:bodyPr/>
          <a:lstStyle/>
          <a:p>
            <a:fld id="{A251304C-3C45-4AC8-8B71-3DF60D8DFD38}" type="slidenum">
              <a:rPr lang="en-US" smtClean="0"/>
              <a:t>‹#›</a:t>
            </a:fld>
            <a:endParaRPr lang="en-US"/>
          </a:p>
        </p:txBody>
      </p:sp>
    </p:spTree>
    <p:extLst>
      <p:ext uri="{BB962C8B-B14F-4D97-AF65-F5344CB8AC3E}">
        <p14:creationId xmlns:p14="http://schemas.microsoft.com/office/powerpoint/2010/main" val="8104739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B0B8DB9E-2545-4F17-A8D4-2EB4662E4388}" type="datetime1">
              <a:rPr lang="en-US" smtClean="0"/>
              <a:t>12/23/2014</a:t>
            </a:fld>
            <a:endParaRPr lang="en-US"/>
          </a:p>
        </p:txBody>
      </p:sp>
      <p:sp>
        <p:nvSpPr>
          <p:cNvPr id="5" name="Footer Placeholder 4"/>
          <p:cNvSpPr>
            <a:spLocks noGrp="1"/>
          </p:cNvSpPr>
          <p:nvPr>
            <p:ph type="ftr" sz="quarter" idx="11"/>
          </p:nvPr>
        </p:nvSpPr>
        <p:spPr>
          <a:xfrm>
            <a:off x="3776135" y="6422854"/>
            <a:ext cx="4279669" cy="365125"/>
          </a:xfrm>
        </p:spPr>
        <p:txBody>
          <a:bodyPr/>
          <a:lstStyle/>
          <a:p>
            <a:r>
              <a:rPr lang="en-US" smtClean="0"/>
              <a:t>Expert System</a:t>
            </a:r>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A251304C-3C45-4AC8-8B71-3DF60D8DFD38}" type="slidenum">
              <a:rPr lang="en-US" smtClean="0"/>
              <a:t>‹#›</a:t>
            </a:fld>
            <a:endParaRPr lang="en-US"/>
          </a:p>
        </p:txBody>
      </p:sp>
    </p:spTree>
    <p:extLst>
      <p:ext uri="{BB962C8B-B14F-4D97-AF65-F5344CB8AC3E}">
        <p14:creationId xmlns:p14="http://schemas.microsoft.com/office/powerpoint/2010/main" val="450572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0B2671-D87A-41C9-BD3E-EE0A8FD0DD6F}" type="datetime1">
              <a:rPr lang="en-US" smtClean="0"/>
              <a:t>12/23/2014</a:t>
            </a:fld>
            <a:endParaRPr lang="en-US"/>
          </a:p>
        </p:txBody>
      </p:sp>
      <p:sp>
        <p:nvSpPr>
          <p:cNvPr id="5" name="Footer Placeholder 4"/>
          <p:cNvSpPr>
            <a:spLocks noGrp="1"/>
          </p:cNvSpPr>
          <p:nvPr>
            <p:ph type="ftr" sz="quarter" idx="11"/>
          </p:nvPr>
        </p:nvSpPr>
        <p:spPr/>
        <p:txBody>
          <a:bodyPr/>
          <a:lstStyle/>
          <a:p>
            <a:r>
              <a:rPr lang="en-US" smtClean="0"/>
              <a:t>Expert System</a:t>
            </a:r>
            <a:endParaRPr lang="en-US"/>
          </a:p>
        </p:txBody>
      </p:sp>
      <p:sp>
        <p:nvSpPr>
          <p:cNvPr id="6" name="Slide Number Placeholder 5"/>
          <p:cNvSpPr>
            <a:spLocks noGrp="1"/>
          </p:cNvSpPr>
          <p:nvPr>
            <p:ph type="sldNum" sz="quarter" idx="12"/>
          </p:nvPr>
        </p:nvSpPr>
        <p:spPr/>
        <p:txBody>
          <a:bodyPr/>
          <a:lstStyle/>
          <a:p>
            <a:fld id="{A251304C-3C45-4AC8-8B71-3DF60D8DFD38}" type="slidenum">
              <a:rPr lang="en-US" smtClean="0"/>
              <a:t>‹#›</a:t>
            </a:fld>
            <a:endParaRPr lang="en-US"/>
          </a:p>
        </p:txBody>
      </p:sp>
    </p:spTree>
    <p:extLst>
      <p:ext uri="{BB962C8B-B14F-4D97-AF65-F5344CB8AC3E}">
        <p14:creationId xmlns:p14="http://schemas.microsoft.com/office/powerpoint/2010/main" val="2368806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7BF651-FA0D-48DC-935A-1A13C8C99A3A}" type="datetime1">
              <a:rPr lang="en-US" smtClean="0"/>
              <a:t>12/23/2014</a:t>
            </a:fld>
            <a:endParaRPr lang="en-US"/>
          </a:p>
        </p:txBody>
      </p:sp>
      <p:sp>
        <p:nvSpPr>
          <p:cNvPr id="6" name="Footer Placeholder 5"/>
          <p:cNvSpPr>
            <a:spLocks noGrp="1"/>
          </p:cNvSpPr>
          <p:nvPr>
            <p:ph type="ftr" sz="quarter" idx="11"/>
          </p:nvPr>
        </p:nvSpPr>
        <p:spPr/>
        <p:txBody>
          <a:bodyPr/>
          <a:lstStyle/>
          <a:p>
            <a:r>
              <a:rPr lang="en-US" smtClean="0"/>
              <a:t>Expert System</a:t>
            </a:r>
            <a:endParaRPr lang="en-US"/>
          </a:p>
        </p:txBody>
      </p:sp>
      <p:sp>
        <p:nvSpPr>
          <p:cNvPr id="7" name="Slide Number Placeholder 6"/>
          <p:cNvSpPr>
            <a:spLocks noGrp="1"/>
          </p:cNvSpPr>
          <p:nvPr>
            <p:ph type="sldNum" sz="quarter" idx="12"/>
          </p:nvPr>
        </p:nvSpPr>
        <p:spPr/>
        <p:txBody>
          <a:bodyPr/>
          <a:lstStyle/>
          <a:p>
            <a:fld id="{A251304C-3C45-4AC8-8B71-3DF60D8DFD38}" type="slidenum">
              <a:rPr lang="en-US" smtClean="0"/>
              <a:t>‹#›</a:t>
            </a:fld>
            <a:endParaRPr lang="en-US"/>
          </a:p>
        </p:txBody>
      </p:sp>
    </p:spTree>
    <p:extLst>
      <p:ext uri="{BB962C8B-B14F-4D97-AF65-F5344CB8AC3E}">
        <p14:creationId xmlns:p14="http://schemas.microsoft.com/office/powerpoint/2010/main" val="316271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5127" y="2507550"/>
            <a:ext cx="5156200"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7550"/>
            <a:ext cx="5181601"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EE20E36-FE06-455B-B7A8-BF59A32C3BBC}" type="datetime1">
              <a:rPr lang="en-US" smtClean="0"/>
              <a:t>12/23/2014</a:t>
            </a:fld>
            <a:endParaRPr lang="en-US"/>
          </a:p>
        </p:txBody>
      </p:sp>
      <p:sp>
        <p:nvSpPr>
          <p:cNvPr id="8" name="Footer Placeholder 7"/>
          <p:cNvSpPr>
            <a:spLocks noGrp="1"/>
          </p:cNvSpPr>
          <p:nvPr>
            <p:ph type="ftr" sz="quarter" idx="11"/>
          </p:nvPr>
        </p:nvSpPr>
        <p:spPr/>
        <p:txBody>
          <a:bodyPr/>
          <a:lstStyle/>
          <a:p>
            <a:r>
              <a:rPr lang="en-US" smtClean="0"/>
              <a:t>Expert System</a:t>
            </a:r>
            <a:endParaRPr lang="en-US"/>
          </a:p>
        </p:txBody>
      </p:sp>
      <p:sp>
        <p:nvSpPr>
          <p:cNvPr id="9" name="Slide Number Placeholder 8"/>
          <p:cNvSpPr>
            <a:spLocks noGrp="1"/>
          </p:cNvSpPr>
          <p:nvPr>
            <p:ph type="sldNum" sz="quarter" idx="12"/>
          </p:nvPr>
        </p:nvSpPr>
        <p:spPr/>
        <p:txBody>
          <a:bodyPr/>
          <a:lstStyle/>
          <a:p>
            <a:fld id="{A251304C-3C45-4AC8-8B71-3DF60D8DFD38}"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191813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7EA3AD3-9C01-4098-8201-97A3245D050D}" type="datetime1">
              <a:rPr lang="en-US" smtClean="0"/>
              <a:t>12/23/2014</a:t>
            </a:fld>
            <a:endParaRPr lang="en-US"/>
          </a:p>
        </p:txBody>
      </p:sp>
      <p:sp>
        <p:nvSpPr>
          <p:cNvPr id="4" name="Footer Placeholder 3"/>
          <p:cNvSpPr>
            <a:spLocks noGrp="1"/>
          </p:cNvSpPr>
          <p:nvPr>
            <p:ph type="ftr" sz="quarter" idx="11"/>
          </p:nvPr>
        </p:nvSpPr>
        <p:spPr/>
        <p:txBody>
          <a:bodyPr/>
          <a:lstStyle/>
          <a:p>
            <a:r>
              <a:rPr lang="en-US" smtClean="0"/>
              <a:t>Expert System</a:t>
            </a:r>
            <a:endParaRPr lang="en-US"/>
          </a:p>
        </p:txBody>
      </p:sp>
      <p:sp>
        <p:nvSpPr>
          <p:cNvPr id="5" name="Slide Number Placeholder 4"/>
          <p:cNvSpPr>
            <a:spLocks noGrp="1"/>
          </p:cNvSpPr>
          <p:nvPr>
            <p:ph type="sldNum" sz="quarter" idx="12"/>
          </p:nvPr>
        </p:nvSpPr>
        <p:spPr/>
        <p:txBody>
          <a:bodyPr/>
          <a:lstStyle/>
          <a:p>
            <a:fld id="{A251304C-3C45-4AC8-8B71-3DF60D8DFD38}"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81435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ED7528-E9DF-4A93-802C-CAE5DA3B23E2}" type="datetime1">
              <a:rPr lang="en-US" smtClean="0"/>
              <a:t>12/23/2014</a:t>
            </a:fld>
            <a:endParaRPr lang="en-US"/>
          </a:p>
        </p:txBody>
      </p:sp>
      <p:sp>
        <p:nvSpPr>
          <p:cNvPr id="3" name="Footer Placeholder 2"/>
          <p:cNvSpPr>
            <a:spLocks noGrp="1"/>
          </p:cNvSpPr>
          <p:nvPr>
            <p:ph type="ftr" sz="quarter" idx="11"/>
          </p:nvPr>
        </p:nvSpPr>
        <p:spPr/>
        <p:txBody>
          <a:bodyPr/>
          <a:lstStyle/>
          <a:p>
            <a:r>
              <a:rPr lang="en-US" smtClean="0"/>
              <a:t>Expert System</a:t>
            </a:r>
            <a:endParaRPr lang="en-US"/>
          </a:p>
        </p:txBody>
      </p:sp>
      <p:sp>
        <p:nvSpPr>
          <p:cNvPr id="4" name="Slide Number Placeholder 3"/>
          <p:cNvSpPr>
            <a:spLocks noGrp="1"/>
          </p:cNvSpPr>
          <p:nvPr>
            <p:ph type="sldNum" sz="quarter" idx="12"/>
          </p:nvPr>
        </p:nvSpPr>
        <p:spPr/>
        <p:txBody>
          <a:bodyPr/>
          <a:lstStyle/>
          <a:p>
            <a:fld id="{A251304C-3C45-4AC8-8B71-3DF60D8DFD38}" type="slidenum">
              <a:rPr lang="en-US" smtClean="0"/>
              <a:t>‹#›</a:t>
            </a:fld>
            <a:endParaRPr lang="en-US"/>
          </a:p>
        </p:txBody>
      </p:sp>
    </p:spTree>
    <p:extLst>
      <p:ext uri="{BB962C8B-B14F-4D97-AF65-F5344CB8AC3E}">
        <p14:creationId xmlns:p14="http://schemas.microsoft.com/office/powerpoint/2010/main" val="4138984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smtClean="0"/>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E257C9-D28C-4C57-AA90-D07C74E46D0C}" type="datetime1">
              <a:rPr lang="en-US" smtClean="0"/>
              <a:t>12/23/2014</a:t>
            </a:fld>
            <a:endParaRPr lang="en-US"/>
          </a:p>
        </p:txBody>
      </p:sp>
      <p:sp>
        <p:nvSpPr>
          <p:cNvPr id="6" name="Footer Placeholder 5"/>
          <p:cNvSpPr>
            <a:spLocks noGrp="1"/>
          </p:cNvSpPr>
          <p:nvPr>
            <p:ph type="ftr" sz="quarter" idx="11"/>
          </p:nvPr>
        </p:nvSpPr>
        <p:spPr/>
        <p:txBody>
          <a:bodyPr/>
          <a:lstStyle/>
          <a:p>
            <a:r>
              <a:rPr lang="en-US" smtClean="0"/>
              <a:t>Expert System</a:t>
            </a:r>
            <a:endParaRPr lang="en-US"/>
          </a:p>
        </p:txBody>
      </p:sp>
      <p:sp>
        <p:nvSpPr>
          <p:cNvPr id="7" name="Slide Number Placeholder 6"/>
          <p:cNvSpPr>
            <a:spLocks noGrp="1"/>
          </p:cNvSpPr>
          <p:nvPr>
            <p:ph type="sldNum" sz="quarter" idx="12"/>
          </p:nvPr>
        </p:nvSpPr>
        <p:spPr/>
        <p:txBody>
          <a:bodyPr/>
          <a:lstStyle/>
          <a:p>
            <a:fld id="{A251304C-3C45-4AC8-8B71-3DF60D8DFD38}" type="slidenum">
              <a:rPr lang="en-US" smtClean="0"/>
              <a:t>‹#›</a:t>
            </a:fld>
            <a:endParaRPr lang="en-US"/>
          </a:p>
        </p:txBody>
      </p:sp>
    </p:spTree>
    <p:extLst>
      <p:ext uri="{BB962C8B-B14F-4D97-AF65-F5344CB8AC3E}">
        <p14:creationId xmlns:p14="http://schemas.microsoft.com/office/powerpoint/2010/main" val="4169200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840254-2EF3-4D32-929C-C570A6056A40}" type="datetime1">
              <a:rPr lang="en-US" smtClean="0"/>
              <a:t>12/23/2014</a:t>
            </a:fld>
            <a:endParaRPr lang="en-US"/>
          </a:p>
        </p:txBody>
      </p:sp>
      <p:sp>
        <p:nvSpPr>
          <p:cNvPr id="6" name="Footer Placeholder 5"/>
          <p:cNvSpPr>
            <a:spLocks noGrp="1"/>
          </p:cNvSpPr>
          <p:nvPr>
            <p:ph type="ftr" sz="quarter" idx="11"/>
          </p:nvPr>
        </p:nvSpPr>
        <p:spPr/>
        <p:txBody>
          <a:bodyPr/>
          <a:lstStyle/>
          <a:p>
            <a:r>
              <a:rPr lang="en-US" smtClean="0"/>
              <a:t>Expert System</a:t>
            </a:r>
            <a:endParaRPr lang="en-US"/>
          </a:p>
        </p:txBody>
      </p:sp>
      <p:sp>
        <p:nvSpPr>
          <p:cNvPr id="7" name="Slide Number Placeholder 6"/>
          <p:cNvSpPr>
            <a:spLocks noGrp="1"/>
          </p:cNvSpPr>
          <p:nvPr>
            <p:ph type="sldNum" sz="quarter" idx="12"/>
          </p:nvPr>
        </p:nvSpPr>
        <p:spPr/>
        <p:txBody>
          <a:bodyPr/>
          <a:lstStyle/>
          <a:p>
            <a:fld id="{A251304C-3C45-4AC8-8B71-3DF60D8DFD38}" type="slidenum">
              <a:rPr lang="en-US" smtClean="0"/>
              <a:t>‹#›</a:t>
            </a:fld>
            <a:endParaRPr lang="en-US"/>
          </a:p>
        </p:txBody>
      </p:sp>
    </p:spTree>
    <p:extLst>
      <p:ext uri="{BB962C8B-B14F-4D97-AF65-F5344CB8AC3E}">
        <p14:creationId xmlns:p14="http://schemas.microsoft.com/office/powerpoint/2010/main" val="2514686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0378683C-D0B5-4352-B71B-3794950E8735}" type="datetime1">
              <a:rPr lang="en-US" smtClean="0"/>
              <a:t>12/23/2014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r>
              <a:rPr lang="en-US" smtClean="0"/>
              <a:t>Expert System</a:t>
            </a:r>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251304C-3C45-4AC8-8B71-3DF60D8DFD38}" type="slidenum">
              <a:rPr lang="en-US" smtClean="0"/>
              <a:t>‹#›</a:t>
            </a:fld>
            <a:endParaRPr lang="en-US"/>
          </a:p>
        </p:txBody>
      </p:sp>
    </p:spTree>
    <p:extLst>
      <p:ext uri="{BB962C8B-B14F-4D97-AF65-F5344CB8AC3E}">
        <p14:creationId xmlns:p14="http://schemas.microsoft.com/office/powerpoint/2010/main" val="3631032801"/>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EB570942-3232-4E94-83D4-0A1EEE72E6D1}" type="datetime1">
              <a:rPr lang="en-US" smtClean="0"/>
              <a:t>12/23/2014</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r>
              <a:rPr lang="en-US" smtClean="0"/>
              <a:t>Expert System</a:t>
            </a:r>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A251304C-3C45-4AC8-8B71-3DF60D8DFD38}" type="slidenum">
              <a:rPr lang="en-US" smtClean="0"/>
              <a:t>‹#›</a:t>
            </a:fld>
            <a:endParaRPr lang="en-US"/>
          </a:p>
        </p:txBody>
      </p:sp>
    </p:spTree>
    <p:extLst>
      <p:ext uri="{BB962C8B-B14F-4D97-AF65-F5344CB8AC3E}">
        <p14:creationId xmlns:p14="http://schemas.microsoft.com/office/powerpoint/2010/main" val="381567577"/>
      </p:ext>
    </p:extLst>
  </p:cSld>
  <p:clrMap bg1="dk1" tx1="lt1" bg2="dk2" tx2="lt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hf hd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7 - Expert Systems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426723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a:t>
            </a:r>
            <a:endParaRPr lang="en-US" dirty="0"/>
          </a:p>
        </p:txBody>
      </p:sp>
      <p:sp>
        <p:nvSpPr>
          <p:cNvPr id="3" name="Content Placeholder 2"/>
          <p:cNvSpPr>
            <a:spLocks noGrp="1"/>
          </p:cNvSpPr>
          <p:nvPr>
            <p:ph idx="1"/>
          </p:nvPr>
        </p:nvSpPr>
        <p:spPr/>
        <p:txBody>
          <a:bodyPr>
            <a:normAutofit lnSpcReduction="10000"/>
          </a:bodyPr>
          <a:lstStyle/>
          <a:p>
            <a:r>
              <a:rPr lang="en-US" dirty="0" smtClean="0"/>
              <a:t>High Performance: </a:t>
            </a:r>
          </a:p>
          <a:p>
            <a:pPr lvl="1"/>
            <a:r>
              <a:rPr lang="en-US" dirty="0" smtClean="0"/>
              <a:t>The quality of the advice given to the system should be very high</a:t>
            </a:r>
          </a:p>
          <a:p>
            <a:pPr lvl="1"/>
            <a:r>
              <a:rPr lang="en-US" dirty="0" smtClean="0"/>
              <a:t>The system must respond at the competency equal to or better than human expert</a:t>
            </a:r>
          </a:p>
          <a:p>
            <a:r>
              <a:rPr lang="en-US" dirty="0" smtClean="0"/>
              <a:t>Expertise</a:t>
            </a:r>
          </a:p>
          <a:p>
            <a:pPr lvl="1"/>
            <a:r>
              <a:rPr lang="en-US" dirty="0" smtClean="0"/>
              <a:t>Real expert </a:t>
            </a:r>
            <a:r>
              <a:rPr lang="en-US" dirty="0" smtClean="0">
                <a:sym typeface="Wingdings" panose="05000000000000000000" pitchFamily="2" charset="2"/>
              </a:rPr>
              <a:t> produce good solutions + fast</a:t>
            </a:r>
          </a:p>
          <a:p>
            <a:pPr lvl="1"/>
            <a:r>
              <a:rPr lang="en-US" dirty="0" smtClean="0">
                <a:sym typeface="Wingdings" panose="05000000000000000000" pitchFamily="2" charset="2"/>
              </a:rPr>
              <a:t>Must be skillful to produce efficient + effective solution eliminating wasteful or unnecessary calculations</a:t>
            </a:r>
          </a:p>
          <a:p>
            <a:pPr lvl="1"/>
            <a:r>
              <a:rPr lang="en-US" dirty="0" smtClean="0">
                <a:sym typeface="Wingdings" panose="05000000000000000000" pitchFamily="2" charset="2"/>
              </a:rPr>
              <a:t>Must be robust</a:t>
            </a:r>
            <a:endParaRPr lang="en-US" dirty="0" smtClean="0"/>
          </a:p>
          <a:p>
            <a:r>
              <a:rPr lang="en-US" dirty="0" smtClean="0"/>
              <a:t>Adequate response time</a:t>
            </a:r>
          </a:p>
          <a:p>
            <a:pPr lvl="1"/>
            <a:r>
              <a:rPr lang="en-US" dirty="0" smtClean="0"/>
              <a:t>Should respond within reasonable amount of time comparable to or better than time taken by human experts to reach the decision</a:t>
            </a:r>
          </a:p>
          <a:p>
            <a:pPr lvl="1"/>
            <a:r>
              <a:rPr lang="en-US" dirty="0" smtClean="0"/>
              <a:t>For real time-system time, constraint specified on the performance is severe when response required is within certain time interval</a:t>
            </a:r>
          </a:p>
        </p:txBody>
      </p:sp>
      <p:sp>
        <p:nvSpPr>
          <p:cNvPr id="4" name="Footer Placeholder 3"/>
          <p:cNvSpPr>
            <a:spLocks noGrp="1"/>
          </p:cNvSpPr>
          <p:nvPr>
            <p:ph type="ftr" sz="quarter" idx="11"/>
          </p:nvPr>
        </p:nvSpPr>
        <p:spPr/>
        <p:txBody>
          <a:bodyPr/>
          <a:lstStyle/>
          <a:p>
            <a:r>
              <a:rPr lang="en-US" smtClean="0"/>
              <a:t>Expert System</a:t>
            </a:r>
            <a:endParaRPr lang="en-US"/>
          </a:p>
        </p:txBody>
      </p:sp>
      <p:sp>
        <p:nvSpPr>
          <p:cNvPr id="5" name="Slide Number Placeholder 4"/>
          <p:cNvSpPr>
            <a:spLocks noGrp="1"/>
          </p:cNvSpPr>
          <p:nvPr>
            <p:ph type="sldNum" sz="quarter" idx="12"/>
          </p:nvPr>
        </p:nvSpPr>
        <p:spPr/>
        <p:txBody>
          <a:bodyPr/>
          <a:lstStyle/>
          <a:p>
            <a:fld id="{A251304C-3C45-4AC8-8B71-3DF60D8DFD38}" type="slidenum">
              <a:rPr lang="en-US" smtClean="0"/>
              <a:t>10</a:t>
            </a:fld>
            <a:endParaRPr lang="en-US"/>
          </a:p>
        </p:txBody>
      </p:sp>
    </p:spTree>
    <p:extLst>
      <p:ext uri="{BB962C8B-B14F-4D97-AF65-F5344CB8AC3E}">
        <p14:creationId xmlns:p14="http://schemas.microsoft.com/office/powerpoint/2010/main" val="2435809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a:t>
            </a:r>
            <a:endParaRPr lang="en-US" dirty="0"/>
          </a:p>
        </p:txBody>
      </p:sp>
      <p:sp>
        <p:nvSpPr>
          <p:cNvPr id="3" name="Content Placeholder 2"/>
          <p:cNvSpPr>
            <a:spLocks noGrp="1"/>
          </p:cNvSpPr>
          <p:nvPr>
            <p:ph idx="1"/>
          </p:nvPr>
        </p:nvSpPr>
        <p:spPr/>
        <p:txBody>
          <a:bodyPr>
            <a:normAutofit/>
          </a:bodyPr>
          <a:lstStyle/>
          <a:p>
            <a:r>
              <a:rPr lang="en-US" dirty="0"/>
              <a:t>Good </a:t>
            </a:r>
            <a:r>
              <a:rPr lang="en-US" dirty="0" smtClean="0"/>
              <a:t>reliability</a:t>
            </a:r>
          </a:p>
          <a:p>
            <a:pPr lvl="1"/>
            <a:r>
              <a:rPr lang="en-US" dirty="0" smtClean="0"/>
              <a:t>Must be reliable as that of human experts</a:t>
            </a:r>
          </a:p>
          <a:p>
            <a:r>
              <a:rPr lang="en-US" dirty="0" smtClean="0"/>
              <a:t>Self knowledge</a:t>
            </a:r>
          </a:p>
          <a:p>
            <a:pPr lvl="1"/>
            <a:r>
              <a:rPr lang="en-US" dirty="0" smtClean="0"/>
              <a:t>Explanation facility is knowledge that explains how the system arrives its answer</a:t>
            </a:r>
          </a:p>
          <a:p>
            <a:pPr lvl="1"/>
            <a:r>
              <a:rPr lang="en-US" dirty="0" smtClean="0"/>
              <a:t>The ability to examine their reasoning process and explain their operation is one of the innovative and important </a:t>
            </a:r>
            <a:r>
              <a:rPr lang="en-US" dirty="0"/>
              <a:t>q</a:t>
            </a:r>
            <a:r>
              <a:rPr lang="en-US" dirty="0" smtClean="0"/>
              <a:t>uality of expert system</a:t>
            </a:r>
          </a:p>
          <a:p>
            <a:pPr lvl="1"/>
            <a:r>
              <a:rPr lang="en-US" dirty="0" smtClean="0"/>
              <a:t>Self-knowledge is important in expert system because:</a:t>
            </a:r>
          </a:p>
          <a:p>
            <a:pPr lvl="2"/>
            <a:r>
              <a:rPr lang="en-US" dirty="0" smtClean="0"/>
              <a:t>User tends to have more faith in results and more confidence in system</a:t>
            </a:r>
          </a:p>
          <a:p>
            <a:pPr lvl="2"/>
            <a:r>
              <a:rPr lang="en-US" dirty="0" smtClean="0"/>
              <a:t>System development is faster since the system is very easy to compile and debug</a:t>
            </a:r>
          </a:p>
          <a:p>
            <a:pPr lvl="2"/>
            <a:r>
              <a:rPr lang="en-US" dirty="0" smtClean="0"/>
              <a:t>Assumptions underlying the system’s operation is explicit rather than implicit</a:t>
            </a:r>
          </a:p>
          <a:p>
            <a:pPr lvl="2"/>
            <a:r>
              <a:rPr lang="en-US" dirty="0" smtClean="0"/>
              <a:t>Effect of a change on the system operation is easily tested and predicted</a:t>
            </a:r>
          </a:p>
          <a:p>
            <a:pPr lvl="2"/>
            <a:endParaRPr lang="en-US" dirty="0"/>
          </a:p>
          <a:p>
            <a:endParaRPr lang="en-US" dirty="0"/>
          </a:p>
        </p:txBody>
      </p:sp>
      <p:sp>
        <p:nvSpPr>
          <p:cNvPr id="4" name="Footer Placeholder 3"/>
          <p:cNvSpPr>
            <a:spLocks noGrp="1"/>
          </p:cNvSpPr>
          <p:nvPr>
            <p:ph type="ftr" sz="quarter" idx="11"/>
          </p:nvPr>
        </p:nvSpPr>
        <p:spPr/>
        <p:txBody>
          <a:bodyPr/>
          <a:lstStyle/>
          <a:p>
            <a:r>
              <a:rPr lang="en-US" smtClean="0"/>
              <a:t>Expert System</a:t>
            </a:r>
            <a:endParaRPr lang="en-US"/>
          </a:p>
        </p:txBody>
      </p:sp>
      <p:sp>
        <p:nvSpPr>
          <p:cNvPr id="5" name="Slide Number Placeholder 4"/>
          <p:cNvSpPr>
            <a:spLocks noGrp="1"/>
          </p:cNvSpPr>
          <p:nvPr>
            <p:ph type="sldNum" sz="quarter" idx="12"/>
          </p:nvPr>
        </p:nvSpPr>
        <p:spPr/>
        <p:txBody>
          <a:bodyPr/>
          <a:lstStyle/>
          <a:p>
            <a:fld id="{A251304C-3C45-4AC8-8B71-3DF60D8DFD38}" type="slidenum">
              <a:rPr lang="en-US" smtClean="0"/>
              <a:t>11</a:t>
            </a:fld>
            <a:endParaRPr lang="en-US"/>
          </a:p>
        </p:txBody>
      </p:sp>
    </p:spTree>
    <p:extLst>
      <p:ext uri="{BB962C8B-B14F-4D97-AF65-F5344CB8AC3E}">
        <p14:creationId xmlns:p14="http://schemas.microsoft.com/office/powerpoint/2010/main" val="33736209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a:t>
            </a:r>
            <a:endParaRPr lang="en-US" dirty="0"/>
          </a:p>
        </p:txBody>
      </p:sp>
      <p:sp>
        <p:nvSpPr>
          <p:cNvPr id="3" name="Content Placeholder 2"/>
          <p:cNvSpPr>
            <a:spLocks noGrp="1"/>
          </p:cNvSpPr>
          <p:nvPr>
            <p:ph idx="1"/>
          </p:nvPr>
        </p:nvSpPr>
        <p:spPr/>
        <p:txBody>
          <a:bodyPr/>
          <a:lstStyle/>
          <a:p>
            <a:r>
              <a:rPr lang="en-US" dirty="0" smtClean="0"/>
              <a:t>Understandable</a:t>
            </a:r>
          </a:p>
          <a:p>
            <a:pPr lvl="1"/>
            <a:r>
              <a:rPr lang="en-US" dirty="0" smtClean="0"/>
              <a:t>System should be able to explain the steps of reasoning while executing</a:t>
            </a:r>
          </a:p>
          <a:p>
            <a:pPr lvl="1"/>
            <a:r>
              <a:rPr lang="en-US" dirty="0" smtClean="0"/>
              <a:t>Should have explanation capability similar to the reasoning ability of human experts</a:t>
            </a:r>
            <a:endParaRPr lang="en-US" dirty="0"/>
          </a:p>
          <a:p>
            <a:r>
              <a:rPr lang="en-US" dirty="0" smtClean="0"/>
              <a:t>Justification</a:t>
            </a:r>
          </a:p>
          <a:p>
            <a:pPr lvl="1"/>
            <a:r>
              <a:rPr lang="en-US" dirty="0" smtClean="0"/>
              <a:t>Should justify the solution thus proposed</a:t>
            </a:r>
          </a:p>
          <a:p>
            <a:pPr lvl="1"/>
            <a:r>
              <a:rPr lang="en-US" dirty="0" smtClean="0"/>
              <a:t>Justification is done via reasoning</a:t>
            </a:r>
          </a:p>
          <a:p>
            <a:pPr lvl="1"/>
            <a:r>
              <a:rPr lang="en-US" dirty="0" smtClean="0"/>
              <a:t>Ex: if the system is rule based then it provides all the rules and facts that have been used to achieve the answer</a:t>
            </a:r>
            <a:endParaRPr lang="en-US" dirty="0"/>
          </a:p>
          <a:p>
            <a:r>
              <a:rPr lang="en-US" dirty="0" smtClean="0"/>
              <a:t>Flexibility</a:t>
            </a:r>
          </a:p>
          <a:p>
            <a:pPr lvl="1"/>
            <a:r>
              <a:rPr lang="en-US" dirty="0" smtClean="0"/>
              <a:t>Huge knowledge </a:t>
            </a:r>
            <a:r>
              <a:rPr lang="en-US" dirty="0" smtClean="0">
                <a:sym typeface="Wingdings" panose="05000000000000000000" pitchFamily="2" charset="2"/>
              </a:rPr>
              <a:t> must have efficient mechanism to add, change and delete </a:t>
            </a:r>
            <a:r>
              <a:rPr lang="en-US" dirty="0" err="1" smtClean="0">
                <a:sym typeface="Wingdings" panose="05000000000000000000" pitchFamily="2" charset="2"/>
              </a:rPr>
              <a:t>knowledges</a:t>
            </a:r>
            <a:endParaRPr lang="en-US" dirty="0"/>
          </a:p>
        </p:txBody>
      </p:sp>
      <p:sp>
        <p:nvSpPr>
          <p:cNvPr id="4" name="Footer Placeholder 3"/>
          <p:cNvSpPr>
            <a:spLocks noGrp="1"/>
          </p:cNvSpPr>
          <p:nvPr>
            <p:ph type="ftr" sz="quarter" idx="11"/>
          </p:nvPr>
        </p:nvSpPr>
        <p:spPr/>
        <p:txBody>
          <a:bodyPr/>
          <a:lstStyle/>
          <a:p>
            <a:r>
              <a:rPr lang="en-US" smtClean="0"/>
              <a:t>Expert System</a:t>
            </a:r>
            <a:endParaRPr lang="en-US"/>
          </a:p>
        </p:txBody>
      </p:sp>
      <p:sp>
        <p:nvSpPr>
          <p:cNvPr id="5" name="Slide Number Placeholder 4"/>
          <p:cNvSpPr>
            <a:spLocks noGrp="1"/>
          </p:cNvSpPr>
          <p:nvPr>
            <p:ph type="sldNum" sz="quarter" idx="12"/>
          </p:nvPr>
        </p:nvSpPr>
        <p:spPr/>
        <p:txBody>
          <a:bodyPr/>
          <a:lstStyle/>
          <a:p>
            <a:fld id="{A251304C-3C45-4AC8-8B71-3DF60D8DFD38}" type="slidenum">
              <a:rPr lang="en-US" smtClean="0"/>
              <a:t>12</a:t>
            </a:fld>
            <a:endParaRPr lang="en-US"/>
          </a:p>
        </p:txBody>
      </p:sp>
    </p:spTree>
    <p:extLst>
      <p:ext uri="{BB962C8B-B14F-4D97-AF65-F5344CB8AC3E}">
        <p14:creationId xmlns:p14="http://schemas.microsoft.com/office/powerpoint/2010/main" val="20868784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a:t>
            </a:r>
            <a:endParaRPr lang="en-US" dirty="0"/>
          </a:p>
        </p:txBody>
      </p:sp>
      <p:sp>
        <p:nvSpPr>
          <p:cNvPr id="4" name="Footer Placeholder 3"/>
          <p:cNvSpPr>
            <a:spLocks noGrp="1"/>
          </p:cNvSpPr>
          <p:nvPr>
            <p:ph type="ftr" sz="quarter" idx="11"/>
          </p:nvPr>
        </p:nvSpPr>
        <p:spPr/>
        <p:txBody>
          <a:bodyPr/>
          <a:lstStyle/>
          <a:p>
            <a:r>
              <a:rPr lang="en-US" smtClean="0"/>
              <a:t>Expert System</a:t>
            </a:r>
            <a:endParaRPr lang="en-US"/>
          </a:p>
        </p:txBody>
      </p:sp>
      <p:sp>
        <p:nvSpPr>
          <p:cNvPr id="5" name="Slide Number Placeholder 4"/>
          <p:cNvSpPr>
            <a:spLocks noGrp="1"/>
          </p:cNvSpPr>
          <p:nvPr>
            <p:ph type="sldNum" sz="quarter" idx="12"/>
          </p:nvPr>
        </p:nvSpPr>
        <p:spPr/>
        <p:txBody>
          <a:bodyPr/>
          <a:lstStyle/>
          <a:p>
            <a:fld id="{A251304C-3C45-4AC8-8B71-3DF60D8DFD38}" type="slidenum">
              <a:rPr lang="en-US" smtClean="0"/>
              <a:t>13</a:t>
            </a:fld>
            <a:endParaRPr lang="en-US"/>
          </a:p>
        </p:txBody>
      </p:sp>
      <p:grpSp>
        <p:nvGrpSpPr>
          <p:cNvPr id="29" name="Group 28"/>
          <p:cNvGrpSpPr/>
          <p:nvPr/>
        </p:nvGrpSpPr>
        <p:grpSpPr>
          <a:xfrm>
            <a:off x="3750366" y="2011680"/>
            <a:ext cx="3392555" cy="3824335"/>
            <a:chOff x="2875723" y="2133601"/>
            <a:chExt cx="2596872" cy="3108959"/>
          </a:xfrm>
        </p:grpSpPr>
        <p:sp>
          <p:nvSpPr>
            <p:cNvPr id="8" name="Rounded Rectangle 7"/>
            <p:cNvSpPr/>
            <p:nvPr/>
          </p:nvSpPr>
          <p:spPr>
            <a:xfrm>
              <a:off x="2875723" y="4619708"/>
              <a:ext cx="2584172" cy="62285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Knowledge Base of Expert System</a:t>
              </a:r>
              <a:endParaRPr lang="en-US" dirty="0"/>
            </a:p>
          </p:txBody>
        </p:sp>
        <p:grpSp>
          <p:nvGrpSpPr>
            <p:cNvPr id="28" name="Group 27"/>
            <p:cNvGrpSpPr/>
            <p:nvPr/>
          </p:nvGrpSpPr>
          <p:grpSpPr>
            <a:xfrm>
              <a:off x="2875723" y="2133601"/>
              <a:ext cx="2596872" cy="2797533"/>
              <a:chOff x="2875723" y="2133601"/>
              <a:chExt cx="2596872" cy="2797533"/>
            </a:xfrm>
          </p:grpSpPr>
          <p:sp>
            <p:nvSpPr>
              <p:cNvPr id="6" name="Rounded Rectangle 5"/>
              <p:cNvSpPr/>
              <p:nvPr/>
            </p:nvSpPr>
            <p:spPr>
              <a:xfrm>
                <a:off x="2875725" y="2133601"/>
                <a:ext cx="2584172" cy="62285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Human Expert</a:t>
                </a:r>
                <a:endParaRPr lang="en-US" dirty="0"/>
              </a:p>
            </p:txBody>
          </p:sp>
          <p:sp>
            <p:nvSpPr>
              <p:cNvPr id="7" name="Rounded Rectangle 6"/>
              <p:cNvSpPr/>
              <p:nvPr/>
            </p:nvSpPr>
            <p:spPr>
              <a:xfrm>
                <a:off x="2875723" y="3379305"/>
                <a:ext cx="2584172" cy="62285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Knowledge Engineer</a:t>
                </a:r>
                <a:endParaRPr lang="en-US" dirty="0"/>
              </a:p>
            </p:txBody>
          </p:sp>
          <p:cxnSp>
            <p:nvCxnSpPr>
              <p:cNvPr id="14" name="Straight Arrow Connector 13"/>
              <p:cNvCxnSpPr/>
              <p:nvPr/>
            </p:nvCxnSpPr>
            <p:spPr>
              <a:xfrm>
                <a:off x="3768725" y="2761754"/>
                <a:ext cx="0" cy="62285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225922" y="4012759"/>
                <a:ext cx="0" cy="62285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4603613" y="2761754"/>
                <a:ext cx="13253" cy="62285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8" idx="3"/>
              </p:cNvCxnSpPr>
              <p:nvPr/>
            </p:nvCxnSpPr>
            <p:spPr>
              <a:xfrm flipV="1">
                <a:off x="5459895" y="2445028"/>
                <a:ext cx="12700" cy="2486106"/>
              </a:xfrm>
              <a:prstGeom prst="bentConnector4">
                <a:avLst>
                  <a:gd name="adj1" fmla="val 6652173"/>
                  <a:gd name="adj2" fmla="val 101572"/>
                </a:avLst>
              </a:prstGeom>
              <a:ln w="57150">
                <a:tailEnd type="triangle"/>
              </a:ln>
            </p:spPr>
            <p:style>
              <a:lnRef idx="1">
                <a:schemeClr val="accent1"/>
              </a:lnRef>
              <a:fillRef idx="0">
                <a:schemeClr val="accent1"/>
              </a:fillRef>
              <a:effectRef idx="0">
                <a:schemeClr val="accent1"/>
              </a:effectRef>
              <a:fontRef idx="minor">
                <a:schemeClr val="tx1"/>
              </a:fontRef>
            </p:style>
          </p:cxnSp>
        </p:grpSp>
      </p:grpSp>
      <p:sp>
        <p:nvSpPr>
          <p:cNvPr id="30" name="TextBox 29"/>
          <p:cNvSpPr txBox="1"/>
          <p:nvPr/>
        </p:nvSpPr>
        <p:spPr>
          <a:xfrm>
            <a:off x="3139248" y="6127331"/>
            <a:ext cx="4678018" cy="369332"/>
          </a:xfrm>
          <a:prstGeom prst="rect">
            <a:avLst/>
          </a:prstGeom>
          <a:noFill/>
        </p:spPr>
        <p:txBody>
          <a:bodyPr wrap="square" rtlCol="0">
            <a:spAutoFit/>
          </a:bodyPr>
          <a:lstStyle/>
          <a:p>
            <a:pPr algn="ctr"/>
            <a:r>
              <a:rPr lang="en-US" dirty="0" smtClean="0"/>
              <a:t>Fig: Development of Expert System</a:t>
            </a:r>
            <a:endParaRPr lang="en-US" dirty="0"/>
          </a:p>
        </p:txBody>
      </p:sp>
    </p:spTree>
    <p:extLst>
      <p:ext uri="{BB962C8B-B14F-4D97-AF65-F5344CB8AC3E}">
        <p14:creationId xmlns:p14="http://schemas.microsoft.com/office/powerpoint/2010/main" val="412465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Content Placeholder 2"/>
          <p:cNvSpPr>
            <a:spLocks noGrp="1"/>
          </p:cNvSpPr>
          <p:nvPr>
            <p:ph sz="half" idx="1"/>
          </p:nvPr>
        </p:nvSpPr>
        <p:spPr/>
        <p:txBody>
          <a:bodyPr/>
          <a:lstStyle/>
          <a:p>
            <a:pPr marL="0" indent="0">
              <a:buNone/>
            </a:pPr>
            <a:r>
              <a:rPr lang="en-US" dirty="0" smtClean="0"/>
              <a:t>Architecture of expert systems reflects the knowledge engineers’ understanding of the methods representing knowledge and how to perform intelligent decision making task with the support of computer-based systems</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Expert System</a:t>
            </a:r>
            <a:endParaRPr lang="en-US"/>
          </a:p>
        </p:txBody>
      </p:sp>
      <p:sp>
        <p:nvSpPr>
          <p:cNvPr id="5" name="Slide Number Placeholder 4"/>
          <p:cNvSpPr>
            <a:spLocks noGrp="1"/>
          </p:cNvSpPr>
          <p:nvPr>
            <p:ph type="sldNum" sz="quarter" idx="12"/>
          </p:nvPr>
        </p:nvSpPr>
        <p:spPr/>
        <p:txBody>
          <a:bodyPr/>
          <a:lstStyle/>
          <a:p>
            <a:fld id="{A251304C-3C45-4AC8-8B71-3DF60D8DFD38}" type="slidenum">
              <a:rPr lang="en-US" smtClean="0"/>
              <a:t>14</a:t>
            </a:fld>
            <a:endParaRPr lang="en-US"/>
          </a:p>
        </p:txBody>
      </p:sp>
      <p:grpSp>
        <p:nvGrpSpPr>
          <p:cNvPr id="25" name="Group 24"/>
          <p:cNvGrpSpPr/>
          <p:nvPr/>
        </p:nvGrpSpPr>
        <p:grpSpPr>
          <a:xfrm>
            <a:off x="5802826" y="2107096"/>
            <a:ext cx="5396209" cy="2634957"/>
            <a:chOff x="5802826" y="2107096"/>
            <a:chExt cx="5396209" cy="2634957"/>
          </a:xfrm>
        </p:grpSpPr>
        <p:sp>
          <p:nvSpPr>
            <p:cNvPr id="10" name="Rounded Rectangle 9"/>
            <p:cNvSpPr/>
            <p:nvPr/>
          </p:nvSpPr>
          <p:spPr>
            <a:xfrm>
              <a:off x="7407966" y="2107096"/>
              <a:ext cx="2186609" cy="47707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User</a:t>
              </a:r>
              <a:endParaRPr lang="en-US" dirty="0"/>
            </a:p>
          </p:txBody>
        </p:sp>
        <p:sp>
          <p:nvSpPr>
            <p:cNvPr id="12" name="Rounded Rectangle 11"/>
            <p:cNvSpPr/>
            <p:nvPr/>
          </p:nvSpPr>
          <p:spPr>
            <a:xfrm>
              <a:off x="9012426" y="4264975"/>
              <a:ext cx="2186609" cy="47707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Inference Engine</a:t>
              </a:r>
              <a:endParaRPr lang="en-US" dirty="0"/>
            </a:p>
          </p:txBody>
        </p:sp>
        <p:sp>
          <p:nvSpPr>
            <p:cNvPr id="13" name="Rounded Rectangle 12"/>
            <p:cNvSpPr/>
            <p:nvPr/>
          </p:nvSpPr>
          <p:spPr>
            <a:xfrm>
              <a:off x="5802826" y="4264975"/>
              <a:ext cx="2186609" cy="47707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Knowledge Base</a:t>
              </a:r>
              <a:endParaRPr lang="en-US" dirty="0"/>
            </a:p>
          </p:txBody>
        </p:sp>
        <p:sp>
          <p:nvSpPr>
            <p:cNvPr id="14" name="Rounded Rectangle 13"/>
            <p:cNvSpPr/>
            <p:nvPr/>
          </p:nvSpPr>
          <p:spPr>
            <a:xfrm>
              <a:off x="7407965" y="3024991"/>
              <a:ext cx="2186609" cy="47707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User Interface</a:t>
              </a:r>
              <a:endParaRPr lang="en-US" dirty="0"/>
            </a:p>
          </p:txBody>
        </p:sp>
        <p:cxnSp>
          <p:nvCxnSpPr>
            <p:cNvPr id="16" name="Straight Arrow Connector 15"/>
            <p:cNvCxnSpPr>
              <a:stCxn id="10" idx="2"/>
              <a:endCxn id="14" idx="0"/>
            </p:cNvCxnSpPr>
            <p:nvPr/>
          </p:nvCxnSpPr>
          <p:spPr>
            <a:xfrm flipH="1">
              <a:off x="8501270" y="2584174"/>
              <a:ext cx="1" cy="44081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7989435" y="4639532"/>
              <a:ext cx="1022991" cy="79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3" idx="3"/>
            </p:cNvCxnSpPr>
            <p:nvPr/>
          </p:nvCxnSpPr>
          <p:spPr>
            <a:xfrm flipV="1">
              <a:off x="7989435" y="3502069"/>
              <a:ext cx="341292" cy="1001445"/>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endCxn id="12" idx="1"/>
            </p:cNvCxnSpPr>
            <p:nvPr/>
          </p:nvCxnSpPr>
          <p:spPr>
            <a:xfrm rot="16200000" flipH="1">
              <a:off x="8355307" y="3846394"/>
              <a:ext cx="935185" cy="379053"/>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8633373" y="3735300"/>
            <a:ext cx="2869514" cy="307777"/>
          </a:xfrm>
          <a:prstGeom prst="rect">
            <a:avLst/>
          </a:prstGeom>
          <a:noFill/>
        </p:spPr>
        <p:txBody>
          <a:bodyPr wrap="square" rtlCol="0">
            <a:spAutoFit/>
          </a:bodyPr>
          <a:lstStyle/>
          <a:p>
            <a:r>
              <a:rPr lang="en-US" sz="1400" b="1" dirty="0">
                <a:solidFill>
                  <a:srgbClr val="FFFF00"/>
                </a:solidFill>
              </a:rPr>
              <a:t>Advice, Consultation, justification</a:t>
            </a:r>
          </a:p>
        </p:txBody>
      </p:sp>
      <p:sp>
        <p:nvSpPr>
          <p:cNvPr id="27" name="TextBox 26"/>
          <p:cNvSpPr txBox="1"/>
          <p:nvPr/>
        </p:nvSpPr>
        <p:spPr>
          <a:xfrm>
            <a:off x="7071995" y="3723515"/>
            <a:ext cx="1384123" cy="307777"/>
          </a:xfrm>
          <a:prstGeom prst="rect">
            <a:avLst/>
          </a:prstGeom>
          <a:noFill/>
        </p:spPr>
        <p:txBody>
          <a:bodyPr wrap="square" rtlCol="0">
            <a:spAutoFit/>
          </a:bodyPr>
          <a:lstStyle/>
          <a:p>
            <a:r>
              <a:rPr lang="en-US" sz="1400" b="1" dirty="0" smtClean="0">
                <a:solidFill>
                  <a:srgbClr val="FFFF00"/>
                </a:solidFill>
              </a:rPr>
              <a:t>Facts, Queries</a:t>
            </a:r>
            <a:endParaRPr lang="en-US" sz="1400" b="1" dirty="0">
              <a:solidFill>
                <a:srgbClr val="FFFF00"/>
              </a:solidFill>
            </a:endParaRPr>
          </a:p>
        </p:txBody>
      </p:sp>
      <p:sp>
        <p:nvSpPr>
          <p:cNvPr id="28" name="TextBox 27"/>
          <p:cNvSpPr txBox="1"/>
          <p:nvPr/>
        </p:nvSpPr>
        <p:spPr>
          <a:xfrm>
            <a:off x="5802826" y="4956313"/>
            <a:ext cx="5396209" cy="338554"/>
          </a:xfrm>
          <a:prstGeom prst="rect">
            <a:avLst/>
          </a:prstGeom>
          <a:noFill/>
        </p:spPr>
        <p:txBody>
          <a:bodyPr wrap="square" rtlCol="0">
            <a:spAutoFit/>
          </a:bodyPr>
          <a:lstStyle/>
          <a:p>
            <a:pPr algn="ctr"/>
            <a:r>
              <a:rPr lang="en-US" sz="1600" dirty="0" smtClean="0"/>
              <a:t>Fig: Architecture of Expert System</a:t>
            </a:r>
            <a:endParaRPr lang="en-US" sz="1600" dirty="0"/>
          </a:p>
        </p:txBody>
      </p:sp>
    </p:spTree>
    <p:extLst>
      <p:ext uri="{BB962C8B-B14F-4D97-AF65-F5344CB8AC3E}">
        <p14:creationId xmlns:p14="http://schemas.microsoft.com/office/powerpoint/2010/main" val="21849450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Expert System</a:t>
            </a:r>
            <a:endParaRPr lang="en-US"/>
          </a:p>
        </p:txBody>
      </p:sp>
      <p:sp>
        <p:nvSpPr>
          <p:cNvPr id="6" name="Slide Number Placeholder 5"/>
          <p:cNvSpPr>
            <a:spLocks noGrp="1"/>
          </p:cNvSpPr>
          <p:nvPr>
            <p:ph type="sldNum" sz="quarter" idx="12"/>
          </p:nvPr>
        </p:nvSpPr>
        <p:spPr/>
        <p:txBody>
          <a:bodyPr/>
          <a:lstStyle/>
          <a:p>
            <a:fld id="{A251304C-3C45-4AC8-8B71-3DF60D8DFD38}" type="slidenum">
              <a:rPr lang="en-US" smtClean="0"/>
              <a:t>15</a:t>
            </a:fld>
            <a:endParaRPr lang="en-US"/>
          </a:p>
        </p:txBody>
      </p:sp>
    </p:spTree>
    <p:extLst>
      <p:ext uri="{BB962C8B-B14F-4D97-AF65-F5344CB8AC3E}">
        <p14:creationId xmlns:p14="http://schemas.microsoft.com/office/powerpoint/2010/main" val="1715827959"/>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7" name="Content Placeholder 6"/>
          <p:cNvSpPr>
            <a:spLocks noGrp="1"/>
          </p:cNvSpPr>
          <p:nvPr>
            <p:ph idx="1"/>
          </p:nvPr>
        </p:nvSpPr>
        <p:spPr/>
        <p:txBody>
          <a:bodyPr/>
          <a:lstStyle/>
          <a:p>
            <a:r>
              <a:rPr lang="en-US" dirty="0" smtClean="0"/>
              <a:t>The basic goals targeted while developing the expert systems include </a:t>
            </a:r>
          </a:p>
          <a:p>
            <a:pPr lvl="1"/>
            <a:r>
              <a:rPr lang="en-US" dirty="0"/>
              <a:t>s</a:t>
            </a:r>
            <a:r>
              <a:rPr lang="en-US" dirty="0" smtClean="0"/>
              <a:t>ubstitution of unavailable human experts</a:t>
            </a:r>
          </a:p>
          <a:p>
            <a:pPr lvl="1"/>
            <a:r>
              <a:rPr lang="en-US" dirty="0" smtClean="0"/>
              <a:t> combining the knowledge and experiences of several human experts</a:t>
            </a:r>
          </a:p>
          <a:p>
            <a:pPr lvl="1"/>
            <a:r>
              <a:rPr lang="en-US" dirty="0" smtClean="0"/>
              <a:t> training new experts</a:t>
            </a:r>
          </a:p>
          <a:p>
            <a:pPr lvl="1"/>
            <a:r>
              <a:rPr lang="en-US" dirty="0" smtClean="0"/>
              <a:t> providing requisite expertise on projects that do not attract or retain experts</a:t>
            </a:r>
          </a:p>
          <a:p>
            <a:pPr lvl="1"/>
            <a:r>
              <a:rPr lang="en-US" dirty="0" smtClean="0"/>
              <a:t> providing expertise on projects that can not afford experts</a:t>
            </a:r>
          </a:p>
        </p:txBody>
      </p:sp>
      <p:sp>
        <p:nvSpPr>
          <p:cNvPr id="5" name="Footer Placeholder 4"/>
          <p:cNvSpPr>
            <a:spLocks noGrp="1"/>
          </p:cNvSpPr>
          <p:nvPr>
            <p:ph type="ftr" sz="quarter" idx="11"/>
          </p:nvPr>
        </p:nvSpPr>
        <p:spPr/>
        <p:txBody>
          <a:bodyPr/>
          <a:lstStyle/>
          <a:p>
            <a:r>
              <a:rPr lang="en-US" smtClean="0"/>
              <a:t>Expert System</a:t>
            </a:r>
            <a:endParaRPr lang="en-US"/>
          </a:p>
        </p:txBody>
      </p:sp>
      <p:sp>
        <p:nvSpPr>
          <p:cNvPr id="6" name="Slide Number Placeholder 5"/>
          <p:cNvSpPr>
            <a:spLocks noGrp="1"/>
          </p:cNvSpPr>
          <p:nvPr>
            <p:ph type="sldNum" sz="quarter" idx="12"/>
          </p:nvPr>
        </p:nvSpPr>
        <p:spPr/>
        <p:txBody>
          <a:bodyPr/>
          <a:lstStyle/>
          <a:p>
            <a:fld id="{A251304C-3C45-4AC8-8B71-3DF60D8DFD38}" type="slidenum">
              <a:rPr lang="en-US" smtClean="0"/>
              <a:t>16</a:t>
            </a:fld>
            <a:endParaRPr lang="en-US"/>
          </a:p>
        </p:txBody>
      </p:sp>
    </p:spTree>
    <p:extLst>
      <p:ext uri="{BB962C8B-B14F-4D97-AF65-F5344CB8AC3E}">
        <p14:creationId xmlns:p14="http://schemas.microsoft.com/office/powerpoint/2010/main" val="525782146"/>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Basic Activities</a:t>
            </a:r>
            <a:endParaRPr lang="en-US" dirty="0"/>
          </a:p>
        </p:txBody>
      </p:sp>
      <p:sp>
        <p:nvSpPr>
          <p:cNvPr id="8" name="Content Placeholder 7"/>
          <p:cNvSpPr>
            <a:spLocks noGrp="1"/>
          </p:cNvSpPr>
          <p:nvPr>
            <p:ph idx="1"/>
          </p:nvPr>
        </p:nvSpPr>
        <p:spPr/>
        <p:txBody>
          <a:bodyPr/>
          <a:lstStyle/>
          <a:p>
            <a:r>
              <a:rPr lang="en-US" dirty="0" smtClean="0"/>
              <a:t>Expert systems are built to perform different types of problems</a:t>
            </a:r>
          </a:p>
          <a:p>
            <a:r>
              <a:rPr lang="en-US" dirty="0" smtClean="0"/>
              <a:t>Basic activities can be categorized into following:</a:t>
            </a:r>
          </a:p>
          <a:p>
            <a:endParaRPr lang="en-US" dirty="0" smtClean="0"/>
          </a:p>
        </p:txBody>
      </p:sp>
      <p:sp>
        <p:nvSpPr>
          <p:cNvPr id="5" name="Footer Placeholder 4"/>
          <p:cNvSpPr>
            <a:spLocks noGrp="1"/>
          </p:cNvSpPr>
          <p:nvPr>
            <p:ph type="ftr" sz="quarter" idx="11"/>
          </p:nvPr>
        </p:nvSpPr>
        <p:spPr/>
        <p:txBody>
          <a:bodyPr/>
          <a:lstStyle/>
          <a:p>
            <a:r>
              <a:rPr lang="en-US" smtClean="0"/>
              <a:t>Expert System</a:t>
            </a:r>
            <a:endParaRPr lang="en-US"/>
          </a:p>
        </p:txBody>
      </p:sp>
      <p:sp>
        <p:nvSpPr>
          <p:cNvPr id="6" name="Slide Number Placeholder 5"/>
          <p:cNvSpPr>
            <a:spLocks noGrp="1"/>
          </p:cNvSpPr>
          <p:nvPr>
            <p:ph type="sldNum" sz="quarter" idx="12"/>
          </p:nvPr>
        </p:nvSpPr>
        <p:spPr/>
        <p:txBody>
          <a:bodyPr/>
          <a:lstStyle/>
          <a:p>
            <a:fld id="{A251304C-3C45-4AC8-8B71-3DF60D8DFD38}" type="slidenum">
              <a:rPr lang="en-US" smtClean="0"/>
              <a:t>17</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3730708666"/>
              </p:ext>
            </p:extLst>
          </p:nvPr>
        </p:nvGraphicFramePr>
        <p:xfrm>
          <a:off x="1479464" y="2893021"/>
          <a:ext cx="7982590" cy="3718560"/>
        </p:xfrm>
        <a:graphic>
          <a:graphicData uri="http://schemas.openxmlformats.org/drawingml/2006/table">
            <a:tbl>
              <a:tblPr firstRow="1" bandRow="1">
                <a:tableStyleId>{073A0DAA-6AF3-43AB-8588-CEC1D06C72B9}</a:tableStyleId>
              </a:tblPr>
              <a:tblGrid>
                <a:gridCol w="2196984"/>
                <a:gridCol w="5785606"/>
              </a:tblGrid>
              <a:tr h="324913">
                <a:tc>
                  <a:txBody>
                    <a:bodyPr/>
                    <a:lstStyle/>
                    <a:p>
                      <a:pPr algn="ctr"/>
                      <a:r>
                        <a:rPr lang="en-US" dirty="0" smtClean="0"/>
                        <a:t>Category</a:t>
                      </a:r>
                      <a:endParaRPr lang="en-US"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dirty="0" smtClean="0"/>
                        <a:t>Problem Addressed</a:t>
                      </a:r>
                      <a:endParaRPr lang="en-US"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324913">
                <a:tc>
                  <a:txBody>
                    <a:bodyPr/>
                    <a:lstStyle/>
                    <a:p>
                      <a:r>
                        <a:rPr lang="en-US" sz="1600" dirty="0" smtClean="0"/>
                        <a:t>Interpretation</a:t>
                      </a:r>
                      <a:endParaRPr lang="en-US" sz="1600" dirty="0"/>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600" dirty="0" smtClean="0"/>
                        <a:t>Inferring situation description from sensor</a:t>
                      </a:r>
                      <a:r>
                        <a:rPr lang="en-US" sz="1600" baseline="0" dirty="0" smtClean="0"/>
                        <a:t> data</a:t>
                      </a:r>
                      <a:endParaRPr lang="en-US" sz="1600" dirty="0"/>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tr>
              <a:tr h="324913">
                <a:tc>
                  <a:txBody>
                    <a:bodyPr/>
                    <a:lstStyle/>
                    <a:p>
                      <a:r>
                        <a:rPr lang="en-US" sz="1600" dirty="0" smtClean="0"/>
                        <a:t>Prediction</a:t>
                      </a:r>
                      <a:endParaRPr 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600" dirty="0" smtClean="0"/>
                        <a:t>Inferring</a:t>
                      </a:r>
                      <a:r>
                        <a:rPr lang="en-US" sz="1600" baseline="0" dirty="0" smtClean="0"/>
                        <a:t> the likely consequences of given situation</a:t>
                      </a:r>
                      <a:endParaRPr 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324913">
                <a:tc>
                  <a:txBody>
                    <a:bodyPr/>
                    <a:lstStyle/>
                    <a:p>
                      <a:r>
                        <a:rPr lang="en-US" sz="1600" dirty="0" smtClean="0"/>
                        <a:t>Diagnosis</a:t>
                      </a:r>
                      <a:endParaRPr 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600" dirty="0" smtClean="0"/>
                        <a:t>Inferring system</a:t>
                      </a:r>
                      <a:r>
                        <a:rPr lang="en-US" sz="1600" baseline="0" dirty="0" smtClean="0"/>
                        <a:t> malfunction from observations</a:t>
                      </a:r>
                      <a:endParaRPr 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324913">
                <a:tc>
                  <a:txBody>
                    <a:bodyPr/>
                    <a:lstStyle/>
                    <a:p>
                      <a:r>
                        <a:rPr lang="en-US" sz="1600" dirty="0" smtClean="0"/>
                        <a:t>Design</a:t>
                      </a:r>
                      <a:endParaRPr 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600" dirty="0" smtClean="0"/>
                        <a:t>Configuring object under constraints</a:t>
                      </a:r>
                      <a:endParaRPr 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324913">
                <a:tc>
                  <a:txBody>
                    <a:bodyPr/>
                    <a:lstStyle/>
                    <a:p>
                      <a:r>
                        <a:rPr lang="en-US" sz="1600" dirty="0" smtClean="0"/>
                        <a:t>Planning </a:t>
                      </a:r>
                      <a:endParaRPr 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600" dirty="0" smtClean="0"/>
                        <a:t>Designing actions</a:t>
                      </a:r>
                      <a:endParaRPr 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324913">
                <a:tc>
                  <a:txBody>
                    <a:bodyPr/>
                    <a:lstStyle/>
                    <a:p>
                      <a:r>
                        <a:rPr lang="en-US" sz="1600" dirty="0" smtClean="0"/>
                        <a:t>Monitoring</a:t>
                      </a:r>
                      <a:endParaRPr 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600" dirty="0" smtClean="0"/>
                        <a:t>Comparing observations</a:t>
                      </a:r>
                      <a:r>
                        <a:rPr lang="en-US" sz="1600" baseline="0" dirty="0" smtClean="0"/>
                        <a:t> to expected outcomes</a:t>
                      </a:r>
                      <a:endParaRPr 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324913">
                <a:tc>
                  <a:txBody>
                    <a:bodyPr/>
                    <a:lstStyle/>
                    <a:p>
                      <a:r>
                        <a:rPr lang="en-US" sz="1600" dirty="0" smtClean="0"/>
                        <a:t>Debugging</a:t>
                      </a:r>
                      <a:endParaRPr 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600" dirty="0" smtClean="0"/>
                        <a:t>Prescribing remedies doe malfunctions</a:t>
                      </a:r>
                      <a:endParaRPr 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324913">
                <a:tc>
                  <a:txBody>
                    <a:bodyPr/>
                    <a:lstStyle/>
                    <a:p>
                      <a:r>
                        <a:rPr lang="en-US" sz="1600" dirty="0" smtClean="0"/>
                        <a:t>Repair</a:t>
                      </a:r>
                      <a:endParaRPr 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600" dirty="0" smtClean="0"/>
                        <a:t>Executing plans for administer prescribed remedies</a:t>
                      </a:r>
                      <a:endParaRPr 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324913">
                <a:tc>
                  <a:txBody>
                    <a:bodyPr/>
                    <a:lstStyle/>
                    <a:p>
                      <a:r>
                        <a:rPr lang="en-US" sz="1600" dirty="0" smtClean="0"/>
                        <a:t>Instruction</a:t>
                      </a:r>
                      <a:endParaRPr 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600" dirty="0" smtClean="0"/>
                        <a:t>Diagnosing,</a:t>
                      </a:r>
                      <a:r>
                        <a:rPr lang="en-US" sz="1600" baseline="0" dirty="0" smtClean="0"/>
                        <a:t> Debugging and Repairing</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324913">
                <a:tc>
                  <a:txBody>
                    <a:bodyPr/>
                    <a:lstStyle/>
                    <a:p>
                      <a:r>
                        <a:rPr lang="en-US" sz="1600" dirty="0" smtClean="0"/>
                        <a:t>Control</a:t>
                      </a:r>
                      <a:endParaRPr 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600" baseline="0" dirty="0" smtClean="0"/>
                        <a:t>Governing overall system </a:t>
                      </a:r>
                      <a:r>
                        <a:rPr lang="en-US" sz="1600" baseline="0" dirty="0" err="1" smtClean="0"/>
                        <a:t>behaviour</a:t>
                      </a:r>
                      <a:endParaRPr lang="en-US" sz="1600" baseline="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87679392"/>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Some of the advantages of using expert systems are:</a:t>
            </a:r>
          </a:p>
          <a:p>
            <a:pPr>
              <a:buFont typeface="Wingdings" panose="05000000000000000000" pitchFamily="2" charset="2"/>
              <a:buChar char="§"/>
            </a:pPr>
            <a:r>
              <a:rPr lang="en-US" dirty="0" smtClean="0">
                <a:solidFill>
                  <a:srgbClr val="FFFF00"/>
                </a:solidFill>
              </a:rPr>
              <a:t>Increased availability </a:t>
            </a:r>
            <a:r>
              <a:rPr lang="en-US" dirty="0" smtClean="0"/>
              <a:t>: Expert system is mass production of expertise which is available in any suitable computers</a:t>
            </a:r>
          </a:p>
          <a:p>
            <a:pPr>
              <a:buFont typeface="Wingdings" panose="05000000000000000000" pitchFamily="2" charset="2"/>
              <a:buChar char="§"/>
            </a:pPr>
            <a:r>
              <a:rPr lang="en-US" dirty="0" smtClean="0">
                <a:solidFill>
                  <a:srgbClr val="FFFF00"/>
                </a:solidFill>
              </a:rPr>
              <a:t>Reduced cost </a:t>
            </a:r>
            <a:r>
              <a:rPr lang="en-US" dirty="0" smtClean="0"/>
              <a:t>: Expert system costs much cheaper than real human Expert</a:t>
            </a:r>
          </a:p>
          <a:p>
            <a:pPr>
              <a:buFont typeface="Wingdings" panose="05000000000000000000" pitchFamily="2" charset="2"/>
              <a:buChar char="§"/>
            </a:pPr>
            <a:r>
              <a:rPr lang="en-US" dirty="0" smtClean="0">
                <a:solidFill>
                  <a:srgbClr val="FFFF00"/>
                </a:solidFill>
              </a:rPr>
              <a:t>Reduced Danger </a:t>
            </a:r>
            <a:r>
              <a:rPr lang="en-US" dirty="0" smtClean="0"/>
              <a:t>: can be used in environment that might be hazardous to human</a:t>
            </a:r>
          </a:p>
          <a:p>
            <a:pPr>
              <a:buFont typeface="Wingdings" panose="05000000000000000000" pitchFamily="2" charset="2"/>
              <a:buChar char="§"/>
            </a:pPr>
            <a:r>
              <a:rPr lang="en-US" dirty="0" smtClean="0">
                <a:solidFill>
                  <a:srgbClr val="FFFF00"/>
                </a:solidFill>
              </a:rPr>
              <a:t>Permanence</a:t>
            </a:r>
            <a:r>
              <a:rPr lang="en-US" dirty="0" smtClean="0"/>
              <a:t> : unlike human expert which might retire, quit and die expert system’s knowledge lasts indefinitely</a:t>
            </a:r>
          </a:p>
          <a:p>
            <a:pPr>
              <a:buFont typeface="Wingdings" panose="05000000000000000000" pitchFamily="2" charset="2"/>
              <a:buChar char="§"/>
            </a:pPr>
            <a:r>
              <a:rPr lang="en-US" dirty="0" smtClean="0">
                <a:solidFill>
                  <a:srgbClr val="FFFF00"/>
                </a:solidFill>
              </a:rPr>
              <a:t>Multiple Expertise </a:t>
            </a:r>
            <a:r>
              <a:rPr lang="en-US" dirty="0" smtClean="0"/>
              <a:t>: Knowledge of many expert system could be made work simultaneously and continuously on a problem</a:t>
            </a:r>
          </a:p>
          <a:p>
            <a:pPr>
              <a:buFont typeface="Wingdings" panose="05000000000000000000" pitchFamily="2" charset="2"/>
              <a:buChar char="§"/>
            </a:pPr>
            <a:r>
              <a:rPr lang="en-US" dirty="0" smtClean="0">
                <a:solidFill>
                  <a:srgbClr val="FFFF00"/>
                </a:solidFill>
              </a:rPr>
              <a:t>Increased Reliability </a:t>
            </a:r>
            <a:r>
              <a:rPr lang="en-US" dirty="0" smtClean="0"/>
              <a:t>: Expert system could provide second option or break a tie in case of disagreement among human experts. </a:t>
            </a:r>
            <a:endParaRPr lang="en-US" dirty="0"/>
          </a:p>
        </p:txBody>
      </p:sp>
      <p:sp>
        <p:nvSpPr>
          <p:cNvPr id="4" name="Footer Placeholder 3"/>
          <p:cNvSpPr>
            <a:spLocks noGrp="1"/>
          </p:cNvSpPr>
          <p:nvPr>
            <p:ph type="ftr" sz="quarter" idx="11"/>
          </p:nvPr>
        </p:nvSpPr>
        <p:spPr/>
        <p:txBody>
          <a:bodyPr/>
          <a:lstStyle/>
          <a:p>
            <a:r>
              <a:rPr lang="en-US" smtClean="0"/>
              <a:t>Expert System</a:t>
            </a:r>
            <a:endParaRPr lang="en-US"/>
          </a:p>
        </p:txBody>
      </p:sp>
      <p:sp>
        <p:nvSpPr>
          <p:cNvPr id="5" name="Slide Number Placeholder 4"/>
          <p:cNvSpPr>
            <a:spLocks noGrp="1"/>
          </p:cNvSpPr>
          <p:nvPr>
            <p:ph type="sldNum" sz="quarter" idx="12"/>
          </p:nvPr>
        </p:nvSpPr>
        <p:spPr/>
        <p:txBody>
          <a:bodyPr/>
          <a:lstStyle/>
          <a:p>
            <a:fld id="{A251304C-3C45-4AC8-8B71-3DF60D8DFD38}" type="slidenum">
              <a:rPr lang="en-US" smtClean="0"/>
              <a:t>18</a:t>
            </a:fld>
            <a:endParaRPr lang="en-US"/>
          </a:p>
        </p:txBody>
      </p:sp>
    </p:spTree>
    <p:extLst>
      <p:ext uri="{BB962C8B-B14F-4D97-AF65-F5344CB8AC3E}">
        <p14:creationId xmlns:p14="http://schemas.microsoft.com/office/powerpoint/2010/main" val="3397586765"/>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r>
              <a:rPr lang="en-US" dirty="0" smtClean="0">
                <a:solidFill>
                  <a:srgbClr val="FFFF00"/>
                </a:solidFill>
              </a:rPr>
              <a:t>Explanation </a:t>
            </a:r>
            <a:r>
              <a:rPr lang="en-US" dirty="0" smtClean="0"/>
              <a:t>: Expert system can explicitly explain the reason that leads to conclusion</a:t>
            </a:r>
          </a:p>
          <a:p>
            <a:r>
              <a:rPr lang="en-US" dirty="0" smtClean="0">
                <a:solidFill>
                  <a:srgbClr val="FFFF00"/>
                </a:solidFill>
              </a:rPr>
              <a:t>Fast Response </a:t>
            </a:r>
            <a:r>
              <a:rPr lang="en-US" dirty="0" smtClean="0"/>
              <a:t>: Depending on the software and hardware used, an expert system may respond faster and be more available than human expert</a:t>
            </a:r>
          </a:p>
          <a:p>
            <a:r>
              <a:rPr lang="en-US" dirty="0" smtClean="0">
                <a:solidFill>
                  <a:srgbClr val="FFFF00"/>
                </a:solidFill>
              </a:rPr>
              <a:t>Steady, unemotional, Complete response at all times </a:t>
            </a:r>
            <a:r>
              <a:rPr lang="en-US" dirty="0" smtClean="0"/>
              <a:t>: important in real-time and emergency situations when human experts can not operate on its peak due to stress or fatigue or some sentimental influence</a:t>
            </a:r>
          </a:p>
          <a:p>
            <a:r>
              <a:rPr lang="en-US" dirty="0" smtClean="0">
                <a:solidFill>
                  <a:srgbClr val="FFFF00"/>
                </a:solidFill>
              </a:rPr>
              <a:t>Intelligent tutor </a:t>
            </a:r>
            <a:r>
              <a:rPr lang="en-US" dirty="0" smtClean="0"/>
              <a:t>: allow students to run samples and explain its reasoning</a:t>
            </a:r>
          </a:p>
          <a:p>
            <a:r>
              <a:rPr lang="en-US" dirty="0" smtClean="0">
                <a:solidFill>
                  <a:srgbClr val="FFFF00"/>
                </a:solidFill>
              </a:rPr>
              <a:t>Intelligent database </a:t>
            </a:r>
            <a:r>
              <a:rPr lang="en-US" dirty="0" smtClean="0"/>
              <a:t>: Expert system can be used to access databases intelligently</a:t>
            </a:r>
            <a:endParaRPr lang="en-US" dirty="0"/>
          </a:p>
        </p:txBody>
      </p:sp>
      <p:sp>
        <p:nvSpPr>
          <p:cNvPr id="4" name="Footer Placeholder 3"/>
          <p:cNvSpPr>
            <a:spLocks noGrp="1"/>
          </p:cNvSpPr>
          <p:nvPr>
            <p:ph type="ftr" sz="quarter" idx="11"/>
          </p:nvPr>
        </p:nvSpPr>
        <p:spPr/>
        <p:txBody>
          <a:bodyPr/>
          <a:lstStyle/>
          <a:p>
            <a:r>
              <a:rPr lang="en-US" smtClean="0"/>
              <a:t>Expert System</a:t>
            </a:r>
            <a:endParaRPr lang="en-US"/>
          </a:p>
        </p:txBody>
      </p:sp>
      <p:sp>
        <p:nvSpPr>
          <p:cNvPr id="5" name="Slide Number Placeholder 4"/>
          <p:cNvSpPr>
            <a:spLocks noGrp="1"/>
          </p:cNvSpPr>
          <p:nvPr>
            <p:ph type="sldNum" sz="quarter" idx="12"/>
          </p:nvPr>
        </p:nvSpPr>
        <p:spPr/>
        <p:txBody>
          <a:bodyPr/>
          <a:lstStyle/>
          <a:p>
            <a:fld id="{A251304C-3C45-4AC8-8B71-3DF60D8DFD38}" type="slidenum">
              <a:rPr lang="en-US" smtClean="0"/>
              <a:t>19</a:t>
            </a:fld>
            <a:endParaRPr lang="en-US"/>
          </a:p>
        </p:txBody>
      </p:sp>
    </p:spTree>
    <p:extLst>
      <p:ext uri="{BB962C8B-B14F-4D97-AF65-F5344CB8AC3E}">
        <p14:creationId xmlns:p14="http://schemas.microsoft.com/office/powerpoint/2010/main" val="624412565"/>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Introduction</a:t>
            </a:r>
          </a:p>
          <a:p>
            <a:pPr>
              <a:buFont typeface="Wingdings" panose="05000000000000000000" pitchFamily="2" charset="2"/>
              <a:buChar char="Ø"/>
            </a:pPr>
            <a:r>
              <a:rPr lang="en-US" dirty="0" smtClean="0"/>
              <a:t>Expert System, Feature, Characteristics, Development, Architecture</a:t>
            </a:r>
          </a:p>
          <a:p>
            <a:pPr>
              <a:buFont typeface="Wingdings" panose="05000000000000000000" pitchFamily="2" charset="2"/>
              <a:buChar char="Ø"/>
            </a:pPr>
            <a:r>
              <a:rPr lang="en-US" dirty="0" smtClean="0"/>
              <a:t>Goal and Basic Activities and Advantages</a:t>
            </a:r>
          </a:p>
          <a:p>
            <a:pPr>
              <a:buFont typeface="Wingdings" panose="05000000000000000000" pitchFamily="2" charset="2"/>
              <a:buChar char="Ø"/>
            </a:pPr>
            <a:r>
              <a:rPr lang="en-US" dirty="0" smtClean="0"/>
              <a:t>Stages in the Development of an Expert System</a:t>
            </a:r>
          </a:p>
          <a:p>
            <a:pPr>
              <a:buFont typeface="Wingdings" panose="05000000000000000000" pitchFamily="2" charset="2"/>
              <a:buChar char="Ø"/>
            </a:pPr>
            <a:r>
              <a:rPr lang="en-US" dirty="0" smtClean="0"/>
              <a:t>Probability-Based Expert System</a:t>
            </a:r>
          </a:p>
          <a:p>
            <a:pPr>
              <a:buFont typeface="Wingdings" panose="05000000000000000000" pitchFamily="2" charset="2"/>
              <a:buChar char="Ø"/>
            </a:pPr>
            <a:r>
              <a:rPr lang="en-US" dirty="0" smtClean="0"/>
              <a:t>Expert System Tools</a:t>
            </a:r>
            <a:endParaRPr lang="en-US" dirty="0"/>
          </a:p>
        </p:txBody>
      </p:sp>
      <p:sp>
        <p:nvSpPr>
          <p:cNvPr id="4" name="Footer Placeholder 3"/>
          <p:cNvSpPr>
            <a:spLocks noGrp="1"/>
          </p:cNvSpPr>
          <p:nvPr>
            <p:ph type="ftr" sz="quarter" idx="11"/>
          </p:nvPr>
        </p:nvSpPr>
        <p:spPr/>
        <p:txBody>
          <a:bodyPr/>
          <a:lstStyle/>
          <a:p>
            <a:r>
              <a:rPr lang="en-US" smtClean="0"/>
              <a:t>Expert System</a:t>
            </a:r>
            <a:endParaRPr lang="en-US" dirty="0"/>
          </a:p>
        </p:txBody>
      </p:sp>
      <p:sp>
        <p:nvSpPr>
          <p:cNvPr id="5" name="Slide Number Placeholder 4"/>
          <p:cNvSpPr>
            <a:spLocks noGrp="1"/>
          </p:cNvSpPr>
          <p:nvPr>
            <p:ph type="sldNum" sz="quarter" idx="12"/>
          </p:nvPr>
        </p:nvSpPr>
        <p:spPr/>
        <p:txBody>
          <a:bodyPr/>
          <a:lstStyle/>
          <a:p>
            <a:fld id="{A251304C-3C45-4AC8-8B71-3DF60D8DFD38}" type="slidenum">
              <a:rPr lang="en-US" smtClean="0"/>
              <a:t>2</a:t>
            </a:fld>
            <a:endParaRPr lang="en-US" dirty="0"/>
          </a:p>
        </p:txBody>
      </p:sp>
    </p:spTree>
    <p:extLst>
      <p:ext uri="{BB962C8B-B14F-4D97-AF65-F5344CB8AC3E}">
        <p14:creationId xmlns:p14="http://schemas.microsoft.com/office/powerpoint/2010/main" val="16271495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in development of expert system</a:t>
            </a:r>
            <a:endParaRPr lang="en-US" dirty="0"/>
          </a:p>
        </p:txBody>
      </p:sp>
      <p:sp>
        <p:nvSpPr>
          <p:cNvPr id="3" name="Content Placeholder 2"/>
          <p:cNvSpPr>
            <a:spLocks noGrp="1"/>
          </p:cNvSpPr>
          <p:nvPr>
            <p:ph idx="1"/>
          </p:nvPr>
        </p:nvSpPr>
        <p:spPr/>
        <p:txBody>
          <a:bodyPr/>
          <a:lstStyle/>
          <a:p>
            <a:pPr marL="0" indent="0">
              <a:buNone/>
            </a:pPr>
            <a:r>
              <a:rPr lang="en-US" dirty="0" smtClean="0"/>
              <a:t>Expert system design and development must be carefully programmed in success is desired.</a:t>
            </a:r>
          </a:p>
          <a:p>
            <a:pPr marL="0" indent="0">
              <a:buNone/>
            </a:pPr>
            <a:r>
              <a:rPr lang="en-US" dirty="0" smtClean="0"/>
              <a:t>The following are the main steps to be followed while developing expert system</a:t>
            </a:r>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Expert System</a:t>
            </a:r>
            <a:endParaRPr lang="en-US"/>
          </a:p>
        </p:txBody>
      </p:sp>
      <p:sp>
        <p:nvSpPr>
          <p:cNvPr id="5" name="Slide Number Placeholder 4"/>
          <p:cNvSpPr>
            <a:spLocks noGrp="1"/>
          </p:cNvSpPr>
          <p:nvPr>
            <p:ph type="sldNum" sz="quarter" idx="12"/>
          </p:nvPr>
        </p:nvSpPr>
        <p:spPr/>
        <p:txBody>
          <a:bodyPr/>
          <a:lstStyle/>
          <a:p>
            <a:fld id="{A251304C-3C45-4AC8-8B71-3DF60D8DFD38}" type="slidenum">
              <a:rPr lang="en-US" smtClean="0"/>
              <a:t>20</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842461258"/>
              </p:ext>
            </p:extLst>
          </p:nvPr>
        </p:nvGraphicFramePr>
        <p:xfrm>
          <a:off x="1329633" y="3290588"/>
          <a:ext cx="7496315" cy="1854200"/>
        </p:xfrm>
        <a:graphic>
          <a:graphicData uri="http://schemas.openxmlformats.org/drawingml/2006/table">
            <a:tbl>
              <a:tblPr firstRow="1" bandRow="1">
                <a:tableStyleId>{2D5ABB26-0587-4C30-8999-92F81FD0307C}</a:tableStyleId>
              </a:tblPr>
              <a:tblGrid>
                <a:gridCol w="4090506"/>
                <a:gridCol w="3405809"/>
              </a:tblGrid>
              <a:tr h="370840">
                <a:tc>
                  <a:txBody>
                    <a:bodyPr/>
                    <a:lstStyle/>
                    <a:p>
                      <a:pPr marL="0" indent="0">
                        <a:buFont typeface="Arial" panose="020B0604020202020204" pitchFamily="34" charset="0"/>
                        <a:buNone/>
                      </a:pPr>
                      <a:r>
                        <a:rPr lang="en-US" dirty="0" smtClean="0"/>
                        <a:t>Outline</a:t>
                      </a:r>
                      <a:r>
                        <a:rPr lang="en-US" baseline="0" dirty="0" smtClean="0"/>
                        <a:t> statement</a:t>
                      </a:r>
                      <a:endParaRPr 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dirty="0" smtClean="0"/>
                        <a:t>Knowledge acquisition</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r>
              <a:tr h="370840">
                <a:tc>
                  <a:txBody>
                    <a:bodyPr/>
                    <a:lstStyle/>
                    <a:p>
                      <a:pPr marL="0" indent="0">
                        <a:buFont typeface="Arial" panose="020B0604020202020204" pitchFamily="34" charset="0"/>
                        <a:buNone/>
                      </a:pPr>
                      <a:r>
                        <a:rPr lang="en-US" dirty="0" smtClean="0"/>
                        <a:t>Knowledge representation</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Prototype development</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indent="0">
                        <a:buFont typeface="Arial" panose="020B0604020202020204" pitchFamily="34" charset="0"/>
                        <a:buNone/>
                      </a:pPr>
                      <a:r>
                        <a:rPr lang="en-US" dirty="0" smtClean="0"/>
                        <a:t>Testing</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Main knowledge acquisition</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indent="0">
                        <a:buFont typeface="Arial" panose="020B0604020202020204" pitchFamily="34" charset="0"/>
                        <a:buNone/>
                      </a:pPr>
                      <a:r>
                        <a:rPr lang="en-US" dirty="0" smtClean="0"/>
                        <a:t>Specification with detailed information</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System</a:t>
                      </a:r>
                      <a:r>
                        <a:rPr lang="en-US" baseline="0" dirty="0" smtClean="0"/>
                        <a:t> Development</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indent="0">
                        <a:buFont typeface="Arial" panose="020B0604020202020204" pitchFamily="34" charset="0"/>
                        <a:buNone/>
                      </a:pPr>
                      <a:r>
                        <a:rPr lang="en-US" dirty="0" smtClean="0"/>
                        <a:t>Implementation</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dirty="0" smtClean="0"/>
                        <a:t>Maintenance</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515119054"/>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Based Expert system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i="1" dirty="0" smtClean="0"/>
                  <a:t>All expert system must incorporate uncertainty since they represent intuitive decision making process and such process are subject to some uncertainty.</a:t>
                </a:r>
              </a:p>
              <a:p>
                <a:r>
                  <a:rPr lang="en-US" i="1" dirty="0" smtClean="0"/>
                  <a:t>To include uncertainty we have to know how to represent rules and statements in probability.</a:t>
                </a:r>
              </a:p>
              <a:p>
                <a:r>
                  <a:rPr lang="en-US" i="1" dirty="0" smtClean="0"/>
                  <a:t>For probability of single event A can be represented as P(A) </a:t>
                </a:r>
                <a:r>
                  <a:rPr lang="en-US" dirty="0" smtClean="0"/>
                  <a:t>or P[</a:t>
                </a:r>
                <a:r>
                  <a:rPr lang="en-US" i="1" dirty="0" smtClean="0"/>
                  <a:t>A</a:t>
                </a:r>
                <a:r>
                  <a:rPr lang="en-US" dirty="0" smtClean="0"/>
                  <a:t>] and </a:t>
                </a:r>
              </a:p>
              <a:p>
                <a:pPr marL="0" indent="0">
                  <a:buNone/>
                </a:pPr>
                <a:r>
                  <a:rPr lang="en-US" dirty="0"/>
                  <a:t> </a:t>
                </a:r>
                <a:r>
                  <a:rPr lang="en-US" dirty="0" smtClean="0"/>
                  <a:t>  “AND” combined probability of events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oMath>
                </a14:m>
                <a:r>
                  <a:rPr lang="en-US" i="1"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2</m:t>
                        </m:r>
                      </m:sub>
                    </m:sSub>
                  </m:oMath>
                </a14:m>
                <a:r>
                  <a:rPr lang="en-US" i="1" dirty="0" smtClean="0"/>
                  <a:t>, …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𝑛</m:t>
                        </m:r>
                      </m:sub>
                    </m:sSub>
                  </m:oMath>
                </a14:m>
                <a:r>
                  <a:rPr lang="en-US" i="1" dirty="0" smtClean="0"/>
                  <a:t> </a:t>
                </a:r>
                <a:r>
                  <a:rPr lang="en-US" dirty="0" smtClean="0"/>
                  <a:t>can be written as :</a:t>
                </a:r>
              </a:p>
              <a:p>
                <a:pPr marL="2286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𝐴𝑁𝐷</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b="0" i="1" smtClean="0">
                              <a:latin typeface="Cambria Math" panose="02040503050406030204" pitchFamily="18" charset="0"/>
                            </a:rPr>
                            <m:t>𝐴𝑁𝐷</m:t>
                          </m:r>
                          <m:r>
                            <a:rPr lang="en-US" b="0" i="1" smtClean="0">
                              <a:latin typeface="Cambria Math" panose="02040503050406030204" pitchFamily="18" charset="0"/>
                            </a:rPr>
                            <m:t> …</m:t>
                          </m:r>
                          <m:r>
                            <a:rPr lang="en-US" b="0" i="1" smtClean="0">
                              <a:latin typeface="Cambria Math" panose="02040503050406030204" pitchFamily="18" charset="0"/>
                            </a:rPr>
                            <m:t>𝐴𝑁𝐷</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𝑛</m:t>
                              </m:r>
                            </m:sub>
                          </m:sSub>
                        </m:e>
                      </m:d>
                      <m:r>
                        <a:rPr lang="en-US" b="0" i="1" smtClean="0">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2</m:t>
                              </m:r>
                            </m:sub>
                          </m:sSub>
                          <m:r>
                            <a:rPr lang="en-US" i="1">
                              <a:latin typeface="Cambria Math" panose="02040503050406030204" pitchFamily="18" charset="0"/>
                            </a:rPr>
                            <m:t> …</m:t>
                          </m:r>
                          <m:sSub>
                            <m:sSubPr>
                              <m:ctrlPr>
                                <a:rPr lang="en-US" i="1" smtClean="0">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𝑛</m:t>
                              </m:r>
                            </m:sub>
                          </m:sSub>
                        </m:e>
                      </m:d>
                    </m:oMath>
                  </m:oMathPara>
                </a14:m>
                <a:endParaRPr lang="en-US" i="1" dirty="0" smtClean="0"/>
              </a:p>
              <a:p>
                <a:pPr marL="0" indent="0">
                  <a:buNone/>
                </a:pPr>
                <a:r>
                  <a:rPr lang="en-US" i="1" dirty="0" smtClean="0"/>
                  <a:t>   “OR” </a:t>
                </a:r>
                <a:r>
                  <a:rPr lang="en-US" dirty="0"/>
                  <a:t>combined probability of events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sub>
                    </m:sSub>
                  </m:oMath>
                </a14:m>
                <a:r>
                  <a:rPr lang="en-US" i="1"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2</m:t>
                        </m:r>
                      </m:sub>
                    </m:sSub>
                  </m:oMath>
                </a14:m>
                <a:r>
                  <a:rPr lang="en-US" i="1" dirty="0"/>
                  <a:t>, …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𝑛</m:t>
                        </m:r>
                      </m:sub>
                    </m:sSub>
                  </m:oMath>
                </a14:m>
                <a:r>
                  <a:rPr lang="en-US" i="1" dirty="0"/>
                  <a:t> </a:t>
                </a:r>
                <a:r>
                  <a:rPr lang="en-US" dirty="0"/>
                  <a:t>can be written as :</a:t>
                </a:r>
              </a:p>
              <a:p>
                <a:pPr marL="228600" lvl="1"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sub>
                          </m:sSub>
                          <m:r>
                            <a:rPr lang="en-US" i="1">
                              <a:latin typeface="Cambria Math" panose="02040503050406030204" pitchFamily="18" charset="0"/>
                            </a:rPr>
                            <m:t> </m:t>
                          </m:r>
                          <m:r>
                            <a:rPr lang="en-US" b="0" i="1" smtClean="0">
                              <a:latin typeface="Cambria Math" panose="02040503050406030204" pitchFamily="18" charset="0"/>
                            </a:rPr>
                            <m:t>𝑂𝑅</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𝐴</m:t>
                              </m:r>
                            </m:e>
                            <m:sub>
                              <m:r>
                                <a:rPr lang="en-US" i="1">
                                  <a:latin typeface="Cambria Math" panose="02040503050406030204" pitchFamily="18" charset="0"/>
                                </a:rPr>
                                <m:t>2</m:t>
                              </m:r>
                              <m:r>
                                <a:rPr lang="en-US" b="0" i="1" smtClean="0">
                                  <a:latin typeface="Cambria Math" panose="02040503050406030204" pitchFamily="18" charset="0"/>
                                </a:rPr>
                                <m:t> </m:t>
                              </m:r>
                            </m:sub>
                          </m:sSub>
                          <m:r>
                            <a:rPr lang="en-US" b="0" i="1" smtClean="0">
                              <a:latin typeface="Cambria Math" panose="02040503050406030204" pitchFamily="18" charset="0"/>
                            </a:rPr>
                            <m:t>𝑂𝑅</m:t>
                          </m:r>
                          <m:r>
                            <a:rPr lang="en-US" i="1">
                              <a:latin typeface="Cambria Math" panose="02040503050406030204" pitchFamily="18" charset="0"/>
                            </a:rPr>
                            <m:t> </m:t>
                          </m:r>
                          <m:r>
                            <a:rPr lang="en-US" b="0" i="1" smtClean="0">
                              <a:latin typeface="Cambria Math" panose="02040503050406030204" pitchFamily="18" charset="0"/>
                            </a:rPr>
                            <m:t>…</m:t>
                          </m:r>
                          <m:r>
                            <a:rPr lang="en-US" b="0" i="1" smtClean="0">
                              <a:latin typeface="Cambria Math" panose="02040503050406030204" pitchFamily="18" charset="0"/>
                            </a:rPr>
                            <m:t>𝑂𝑅</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𝑛</m:t>
                              </m:r>
                            </m:sub>
                          </m:sSub>
                        </m:e>
                      </m:d>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2</m:t>
                              </m:r>
                            </m:sub>
                          </m:sSub>
                          <m:r>
                            <a:rPr lang="en-US" b="0" i="1" smtClean="0">
                              <a:latin typeface="Cambria Math" panose="02040503050406030204" pitchFamily="18" charset="0"/>
                            </a:rPr>
                            <m:t>+</m:t>
                          </m:r>
                          <m:r>
                            <a:rPr lang="en-US" i="1">
                              <a:latin typeface="Cambria Math" panose="02040503050406030204" pitchFamily="18" charset="0"/>
                            </a:rPr>
                            <m:t> …</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𝑛</m:t>
                              </m:r>
                            </m:sub>
                          </m:sSub>
                        </m:e>
                      </m:d>
                    </m:oMath>
                  </m:oMathPara>
                </a14:m>
                <a:endParaRPr lang="en-US"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85" t="-1884" r="-1184"/>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Expert System</a:t>
            </a:r>
            <a:endParaRPr lang="en-US"/>
          </a:p>
        </p:txBody>
      </p:sp>
      <p:sp>
        <p:nvSpPr>
          <p:cNvPr id="5" name="Slide Number Placeholder 4"/>
          <p:cNvSpPr>
            <a:spLocks noGrp="1"/>
          </p:cNvSpPr>
          <p:nvPr>
            <p:ph type="sldNum" sz="quarter" idx="12"/>
          </p:nvPr>
        </p:nvSpPr>
        <p:spPr/>
        <p:txBody>
          <a:bodyPr/>
          <a:lstStyle/>
          <a:p>
            <a:fld id="{A251304C-3C45-4AC8-8B71-3DF60D8DFD38}" type="slidenum">
              <a:rPr lang="en-US" smtClean="0"/>
              <a:t>21</a:t>
            </a:fld>
            <a:endParaRPr lang="en-US"/>
          </a:p>
        </p:txBody>
      </p:sp>
    </p:spTree>
    <p:extLst>
      <p:ext uri="{BB962C8B-B14F-4D97-AF65-F5344CB8AC3E}">
        <p14:creationId xmlns:p14="http://schemas.microsoft.com/office/powerpoint/2010/main" val="1800109588"/>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Based Expert system</a:t>
            </a:r>
            <a:endParaRPr lang="en-US" dirty="0"/>
          </a:p>
        </p:txBody>
      </p:sp>
      <p:sp>
        <p:nvSpPr>
          <p:cNvPr id="3" name="Content Placeholder 2"/>
          <p:cNvSpPr>
            <a:spLocks noGrp="1"/>
          </p:cNvSpPr>
          <p:nvPr>
            <p:ph idx="1"/>
          </p:nvPr>
        </p:nvSpPr>
        <p:spPr/>
        <p:txBody>
          <a:bodyPr/>
          <a:lstStyle/>
          <a:p>
            <a:pPr marL="0" indent="0">
              <a:buNone/>
            </a:pPr>
            <a:r>
              <a:rPr lang="en-US" dirty="0" smtClean="0"/>
              <a:t>Uncertainty in Expert System can exist in two possible ways</a:t>
            </a:r>
          </a:p>
          <a:p>
            <a:r>
              <a:rPr lang="en-US" dirty="0" smtClean="0">
                <a:solidFill>
                  <a:srgbClr val="FFFF00"/>
                </a:solidFill>
              </a:rPr>
              <a:t>Type 1 uncertainty </a:t>
            </a:r>
            <a:r>
              <a:rPr lang="en-US" dirty="0" smtClean="0"/>
              <a:t>: Uncertainty about the initial inputs or at least one of them which propagates through the rule to final conclusion</a:t>
            </a:r>
          </a:p>
          <a:p>
            <a:r>
              <a:rPr lang="en-US" dirty="0" smtClean="0">
                <a:solidFill>
                  <a:srgbClr val="FFFF00"/>
                </a:solidFill>
              </a:rPr>
              <a:t>Type 2 uncertainty </a:t>
            </a:r>
            <a:r>
              <a:rPr lang="en-US" dirty="0" smtClean="0"/>
              <a:t>: Uncertainty about the validity of the rule even if input is valid</a:t>
            </a:r>
          </a:p>
          <a:p>
            <a:endParaRPr lang="en-US" dirty="0"/>
          </a:p>
          <a:p>
            <a:pPr marL="0" indent="0">
              <a:buNone/>
            </a:pPr>
            <a:r>
              <a:rPr lang="en-US" dirty="0" smtClean="0"/>
              <a:t>The probability is normally a subjective judgment by an individual of the likelihood of an event occurring </a:t>
            </a:r>
          </a:p>
        </p:txBody>
      </p:sp>
      <p:sp>
        <p:nvSpPr>
          <p:cNvPr id="4" name="Footer Placeholder 3"/>
          <p:cNvSpPr>
            <a:spLocks noGrp="1"/>
          </p:cNvSpPr>
          <p:nvPr>
            <p:ph type="ftr" sz="quarter" idx="11"/>
          </p:nvPr>
        </p:nvSpPr>
        <p:spPr/>
        <p:txBody>
          <a:bodyPr/>
          <a:lstStyle/>
          <a:p>
            <a:r>
              <a:rPr lang="en-US" smtClean="0"/>
              <a:t>Expert System</a:t>
            </a:r>
            <a:endParaRPr lang="en-US"/>
          </a:p>
        </p:txBody>
      </p:sp>
      <p:sp>
        <p:nvSpPr>
          <p:cNvPr id="5" name="Slide Number Placeholder 4"/>
          <p:cNvSpPr>
            <a:spLocks noGrp="1"/>
          </p:cNvSpPr>
          <p:nvPr>
            <p:ph type="sldNum" sz="quarter" idx="12"/>
          </p:nvPr>
        </p:nvSpPr>
        <p:spPr/>
        <p:txBody>
          <a:bodyPr/>
          <a:lstStyle/>
          <a:p>
            <a:fld id="{A251304C-3C45-4AC8-8B71-3DF60D8DFD38}" type="slidenum">
              <a:rPr lang="en-US" smtClean="0"/>
              <a:t>22</a:t>
            </a:fld>
            <a:endParaRPr lang="en-US"/>
          </a:p>
        </p:txBody>
      </p:sp>
    </p:spTree>
    <p:extLst>
      <p:ext uri="{BB962C8B-B14F-4D97-AF65-F5344CB8AC3E}">
        <p14:creationId xmlns:p14="http://schemas.microsoft.com/office/powerpoint/2010/main" val="2431821822"/>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Based Expert system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marL="0" indent="0">
                  <a:buNone/>
                </a:pPr>
                <a:r>
                  <a:rPr lang="en-US" sz="2400" b="1" dirty="0" smtClean="0"/>
                  <a:t>Subjective Probability</a:t>
                </a:r>
                <a:r>
                  <a:rPr lang="en-US" sz="2400" dirty="0" smtClean="0"/>
                  <a:t>: is </a:t>
                </a:r>
                <a:r>
                  <a:rPr lang="en-US" sz="2400" dirty="0"/>
                  <a:t>the measure of degree of belief that an event will occur</a:t>
                </a:r>
              </a:p>
              <a:p>
                <a:pPr marL="0" indent="0">
                  <a:buNone/>
                </a:pPr>
                <a:r>
                  <a:rPr lang="en-US" dirty="0" smtClean="0"/>
                  <a:t>User provide the input based on his/her experience and judgment which might lead to make type-1 risk.</a:t>
                </a:r>
              </a:p>
              <a:p>
                <a:pPr marL="0" indent="0">
                  <a:buNone/>
                </a:pPr>
                <a:r>
                  <a:rPr lang="en-US" dirty="0" smtClean="0"/>
                  <a:t>Moreover, even if all the input are true but the rule might leads some uncertainty to make type-2 risk</a:t>
                </a:r>
              </a:p>
              <a:p>
                <a:pPr marL="0" indent="0">
                  <a:buNone/>
                </a:pPr>
                <a:r>
                  <a:rPr lang="en-US" dirty="0" smtClean="0"/>
                  <a:t>Let,</a:t>
                </a:r>
              </a:p>
              <a:p>
                <a:pPr marL="0" indent="0">
                  <a:buNone/>
                </a:pPr>
                <a:r>
                  <a:rPr lang="en-US" dirty="0" smtClean="0"/>
                  <a:t>C = intermediate or final conclusion</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𝑖</m:t>
                        </m:r>
                      </m:sub>
                    </m:sSub>
                  </m:oMath>
                </a14:m>
                <a:r>
                  <a:rPr lang="en-US" dirty="0" smtClean="0"/>
                  <a:t>= event on the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𝑡h</m:t>
                        </m:r>
                      </m:sup>
                    </m:sSup>
                  </m:oMath>
                </a14:m>
                <a:r>
                  <a:rPr lang="en-US" dirty="0" smtClean="0"/>
                  <a:t> node where E = </a:t>
                </a:r>
                <a14:m>
                  <m:oMath xmlns:m="http://schemas.openxmlformats.org/officeDocument/2006/math">
                    <m:nary>
                      <m:naryPr>
                        <m:chr m:val="∑"/>
                        <m:subHide m:val="on"/>
                        <m:supHide m:val="on"/>
                        <m:ctrlPr>
                          <a:rPr lang="en-US" i="1" smtClean="0">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𝑖</m:t>
                            </m:r>
                          </m:sub>
                        </m:sSub>
                      </m:e>
                    </m:nary>
                  </m:oMath>
                </a14:m>
                <a:endParaRPr lang="en-US" dirty="0" smtClean="0"/>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𝑃</m:t>
                      </m:r>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𝐶</m:t>
                          </m:r>
                        </m:e>
                      </m:d>
                      <m:r>
                        <a:rPr lang="en-US" b="0" i="1" smtClean="0">
                          <a:latin typeface="Cambria Math" panose="02040503050406030204" pitchFamily="18" charset="0"/>
                        </a:rPr>
                        <m:t>=</m:t>
                      </m:r>
                      <m:r>
                        <a:rPr lang="en-US" i="1">
                          <a:latin typeface="Cambria Math" panose="02040503050406030204" pitchFamily="18" charset="0"/>
                        </a:rPr>
                        <m:t>𝑃</m:t>
                      </m:r>
                      <m:d>
                        <m:dPr>
                          <m:begChr m:val="["/>
                          <m:endChr m:val="]"/>
                          <m:ctrlPr>
                            <a:rPr lang="en-US" i="1">
                              <a:latin typeface="Cambria Math" panose="02040503050406030204" pitchFamily="18" charset="0"/>
                            </a:rPr>
                          </m:ctrlPr>
                        </m:dPr>
                        <m:e>
                          <m:r>
                            <a:rPr lang="en-US" i="1">
                              <a:latin typeface="Cambria Math" panose="02040503050406030204" pitchFamily="18" charset="0"/>
                            </a:rPr>
                            <m:t>𝐶</m:t>
                          </m:r>
                          <m:r>
                            <a:rPr lang="en-US" b="0" i="1" smtClean="0">
                              <a:latin typeface="Cambria Math" panose="02040503050406030204" pitchFamily="18" charset="0"/>
                            </a:rPr>
                            <m:t>𝐸</m:t>
                          </m:r>
                        </m:e>
                      </m:d>
                      <m:r>
                        <a:rPr lang="en-US" b="0" i="1" smtClean="0">
                          <a:latin typeface="Cambria Math" panose="02040503050406030204" pitchFamily="18" charset="0"/>
                        </a:rPr>
                        <m:t>+</m:t>
                      </m:r>
                      <m:r>
                        <a:rPr lang="en-US" i="1">
                          <a:latin typeface="Cambria Math" panose="02040503050406030204" pitchFamily="18" charset="0"/>
                        </a:rPr>
                        <m:t>𝑃</m:t>
                      </m:r>
                      <m:d>
                        <m:dPr>
                          <m:begChr m:val="["/>
                          <m:endChr m:val="]"/>
                          <m:ctrlPr>
                            <a:rPr lang="en-US" i="1">
                              <a:latin typeface="Cambria Math" panose="02040503050406030204" pitchFamily="18" charset="0"/>
                            </a:rPr>
                          </m:ctrlPr>
                        </m:dPr>
                        <m:e>
                          <m:r>
                            <a:rPr lang="en-US" i="1">
                              <a:latin typeface="Cambria Math" panose="02040503050406030204" pitchFamily="18" charset="0"/>
                            </a:rPr>
                            <m:t>𝐶</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𝐸</m:t>
                              </m:r>
                            </m:e>
                          </m:acc>
                        </m:e>
                      </m:d>
                    </m:oMath>
                  </m:oMathPara>
                </a14:m>
                <a:endParaRPr lang="en-US" dirty="0" smtClean="0"/>
              </a:p>
              <a:p>
                <a:pPr marL="0" indent="0">
                  <a:buNone/>
                </a:pPr>
                <a:r>
                  <a:rPr lang="en-US" dirty="0" smtClean="0"/>
                  <a:t>Also,</a:t>
                </a:r>
              </a:p>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𝑃</m:t>
                      </m:r>
                      <m:d>
                        <m:dPr>
                          <m:begChr m:val="["/>
                          <m:endChr m:val="]"/>
                          <m:ctrlPr>
                            <a:rPr lang="en-US" i="1">
                              <a:latin typeface="Cambria Math" panose="02040503050406030204" pitchFamily="18" charset="0"/>
                            </a:rPr>
                          </m:ctrlPr>
                        </m:dPr>
                        <m:e>
                          <m:r>
                            <a:rPr lang="en-US" i="1">
                              <a:latin typeface="Cambria Math" panose="02040503050406030204" pitchFamily="18" charset="0"/>
                            </a:rPr>
                            <m:t>𝐶</m:t>
                          </m:r>
                        </m:e>
                      </m:d>
                      <m:r>
                        <a:rPr lang="en-US" i="1">
                          <a:latin typeface="Cambria Math" panose="02040503050406030204" pitchFamily="18" charset="0"/>
                        </a:rPr>
                        <m:t>=</m:t>
                      </m:r>
                      <m:r>
                        <a:rPr lang="en-US" b="0" i="1" smtClean="0">
                          <a:latin typeface="Cambria Math" panose="02040503050406030204" pitchFamily="18" charset="0"/>
                        </a:rPr>
                        <m:t>𝑃</m:t>
                      </m:r>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𝐸</m:t>
                          </m:r>
                        </m:e>
                      </m:d>
                      <m:r>
                        <a:rPr lang="en-US" b="0" i="1" smtClean="0">
                          <a:latin typeface="Cambria Math" panose="02040503050406030204" pitchFamily="18" charset="0"/>
                        </a:rPr>
                        <m:t>∗</m:t>
                      </m:r>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𝐸</m:t>
                          </m:r>
                        </m:e>
                      </m:d>
                      <m:r>
                        <a:rPr lang="en-US" b="0" i="1" smtClean="0">
                          <a:latin typeface="Cambria Math" panose="02040503050406030204" pitchFamily="18" charset="0"/>
                        </a:rPr>
                        <m:t>+</m:t>
                      </m:r>
                      <m:r>
                        <a:rPr lang="en-US" i="1">
                          <a:latin typeface="Cambria Math" panose="02040503050406030204" pitchFamily="18" charset="0"/>
                        </a:rPr>
                        <m:t>𝑃</m:t>
                      </m:r>
                      <m:d>
                        <m:dPr>
                          <m:begChr m:val="["/>
                          <m:endChr m:val="]"/>
                          <m:ctrlPr>
                            <a:rPr lang="en-US" i="1">
                              <a:latin typeface="Cambria Math" panose="02040503050406030204" pitchFamily="18" charset="0"/>
                            </a:rPr>
                          </m:ctrlPr>
                        </m:dPr>
                        <m:e>
                          <m:r>
                            <a:rPr lang="en-US" i="1">
                              <a:latin typeface="Cambria Math" panose="02040503050406030204" pitchFamily="18" charset="0"/>
                            </a:rPr>
                            <m:t>𝐶</m:t>
                          </m:r>
                          <m:acc>
                            <m:accPr>
                              <m:chr m:val="̅"/>
                              <m:ctrlPr>
                                <a:rPr lang="en-US" i="1">
                                  <a:latin typeface="Cambria Math" panose="02040503050406030204" pitchFamily="18" charset="0"/>
                                </a:rPr>
                              </m:ctrlPr>
                            </m:accPr>
                            <m:e>
                              <m:r>
                                <a:rPr lang="en-US" b="0" i="1" smtClean="0">
                                  <a:latin typeface="Cambria Math" panose="02040503050406030204" pitchFamily="18" charset="0"/>
                                </a:rPr>
                                <m:t>|</m:t>
                              </m:r>
                              <m:r>
                                <a:rPr lang="en-US" i="1">
                                  <a:latin typeface="Cambria Math" panose="02040503050406030204" pitchFamily="18" charset="0"/>
                                </a:rPr>
                                <m:t>𝐸</m:t>
                              </m:r>
                            </m:e>
                          </m:acc>
                        </m:e>
                      </m:d>
                      <m:r>
                        <a:rPr lang="en-US" b="0" i="1" smtClean="0">
                          <a:latin typeface="Cambria Math" panose="02040503050406030204" pitchFamily="18" charset="0"/>
                        </a:rPr>
                        <m:t>∗</m:t>
                      </m:r>
                      <m:r>
                        <a:rPr lang="en-US" i="1">
                          <a:latin typeface="Cambria Math" panose="02040503050406030204" pitchFamily="18" charset="0"/>
                        </a:rPr>
                        <m:t>𝑃</m:t>
                      </m:r>
                      <m:d>
                        <m:dPr>
                          <m:begChr m:val="["/>
                          <m:endChr m:val="]"/>
                          <m:ctrlPr>
                            <a:rPr lang="en-US" i="1">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e>
                      </m:d>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810" t="-2464" r="-872"/>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Expert System</a:t>
            </a:r>
            <a:endParaRPr lang="en-US"/>
          </a:p>
        </p:txBody>
      </p:sp>
      <p:sp>
        <p:nvSpPr>
          <p:cNvPr id="5" name="Slide Number Placeholder 4"/>
          <p:cNvSpPr>
            <a:spLocks noGrp="1"/>
          </p:cNvSpPr>
          <p:nvPr>
            <p:ph type="sldNum" sz="quarter" idx="12"/>
          </p:nvPr>
        </p:nvSpPr>
        <p:spPr/>
        <p:txBody>
          <a:bodyPr/>
          <a:lstStyle/>
          <a:p>
            <a:fld id="{A251304C-3C45-4AC8-8B71-3DF60D8DFD38}" type="slidenum">
              <a:rPr lang="en-US" smtClean="0"/>
              <a:t>23</a:t>
            </a:fld>
            <a:endParaRPr lang="en-US"/>
          </a:p>
        </p:txBody>
      </p:sp>
    </p:spTree>
    <p:extLst>
      <p:ext uri="{BB962C8B-B14F-4D97-AF65-F5344CB8AC3E}">
        <p14:creationId xmlns:p14="http://schemas.microsoft.com/office/powerpoint/2010/main" val="2550535782"/>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Based Expert system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b="1" dirty="0" smtClean="0"/>
                  <a:t>Monte Carlo simulation</a:t>
                </a:r>
                <a:r>
                  <a:rPr lang="en-US" dirty="0" smtClean="0"/>
                  <a:t>: most general procedure for solving any combined probability problems</a:t>
                </a:r>
              </a:p>
              <a:p>
                <a:pPr marL="0" indent="0">
                  <a:buNone/>
                </a:pPr>
                <a:r>
                  <a:rPr lang="en-US" dirty="0" smtClean="0"/>
                  <a:t>Steps:</a:t>
                </a:r>
              </a:p>
              <a:p>
                <a:pPr marL="457200" indent="-457200">
                  <a:buAutoNum type="arabicPeriod"/>
                </a:pPr>
                <a:r>
                  <a:rPr lang="en-US" dirty="0" smtClean="0"/>
                  <a:t>Sequence of random input is executed whose occurring probability is denoted by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𝑖</m:t>
                        </m:r>
                      </m:sub>
                    </m:sSub>
                  </m:oMath>
                </a14:m>
                <a:endParaRPr lang="en-US" dirty="0" smtClean="0"/>
              </a:p>
              <a:p>
                <a:pPr marL="457200" indent="-457200">
                  <a:buAutoNum type="arabicPeriod"/>
                </a:pPr>
                <a:r>
                  <a:rPr lang="en-US" dirty="0" smtClean="0"/>
                  <a:t>IF random number generated &lt;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𝑖</m:t>
                        </m:r>
                      </m:sub>
                    </m:sSub>
                  </m:oMath>
                </a14:m>
                <a:r>
                  <a:rPr lang="en-US" dirty="0" smtClean="0"/>
                  <a:t> THEN input = True for current trial which will propagate to the nodes</a:t>
                </a:r>
              </a:p>
              <a:p>
                <a:pPr marL="457200" indent="-457200">
                  <a:buAutoNum type="arabicPeriod"/>
                </a:pPr>
                <a:r>
                  <a:rPr lang="en-US" dirty="0" smtClean="0"/>
                  <a:t>For AND node E will be true if  </a:t>
                </a:r>
                <a14:m>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𝐸</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b="0" i="1" smtClean="0">
                                <a:latin typeface="Cambria Math" panose="02040503050406030204" pitchFamily="18" charset="0"/>
                              </a:rPr>
                              <m:t>𝐸</m:t>
                            </m:r>
                          </m:e>
                          <m:sub>
                            <m:r>
                              <a:rPr lang="en-US" i="1">
                                <a:latin typeface="Cambria Math" panose="02040503050406030204" pitchFamily="18" charset="0"/>
                              </a:rPr>
                              <m:t>2</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𝐸</m:t>
                            </m:r>
                          </m:e>
                          <m:sub>
                            <m:r>
                              <a:rPr lang="en-US" i="1">
                                <a:latin typeface="Cambria Math" panose="02040503050406030204" pitchFamily="18" charset="0"/>
                              </a:rPr>
                              <m:t>𝑛</m:t>
                            </m:r>
                          </m:sub>
                        </m:sSub>
                      </m:e>
                    </m:d>
                    <m:r>
                      <a:rPr lang="en-US" b="0" i="1" smtClean="0">
                        <a:latin typeface="Cambria Math" panose="02040503050406030204" pitchFamily="18" charset="0"/>
                      </a:rPr>
                      <m:t>=</m:t>
                    </m:r>
                    <m:r>
                      <a:rPr lang="en-US" b="0" i="1" smtClean="0">
                        <a:latin typeface="Cambria Math" panose="02040503050406030204" pitchFamily="18" charset="0"/>
                      </a:rPr>
                      <m:t>𝑡𝑟𝑢𝑒</m:t>
                    </m:r>
                  </m:oMath>
                </a14:m>
                <a:r>
                  <a:rPr lang="en-US" dirty="0" smtClean="0"/>
                  <a:t> for OR node </a:t>
                </a:r>
                <a14:m>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𝐸</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𝐸</m:t>
                            </m:r>
                          </m:e>
                          <m:sub>
                            <m:r>
                              <a:rPr lang="en-US" i="1">
                                <a:latin typeface="Cambria Math" panose="02040503050406030204" pitchFamily="18" charset="0"/>
                              </a:rPr>
                              <m:t>2</m:t>
                            </m:r>
                          </m:sub>
                        </m:sSub>
                        <m:r>
                          <a:rPr lang="en-US" b="0" i="1" smtClean="0">
                            <a:latin typeface="Cambria Math" panose="02040503050406030204" pitchFamily="18" charset="0"/>
                          </a:rPr>
                          <m:t>+</m:t>
                        </m:r>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𝐸</m:t>
                            </m:r>
                          </m:e>
                          <m:sub>
                            <m:r>
                              <a:rPr lang="en-US" i="1">
                                <a:latin typeface="Cambria Math" panose="02040503050406030204" pitchFamily="18" charset="0"/>
                              </a:rPr>
                              <m:t>𝑛</m:t>
                            </m:r>
                          </m:sub>
                        </m:sSub>
                      </m:e>
                    </m:d>
                    <m:r>
                      <a:rPr lang="en-US" b="0" i="1" smtClean="0">
                        <a:latin typeface="Cambria Math" panose="02040503050406030204" pitchFamily="18" charset="0"/>
                      </a:rPr>
                      <m:t>=</m:t>
                    </m:r>
                    <m:r>
                      <a:rPr lang="en-US" b="0" i="1" smtClean="0">
                        <a:latin typeface="Cambria Math" panose="02040503050406030204" pitchFamily="18" charset="0"/>
                      </a:rPr>
                      <m:t>𝑡𝑟𝑢𝑒</m:t>
                    </m:r>
                  </m:oMath>
                </a14:m>
                <a:endParaRPr lang="en-US" dirty="0" smtClean="0"/>
              </a:p>
              <a:p>
                <a:pPr marL="457200" indent="-457200">
                  <a:buAutoNum type="arabicPeriod"/>
                </a:pPr>
                <a:r>
                  <a:rPr lang="en-US" dirty="0" smtClean="0"/>
                  <a:t>The process ends when final conclusion being true</a:t>
                </a:r>
              </a:p>
              <a:p>
                <a:pPr marL="457200" indent="-457200">
                  <a:buAutoNum type="arabicPeriod"/>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810" t="-1884"/>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Expert System</a:t>
            </a:r>
            <a:endParaRPr lang="en-US"/>
          </a:p>
        </p:txBody>
      </p:sp>
      <p:sp>
        <p:nvSpPr>
          <p:cNvPr id="5" name="Slide Number Placeholder 4"/>
          <p:cNvSpPr>
            <a:spLocks noGrp="1"/>
          </p:cNvSpPr>
          <p:nvPr>
            <p:ph type="sldNum" sz="quarter" idx="12"/>
          </p:nvPr>
        </p:nvSpPr>
        <p:spPr/>
        <p:txBody>
          <a:bodyPr/>
          <a:lstStyle/>
          <a:p>
            <a:fld id="{A251304C-3C45-4AC8-8B71-3DF60D8DFD38}" type="slidenum">
              <a:rPr lang="en-US" smtClean="0"/>
              <a:t>24</a:t>
            </a:fld>
            <a:endParaRPr lang="en-US"/>
          </a:p>
        </p:txBody>
      </p:sp>
    </p:spTree>
    <p:extLst>
      <p:ext uri="{BB962C8B-B14F-4D97-AF65-F5344CB8AC3E}">
        <p14:creationId xmlns:p14="http://schemas.microsoft.com/office/powerpoint/2010/main" val="489717636"/>
      </p:ext>
    </p:extLst>
  </p:cSld>
  <p:clrMapOvr>
    <a:masterClrMapping/>
  </p:clrMapOvr>
  <p:transition spd="med">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Expert System tools</a:t>
            </a:r>
            <a:endParaRPr lang="en-US" dirty="0"/>
          </a:p>
        </p:txBody>
      </p:sp>
      <p:sp>
        <p:nvSpPr>
          <p:cNvPr id="3" name="Content Placeholder 2"/>
          <p:cNvSpPr>
            <a:spLocks noGrp="1"/>
          </p:cNvSpPr>
          <p:nvPr>
            <p:ph idx="1"/>
          </p:nvPr>
        </p:nvSpPr>
        <p:spPr/>
        <p:txBody>
          <a:bodyPr/>
          <a:lstStyle/>
          <a:p>
            <a:r>
              <a:rPr lang="en-US" dirty="0" smtClean="0"/>
              <a:t>For the easier development of expert system inference engine must incorporate number of utilities</a:t>
            </a:r>
          </a:p>
          <a:p>
            <a:r>
              <a:rPr lang="en-US" dirty="0" smtClean="0"/>
              <a:t>We must ensure that the selected tool fit the intended application</a:t>
            </a:r>
          </a:p>
          <a:p>
            <a:r>
              <a:rPr lang="en-US" dirty="0" smtClean="0">
                <a:solidFill>
                  <a:srgbClr val="FFFF00"/>
                </a:solidFill>
              </a:rPr>
              <a:t>Expert system tools are programming systems that simplify the job of constructing an expert system which ranges from very high level programming language to low level support facilities</a:t>
            </a:r>
          </a:p>
          <a:p>
            <a:endParaRPr lang="en-US" dirty="0"/>
          </a:p>
        </p:txBody>
      </p:sp>
      <p:sp>
        <p:nvSpPr>
          <p:cNvPr id="4" name="Footer Placeholder 3"/>
          <p:cNvSpPr>
            <a:spLocks noGrp="1"/>
          </p:cNvSpPr>
          <p:nvPr>
            <p:ph type="ftr" sz="quarter" idx="11"/>
          </p:nvPr>
        </p:nvSpPr>
        <p:spPr/>
        <p:txBody>
          <a:bodyPr/>
          <a:lstStyle/>
          <a:p>
            <a:r>
              <a:rPr lang="en-US" smtClean="0"/>
              <a:t>Expert System</a:t>
            </a:r>
            <a:endParaRPr lang="en-US"/>
          </a:p>
        </p:txBody>
      </p:sp>
      <p:sp>
        <p:nvSpPr>
          <p:cNvPr id="5" name="Slide Number Placeholder 4"/>
          <p:cNvSpPr>
            <a:spLocks noGrp="1"/>
          </p:cNvSpPr>
          <p:nvPr>
            <p:ph type="sldNum" sz="quarter" idx="12"/>
          </p:nvPr>
        </p:nvSpPr>
        <p:spPr/>
        <p:txBody>
          <a:bodyPr/>
          <a:lstStyle/>
          <a:p>
            <a:fld id="{A251304C-3C45-4AC8-8B71-3DF60D8DFD38}" type="slidenum">
              <a:rPr lang="en-US" smtClean="0"/>
              <a:t>25</a:t>
            </a:fld>
            <a:endParaRPr lang="en-US"/>
          </a:p>
        </p:txBody>
      </p:sp>
    </p:spTree>
    <p:extLst>
      <p:ext uri="{BB962C8B-B14F-4D97-AF65-F5344CB8AC3E}">
        <p14:creationId xmlns:p14="http://schemas.microsoft.com/office/powerpoint/2010/main" val="2344500336"/>
      </p:ext>
    </p:extLst>
  </p:cSld>
  <p:clrMapOvr>
    <a:masterClrMapping/>
  </p:clrMapOvr>
  <p:transition spd="med">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Expert system tools</a:t>
            </a:r>
            <a:endParaRPr lang="en-US" dirty="0"/>
          </a:p>
        </p:txBody>
      </p:sp>
      <p:sp>
        <p:nvSpPr>
          <p:cNvPr id="3" name="Content Placeholder 2"/>
          <p:cNvSpPr>
            <a:spLocks noGrp="1"/>
          </p:cNvSpPr>
          <p:nvPr>
            <p:ph idx="1"/>
          </p:nvPr>
        </p:nvSpPr>
        <p:spPr/>
        <p:txBody>
          <a:bodyPr/>
          <a:lstStyle/>
          <a:p>
            <a:pPr marL="0" indent="0">
              <a:buNone/>
            </a:pPr>
            <a:r>
              <a:rPr lang="en-US" dirty="0" smtClean="0"/>
              <a:t>Expert system tools can be divided into four different categories depending on its nature</a:t>
            </a:r>
          </a:p>
          <a:p>
            <a:pPr marL="457200" indent="-457200">
              <a:buFont typeface="+mj-lt"/>
              <a:buAutoNum type="arabicPeriod"/>
            </a:pPr>
            <a:r>
              <a:rPr lang="en-US" b="1" dirty="0" smtClean="0"/>
              <a:t>Programming language used for Expert Systems</a:t>
            </a:r>
            <a:r>
              <a:rPr lang="en-US" dirty="0" smtClean="0"/>
              <a:t>: it is problem oriented or symbol manipulation language.</a:t>
            </a:r>
          </a:p>
          <a:p>
            <a:pPr marL="457200" indent="-457200">
              <a:buFont typeface="+mj-lt"/>
              <a:buAutoNum type="arabicPeriod"/>
            </a:pPr>
            <a:r>
              <a:rPr lang="en-US" b="1" dirty="0" smtClean="0"/>
              <a:t>Knowledge Engineering languages </a:t>
            </a:r>
            <a:r>
              <a:rPr lang="en-US" dirty="0" smtClean="0"/>
              <a:t>: ES building language + extensive support environment. Two types: Skeletal and General Purpose</a:t>
            </a:r>
          </a:p>
          <a:p>
            <a:pPr marL="457200" indent="-457200">
              <a:buFont typeface="+mj-lt"/>
              <a:buAutoNum type="arabicPeriod"/>
            </a:pPr>
            <a:r>
              <a:rPr lang="en-US" b="1" dirty="0" smtClean="0"/>
              <a:t>System building aids : </a:t>
            </a:r>
            <a:r>
              <a:rPr lang="en-US" dirty="0" smtClean="0"/>
              <a:t>program that facilitate the acquisition and representation of the domain expert’s knowledge. Two Groups: Design Aids and Knowledge Acquisition Aids</a:t>
            </a:r>
            <a:endParaRPr lang="en-US" b="1" dirty="0" smtClean="0"/>
          </a:p>
          <a:p>
            <a:pPr marL="457200" indent="-457200">
              <a:buFont typeface="+mj-lt"/>
              <a:buAutoNum type="arabicPeriod"/>
            </a:pPr>
            <a:r>
              <a:rPr lang="en-US" b="1" dirty="0" smtClean="0"/>
              <a:t>Support facilities : </a:t>
            </a:r>
            <a:r>
              <a:rPr lang="en-US" dirty="0" smtClean="0"/>
              <a:t>Debugging aids and KB editors and the tools that enhances the capabilities of the finished system</a:t>
            </a:r>
            <a:endParaRPr lang="en-US" b="1" dirty="0"/>
          </a:p>
        </p:txBody>
      </p:sp>
      <p:sp>
        <p:nvSpPr>
          <p:cNvPr id="4" name="Footer Placeholder 3"/>
          <p:cNvSpPr>
            <a:spLocks noGrp="1"/>
          </p:cNvSpPr>
          <p:nvPr>
            <p:ph type="ftr" sz="quarter" idx="11"/>
          </p:nvPr>
        </p:nvSpPr>
        <p:spPr/>
        <p:txBody>
          <a:bodyPr/>
          <a:lstStyle/>
          <a:p>
            <a:r>
              <a:rPr lang="en-US" smtClean="0"/>
              <a:t>Expert System</a:t>
            </a:r>
            <a:endParaRPr lang="en-US"/>
          </a:p>
        </p:txBody>
      </p:sp>
      <p:sp>
        <p:nvSpPr>
          <p:cNvPr id="5" name="Slide Number Placeholder 4"/>
          <p:cNvSpPr>
            <a:spLocks noGrp="1"/>
          </p:cNvSpPr>
          <p:nvPr>
            <p:ph type="sldNum" sz="quarter" idx="12"/>
          </p:nvPr>
        </p:nvSpPr>
        <p:spPr/>
        <p:txBody>
          <a:bodyPr/>
          <a:lstStyle/>
          <a:p>
            <a:fld id="{A251304C-3C45-4AC8-8B71-3DF60D8DFD38}" type="slidenum">
              <a:rPr lang="en-US" smtClean="0"/>
              <a:t>26</a:t>
            </a:fld>
            <a:endParaRPr lang="en-US"/>
          </a:p>
        </p:txBody>
      </p:sp>
    </p:spTree>
    <p:extLst>
      <p:ext uri="{BB962C8B-B14F-4D97-AF65-F5344CB8AC3E}">
        <p14:creationId xmlns:p14="http://schemas.microsoft.com/office/powerpoint/2010/main" val="163791520"/>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Expert system tools</a:t>
            </a:r>
            <a:endParaRPr lang="en-US" dirty="0"/>
          </a:p>
        </p:txBody>
      </p:sp>
      <p:sp>
        <p:nvSpPr>
          <p:cNvPr id="3" name="Content Placeholder 2"/>
          <p:cNvSpPr>
            <a:spLocks noGrp="1"/>
          </p:cNvSpPr>
          <p:nvPr>
            <p:ph idx="1"/>
          </p:nvPr>
        </p:nvSpPr>
        <p:spPr/>
        <p:txBody>
          <a:bodyPr/>
          <a:lstStyle/>
          <a:p>
            <a:pPr marL="0" indent="0">
              <a:buNone/>
            </a:pPr>
            <a:r>
              <a:rPr lang="en-US" dirty="0" smtClean="0"/>
              <a:t>Expert system tools can be divided into five categories depending on Representation Technique available in tool</a:t>
            </a:r>
          </a:p>
          <a:p>
            <a:pPr marL="457200" indent="-457200">
              <a:buFont typeface="+mj-lt"/>
              <a:buAutoNum type="arabicPeriod"/>
            </a:pPr>
            <a:r>
              <a:rPr lang="en-US" b="1" dirty="0" smtClean="0"/>
              <a:t>Inductive tools</a:t>
            </a:r>
          </a:p>
          <a:p>
            <a:pPr marL="457200" indent="-457200">
              <a:buFont typeface="+mj-lt"/>
              <a:buAutoNum type="arabicPeriod"/>
            </a:pPr>
            <a:r>
              <a:rPr lang="en-US" b="1" dirty="0" smtClean="0"/>
              <a:t>Simple-rule-based tools</a:t>
            </a:r>
          </a:p>
          <a:p>
            <a:pPr marL="457200" indent="-457200">
              <a:buFont typeface="+mj-lt"/>
              <a:buAutoNum type="arabicPeriod"/>
            </a:pPr>
            <a:r>
              <a:rPr lang="en-US" b="1" dirty="0" smtClean="0"/>
              <a:t>Structured-rule-based tools</a:t>
            </a:r>
          </a:p>
          <a:p>
            <a:pPr marL="457200" indent="-457200">
              <a:buFont typeface="+mj-lt"/>
              <a:buAutoNum type="arabicPeriod"/>
            </a:pPr>
            <a:r>
              <a:rPr lang="en-US" b="1" dirty="0" smtClean="0"/>
              <a:t>Hybrid tools</a:t>
            </a:r>
          </a:p>
          <a:p>
            <a:pPr marL="457200" indent="-457200">
              <a:buFont typeface="+mj-lt"/>
              <a:buAutoNum type="arabicPeriod"/>
            </a:pPr>
            <a:r>
              <a:rPr lang="en-US" b="1" dirty="0" smtClean="0"/>
              <a:t>Domain-specific tools</a:t>
            </a:r>
            <a:endParaRPr lang="en-US" b="1" dirty="0"/>
          </a:p>
        </p:txBody>
      </p:sp>
      <p:sp>
        <p:nvSpPr>
          <p:cNvPr id="4" name="Footer Placeholder 3"/>
          <p:cNvSpPr>
            <a:spLocks noGrp="1"/>
          </p:cNvSpPr>
          <p:nvPr>
            <p:ph type="ftr" sz="quarter" idx="11"/>
          </p:nvPr>
        </p:nvSpPr>
        <p:spPr/>
        <p:txBody>
          <a:bodyPr/>
          <a:lstStyle/>
          <a:p>
            <a:r>
              <a:rPr lang="en-US" smtClean="0"/>
              <a:t>Expert System</a:t>
            </a:r>
            <a:endParaRPr lang="en-US"/>
          </a:p>
        </p:txBody>
      </p:sp>
      <p:sp>
        <p:nvSpPr>
          <p:cNvPr id="5" name="Slide Number Placeholder 4"/>
          <p:cNvSpPr>
            <a:spLocks noGrp="1"/>
          </p:cNvSpPr>
          <p:nvPr>
            <p:ph type="sldNum" sz="quarter" idx="12"/>
          </p:nvPr>
        </p:nvSpPr>
        <p:spPr/>
        <p:txBody>
          <a:bodyPr/>
          <a:lstStyle/>
          <a:p>
            <a:fld id="{A251304C-3C45-4AC8-8B71-3DF60D8DFD38}" type="slidenum">
              <a:rPr lang="en-US" smtClean="0"/>
              <a:t>27</a:t>
            </a:fld>
            <a:endParaRPr lang="en-US"/>
          </a:p>
        </p:txBody>
      </p:sp>
    </p:spTree>
    <p:extLst>
      <p:ext uri="{BB962C8B-B14F-4D97-AF65-F5344CB8AC3E}">
        <p14:creationId xmlns:p14="http://schemas.microsoft.com/office/powerpoint/2010/main" val="3958920908"/>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Expert Systems are computer </a:t>
            </a:r>
            <a:r>
              <a:rPr lang="en-US" dirty="0" err="1" smtClean="0"/>
              <a:t>programmes</a:t>
            </a:r>
            <a:r>
              <a:rPr lang="en-US" dirty="0" smtClean="0"/>
              <a:t> built for commercial application using the programming techniques of AI which are developed for problem solving</a:t>
            </a:r>
          </a:p>
          <a:p>
            <a:r>
              <a:rPr lang="en-US" dirty="0" smtClean="0"/>
              <a:t>Built for varieties of purposes including Medical Diagnosis, Electronic Fault Finding, Mineral prospecting, Computer System Configuration, et cetera. </a:t>
            </a:r>
          </a:p>
          <a:p>
            <a:r>
              <a:rPr lang="en-US" dirty="0" smtClean="0"/>
              <a:t>The Inference Engine of an expert system operates on the knowledge base and produce inference</a:t>
            </a:r>
          </a:p>
          <a:p>
            <a:r>
              <a:rPr lang="en-US" dirty="0" smtClean="0"/>
              <a:t>For the purpose of constructing Expert System, knowledge acquisition is used to obtain domain knowledge about an application</a:t>
            </a:r>
            <a:endParaRPr lang="en-US" dirty="0"/>
          </a:p>
        </p:txBody>
      </p:sp>
      <p:sp>
        <p:nvSpPr>
          <p:cNvPr id="4" name="Footer Placeholder 3"/>
          <p:cNvSpPr>
            <a:spLocks noGrp="1"/>
          </p:cNvSpPr>
          <p:nvPr>
            <p:ph type="ftr" sz="quarter" idx="11"/>
          </p:nvPr>
        </p:nvSpPr>
        <p:spPr/>
        <p:txBody>
          <a:bodyPr/>
          <a:lstStyle/>
          <a:p>
            <a:r>
              <a:rPr lang="en-US" smtClean="0"/>
              <a:t>Expert System</a:t>
            </a:r>
            <a:endParaRPr lang="en-US"/>
          </a:p>
        </p:txBody>
      </p:sp>
      <p:sp>
        <p:nvSpPr>
          <p:cNvPr id="5" name="Slide Number Placeholder 4"/>
          <p:cNvSpPr>
            <a:spLocks noGrp="1"/>
          </p:cNvSpPr>
          <p:nvPr>
            <p:ph type="sldNum" sz="quarter" idx="12"/>
          </p:nvPr>
        </p:nvSpPr>
        <p:spPr/>
        <p:txBody>
          <a:bodyPr/>
          <a:lstStyle/>
          <a:p>
            <a:fld id="{A251304C-3C45-4AC8-8B71-3DF60D8DFD38}" type="slidenum">
              <a:rPr lang="en-US" smtClean="0"/>
              <a:t>3</a:t>
            </a:fld>
            <a:endParaRPr lang="en-US"/>
          </a:p>
        </p:txBody>
      </p:sp>
    </p:spTree>
    <p:extLst>
      <p:ext uri="{BB962C8B-B14F-4D97-AF65-F5344CB8AC3E}">
        <p14:creationId xmlns:p14="http://schemas.microsoft.com/office/powerpoint/2010/main" val="28559342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Expert System</a:t>
            </a:r>
            <a:endParaRPr lang="en-US" dirty="0"/>
          </a:p>
        </p:txBody>
      </p:sp>
      <p:sp>
        <p:nvSpPr>
          <p:cNvPr id="3" name="Content Placeholder 2"/>
          <p:cNvSpPr>
            <a:spLocks noGrp="1"/>
          </p:cNvSpPr>
          <p:nvPr>
            <p:ph idx="1"/>
          </p:nvPr>
        </p:nvSpPr>
        <p:spPr/>
        <p:txBody>
          <a:bodyPr/>
          <a:lstStyle/>
          <a:p>
            <a:r>
              <a:rPr lang="en-US" dirty="0" smtClean="0"/>
              <a:t>It was perceived in early times that human brain make decisions of  YES and NO kinds, i.e. TRUE or FALSE reasoning</a:t>
            </a:r>
          </a:p>
          <a:p>
            <a:r>
              <a:rPr lang="en-US" dirty="0" smtClean="0"/>
              <a:t>Digital computers were known as “intelligent” machine owing to their capability to process human thoughts i.e. YES(1) or NO(0) using binary logics</a:t>
            </a:r>
          </a:p>
          <a:p>
            <a:r>
              <a:rPr lang="en-US" dirty="0" smtClean="0"/>
              <a:t>Just being capable of solving Algorithm-type problems is the limitation of computes that days</a:t>
            </a:r>
          </a:p>
          <a:p>
            <a:r>
              <a:rPr lang="en-US" dirty="0" smtClean="0"/>
              <a:t>To tackle that limitation, entirely new way of programming a computer which closely matches human logical thinking process, called “Expert System” has developed</a:t>
            </a:r>
          </a:p>
        </p:txBody>
      </p:sp>
      <p:sp>
        <p:nvSpPr>
          <p:cNvPr id="4" name="Footer Placeholder 3"/>
          <p:cNvSpPr>
            <a:spLocks noGrp="1"/>
          </p:cNvSpPr>
          <p:nvPr>
            <p:ph type="ftr" sz="quarter" idx="11"/>
          </p:nvPr>
        </p:nvSpPr>
        <p:spPr/>
        <p:txBody>
          <a:bodyPr/>
          <a:lstStyle/>
          <a:p>
            <a:r>
              <a:rPr lang="en-US" smtClean="0"/>
              <a:t>Expert System</a:t>
            </a:r>
            <a:endParaRPr lang="en-US"/>
          </a:p>
        </p:txBody>
      </p:sp>
      <p:sp>
        <p:nvSpPr>
          <p:cNvPr id="5" name="Slide Number Placeholder 4"/>
          <p:cNvSpPr>
            <a:spLocks noGrp="1"/>
          </p:cNvSpPr>
          <p:nvPr>
            <p:ph type="sldNum" sz="quarter" idx="12"/>
          </p:nvPr>
        </p:nvSpPr>
        <p:spPr/>
        <p:txBody>
          <a:bodyPr/>
          <a:lstStyle/>
          <a:p>
            <a:fld id="{A251304C-3C45-4AC8-8B71-3DF60D8DFD38}" type="slidenum">
              <a:rPr lang="en-US" smtClean="0"/>
              <a:t>4</a:t>
            </a:fld>
            <a:endParaRPr lang="en-US"/>
          </a:p>
        </p:txBody>
      </p:sp>
    </p:spTree>
    <p:extLst>
      <p:ext uri="{BB962C8B-B14F-4D97-AF65-F5344CB8AC3E}">
        <p14:creationId xmlns:p14="http://schemas.microsoft.com/office/powerpoint/2010/main" val="7421281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Expert system</a:t>
            </a:r>
            <a:endParaRPr lang="en-US" dirty="0"/>
          </a:p>
        </p:txBody>
      </p:sp>
      <p:sp>
        <p:nvSpPr>
          <p:cNvPr id="6" name="Content Placeholder 5"/>
          <p:cNvSpPr>
            <a:spLocks noGrp="1"/>
          </p:cNvSpPr>
          <p:nvPr>
            <p:ph sz="half" idx="1"/>
          </p:nvPr>
        </p:nvSpPr>
        <p:spPr>
          <a:xfrm>
            <a:off x="1205344" y="2011680"/>
            <a:ext cx="4754880" cy="4846320"/>
          </a:xfrm>
        </p:spPr>
        <p:txBody>
          <a:bodyPr>
            <a:normAutofit lnSpcReduction="10000"/>
          </a:bodyPr>
          <a:lstStyle/>
          <a:p>
            <a:pPr marL="0" indent="0">
              <a:buNone/>
            </a:pPr>
            <a:r>
              <a:rPr lang="en-US" b="1" dirty="0">
                <a:solidFill>
                  <a:srgbClr val="FFC000"/>
                </a:solidFill>
              </a:rPr>
              <a:t>Expert systems provide the following important features:</a:t>
            </a:r>
          </a:p>
          <a:p>
            <a:r>
              <a:rPr lang="en-US" dirty="0"/>
              <a:t>Facility for non-expert personnel to solve problems that require some expertise</a:t>
            </a:r>
          </a:p>
          <a:p>
            <a:r>
              <a:rPr lang="en-US" dirty="0"/>
              <a:t>Speedy solution	</a:t>
            </a:r>
          </a:p>
          <a:p>
            <a:r>
              <a:rPr lang="en-US" dirty="0"/>
              <a:t>Reliable solution</a:t>
            </a:r>
          </a:p>
          <a:p>
            <a:r>
              <a:rPr lang="en-US" dirty="0"/>
              <a:t>Cost reduction</a:t>
            </a:r>
          </a:p>
          <a:p>
            <a:r>
              <a:rPr lang="en-US" dirty="0"/>
              <a:t>Power to manage without human experts</a:t>
            </a:r>
          </a:p>
          <a:p>
            <a:r>
              <a:rPr lang="en-US" dirty="0"/>
              <a:t>Wider areas of knowledge</a:t>
            </a:r>
          </a:p>
          <a:p>
            <a:endParaRPr lang="en-US" dirty="0"/>
          </a:p>
        </p:txBody>
      </p:sp>
      <p:sp>
        <p:nvSpPr>
          <p:cNvPr id="7" name="Content Placeholder 6"/>
          <p:cNvSpPr>
            <a:spLocks noGrp="1"/>
          </p:cNvSpPr>
          <p:nvPr>
            <p:ph sz="half" idx="2"/>
          </p:nvPr>
        </p:nvSpPr>
        <p:spPr>
          <a:xfrm>
            <a:off x="6230390" y="2011680"/>
            <a:ext cx="5961609" cy="4846320"/>
          </a:xfrm>
        </p:spPr>
        <p:txBody>
          <a:bodyPr>
            <a:normAutofit lnSpcReduction="10000"/>
          </a:bodyPr>
          <a:lstStyle/>
          <a:p>
            <a:pPr marL="0" indent="0">
              <a:buNone/>
            </a:pPr>
            <a:r>
              <a:rPr lang="en-US" b="1" dirty="0" smtClean="0">
                <a:solidFill>
                  <a:srgbClr val="FFC000"/>
                </a:solidFill>
              </a:rPr>
              <a:t>Use of expert systems is specially recommended when:</a:t>
            </a:r>
          </a:p>
          <a:p>
            <a:r>
              <a:rPr lang="en-US" dirty="0" smtClean="0"/>
              <a:t>Human experts are difficult to find</a:t>
            </a:r>
          </a:p>
          <a:p>
            <a:r>
              <a:rPr lang="en-US" dirty="0" smtClean="0"/>
              <a:t>Human experts are expensive</a:t>
            </a:r>
          </a:p>
          <a:p>
            <a:r>
              <a:rPr lang="en-US" dirty="0" smtClean="0"/>
              <a:t>Knowledge improvement is important</a:t>
            </a:r>
          </a:p>
          <a:p>
            <a:r>
              <a:rPr lang="en-US" dirty="0" smtClean="0"/>
              <a:t>The available information is poor, partial, incomplete</a:t>
            </a:r>
          </a:p>
          <a:p>
            <a:r>
              <a:rPr lang="en-US" dirty="0" smtClean="0"/>
              <a:t>Problems are incompletely defined</a:t>
            </a:r>
          </a:p>
          <a:p>
            <a:r>
              <a:rPr lang="en-US" dirty="0" smtClean="0"/>
              <a:t>There is lack of knowledge among all those who need it</a:t>
            </a:r>
          </a:p>
          <a:p>
            <a:r>
              <a:rPr lang="en-US" dirty="0" smtClean="0"/>
              <a:t>The problem is rapidly changing legal rules and codes</a:t>
            </a:r>
            <a:endParaRPr lang="en-US" dirty="0"/>
          </a:p>
        </p:txBody>
      </p:sp>
      <p:sp>
        <p:nvSpPr>
          <p:cNvPr id="4" name="Footer Placeholder 3"/>
          <p:cNvSpPr>
            <a:spLocks noGrp="1"/>
          </p:cNvSpPr>
          <p:nvPr>
            <p:ph type="ftr" sz="quarter" idx="11"/>
          </p:nvPr>
        </p:nvSpPr>
        <p:spPr>
          <a:xfrm>
            <a:off x="-97200" y="6518689"/>
            <a:ext cx="5044440" cy="365125"/>
          </a:xfrm>
        </p:spPr>
        <p:txBody>
          <a:bodyPr/>
          <a:lstStyle/>
          <a:p>
            <a:r>
              <a:rPr lang="en-US" dirty="0" smtClean="0"/>
              <a:t>Expert System</a:t>
            </a:r>
            <a:endParaRPr lang="en-US" dirty="0"/>
          </a:p>
        </p:txBody>
      </p:sp>
      <p:sp>
        <p:nvSpPr>
          <p:cNvPr id="5" name="Slide Number Placeholder 4"/>
          <p:cNvSpPr>
            <a:spLocks noGrp="1"/>
          </p:cNvSpPr>
          <p:nvPr>
            <p:ph type="sldNum" sz="quarter" idx="12"/>
          </p:nvPr>
        </p:nvSpPr>
        <p:spPr>
          <a:xfrm>
            <a:off x="11718868" y="6492875"/>
            <a:ext cx="946264" cy="365125"/>
          </a:xfrm>
        </p:spPr>
        <p:txBody>
          <a:bodyPr/>
          <a:lstStyle/>
          <a:p>
            <a:fld id="{A251304C-3C45-4AC8-8B71-3DF60D8DFD38}" type="slidenum">
              <a:rPr lang="en-US" smtClean="0"/>
              <a:t>5</a:t>
            </a:fld>
            <a:endParaRPr lang="en-US" dirty="0"/>
          </a:p>
        </p:txBody>
      </p:sp>
    </p:spTree>
    <p:extLst>
      <p:ext uri="{BB962C8B-B14F-4D97-AF65-F5344CB8AC3E}">
        <p14:creationId xmlns:p14="http://schemas.microsoft.com/office/powerpoint/2010/main" val="5211647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Expert System</a:t>
            </a:r>
            <a:endParaRPr lang="en-US" dirty="0"/>
          </a:p>
        </p:txBody>
      </p:sp>
      <p:sp>
        <p:nvSpPr>
          <p:cNvPr id="4" name="Footer Placeholder 3"/>
          <p:cNvSpPr>
            <a:spLocks noGrp="1"/>
          </p:cNvSpPr>
          <p:nvPr>
            <p:ph type="ftr" sz="quarter" idx="11"/>
          </p:nvPr>
        </p:nvSpPr>
        <p:spPr/>
        <p:txBody>
          <a:bodyPr/>
          <a:lstStyle/>
          <a:p>
            <a:r>
              <a:rPr lang="en-US" smtClean="0"/>
              <a:t>Expert System</a:t>
            </a:r>
            <a:endParaRPr lang="en-US"/>
          </a:p>
        </p:txBody>
      </p:sp>
      <p:sp>
        <p:nvSpPr>
          <p:cNvPr id="5" name="Slide Number Placeholder 4"/>
          <p:cNvSpPr>
            <a:spLocks noGrp="1"/>
          </p:cNvSpPr>
          <p:nvPr>
            <p:ph type="sldNum" sz="quarter" idx="12"/>
          </p:nvPr>
        </p:nvSpPr>
        <p:spPr/>
        <p:txBody>
          <a:bodyPr/>
          <a:lstStyle/>
          <a:p>
            <a:fld id="{A251304C-3C45-4AC8-8B71-3DF60D8DFD38}" type="slidenum">
              <a:rPr lang="en-US" smtClean="0"/>
              <a:t>6</a:t>
            </a:fld>
            <a:endParaRPr lang="en-US"/>
          </a:p>
        </p:txBody>
      </p:sp>
      <p:cxnSp>
        <p:nvCxnSpPr>
          <p:cNvPr id="19" name="Straight Arrow Connector 18"/>
          <p:cNvCxnSpPr/>
          <p:nvPr/>
        </p:nvCxnSpPr>
        <p:spPr>
          <a:xfrm flipV="1">
            <a:off x="4026122" y="5163327"/>
            <a:ext cx="785174" cy="9940"/>
          </a:xfrm>
          <a:prstGeom prst="straightConnector1">
            <a:avLst/>
          </a:prstGeom>
          <a:ln w="5715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p:cNvCxnSpPr/>
          <p:nvPr/>
        </p:nvCxnSpPr>
        <p:spPr>
          <a:xfrm flipV="1">
            <a:off x="4041912" y="3769344"/>
            <a:ext cx="785174" cy="9940"/>
          </a:xfrm>
          <a:prstGeom prst="straightConnector1">
            <a:avLst/>
          </a:prstGeom>
          <a:ln w="5715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26" name="Elbow Connector 25"/>
          <p:cNvCxnSpPr>
            <a:endCxn id="13" idx="2"/>
          </p:cNvCxnSpPr>
          <p:nvPr/>
        </p:nvCxnSpPr>
        <p:spPr>
          <a:xfrm flipV="1">
            <a:off x="6365855" y="4581040"/>
            <a:ext cx="2041890" cy="592227"/>
          </a:xfrm>
          <a:prstGeom prst="bentConnector2">
            <a:avLst/>
          </a:prstGeom>
          <a:ln w="57150">
            <a:headEnd type="triangle"/>
            <a:tailEnd type="triangle"/>
          </a:ln>
        </p:spPr>
        <p:style>
          <a:lnRef idx="3">
            <a:schemeClr val="accent2"/>
          </a:lnRef>
          <a:fillRef idx="0">
            <a:schemeClr val="accent2"/>
          </a:fillRef>
          <a:effectRef idx="2">
            <a:schemeClr val="accent2"/>
          </a:effectRef>
          <a:fontRef idx="minor">
            <a:schemeClr val="tx1"/>
          </a:fontRef>
        </p:style>
      </p:cxnSp>
      <p:grpSp>
        <p:nvGrpSpPr>
          <p:cNvPr id="50" name="Group 49"/>
          <p:cNvGrpSpPr/>
          <p:nvPr/>
        </p:nvGrpSpPr>
        <p:grpSpPr>
          <a:xfrm>
            <a:off x="1202919" y="1997870"/>
            <a:ext cx="7974211" cy="4005366"/>
            <a:chOff x="1202919" y="1997870"/>
            <a:chExt cx="7974211" cy="4005366"/>
          </a:xfrm>
        </p:grpSpPr>
        <p:grpSp>
          <p:nvGrpSpPr>
            <p:cNvPr id="28" name="Group 27"/>
            <p:cNvGrpSpPr/>
            <p:nvPr/>
          </p:nvGrpSpPr>
          <p:grpSpPr>
            <a:xfrm>
              <a:off x="1202919" y="2023370"/>
              <a:ext cx="7974211" cy="3491948"/>
              <a:chOff x="1202919" y="2431774"/>
              <a:chExt cx="7974211" cy="3491948"/>
            </a:xfrm>
          </p:grpSpPr>
          <p:sp>
            <p:nvSpPr>
              <p:cNvPr id="6" name="Rounded Rectangle 5"/>
              <p:cNvSpPr/>
              <p:nvPr/>
            </p:nvSpPr>
            <p:spPr>
              <a:xfrm>
                <a:off x="1202919" y="3965713"/>
                <a:ext cx="943933" cy="424070"/>
              </a:xfrm>
              <a:prstGeom prst="round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User</a:t>
                </a:r>
                <a:endParaRPr lang="en-US" dirty="0"/>
              </a:p>
            </p:txBody>
          </p:sp>
          <p:sp>
            <p:nvSpPr>
              <p:cNvPr id="7" name="Rounded Rectangle 6"/>
              <p:cNvSpPr/>
              <p:nvPr/>
            </p:nvSpPr>
            <p:spPr>
              <a:xfrm>
                <a:off x="2574517" y="2431774"/>
                <a:ext cx="1467395" cy="3491948"/>
              </a:xfrm>
              <a:prstGeom prst="round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t"/>
              <a:lstStyle/>
              <a:p>
                <a:r>
                  <a:rPr lang="en-US" sz="1400" dirty="0" smtClean="0"/>
                  <a:t>The </a:t>
                </a:r>
                <a:r>
                  <a:rPr lang="en-US" sz="1400" b="1" dirty="0" smtClean="0"/>
                  <a:t>User Interface </a:t>
                </a:r>
                <a:r>
                  <a:rPr lang="en-US" sz="1400" dirty="0" smtClean="0"/>
                  <a:t>may employ the following styles:</a:t>
                </a:r>
              </a:p>
              <a:p>
                <a:pPr marL="285750" indent="-285750">
                  <a:buFont typeface="Arial" panose="020B0604020202020204" pitchFamily="34" charset="0"/>
                  <a:buChar char="•"/>
                </a:pPr>
                <a:r>
                  <a:rPr lang="en-US" sz="1400" dirty="0" smtClean="0">
                    <a:solidFill>
                      <a:srgbClr val="FF0000"/>
                    </a:solidFill>
                  </a:rPr>
                  <a:t>Question-and-Answer</a:t>
                </a:r>
              </a:p>
              <a:p>
                <a:pPr marL="285750" indent="-285750">
                  <a:buFont typeface="Arial" panose="020B0604020202020204" pitchFamily="34" charset="0"/>
                  <a:buChar char="•"/>
                </a:pPr>
                <a:r>
                  <a:rPr lang="en-US" sz="1400" dirty="0" smtClean="0"/>
                  <a:t>Menu-Driven</a:t>
                </a:r>
              </a:p>
              <a:p>
                <a:pPr marL="285750" indent="-285750">
                  <a:buFont typeface="Arial" panose="020B0604020202020204" pitchFamily="34" charset="0"/>
                  <a:buChar char="•"/>
                </a:pPr>
                <a:r>
                  <a:rPr lang="en-US" sz="1400" dirty="0" smtClean="0">
                    <a:solidFill>
                      <a:srgbClr val="FF0000"/>
                    </a:solidFill>
                  </a:rPr>
                  <a:t>Natural Language</a:t>
                </a:r>
              </a:p>
              <a:p>
                <a:pPr marL="285750" indent="-285750">
                  <a:buFont typeface="Arial" panose="020B0604020202020204" pitchFamily="34" charset="0"/>
                  <a:buChar char="•"/>
                </a:pPr>
                <a:r>
                  <a:rPr lang="en-US" sz="1400" dirty="0" smtClean="0"/>
                  <a:t>Graphical Interface</a:t>
                </a:r>
                <a:endParaRPr lang="en-US" sz="1400" dirty="0"/>
              </a:p>
            </p:txBody>
          </p:sp>
          <p:sp>
            <p:nvSpPr>
              <p:cNvPr id="9" name="Rounded Rectangle 8"/>
              <p:cNvSpPr/>
              <p:nvPr/>
            </p:nvSpPr>
            <p:spPr>
              <a:xfrm>
                <a:off x="4827086" y="2431774"/>
                <a:ext cx="1538770" cy="801756"/>
              </a:xfrm>
              <a:prstGeom prst="round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Knowledge Base Editor</a:t>
                </a:r>
                <a:endParaRPr lang="en-US" dirty="0"/>
              </a:p>
            </p:txBody>
          </p:sp>
          <p:sp>
            <p:nvSpPr>
              <p:cNvPr id="11" name="Rounded Rectangle 10"/>
              <p:cNvSpPr/>
              <p:nvPr/>
            </p:nvSpPr>
            <p:spPr>
              <a:xfrm>
                <a:off x="4827086" y="3736912"/>
                <a:ext cx="1538770" cy="801756"/>
              </a:xfrm>
              <a:prstGeom prst="round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Inference Engine</a:t>
                </a:r>
                <a:endParaRPr lang="en-US" dirty="0"/>
              </a:p>
            </p:txBody>
          </p:sp>
          <p:sp>
            <p:nvSpPr>
              <p:cNvPr id="12" name="Rounded Rectangle 11"/>
              <p:cNvSpPr/>
              <p:nvPr/>
            </p:nvSpPr>
            <p:spPr>
              <a:xfrm>
                <a:off x="4827086" y="5117753"/>
                <a:ext cx="1538770" cy="801756"/>
              </a:xfrm>
              <a:prstGeom prst="round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Explanation Subsystem</a:t>
                </a:r>
                <a:endParaRPr lang="en-US" dirty="0"/>
              </a:p>
            </p:txBody>
          </p:sp>
          <p:grpSp>
            <p:nvGrpSpPr>
              <p:cNvPr id="21" name="Group 20"/>
              <p:cNvGrpSpPr/>
              <p:nvPr/>
            </p:nvGrpSpPr>
            <p:grpSpPr>
              <a:xfrm>
                <a:off x="7638360" y="3385932"/>
                <a:ext cx="1538770" cy="1603512"/>
                <a:chOff x="7638360" y="3736912"/>
                <a:chExt cx="1538770" cy="1603512"/>
              </a:xfrm>
            </p:grpSpPr>
            <p:sp>
              <p:nvSpPr>
                <p:cNvPr id="10" name="Rounded Rectangle 9"/>
                <p:cNvSpPr/>
                <p:nvPr/>
              </p:nvSpPr>
              <p:spPr>
                <a:xfrm>
                  <a:off x="7638360" y="3736912"/>
                  <a:ext cx="1538770" cy="801756"/>
                </a:xfrm>
                <a:prstGeom prst="round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General Knowledge Base</a:t>
                  </a:r>
                  <a:endParaRPr lang="en-US" dirty="0"/>
                </a:p>
              </p:txBody>
            </p:sp>
            <p:sp>
              <p:nvSpPr>
                <p:cNvPr id="13" name="Rounded Rectangle 12"/>
                <p:cNvSpPr/>
                <p:nvPr/>
              </p:nvSpPr>
              <p:spPr>
                <a:xfrm>
                  <a:off x="7638360" y="4538668"/>
                  <a:ext cx="1538770" cy="801756"/>
                </a:xfrm>
                <a:prstGeom prst="round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Case-Specific Base</a:t>
                  </a:r>
                  <a:endParaRPr lang="en-US" dirty="0"/>
                </a:p>
              </p:txBody>
            </p:sp>
          </p:grpSp>
          <p:cxnSp>
            <p:nvCxnSpPr>
              <p:cNvPr id="15" name="Straight Arrow Connector 14"/>
              <p:cNvCxnSpPr>
                <a:stCxn id="6" idx="3"/>
                <a:endCxn id="7" idx="1"/>
              </p:cNvCxnSpPr>
              <p:nvPr/>
            </p:nvCxnSpPr>
            <p:spPr>
              <a:xfrm>
                <a:off x="2146852" y="4177748"/>
                <a:ext cx="427665" cy="0"/>
              </a:xfrm>
              <a:prstGeom prst="straightConnector1">
                <a:avLst/>
              </a:prstGeom>
              <a:ln w="5715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17" name="Straight Arrow Connector 16"/>
              <p:cNvCxnSpPr/>
              <p:nvPr/>
            </p:nvCxnSpPr>
            <p:spPr>
              <a:xfrm flipV="1">
                <a:off x="4041912" y="2690191"/>
                <a:ext cx="785174" cy="9940"/>
              </a:xfrm>
              <a:prstGeom prst="straightConnector1">
                <a:avLst/>
              </a:prstGeom>
              <a:ln w="5715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22" name="Straight Arrow Connector 21"/>
              <p:cNvCxnSpPr/>
              <p:nvPr/>
            </p:nvCxnSpPr>
            <p:spPr>
              <a:xfrm flipV="1">
                <a:off x="6344967" y="4187688"/>
                <a:ext cx="1293393" cy="19879"/>
              </a:xfrm>
              <a:prstGeom prst="straightConnector1">
                <a:avLst/>
              </a:prstGeom>
              <a:ln w="5715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25" name="Elbow Connector 24"/>
              <p:cNvCxnSpPr>
                <a:stCxn id="9" idx="3"/>
                <a:endCxn id="10" idx="0"/>
              </p:cNvCxnSpPr>
              <p:nvPr/>
            </p:nvCxnSpPr>
            <p:spPr>
              <a:xfrm>
                <a:off x="6365856" y="2832652"/>
                <a:ext cx="2041889" cy="553280"/>
              </a:xfrm>
              <a:prstGeom prst="bentConnector2">
                <a:avLst/>
              </a:prstGeom>
              <a:ln w="57150">
                <a:headEnd type="triangle"/>
                <a:tailEnd type="triangle"/>
              </a:ln>
            </p:spPr>
            <p:style>
              <a:lnRef idx="3">
                <a:schemeClr val="accent2"/>
              </a:lnRef>
              <a:fillRef idx="0">
                <a:schemeClr val="accent2"/>
              </a:fillRef>
              <a:effectRef idx="2">
                <a:schemeClr val="accent2"/>
              </a:effectRef>
              <a:fontRef idx="minor">
                <a:schemeClr val="tx1"/>
              </a:fontRef>
            </p:style>
          </p:cxnSp>
        </p:grpSp>
        <p:grpSp>
          <p:nvGrpSpPr>
            <p:cNvPr id="49" name="Group 48"/>
            <p:cNvGrpSpPr/>
            <p:nvPr/>
          </p:nvGrpSpPr>
          <p:grpSpPr>
            <a:xfrm>
              <a:off x="2417667" y="1997870"/>
              <a:ext cx="4438815" cy="4005366"/>
              <a:chOff x="2417667" y="1997870"/>
              <a:chExt cx="4438815" cy="4005366"/>
            </a:xfrm>
          </p:grpSpPr>
          <p:cxnSp>
            <p:nvCxnSpPr>
              <p:cNvPr id="31" name="Straight Connector 30"/>
              <p:cNvCxnSpPr/>
              <p:nvPr/>
            </p:nvCxnSpPr>
            <p:spPr>
              <a:xfrm flipV="1">
                <a:off x="2423630" y="2011680"/>
                <a:ext cx="0" cy="3991556"/>
              </a:xfrm>
              <a:prstGeom prst="line">
                <a:avLst/>
              </a:prstGeom>
              <a:ln>
                <a:prstDash val="sysDash"/>
              </a:ln>
            </p:spPr>
            <p:style>
              <a:lnRef idx="3">
                <a:schemeClr val="accent3"/>
              </a:lnRef>
              <a:fillRef idx="0">
                <a:schemeClr val="accent3"/>
              </a:fillRef>
              <a:effectRef idx="2">
                <a:schemeClr val="accent3"/>
              </a:effectRef>
              <a:fontRef idx="minor">
                <a:schemeClr val="tx1"/>
              </a:fontRef>
            </p:style>
          </p:cxnSp>
          <p:cxnSp>
            <p:nvCxnSpPr>
              <p:cNvPr id="34" name="Straight Connector 33"/>
              <p:cNvCxnSpPr/>
              <p:nvPr/>
            </p:nvCxnSpPr>
            <p:spPr>
              <a:xfrm>
                <a:off x="2423630" y="5991530"/>
                <a:ext cx="4414492" cy="5418"/>
              </a:xfrm>
              <a:prstGeom prst="line">
                <a:avLst/>
              </a:prstGeom>
              <a:ln>
                <a:prstDash val="sysDash"/>
              </a:ln>
            </p:spPr>
            <p:style>
              <a:lnRef idx="3">
                <a:schemeClr val="accent3"/>
              </a:lnRef>
              <a:fillRef idx="0">
                <a:schemeClr val="accent3"/>
              </a:fillRef>
              <a:effectRef idx="2">
                <a:schemeClr val="accent3"/>
              </a:effectRef>
              <a:fontRef idx="minor">
                <a:schemeClr val="tx1"/>
              </a:fontRef>
            </p:style>
          </p:cxnSp>
          <p:cxnSp>
            <p:nvCxnSpPr>
              <p:cNvPr id="37" name="Straight Connector 36"/>
              <p:cNvCxnSpPr/>
              <p:nvPr/>
            </p:nvCxnSpPr>
            <p:spPr>
              <a:xfrm flipH="1" flipV="1">
                <a:off x="6838122" y="2977528"/>
                <a:ext cx="18360" cy="3014002"/>
              </a:xfrm>
              <a:prstGeom prst="line">
                <a:avLst/>
              </a:prstGeom>
              <a:ln>
                <a:prstDash val="sysDash"/>
              </a:ln>
            </p:spPr>
            <p:style>
              <a:lnRef idx="3">
                <a:schemeClr val="accent3"/>
              </a:lnRef>
              <a:fillRef idx="0">
                <a:schemeClr val="accent3"/>
              </a:fillRef>
              <a:effectRef idx="2">
                <a:schemeClr val="accent3"/>
              </a:effectRef>
              <a:fontRef idx="minor">
                <a:schemeClr val="tx1"/>
              </a:fontRef>
            </p:style>
          </p:cxnSp>
          <p:cxnSp>
            <p:nvCxnSpPr>
              <p:cNvPr id="39" name="Straight Connector 38"/>
              <p:cNvCxnSpPr/>
              <p:nvPr/>
            </p:nvCxnSpPr>
            <p:spPr>
              <a:xfrm>
                <a:off x="4444113" y="2984043"/>
                <a:ext cx="2412369" cy="13254"/>
              </a:xfrm>
              <a:prstGeom prst="line">
                <a:avLst/>
              </a:prstGeom>
              <a:ln>
                <a:prstDash val="sysDash"/>
              </a:ln>
            </p:spPr>
            <p:style>
              <a:lnRef idx="3">
                <a:schemeClr val="accent3"/>
              </a:lnRef>
              <a:fillRef idx="0">
                <a:schemeClr val="accent3"/>
              </a:fillRef>
              <a:effectRef idx="2">
                <a:schemeClr val="accent3"/>
              </a:effectRef>
              <a:fontRef idx="minor">
                <a:schemeClr val="tx1"/>
              </a:fontRef>
            </p:style>
          </p:cxnSp>
          <p:cxnSp>
            <p:nvCxnSpPr>
              <p:cNvPr id="42" name="Straight Connector 41"/>
              <p:cNvCxnSpPr/>
              <p:nvPr/>
            </p:nvCxnSpPr>
            <p:spPr>
              <a:xfrm flipV="1">
                <a:off x="4451638" y="2011680"/>
                <a:ext cx="35216" cy="985617"/>
              </a:xfrm>
              <a:prstGeom prst="line">
                <a:avLst/>
              </a:prstGeom>
              <a:ln>
                <a:prstDash val="sysDash"/>
              </a:ln>
            </p:spPr>
            <p:style>
              <a:lnRef idx="3">
                <a:schemeClr val="accent3"/>
              </a:lnRef>
              <a:fillRef idx="0">
                <a:schemeClr val="accent3"/>
              </a:fillRef>
              <a:effectRef idx="2">
                <a:schemeClr val="accent3"/>
              </a:effectRef>
              <a:fontRef idx="minor">
                <a:schemeClr val="tx1"/>
              </a:fontRef>
            </p:style>
          </p:cxnSp>
          <p:cxnSp>
            <p:nvCxnSpPr>
              <p:cNvPr id="46" name="Straight Connector 45"/>
              <p:cNvCxnSpPr/>
              <p:nvPr/>
            </p:nvCxnSpPr>
            <p:spPr>
              <a:xfrm>
                <a:off x="2417667" y="1997870"/>
                <a:ext cx="2062043" cy="0"/>
              </a:xfrm>
              <a:prstGeom prst="line">
                <a:avLst/>
              </a:prstGeom>
              <a:ln>
                <a:prstDash val="sysDash"/>
              </a:ln>
            </p:spPr>
            <p:style>
              <a:lnRef idx="3">
                <a:schemeClr val="accent3"/>
              </a:lnRef>
              <a:fillRef idx="0">
                <a:schemeClr val="accent3"/>
              </a:fillRef>
              <a:effectRef idx="2">
                <a:schemeClr val="accent3"/>
              </a:effectRef>
              <a:fontRef idx="minor">
                <a:schemeClr val="tx1"/>
              </a:fontRef>
            </p:style>
          </p:cxnSp>
        </p:grpSp>
      </p:grpSp>
      <p:sp>
        <p:nvSpPr>
          <p:cNvPr id="51" name="TextBox 50"/>
          <p:cNvSpPr txBox="1"/>
          <p:nvPr/>
        </p:nvSpPr>
        <p:spPr>
          <a:xfrm>
            <a:off x="3828118" y="6243606"/>
            <a:ext cx="3518690" cy="369332"/>
          </a:xfrm>
          <a:prstGeom prst="rect">
            <a:avLst/>
          </a:prstGeom>
          <a:noFill/>
        </p:spPr>
        <p:txBody>
          <a:bodyPr wrap="square" rtlCol="0">
            <a:spAutoFit/>
          </a:bodyPr>
          <a:lstStyle/>
          <a:p>
            <a:r>
              <a:rPr lang="en-US" b="1" dirty="0" smtClean="0"/>
              <a:t>Fig: Expert System </a:t>
            </a:r>
            <a:r>
              <a:rPr lang="en-US" b="1" dirty="0" err="1" smtClean="0"/>
              <a:t>Organisation</a:t>
            </a:r>
            <a:endParaRPr lang="en-US" b="1" dirty="0"/>
          </a:p>
        </p:txBody>
      </p:sp>
    </p:spTree>
    <p:extLst>
      <p:ext uri="{BB962C8B-B14F-4D97-AF65-F5344CB8AC3E}">
        <p14:creationId xmlns:p14="http://schemas.microsoft.com/office/powerpoint/2010/main" val="7001583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a:t>
            </a:r>
            <a:endParaRPr lang="en-US" dirty="0"/>
          </a:p>
        </p:txBody>
      </p:sp>
      <p:sp>
        <p:nvSpPr>
          <p:cNvPr id="3" name="Content Placeholder 2"/>
          <p:cNvSpPr>
            <a:spLocks noGrp="1"/>
          </p:cNvSpPr>
          <p:nvPr>
            <p:ph idx="1"/>
          </p:nvPr>
        </p:nvSpPr>
        <p:spPr/>
        <p:txBody>
          <a:bodyPr/>
          <a:lstStyle/>
          <a:p>
            <a:r>
              <a:rPr lang="en-US" dirty="0" smtClean="0"/>
              <a:t>We can represent knowledge in terms of Rules and Objects</a:t>
            </a:r>
          </a:p>
          <a:p>
            <a:r>
              <a:rPr lang="en-US" dirty="0" smtClean="0"/>
              <a:t>Knowledge is represented in IF-THEN rules</a:t>
            </a:r>
          </a:p>
          <a:p>
            <a:pPr lvl="1"/>
            <a:r>
              <a:rPr lang="en-US" dirty="0" smtClean="0"/>
              <a:t>EX: </a:t>
            </a:r>
            <a:r>
              <a:rPr lang="en-US" dirty="0" smtClean="0">
                <a:solidFill>
                  <a:srgbClr val="FFC000"/>
                </a:solidFill>
              </a:rPr>
              <a:t>IF it is raining, THEN carry an umbrella </a:t>
            </a:r>
            <a:r>
              <a:rPr lang="en-US" dirty="0" smtClean="0"/>
              <a:t>, here the Knowledge Base (KB) consists of the fact that it is raining, it will match the condition of rule and upon whose satisfaction we conclude that we need to carry an umbrella</a:t>
            </a:r>
          </a:p>
          <a:p>
            <a:r>
              <a:rPr lang="en-US" dirty="0" smtClean="0"/>
              <a:t>We can built many significant expert system by expressing the knowledge of the expert in the form of rules. Rules can be Pattern-Match on object s well as fact.</a:t>
            </a:r>
          </a:p>
          <a:p>
            <a:r>
              <a:rPr lang="en-US" dirty="0" smtClean="0"/>
              <a:t>KB Expert system encompasses following entities:</a:t>
            </a:r>
          </a:p>
          <a:p>
            <a:pPr lvl="1"/>
            <a:r>
              <a:rPr lang="en-US" dirty="0" smtClean="0"/>
              <a:t>Knowledge Engineer</a:t>
            </a:r>
          </a:p>
          <a:p>
            <a:pPr lvl="1"/>
            <a:r>
              <a:rPr lang="en-US" dirty="0" smtClean="0"/>
              <a:t>Domain Expert</a:t>
            </a:r>
          </a:p>
          <a:p>
            <a:pPr lvl="1"/>
            <a:r>
              <a:rPr lang="en-US" dirty="0" smtClean="0"/>
              <a:t>Human Expert</a:t>
            </a:r>
          </a:p>
        </p:txBody>
      </p:sp>
      <p:sp>
        <p:nvSpPr>
          <p:cNvPr id="4" name="Footer Placeholder 3"/>
          <p:cNvSpPr>
            <a:spLocks noGrp="1"/>
          </p:cNvSpPr>
          <p:nvPr>
            <p:ph type="ftr" sz="quarter" idx="11"/>
          </p:nvPr>
        </p:nvSpPr>
        <p:spPr/>
        <p:txBody>
          <a:bodyPr/>
          <a:lstStyle/>
          <a:p>
            <a:r>
              <a:rPr lang="en-US" smtClean="0"/>
              <a:t>Expert System</a:t>
            </a:r>
            <a:endParaRPr lang="en-US"/>
          </a:p>
        </p:txBody>
      </p:sp>
      <p:sp>
        <p:nvSpPr>
          <p:cNvPr id="5" name="Slide Number Placeholder 4"/>
          <p:cNvSpPr>
            <a:spLocks noGrp="1"/>
          </p:cNvSpPr>
          <p:nvPr>
            <p:ph type="sldNum" sz="quarter" idx="12"/>
          </p:nvPr>
        </p:nvSpPr>
        <p:spPr/>
        <p:txBody>
          <a:bodyPr/>
          <a:lstStyle/>
          <a:p>
            <a:fld id="{A251304C-3C45-4AC8-8B71-3DF60D8DFD38}" type="slidenum">
              <a:rPr lang="en-US" smtClean="0"/>
              <a:t>7</a:t>
            </a:fld>
            <a:endParaRPr lang="en-US"/>
          </a:p>
        </p:txBody>
      </p:sp>
    </p:spTree>
    <p:extLst>
      <p:ext uri="{BB962C8B-B14F-4D97-AF65-F5344CB8AC3E}">
        <p14:creationId xmlns:p14="http://schemas.microsoft.com/office/powerpoint/2010/main" val="24194840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lstStyle/>
          <a:p>
            <a:pPr marL="0" indent="0">
              <a:buNone/>
            </a:pPr>
            <a:r>
              <a:rPr lang="en-US" dirty="0" smtClean="0"/>
              <a:t>Definition of Expert System:</a:t>
            </a:r>
            <a:endParaRPr lang="en-US" dirty="0"/>
          </a:p>
          <a:p>
            <a:pPr marL="0" indent="0">
              <a:buNone/>
            </a:pPr>
            <a:r>
              <a:rPr lang="en-US" dirty="0">
                <a:solidFill>
                  <a:srgbClr val="FFC000"/>
                </a:solidFill>
              </a:rPr>
              <a:t>An Expert System is a collection of </a:t>
            </a:r>
            <a:r>
              <a:rPr lang="en-US" dirty="0" err="1">
                <a:solidFill>
                  <a:srgbClr val="FFC000"/>
                </a:solidFill>
              </a:rPr>
              <a:t>programmes</a:t>
            </a:r>
            <a:r>
              <a:rPr lang="en-US" dirty="0">
                <a:solidFill>
                  <a:srgbClr val="FFC000"/>
                </a:solidFill>
              </a:rPr>
              <a:t> or Computer Software that solves </a:t>
            </a:r>
            <a:r>
              <a:rPr lang="en-US" dirty="0" smtClean="0">
                <a:solidFill>
                  <a:srgbClr val="FFC000"/>
                </a:solidFill>
              </a:rPr>
              <a:t>problems in the domain of interest. It is called system because it consists of both problem solving component and a support component.</a:t>
            </a:r>
          </a:p>
          <a:p>
            <a:r>
              <a:rPr lang="en-US" dirty="0" smtClean="0"/>
              <a:t>The process of building Expert System is called </a:t>
            </a:r>
            <a:r>
              <a:rPr lang="en-US" dirty="0" smtClean="0">
                <a:solidFill>
                  <a:srgbClr val="FF0000"/>
                </a:solidFill>
              </a:rPr>
              <a:t>knowledge engineering </a:t>
            </a:r>
            <a:r>
              <a:rPr lang="en-US" dirty="0" smtClean="0"/>
              <a:t>and is done by </a:t>
            </a:r>
            <a:r>
              <a:rPr lang="en-US" dirty="0" smtClean="0">
                <a:solidFill>
                  <a:srgbClr val="FF0000"/>
                </a:solidFill>
              </a:rPr>
              <a:t>knowledge Engineer</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Expert System</a:t>
            </a:r>
            <a:endParaRPr lang="en-US"/>
          </a:p>
        </p:txBody>
      </p:sp>
      <p:sp>
        <p:nvSpPr>
          <p:cNvPr id="5" name="Slide Number Placeholder 4"/>
          <p:cNvSpPr>
            <a:spLocks noGrp="1"/>
          </p:cNvSpPr>
          <p:nvPr>
            <p:ph type="sldNum" sz="quarter" idx="12"/>
          </p:nvPr>
        </p:nvSpPr>
        <p:spPr/>
        <p:txBody>
          <a:bodyPr/>
          <a:lstStyle/>
          <a:p>
            <a:fld id="{A251304C-3C45-4AC8-8B71-3DF60D8DFD38}" type="slidenum">
              <a:rPr lang="en-US" smtClean="0"/>
              <a:t>8</a:t>
            </a:fld>
            <a:endParaRPr lang="en-US"/>
          </a:p>
        </p:txBody>
      </p:sp>
    </p:spTree>
    <p:extLst>
      <p:ext uri="{BB962C8B-B14F-4D97-AF65-F5344CB8AC3E}">
        <p14:creationId xmlns:p14="http://schemas.microsoft.com/office/powerpoint/2010/main" val="36632122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lstStyle/>
          <a:p>
            <a:r>
              <a:rPr lang="en-US" b="1" dirty="0" smtClean="0"/>
              <a:t>Knowledge Engineer </a:t>
            </a:r>
          </a:p>
          <a:p>
            <a:pPr lvl="1"/>
            <a:r>
              <a:rPr lang="en-US" dirty="0" smtClean="0"/>
              <a:t>is a human with a background of computer science and AI</a:t>
            </a:r>
            <a:r>
              <a:rPr lang="en-US" dirty="0"/>
              <a:t> </a:t>
            </a:r>
            <a:r>
              <a:rPr lang="en-US" dirty="0" smtClean="0"/>
              <a:t>who knows how to built an Expert System</a:t>
            </a:r>
          </a:p>
          <a:p>
            <a:pPr lvl="1"/>
            <a:r>
              <a:rPr lang="en-US" dirty="0"/>
              <a:t>d</a:t>
            </a:r>
            <a:r>
              <a:rPr lang="en-US" dirty="0" smtClean="0"/>
              <a:t>ecides how to represent the knowledge and helps programmer to write codes</a:t>
            </a:r>
          </a:p>
          <a:p>
            <a:pPr lvl="1"/>
            <a:r>
              <a:rPr lang="en-US" dirty="0" smtClean="0"/>
              <a:t>creates a relation with human expert to elicit knowledge from him/her</a:t>
            </a:r>
          </a:p>
          <a:p>
            <a:r>
              <a:rPr lang="en-US" b="1" dirty="0" smtClean="0"/>
              <a:t>Knowledge Engineering</a:t>
            </a:r>
          </a:p>
          <a:p>
            <a:pPr lvl="1"/>
            <a:r>
              <a:rPr lang="en-US" dirty="0"/>
              <a:t>is the acquisition of knowledge from human expert or other </a:t>
            </a:r>
            <a:r>
              <a:rPr lang="en-US" dirty="0" smtClean="0"/>
              <a:t>sources</a:t>
            </a:r>
            <a:endParaRPr lang="en-US" b="1" dirty="0" smtClean="0"/>
          </a:p>
          <a:p>
            <a:r>
              <a:rPr lang="en-US" b="1" dirty="0" smtClean="0"/>
              <a:t>Expert</a:t>
            </a:r>
          </a:p>
          <a:p>
            <a:pPr lvl="1"/>
            <a:r>
              <a:rPr lang="en-US" dirty="0" smtClean="0"/>
              <a:t>evaluates the expert system and gives report to knowledge engineer</a:t>
            </a:r>
          </a:p>
          <a:p>
            <a:pPr lvl="1"/>
            <a:r>
              <a:rPr lang="en-US" dirty="0" smtClean="0"/>
              <a:t>the process continues until the performance is found satisfactory by the experts</a:t>
            </a:r>
          </a:p>
          <a:p>
            <a:pPr lvl="1"/>
            <a:endParaRPr lang="en-US" dirty="0" smtClean="0"/>
          </a:p>
        </p:txBody>
      </p:sp>
      <p:sp>
        <p:nvSpPr>
          <p:cNvPr id="4" name="Footer Placeholder 3"/>
          <p:cNvSpPr>
            <a:spLocks noGrp="1"/>
          </p:cNvSpPr>
          <p:nvPr>
            <p:ph type="ftr" sz="quarter" idx="11"/>
          </p:nvPr>
        </p:nvSpPr>
        <p:spPr/>
        <p:txBody>
          <a:bodyPr/>
          <a:lstStyle/>
          <a:p>
            <a:r>
              <a:rPr lang="en-US" dirty="0" smtClean="0"/>
              <a:t>Expert System</a:t>
            </a:r>
            <a:endParaRPr lang="en-US" dirty="0"/>
          </a:p>
        </p:txBody>
      </p:sp>
      <p:sp>
        <p:nvSpPr>
          <p:cNvPr id="5" name="Slide Number Placeholder 4"/>
          <p:cNvSpPr>
            <a:spLocks noGrp="1"/>
          </p:cNvSpPr>
          <p:nvPr>
            <p:ph type="sldNum" sz="quarter" idx="12"/>
          </p:nvPr>
        </p:nvSpPr>
        <p:spPr/>
        <p:txBody>
          <a:bodyPr/>
          <a:lstStyle/>
          <a:p>
            <a:fld id="{A251304C-3C45-4AC8-8B71-3DF60D8DFD38}" type="slidenum">
              <a:rPr lang="en-US" smtClean="0"/>
              <a:t>9</a:t>
            </a:fld>
            <a:endParaRPr lang="en-US"/>
          </a:p>
        </p:txBody>
      </p:sp>
    </p:spTree>
    <p:extLst>
      <p:ext uri="{BB962C8B-B14F-4D97-AF65-F5344CB8AC3E}">
        <p14:creationId xmlns:p14="http://schemas.microsoft.com/office/powerpoint/2010/main" val="21667976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Banded">
  <a:themeElements>
    <a:clrScheme name="Banded">
      <a:dk1>
        <a:sysClr val="windowText" lastClr="000000"/>
      </a:dk1>
      <a:lt1>
        <a:sysClr val="window" lastClr="FFFFFF"/>
      </a:lt1>
      <a:dk2>
        <a:srgbClr val="323232"/>
      </a:dk2>
      <a:lt2>
        <a:srgbClr val="E3DED1"/>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tint val="98000"/>
              </a:schemeClr>
              <a:schemeClr val="phClr">
                <a:tint val="99000"/>
                <a:shade val="96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C3935CB6-B0E3-44A7-AB37-996D901F73A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504</TotalTime>
  <Words>1810</Words>
  <Application>Microsoft Office PowerPoint</Application>
  <PresentationFormat>Widescreen</PresentationFormat>
  <Paragraphs>278</Paragraphs>
  <Slides>27</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Arial</vt:lpstr>
      <vt:lpstr>Calibri</vt:lpstr>
      <vt:lpstr>Calibri Light</vt:lpstr>
      <vt:lpstr>Cambria Math</vt:lpstr>
      <vt:lpstr>Corbel</vt:lpstr>
      <vt:lpstr>Wingdings</vt:lpstr>
      <vt:lpstr>Wingdings 2</vt:lpstr>
      <vt:lpstr>HDOfficeLightV0</vt:lpstr>
      <vt:lpstr>Banded</vt:lpstr>
      <vt:lpstr>Unit 7 - Expert Systems</vt:lpstr>
      <vt:lpstr>Contents</vt:lpstr>
      <vt:lpstr>Introduction</vt:lpstr>
      <vt:lpstr>Expert System</vt:lpstr>
      <vt:lpstr>Expert system</vt:lpstr>
      <vt:lpstr>Expert System</vt:lpstr>
      <vt:lpstr>Features </vt:lpstr>
      <vt:lpstr>Features</vt:lpstr>
      <vt:lpstr>Features</vt:lpstr>
      <vt:lpstr>characteristics</vt:lpstr>
      <vt:lpstr>Characteristics</vt:lpstr>
      <vt:lpstr>Characteristics</vt:lpstr>
      <vt:lpstr>Development</vt:lpstr>
      <vt:lpstr>Architecture</vt:lpstr>
      <vt:lpstr>PowerPoint Presentation</vt:lpstr>
      <vt:lpstr>Goals</vt:lpstr>
      <vt:lpstr>Basic Activities</vt:lpstr>
      <vt:lpstr>Advantages</vt:lpstr>
      <vt:lpstr>Advantages</vt:lpstr>
      <vt:lpstr>Stages in development of expert system</vt:lpstr>
      <vt:lpstr>Probability Based Expert system</vt:lpstr>
      <vt:lpstr>Probability Based Expert system</vt:lpstr>
      <vt:lpstr>Probability Based Expert system</vt:lpstr>
      <vt:lpstr>Probability Based Expert system</vt:lpstr>
      <vt:lpstr>Expert System tools</vt:lpstr>
      <vt:lpstr>Expert system tools</vt:lpstr>
      <vt:lpstr>Expert system tools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Expert Systems</dc:title>
  <dc:creator>Krishna Hari KC</dc:creator>
  <cp:lastModifiedBy>Krishna Hari KC</cp:lastModifiedBy>
  <cp:revision>64</cp:revision>
  <dcterms:created xsi:type="dcterms:W3CDTF">2014-12-18T14:15:19Z</dcterms:created>
  <dcterms:modified xsi:type="dcterms:W3CDTF">2014-12-23T06:04:52Z</dcterms:modified>
</cp:coreProperties>
</file>