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3" r:id="rId15"/>
    <p:sldId id="274" r:id="rId16"/>
    <p:sldId id="272" r:id="rId17"/>
    <p:sldId id="271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3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33" autoAdjust="0"/>
  </p:normalViewPr>
  <p:slideViewPr>
    <p:cSldViewPr snapToGrid="0">
      <p:cViewPr varScale="1">
        <p:scale>
          <a:sx n="55" d="100"/>
          <a:sy n="55" d="100"/>
        </p:scale>
        <p:origin x="12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846D-8520-44FF-9CE1-8532718DFC6E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8446-859D-4035-9767-7433F787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Data be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𝑠𝑒𝑞𝑢𝑒𝑛𝑡𝑖𝑎𝑙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model this data to Probabilistic Random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𝑑𝑒𝑝𝑒𝑛𝑑𝑠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where m is fixed value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Data be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𝐷=(𝑥_1,𝑥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2, …,𝑥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 )  𝑤ℎ𝑖𝑐ℎ 𝑖𝑠 𝑠𝑒𝑞𝑢𝑒𝑛𝑡𝑖𝑎𝑙 𝑑𝑎𝑡𝑎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model this data to Probabilistic Random data: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𝑋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1,…,𝑋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:r>
                  <a:rPr lang="en-US" i="0">
                    <a:latin typeface="Cambria Math" panose="02040503050406030204" pitchFamily="18" charset="0"/>
                  </a:rPr>
                  <a:t>𝑋_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  𝑑𝑒𝑝𝑒𝑛𝑑𝑠 𝑜𝑛</a:t>
                </a:r>
                <a:r>
                  <a:rPr lang="en-US" i="0">
                    <a:latin typeface="Cambria Math" panose="02040503050406030204" pitchFamily="18" charset="0"/>
                  </a:rPr>
                  <a:t>𝑋_(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i="0">
                    <a:latin typeface="Cambria Math" panose="02040503050406030204" pitchFamily="18" charset="0"/>
                  </a:rPr>
                  <a:t>𝑋_(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𝑡−2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…,</a:t>
                </a:r>
                <a:r>
                  <a:rPr lang="en-US" i="0">
                    <a:latin typeface="Cambria Math" panose="02040503050406030204" pitchFamily="18" charset="0"/>
                  </a:rPr>
                  <a:t>𝑋〗_(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𝑡−𝑚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 where m is fixed value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Emission Probability is arbitrary i.e. Discrete or Random</a:t>
            </a:r>
            <a:r>
              <a:rPr lang="en-US" baseline="0" dirty="0" smtClean="0"/>
              <a:t>  or Real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EBB4-6154-47A4-9A32-DB5459E6C8C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19D-8AD9-4F47-814D-1FD082455C1E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5465-40AD-4D61-B264-7BE3B35FAF9F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7FBC-BFFE-4410-8B02-DA2510B80F4F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0F1F-3379-4F8A-B3C4-DC3703EECC5D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9778-8AA8-4BBC-B2AB-536BF1B493BE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2CCD-C5B8-467C-8357-40131E2D3752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6A3-D977-4E7A-A0B3-4AE9CF2067D3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D475-E8AE-43BD-91EE-52F06B42E056}" type="datetime1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E713-031A-47C7-8B02-43FA8E955E33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00B9-3B62-49EE-B6A2-B007819F1992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094A-FEE0-45E2-B007-FB51B587284B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5549704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08296"/>
            <a:ext cx="7777135" cy="55497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Inference from Effect to cause; given Burglary, what is P(J|B)?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P(J | B) = 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first calculate probability of Alarm ringing on burglary: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P(B)P(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E)P(B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E) +</a:t>
                </a:r>
                <a:r>
                  <a:rPr lang="en-US" dirty="0"/>
                  <a:t> </a:t>
                </a:r>
                <a:r>
                  <a:rPr lang="en-US" dirty="0" smtClean="0"/>
                  <a:t>P(B)P(E)P(B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E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1*(0.998)*(0.94) + 1*(0.002)*(0.95)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0.94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Now, Let us calculate P(J | B)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P(J | B) = P(A | B)*P(J) +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A | B))*P(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J)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P(J | B) = (0.94) * (0.9) + (0.06) * (0.05) = 0.85</a:t>
                </a:r>
              </a:p>
              <a:p>
                <a:r>
                  <a:rPr lang="en-US" dirty="0" smtClean="0"/>
                  <a:t>Also calculate P(M|B) = 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 rotWithShape="0">
                <a:blip r:embed="rId3"/>
                <a:stretch>
                  <a:fillRect l="-1043" t="-1887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can readily handle incomplete data sets</a:t>
            </a:r>
          </a:p>
          <a:p>
            <a:endParaRPr lang="en-US" dirty="0"/>
          </a:p>
          <a:p>
            <a:r>
              <a:rPr lang="en-US" dirty="0" smtClean="0"/>
              <a:t>It allows one to learn about causal relationships</a:t>
            </a:r>
          </a:p>
          <a:p>
            <a:endParaRPr lang="en-US" dirty="0"/>
          </a:p>
          <a:p>
            <a:r>
              <a:rPr lang="en-US" dirty="0" smtClean="0"/>
              <a:t>It readily facilitate use of prior knowledge</a:t>
            </a:r>
          </a:p>
          <a:p>
            <a:endParaRPr lang="en-US" dirty="0"/>
          </a:p>
          <a:p>
            <a:r>
              <a:rPr lang="en-US" dirty="0" smtClean="0"/>
              <a:t>It Provide a natural representation for conditional independence</a:t>
            </a:r>
          </a:p>
          <a:p>
            <a:endParaRPr lang="en-US" dirty="0"/>
          </a:p>
          <a:p>
            <a:r>
              <a:rPr lang="en-US" dirty="0" smtClean="0"/>
              <a:t>It is more complex to construct the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canonical probabilistic model of temporal or sequential data is called Markov Model or Markov Network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Future is independent of the past given the present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They model a process that proceeds in steps (time, sequence, trials, etc.); like a series of probability trees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World at the end of this ……………..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forms a Discrete time Markov Chain if their joint distribution respects the following graphical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Mathematically: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does it mean by resect the graph?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2479763"/>
            <a:ext cx="9784080" cy="1862048"/>
            <a:chOff x="1203960" y="2794566"/>
            <a:chExt cx="9784080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9982200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3083242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42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023485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485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03960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960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8"/>
            <p:cNvSpPr/>
            <p:nvPr/>
          </p:nvSpPr>
          <p:spPr>
            <a:xfrm>
              <a:off x="2209800" y="4032568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50043" y="4079479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090286" y="4047411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9094947" y="4079479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5096" y="2794566"/>
              <a:ext cx="120257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 smtClean="0"/>
                <a:t>…</a:t>
              </a:r>
              <a:endParaRPr lang="en-US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7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Applications:</a:t>
            </a:r>
          </a:p>
          <a:p>
            <a:r>
              <a:rPr lang="en-US" dirty="0" smtClean="0"/>
              <a:t>Weather forecast</a:t>
            </a:r>
          </a:p>
          <a:p>
            <a:r>
              <a:rPr lang="en-US" dirty="0" smtClean="0"/>
              <a:t>Financial Analysis</a:t>
            </a:r>
          </a:p>
          <a:p>
            <a:r>
              <a:rPr lang="en-US" dirty="0" smtClean="0"/>
              <a:t>Language processing  like Speech to Text Conversion or speech recognition</a:t>
            </a:r>
          </a:p>
          <a:p>
            <a:r>
              <a:rPr lang="en-US" dirty="0" smtClean="0"/>
              <a:t>Image tracking : Robot takes input as image and tries to find your next position by reading your coordinate</a:t>
            </a:r>
          </a:p>
          <a:p>
            <a:r>
              <a:rPr lang="en-US" dirty="0" smtClean="0"/>
              <a:t>Diagnosis : To self amend the internal state of machine. Ex. Mars Rovers use this to diagnosis if its wheels are broken and fix itself</a:t>
            </a:r>
          </a:p>
          <a:p>
            <a:r>
              <a:rPr lang="en-US" dirty="0" smtClean="0"/>
              <a:t>Bioinformatics : to determine how the patients are reacting toward the medication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smtClean="0"/>
              <a:t>They are combination of probabilities and matrix operations</a:t>
            </a:r>
          </a:p>
          <a:p>
            <a:r>
              <a:rPr lang="en-US" dirty="0" smtClean="0"/>
              <a:t>They model a process that proceeds in steps(time, sequence, trials, etc.); like series of probability trees</a:t>
            </a:r>
          </a:p>
          <a:p>
            <a:r>
              <a:rPr lang="en-US" dirty="0" smtClean="0"/>
              <a:t>The model can be in one “state” at each step</a:t>
            </a:r>
          </a:p>
          <a:p>
            <a:r>
              <a:rPr lang="en-US" dirty="0" smtClean="0"/>
              <a:t>When the next step occurs, the process can be in the same state or move to another state</a:t>
            </a:r>
          </a:p>
          <a:p>
            <a:r>
              <a:rPr lang="en-US" dirty="0" smtClean="0"/>
              <a:t>Movements between states are defined by probabilities</a:t>
            </a:r>
          </a:p>
          <a:p>
            <a:r>
              <a:rPr lang="en-US" dirty="0" smtClean="0"/>
              <a:t>We can then find the probability of being in any given state many steps into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Bayes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Dynamic Bayesian Network</a:t>
            </a:r>
            <a:r>
              <a:rPr lang="en-US" dirty="0"/>
              <a:t> (DBN) is a Bayesian Network which relates variables to each other over adjacent time steps.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often called a </a:t>
            </a:r>
            <a:r>
              <a:rPr lang="en-US" i="1" dirty="0"/>
              <a:t>Two-</a:t>
            </a:r>
            <a:r>
              <a:rPr lang="en-US" i="1" dirty="0" err="1"/>
              <a:t>Timeslice</a:t>
            </a:r>
            <a:r>
              <a:rPr lang="en-US" dirty="0"/>
              <a:t> BN because it says that at any point in time T, the value of a variable can be calculated from the internal </a:t>
            </a:r>
            <a:r>
              <a:rPr lang="en-US" dirty="0" err="1"/>
              <a:t>regressors</a:t>
            </a:r>
            <a:r>
              <a:rPr lang="en-US" dirty="0"/>
              <a:t> and the immediate prior value (time T-1). </a:t>
            </a:r>
            <a:endParaRPr lang="en-US" dirty="0" smtClean="0"/>
          </a:p>
          <a:p>
            <a:r>
              <a:rPr lang="en-US" dirty="0" smtClean="0"/>
              <a:t>DBNs </a:t>
            </a:r>
            <a:r>
              <a:rPr lang="en-US" dirty="0"/>
              <a:t>are common in robotics, and have shown potential for a wide range of data mining applications. For example, they have been used in speech recognition, digital forensics, protein sequencing, and bioinformatics. </a:t>
            </a:r>
            <a:endParaRPr lang="en-US" dirty="0" smtClean="0"/>
          </a:p>
          <a:p>
            <a:r>
              <a:rPr lang="en-US" dirty="0" smtClean="0"/>
              <a:t>DBN </a:t>
            </a:r>
            <a:r>
              <a:rPr lang="en-US" dirty="0"/>
              <a:t>is a generalization of </a:t>
            </a:r>
            <a:r>
              <a:rPr lang="en-US" b="1" dirty="0"/>
              <a:t>hidden Markov models </a:t>
            </a:r>
            <a:r>
              <a:rPr lang="en-US" dirty="0"/>
              <a:t>and </a:t>
            </a:r>
            <a:r>
              <a:rPr lang="en-US" dirty="0" err="1"/>
              <a:t>Kalman</a:t>
            </a:r>
            <a:r>
              <a:rPr lang="en-US" dirty="0"/>
              <a:t> filters.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Model(HMM)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 smtClean="0"/>
                  <a:t>An HMM is a stochastic finite automation, where each state generates(emits) an observation.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hidden states /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observations and m = possible states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{1, 2, … , </a:t>
                </a:r>
                <a:r>
                  <a:rPr lang="en-US" dirty="0"/>
                  <a:t>m</a:t>
                </a:r>
                <a:r>
                  <a:rPr lang="en-US" dirty="0" smtClean="0"/>
                  <a:t>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{1,2, … , </a:t>
                </a:r>
                <a:r>
                  <a:rPr lang="en-US" dirty="0"/>
                  <a:t>m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76022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0"/>
                <a:ext cx="1143000" cy="9829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698230" y="5490209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5490209"/>
                <a:ext cx="1143000" cy="9829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69823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0"/>
                <a:ext cx="1143000" cy="9829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099560" y="549116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5491161"/>
                <a:ext cx="1143000" cy="9829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09956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0"/>
                <a:ext cx="1143000" cy="9829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760220" y="5490209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5490209"/>
                <a:ext cx="1143000" cy="98298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903220" y="4285455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501890" y="4284659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273040" y="4285454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997550" y="5110321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8889841" y="5104605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383405" y="5136990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6499860" y="3339524"/>
            <a:ext cx="107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176022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1"/>
                <a:ext cx="1143000" cy="98298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69823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1"/>
                <a:ext cx="1143000" cy="98298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409956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1"/>
                <a:ext cx="1143000" cy="98298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2903220" y="4285456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01890" y="4284660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273040" y="4285455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8889841" y="5104606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2180" y="4941569"/>
            <a:ext cx="268605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Trellis Diagram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82200" y="5765662"/>
            <a:ext cx="1851660" cy="5232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observed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035540" y="3947596"/>
            <a:ext cx="185166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Hidden / latent variable</a:t>
            </a:r>
            <a:endParaRPr lang="en-US" sz="2800" b="1" dirty="0"/>
          </a:p>
        </p:txBody>
      </p:sp>
      <p:sp>
        <p:nvSpPr>
          <p:cNvPr id="35" name="Right Arrow 34"/>
          <p:cNvSpPr/>
          <p:nvPr/>
        </p:nvSpPr>
        <p:spPr>
          <a:xfrm rot="5400000">
            <a:off x="1997550" y="5110322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176022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2"/>
                <a:ext cx="1143000" cy="98298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8698230" y="549021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5490210"/>
                <a:ext cx="1143000" cy="98298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4099560" y="549116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5491162"/>
                <a:ext cx="1143000" cy="98298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1760220" y="549021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5490210"/>
                <a:ext cx="1143000" cy="98298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rot="5400000">
            <a:off x="4383405" y="5136991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69823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2"/>
                <a:ext cx="1143000" cy="98298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09956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2"/>
                <a:ext cx="1143000" cy="98298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2903220" y="4285457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01890" y="4284661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273040" y="4285456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889841" y="5104607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1997550" y="5110323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1760220" y="393192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3"/>
                <a:ext cx="1143000" cy="98298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45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Bayes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represent the probabilistic relationship between two different classes</a:t>
            </a:r>
          </a:p>
          <a:p>
            <a:endParaRPr lang="en-US" dirty="0" smtClean="0"/>
          </a:p>
          <a:p>
            <a:r>
              <a:rPr lang="en-US" dirty="0" smtClean="0"/>
              <a:t>To avoid dependences between value of attributes by joint conditional probability distribution</a:t>
            </a:r>
          </a:p>
          <a:p>
            <a:endParaRPr lang="en-US" dirty="0" smtClean="0"/>
          </a:p>
          <a:p>
            <a:r>
              <a:rPr lang="en-US" dirty="0" smtClean="0"/>
              <a:t>In Naïve Bayes Classifier, attributes are conditionally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Joint Distribution of Trellis Graph respects following: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21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30328" y="1557342"/>
            <a:ext cx="2303463" cy="612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Instance</a:t>
            </a:r>
            <a:endParaRPr lang="zh-CN" altLang="en-US" sz="2400" b="1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1403353" y="2266951"/>
            <a:ext cx="69135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We can regard the weather as three states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state1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Rain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state2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Cloudy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state3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Sun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04" y="2689325"/>
            <a:ext cx="4287836" cy="149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00083"/>
              </p:ext>
            </p:extLst>
          </p:nvPr>
        </p:nvGraphicFramePr>
        <p:xfrm>
          <a:off x="1051560" y="4046220"/>
          <a:ext cx="4650421" cy="2310129"/>
        </p:xfrm>
        <a:graphic>
          <a:graphicData uri="http://schemas.openxmlformats.org/drawingml/2006/table">
            <a:tbl>
              <a:tblPr/>
              <a:tblGrid>
                <a:gridCol w="736368"/>
                <a:gridCol w="1066898"/>
                <a:gridCol w="947657"/>
                <a:gridCol w="949749"/>
                <a:gridCol w="949749"/>
              </a:tblGrid>
              <a:tr h="494206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Tomorrow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63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Rain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Cloudy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Sun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839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Rain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Cloudy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243"/>
          <p:cNvSpPr txBox="1">
            <a:spLocks noChangeArrowheads="1"/>
          </p:cNvSpPr>
          <p:nvPr/>
        </p:nvSpPr>
        <p:spPr bwMode="auto">
          <a:xfrm>
            <a:off x="6360798" y="4797626"/>
            <a:ext cx="39947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We can obtain the transition matrix with long term observation</a:t>
            </a:r>
            <a:endParaRPr lang="zh-CN" altLang="en-US" sz="2400" dirty="0"/>
          </a:p>
        </p:txBody>
      </p:sp>
      <p:sp>
        <p:nvSpPr>
          <p:cNvPr id="10" name="虚尾箭头 14"/>
          <p:cNvSpPr/>
          <p:nvPr/>
        </p:nvSpPr>
        <p:spPr bwMode="auto">
          <a:xfrm rot="10800000">
            <a:off x="5747705" y="4892459"/>
            <a:ext cx="576263" cy="733663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89585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Fig: State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" r="5763"/>
          <a:stretch>
            <a:fillRect/>
          </a:stretch>
        </p:blipFill>
        <p:spPr bwMode="auto">
          <a:xfrm>
            <a:off x="2268795" y="1825626"/>
            <a:ext cx="7446705" cy="433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Parameters of HMM:</a:t>
                </a:r>
              </a:p>
              <a:p>
                <a:r>
                  <a:rPr lang="en-US" dirty="0" smtClean="0"/>
                  <a:t>State Space {1,2,…,m} and Observation Sequence</a:t>
                </a:r>
              </a:p>
              <a:p>
                <a:r>
                  <a:rPr lang="en-US" b="1" dirty="0" smtClean="0"/>
                  <a:t>Transition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 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State Transition Matrix: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1≤i ,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j≤N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1" dirty="0" smtClean="0"/>
                  <a:t>Initial State Transition Matrix /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≤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≤N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 rotWithShape="0">
                <a:blip r:embed="rId2"/>
                <a:stretch>
                  <a:fillRect l="-1128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2426"/>
            <a:ext cx="3825240" cy="21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5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Emission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Joint Distributions in terms of above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 rotWithShape="0">
                <a:blip r:embed="rId3"/>
                <a:stretch>
                  <a:fillRect l="-1128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Arrow Callout 4"/>
              <p:cNvSpPr/>
              <p:nvPr/>
            </p:nvSpPr>
            <p:spPr>
              <a:xfrm>
                <a:off x="1874520" y="2206784"/>
                <a:ext cx="5067300" cy="1725136"/>
              </a:xfrm>
              <a:prstGeom prst="upArrowCallout">
                <a:avLst>
                  <a:gd name="adj1" fmla="val 3085"/>
                  <a:gd name="adj2" fmla="val 6481"/>
                  <a:gd name="adj3" fmla="val 25000"/>
                  <a:gd name="adj4" fmla="val 64977"/>
                </a:avLst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Probability Distribution on 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Up Arrow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20" y="2206784"/>
                <a:ext cx="5067300" cy="1725136"/>
              </a:xfrm>
              <a:prstGeom prst="upArrowCallout">
                <a:avLst>
                  <a:gd name="adj1" fmla="val 3085"/>
                  <a:gd name="adj2" fmla="val 6481"/>
                  <a:gd name="adj3" fmla="val 25000"/>
                  <a:gd name="adj4" fmla="val 6497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763716" y="3286125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11642" y="3286125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88125" y="3286125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cxnSp>
        <p:nvCxnSpPr>
          <p:cNvPr id="8" name="AutoShape 13"/>
          <p:cNvCxnSpPr>
            <a:cxnSpLocks noChangeShapeType="1"/>
            <a:stCxn id="5" idx="3"/>
            <a:endCxn id="7" idx="5"/>
          </p:cNvCxnSpPr>
          <p:nvPr/>
        </p:nvCxnSpPr>
        <p:spPr bwMode="auto">
          <a:xfrm rot="16200000" flipH="1">
            <a:off x="4499772" y="1199357"/>
            <a:ext cx="1587" cy="5283200"/>
          </a:xfrm>
          <a:prstGeom prst="curvedConnector3">
            <a:avLst>
              <a:gd name="adj1" fmla="val 1224000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2087563" y="3152778"/>
            <a:ext cx="1588" cy="458787"/>
          </a:xfrm>
          <a:prstGeom prst="curvedConnector3">
            <a:avLst>
              <a:gd name="adj1" fmla="val -58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484438" y="1989141"/>
            <a:ext cx="1223963" cy="1152526"/>
            <a:chOff x="1565" y="527"/>
            <a:chExt cx="771" cy="726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4" name="AutoShape 2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0.80.2</a:t>
                </a:r>
              </a:p>
            </p:txBody>
          </p:sp>
        </p:grp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219702" y="2133602"/>
            <a:ext cx="1223963" cy="1152526"/>
            <a:chOff x="1565" y="527"/>
            <a:chExt cx="771" cy="726"/>
          </a:xfrm>
        </p:grpSpPr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0" name="AutoShape 35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2627314" y="3933828"/>
            <a:ext cx="1223963" cy="1216025"/>
            <a:chOff x="1565" y="527"/>
            <a:chExt cx="771" cy="766"/>
          </a:xfrm>
        </p:grpSpPr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5148264" y="3789365"/>
            <a:ext cx="1223963" cy="1152526"/>
            <a:chOff x="1565" y="527"/>
            <a:chExt cx="771" cy="726"/>
          </a:xfrm>
        </p:grpSpPr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2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34" name="Group 49"/>
          <p:cNvGrpSpPr>
            <a:grpSpLocks/>
          </p:cNvGrpSpPr>
          <p:nvPr/>
        </p:nvGrpSpPr>
        <p:grpSpPr bwMode="auto">
          <a:xfrm>
            <a:off x="6948489" y="4437065"/>
            <a:ext cx="1223963" cy="1216025"/>
            <a:chOff x="1565" y="527"/>
            <a:chExt cx="771" cy="766"/>
          </a:xfrm>
        </p:grpSpPr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6" name="Group 51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37" name="Text Box 52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8" name="AutoShape 53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" name="Text Box 54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</a:p>
            </p:txBody>
          </p:sp>
        </p:grpSp>
      </p:grp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2411417" y="36449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4859341" y="35734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AutoShape 57"/>
          <p:cNvCxnSpPr>
            <a:cxnSpLocks noChangeShapeType="1"/>
            <a:stCxn id="6" idx="1"/>
            <a:endCxn id="6" idx="7"/>
          </p:cNvCxnSpPr>
          <p:nvPr/>
        </p:nvCxnSpPr>
        <p:spPr bwMode="auto">
          <a:xfrm rot="5400000" flipV="1">
            <a:off x="4535489" y="3152778"/>
            <a:ext cx="1588" cy="458787"/>
          </a:xfrm>
          <a:prstGeom prst="curvedConnector3">
            <a:avLst>
              <a:gd name="adj1" fmla="val -20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007270" y="1357998"/>
            <a:ext cx="94168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What’s the probability of producing the sequence “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aab</a:t>
            </a:r>
            <a:r>
              <a:rPr lang="en-US" altLang="zh-CN" sz="2000" dirty="0" smtClean="0">
                <a:solidFill>
                  <a:srgbClr val="000000"/>
                </a:solidFill>
              </a:rPr>
              <a:t>” for this stochastic process? 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INSTANCE 1: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26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466536" y="3761343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914462" y="3761343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290945" y="3761343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14237" y="404868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562161" y="404868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1790383" y="3627994"/>
            <a:ext cx="1588" cy="458787"/>
          </a:xfrm>
          <a:prstGeom prst="curvedConnector3">
            <a:avLst>
              <a:gd name="adj1" fmla="val -58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187258" y="2464357"/>
            <a:ext cx="1223963" cy="1152526"/>
            <a:chOff x="1565" y="527"/>
            <a:chExt cx="771" cy="726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0.80.2</a:t>
                </a:r>
              </a:p>
            </p:txBody>
          </p:sp>
        </p:grp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2330134" y="4409045"/>
            <a:ext cx="1223963" cy="1216025"/>
            <a:chOff x="1565" y="527"/>
            <a:chExt cx="771" cy="766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565" y="709"/>
              <a:ext cx="545" cy="584"/>
              <a:chOff x="1565" y="709"/>
              <a:chExt cx="545" cy="584"/>
            </a:xfrm>
          </p:grpSpPr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1" name="AutoShape 2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27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851084" y="4264582"/>
            <a:ext cx="1223963" cy="1152526"/>
            <a:chOff x="1565" y="527"/>
            <a:chExt cx="771" cy="726"/>
          </a:xfrm>
        </p:grpSpPr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7" name="AutoShape 32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6651309" y="4912281"/>
            <a:ext cx="1223963" cy="1216025"/>
            <a:chOff x="1565" y="527"/>
            <a:chExt cx="771" cy="76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565" y="709"/>
              <a:ext cx="499" cy="584"/>
              <a:chOff x="1565" y="709"/>
              <a:chExt cx="499" cy="584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3" name="AutoShape 38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227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87036" y="6352143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  <a:r>
              <a:rPr lang="en-US" altLang="zh-CN" sz="1800"/>
              <a:t>→S</a:t>
            </a:r>
            <a:r>
              <a:rPr lang="en-US" altLang="zh-CN" sz="1800" baseline="-25000"/>
              <a:t>1</a:t>
            </a:r>
            <a:r>
              <a:rPr lang="en-US" altLang="zh-CN" sz="1800"/>
              <a:t>→S</a:t>
            </a:r>
            <a:r>
              <a:rPr lang="en-US" altLang="zh-CN" sz="1800" baseline="-25000"/>
              <a:t>2</a:t>
            </a:r>
            <a:r>
              <a:rPr lang="en-US" altLang="zh-CN" sz="1800"/>
              <a:t>→S</a:t>
            </a:r>
            <a:r>
              <a:rPr lang="en-US" altLang="zh-CN" sz="1800" baseline="-25000"/>
              <a:t>3</a:t>
            </a:r>
            <a:r>
              <a:rPr lang="en-US" altLang="zh-CN" sz="1800"/>
              <a:t>    0.3*0.8*0.5*1.0*0.6*0.5=0.036</a:t>
            </a:r>
          </a:p>
        </p:txBody>
      </p: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4851084" y="2608820"/>
            <a:ext cx="1223963" cy="1152526"/>
            <a:chOff x="1565" y="527"/>
            <a:chExt cx="771" cy="726"/>
          </a:xfrm>
        </p:grpSpPr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9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40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INSTANCE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27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192216" y="3944936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640142" y="3944936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016625" y="3944936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39917" y="4232274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287841" y="4232274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6" idx="7"/>
            <a:endCxn id="6" idx="1"/>
          </p:cNvCxnSpPr>
          <p:nvPr/>
        </p:nvCxnSpPr>
        <p:spPr bwMode="auto">
          <a:xfrm rot="16200000" flipH="1" flipV="1">
            <a:off x="3963989" y="3811589"/>
            <a:ext cx="1588" cy="458787"/>
          </a:xfrm>
          <a:prstGeom prst="curvedConnector3">
            <a:avLst>
              <a:gd name="adj1" fmla="val -578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12938" y="2647951"/>
            <a:ext cx="1223963" cy="1152526"/>
            <a:chOff x="1565" y="527"/>
            <a:chExt cx="771" cy="726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0.80.2</a:t>
                </a:r>
              </a:p>
            </p:txBody>
          </p:sp>
        </p:grp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2055814" y="4592638"/>
            <a:ext cx="1223963" cy="1216025"/>
            <a:chOff x="1565" y="527"/>
            <a:chExt cx="771" cy="766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1" name="AutoShape 2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576764" y="4448177"/>
            <a:ext cx="1223963" cy="1152526"/>
            <a:chOff x="1565" y="527"/>
            <a:chExt cx="771" cy="726"/>
          </a:xfrm>
        </p:grpSpPr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7" name="AutoShape 32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6376989" y="5095875"/>
            <a:ext cx="1223963" cy="1216025"/>
            <a:chOff x="1565" y="527"/>
            <a:chExt cx="771" cy="76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3" name="AutoShape 38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721228" y="2719389"/>
            <a:ext cx="1223963" cy="1152526"/>
            <a:chOff x="1565" y="527"/>
            <a:chExt cx="771" cy="726"/>
          </a:xfrm>
        </p:grpSpPr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9" name="AutoShape 4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111127" y="6314958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    0.5*1.0*0.4*0.3*0.6*0.5=0.018</a:t>
            </a:r>
          </a:p>
        </p:txBody>
      </p:sp>
    </p:spTree>
    <p:extLst>
      <p:ext uri="{BB962C8B-B14F-4D97-AF65-F5344CB8AC3E}">
        <p14:creationId xmlns:p14="http://schemas.microsoft.com/office/powerpoint/2010/main" val="38913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INSTANCE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28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381885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045711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636511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cxnSp>
        <p:nvCxnSpPr>
          <p:cNvPr id="8" name="AutoShape 6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2704941" y="3068720"/>
            <a:ext cx="3175" cy="458787"/>
          </a:xfrm>
          <a:prstGeom prst="curvedConnector3">
            <a:avLst>
              <a:gd name="adj1" fmla="val -245941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029583" y="2120188"/>
            <a:ext cx="1223963" cy="1152526"/>
            <a:chOff x="1565" y="527"/>
            <a:chExt cx="771" cy="726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0.80.2</a:t>
                </a:r>
              </a:p>
            </p:txBody>
          </p:sp>
        </p:grp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3461383" y="3848974"/>
            <a:ext cx="1223963" cy="1217620"/>
            <a:chOff x="1565" y="527"/>
            <a:chExt cx="771" cy="766"/>
          </a:xfrm>
        </p:grpSpPr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9" name="AutoShape 23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982333" y="3706100"/>
            <a:ext cx="1223963" cy="1152526"/>
            <a:chOff x="1565" y="527"/>
            <a:chExt cx="771" cy="726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5" name="AutoShape 29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0.50.5</a:t>
                </a:r>
              </a:p>
            </p:txBody>
          </p:sp>
        </p:grp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7782558" y="4353800"/>
            <a:ext cx="1223963" cy="1216018"/>
            <a:chOff x="1565" y="527"/>
            <a:chExt cx="771" cy="767"/>
          </a:xfrm>
        </p:grpSpPr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1565" y="709"/>
              <a:ext cx="635" cy="585"/>
              <a:chOff x="1565" y="709"/>
              <a:chExt cx="635" cy="585"/>
            </a:xfrm>
          </p:grpSpPr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cxnSp>
        <p:nvCxnSpPr>
          <p:cNvPr id="33" name="AutoShape 40"/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2704941" y="3068720"/>
            <a:ext cx="3175" cy="458787"/>
          </a:xfrm>
          <a:prstGeom prst="curvedConnector3">
            <a:avLst>
              <a:gd name="adj1" fmla="val -31764694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-943930" y="5709368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    0.3*0.8*0.3*0.8*0.2*1.0=0.01152</a:t>
            </a:r>
          </a:p>
        </p:txBody>
      </p: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5693407" y="2193212"/>
            <a:ext cx="1223963" cy="1152526"/>
            <a:chOff x="1565" y="527"/>
            <a:chExt cx="771" cy="726"/>
          </a:xfrm>
        </p:grpSpPr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9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cxnSp>
        <p:nvCxnSpPr>
          <p:cNvPr id="41" name="AutoShape 13"/>
          <p:cNvCxnSpPr>
            <a:cxnSpLocks noChangeShapeType="1"/>
          </p:cNvCxnSpPr>
          <p:nvPr/>
        </p:nvCxnSpPr>
        <p:spPr bwMode="auto">
          <a:xfrm rot="16200000" flipH="1">
            <a:off x="5333839" y="1136730"/>
            <a:ext cx="1588" cy="5283200"/>
          </a:xfrm>
          <a:prstGeom prst="curvedConnector3">
            <a:avLst>
              <a:gd name="adj1" fmla="val 1224000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461383" y="6206247"/>
            <a:ext cx="5978525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Therefore, the total probability is: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 0.036+0.018+0.01152=0.06552</a:t>
            </a:r>
          </a:p>
        </p:txBody>
      </p:sp>
    </p:spTree>
    <p:extLst>
      <p:ext uri="{BB962C8B-B14F-4D97-AF65-F5344CB8AC3E}">
        <p14:creationId xmlns:p14="http://schemas.microsoft.com/office/powerpoint/2010/main" val="3411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Forward Backward Algorithm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used for </a:t>
            </a:r>
            <a:r>
              <a:rPr lang="en-US" dirty="0"/>
              <a:t>Inference in </a:t>
            </a:r>
            <a:r>
              <a:rPr lang="en-US" dirty="0" smtClean="0"/>
              <a:t>HMM </a:t>
            </a:r>
            <a:r>
              <a:rPr lang="en-US" dirty="0" err="1" smtClean="0"/>
              <a:t>i.e</a:t>
            </a:r>
            <a:r>
              <a:rPr lang="en-US" dirty="0" smtClean="0"/>
              <a:t> Dynamic Programming first used by Richard Bellman</a:t>
            </a:r>
          </a:p>
          <a:p>
            <a:pPr marL="0" indent="0">
              <a:buNone/>
            </a:pPr>
            <a:r>
              <a:rPr lang="en-US" dirty="0" smtClean="0"/>
              <a:t>It assumes that we know emission probability and initial distribution</a:t>
            </a:r>
          </a:p>
          <a:p>
            <a:pPr marL="0" indent="0">
              <a:buNone/>
            </a:pPr>
            <a:r>
              <a:rPr lang="en-US" dirty="0" smtClean="0"/>
              <a:t>Comprises of Two Parts : Forward Algorithm and Backward 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577840" y="3586857"/>
            <a:ext cx="107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7776210" y="573754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5737543"/>
                <a:ext cx="1143000" cy="9829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177540" y="573849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5738495"/>
                <a:ext cx="1143000" cy="9829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838200" y="573754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37543"/>
                <a:ext cx="1143000" cy="9829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 rot="5400000">
            <a:off x="3461385" y="5384324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7776210" y="417925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4179255"/>
                <a:ext cx="1143000" cy="9829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3177540" y="417925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4179255"/>
                <a:ext cx="1143000" cy="9829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1981200" y="4532790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579870" y="4531994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51020" y="4532789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967821" y="5351940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1075530" y="5357656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38200" y="4179256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9256"/>
                <a:ext cx="1143000" cy="9829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 are also known as </a:t>
            </a:r>
            <a:r>
              <a:rPr lang="en-US" b="1" dirty="0" smtClean="0"/>
              <a:t>Bayesian Network, Belief Networks </a:t>
            </a:r>
            <a:r>
              <a:rPr lang="en-US" dirty="0" smtClean="0"/>
              <a:t>and</a:t>
            </a:r>
            <a:r>
              <a:rPr lang="en-US" b="1" dirty="0" smtClean="0"/>
              <a:t> Probabilistic Networks</a:t>
            </a:r>
          </a:p>
          <a:p>
            <a:endParaRPr lang="en-US" b="1" dirty="0" smtClean="0"/>
          </a:p>
          <a:p>
            <a:r>
              <a:rPr lang="en-US" dirty="0" smtClean="0"/>
              <a:t>A BN is defined by two parts, </a:t>
            </a:r>
            <a:r>
              <a:rPr lang="en-US" b="1" dirty="0" smtClean="0"/>
              <a:t>Directed Acyclic Graph (DAG) </a:t>
            </a:r>
            <a:r>
              <a:rPr lang="en-US" dirty="0" smtClean="0"/>
              <a:t> and </a:t>
            </a:r>
            <a:r>
              <a:rPr lang="en-US" b="1" dirty="0" smtClean="0"/>
              <a:t>Conditional Probability Tables (CPT)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Nodes </a:t>
            </a:r>
            <a:r>
              <a:rPr lang="en-US" dirty="0" smtClean="0">
                <a:sym typeface="Wingdings" panose="05000000000000000000" pitchFamily="2" charset="2"/>
              </a:rPr>
              <a:t> Random Variables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Arcs Indicates Probabilistic dependencies between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 smtClean="0"/>
                  <a:t>FB Algorithm’s goal is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Forward Algorithm’s goal is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Backward Algorithm’s goal is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(DAG)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35" y="1274786"/>
            <a:ext cx="11434272" cy="52403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A BN is a directed graph with the following properties:</a:t>
                </a:r>
              </a:p>
              <a:p>
                <a:r>
                  <a:rPr lang="en-US" b="1" dirty="0" smtClean="0"/>
                  <a:t>Nodes</a:t>
                </a:r>
                <a:r>
                  <a:rPr lang="en-US" dirty="0" smtClean="0"/>
                  <a:t>: Set of Random Variables which may be discrete or continuous</a:t>
                </a:r>
              </a:p>
              <a:p>
                <a:r>
                  <a:rPr lang="en-US" b="1" dirty="0" smtClean="0"/>
                  <a:t>Directed Links (Arcs) </a:t>
                </a:r>
                <a:r>
                  <a:rPr lang="en-US" dirty="0" smtClean="0"/>
                  <a:t>: The real meaning od a link from node X to node Y is that X has a direct influence on Y</a:t>
                </a:r>
              </a:p>
              <a:p>
                <a:r>
                  <a:rPr lang="en-US" dirty="0" smtClean="0"/>
                  <a:t>Each node has a Conditional Probability Distribution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that quantifies the effects that the parent have on the node</a:t>
                </a:r>
              </a:p>
              <a:p>
                <a:r>
                  <a:rPr lang="en-US" dirty="0" smtClean="0"/>
                  <a:t>The graph has no directed cycles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 BN is a directed graph with the following properties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</a:p>
          <a:p>
            <a:r>
              <a:rPr lang="en-US" dirty="0"/>
              <a:t>If an arc is drawn from Y to Z, then Y is a parent or immediate predecessor of Z, and Z is a descendant of </a:t>
            </a:r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variable is conditionally independent of its non-descendants in the graph, given its parents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3223259"/>
            <a:ext cx="1668780" cy="822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97680" y="4716066"/>
            <a:ext cx="1668780" cy="79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Z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5132070" y="4046220"/>
            <a:ext cx="0" cy="6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Incremental Network Construction: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b="1" i="1" dirty="0" smtClean="0"/>
                  <a:t>Nodes</a:t>
                </a:r>
                <a:r>
                  <a:rPr lang="en-US" i="1" dirty="0" smtClean="0"/>
                  <a:t>: </a:t>
                </a:r>
                <a:r>
                  <a:rPr lang="en-US" dirty="0" smtClean="0"/>
                  <a:t>First determine the set of variables that are required to model the domain. Now order them,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Any order will work, but the resulting network will be more compact if the variables are ordered such that causes precede effects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b="1" i="1" dirty="0" smtClean="0"/>
                  <a:t>Links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 smtClean="0"/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Choose,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, a minimal set of parents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equation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is satisfied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For each parent insert a link from the parent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CPTs: Write down the Conditional Probability Table,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Conditional Independence: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        =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BN represents Conditional Independence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11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Burglar Alarm at Home</a:t>
            </a:r>
          </a:p>
          <a:p>
            <a:pPr lvl="1"/>
            <a:r>
              <a:rPr lang="en-US" dirty="0" smtClean="0"/>
              <a:t>Fairly reliable at detecting a Burglary</a:t>
            </a:r>
          </a:p>
          <a:p>
            <a:pPr lvl="1"/>
            <a:r>
              <a:rPr lang="en-US" dirty="0" smtClean="0"/>
              <a:t>Also Respond at times of Earthquake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neighbours</a:t>
            </a:r>
            <a:r>
              <a:rPr lang="en-US" dirty="0" smtClean="0"/>
              <a:t> (John and Mary) on hearing Alarm calls you</a:t>
            </a:r>
          </a:p>
          <a:p>
            <a:pPr lvl="1"/>
            <a:r>
              <a:rPr lang="en-US" dirty="0" smtClean="0"/>
              <a:t>John always calls when he hears the alarm, but sometimes confuses the telephone ringing with the alarm and calls then too</a:t>
            </a:r>
          </a:p>
          <a:p>
            <a:pPr lvl="1"/>
            <a:r>
              <a:rPr lang="en-US" dirty="0" smtClean="0"/>
              <a:t>Mary likes aloud music and sometimes misses the alarm altogether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1138</Words>
  <Application>Microsoft Office PowerPoint</Application>
  <PresentationFormat>Widescreen</PresentationFormat>
  <Paragraphs>390</Paragraphs>
  <Slides>30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Unit 5 (Contd ….)</vt:lpstr>
      <vt:lpstr>Why Bayes Network</vt:lpstr>
      <vt:lpstr>Bayesian Belief Network</vt:lpstr>
      <vt:lpstr>Bayesian Belief Network (DAG)</vt:lpstr>
      <vt:lpstr>Bayesian Belief Network</vt:lpstr>
      <vt:lpstr>Bayesian Belief Network</vt:lpstr>
      <vt:lpstr>Bayes Belief Network</vt:lpstr>
      <vt:lpstr>Bayes Belief Network</vt:lpstr>
      <vt:lpstr>Bayes Belief Network</vt:lpstr>
      <vt:lpstr>Bayes Belief Network</vt:lpstr>
      <vt:lpstr>Bayes Belief Network</vt:lpstr>
      <vt:lpstr>Bayes Belief Network</vt:lpstr>
      <vt:lpstr>Markov Network</vt:lpstr>
      <vt:lpstr>Markov Model</vt:lpstr>
      <vt:lpstr>Markov Model</vt:lpstr>
      <vt:lpstr>Markov Model</vt:lpstr>
      <vt:lpstr>Markov Model</vt:lpstr>
      <vt:lpstr>Dynamic Bayes network</vt:lpstr>
      <vt:lpstr>Hidden Markov Model(HMM)</vt:lpstr>
      <vt:lpstr>Hidden Markov Model</vt:lpstr>
      <vt:lpstr>HMM</vt:lpstr>
      <vt:lpstr>HMM</vt:lpstr>
      <vt:lpstr>HMM</vt:lpstr>
      <vt:lpstr>HMM</vt:lpstr>
      <vt:lpstr>HMM</vt:lpstr>
      <vt:lpstr>HMM</vt:lpstr>
      <vt:lpstr>HMM</vt:lpstr>
      <vt:lpstr>HMM</vt:lpstr>
      <vt:lpstr>HMM</vt:lpstr>
      <vt:lpstr>HMM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Krishna Hari KC</dc:creator>
  <cp:lastModifiedBy>NipeshShr</cp:lastModifiedBy>
  <cp:revision>70</cp:revision>
  <dcterms:created xsi:type="dcterms:W3CDTF">2014-12-09T04:08:05Z</dcterms:created>
  <dcterms:modified xsi:type="dcterms:W3CDTF">2016-12-23T08:39:17Z</dcterms:modified>
</cp:coreProperties>
</file>