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8" r:id="rId3"/>
    <p:sldId id="290" r:id="rId4"/>
    <p:sldId id="291" r:id="rId5"/>
    <p:sldId id="292" r:id="rId6"/>
    <p:sldId id="293" r:id="rId7"/>
    <p:sldId id="295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10" r:id="rId20"/>
    <p:sldId id="306" r:id="rId21"/>
    <p:sldId id="307" r:id="rId22"/>
    <p:sldId id="308" r:id="rId23"/>
    <p:sldId id="30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48" r:id="rId44"/>
    <p:sldId id="330" r:id="rId45"/>
    <p:sldId id="349" r:id="rId46"/>
    <p:sldId id="35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289" r:id="rId75"/>
    <p:sldId id="28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805DBF-DE24-4E66-9A57-EB1DA20D056C}">
          <p14:sldIdLst>
            <p14:sldId id="256"/>
            <p14:sldId id="258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10"/>
            <p14:sldId id="306"/>
            <p14:sldId id="307"/>
            <p14:sldId id="308"/>
            <p14:sldId id="309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48"/>
            <p14:sldId id="330"/>
            <p14:sldId id="349"/>
            <p14:sldId id="35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9" autoAdjust="0"/>
    <p:restoredTop sz="94660" autoAdjust="0"/>
  </p:normalViewPr>
  <p:slideViewPr>
    <p:cSldViewPr snapToGrid="0">
      <p:cViewPr varScale="1">
        <p:scale>
          <a:sx n="77" d="100"/>
          <a:sy n="77" d="100"/>
        </p:scale>
        <p:origin x="108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A2D2-B044-402E-9715-E186A787EF9A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42F6E-11AB-40ED-8A5D-0C388A141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1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42F6E-11AB-40ED-8A5D-0C388A141E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2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2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7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4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0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2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4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8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5173-4566-4585-B90F-906EA29EB0E9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456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 smtClean="0"/>
              <a:t>Knowledge </a:t>
            </a:r>
            <a:r>
              <a:rPr lang="en-GB" dirty="0" smtClean="0"/>
              <a:t>Representation, Inference and Reasoning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4061"/>
            <a:ext cx="9144000" cy="1655762"/>
          </a:xfrm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23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Representation: Issues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any attributes of objects so basic that they have been occurred in almost every problem domain?</a:t>
            </a:r>
          </a:p>
          <a:p>
            <a:r>
              <a:rPr lang="en-GB" dirty="0" smtClean="0"/>
              <a:t>Are there any important relationships that exist among attributes of objects</a:t>
            </a:r>
          </a:p>
          <a:p>
            <a:r>
              <a:rPr lang="en-GB" dirty="0" smtClean="0"/>
              <a:t>At what level should knowledge be represented?</a:t>
            </a:r>
          </a:p>
          <a:p>
            <a:r>
              <a:rPr lang="en-GB" dirty="0" smtClean="0"/>
              <a:t>How should sets of objects be represented?</a:t>
            </a:r>
          </a:p>
          <a:p>
            <a:r>
              <a:rPr lang="en-GB" dirty="0" smtClean="0"/>
              <a:t>How can relevant parts be accessed when they are needed?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96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Based Agent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Knowledge Base: a set of sentences</a:t>
            </a:r>
          </a:p>
          <a:p>
            <a:r>
              <a:rPr lang="en-GB" dirty="0" smtClean="0"/>
              <a:t>An agent having a knowledge base </a:t>
            </a:r>
          </a:p>
          <a:p>
            <a:r>
              <a:rPr lang="en-GB" dirty="0" smtClean="0"/>
              <a:t>Each sentence in a knowledge base is expressed in a language called a knowledge representation language</a:t>
            </a:r>
          </a:p>
          <a:p>
            <a:r>
              <a:rPr lang="en-GB" dirty="0" smtClean="0"/>
              <a:t>There must be a way to add new sentences to the knowledge base</a:t>
            </a:r>
          </a:p>
          <a:p>
            <a:r>
              <a:rPr lang="en-GB" dirty="0" smtClean="0"/>
              <a:t>Logical Agents must infer from the knowledge base that has the information from the past or background knowledge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94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Based </a:t>
            </a:r>
            <a:r>
              <a:rPr lang="en-GB" dirty="0" smtClean="0"/>
              <a:t>Agent: Levels of Knowledge Base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Knowledge Level</a:t>
            </a:r>
          </a:p>
          <a:p>
            <a:pPr lvl="1"/>
            <a:r>
              <a:rPr lang="en-GB" dirty="0" smtClean="0"/>
              <a:t>The most abstract level </a:t>
            </a:r>
          </a:p>
          <a:p>
            <a:pPr lvl="1"/>
            <a:r>
              <a:rPr lang="en-GB" dirty="0" smtClean="0"/>
              <a:t>Describes agent by saying what it knows</a:t>
            </a:r>
          </a:p>
          <a:p>
            <a:pPr lvl="1"/>
            <a:r>
              <a:rPr lang="en-GB" dirty="0" smtClean="0"/>
              <a:t>Example:</a:t>
            </a:r>
          </a:p>
          <a:p>
            <a:pPr lvl="2"/>
            <a:r>
              <a:rPr lang="en-GB" dirty="0" smtClean="0"/>
              <a:t>An intelligent taxi might know that the </a:t>
            </a:r>
            <a:r>
              <a:rPr lang="en-GB" dirty="0" err="1" smtClean="0"/>
              <a:t>Bagmati</a:t>
            </a:r>
            <a:r>
              <a:rPr lang="en-GB" dirty="0" smtClean="0"/>
              <a:t> Bridge connects Kathmandu with </a:t>
            </a:r>
            <a:r>
              <a:rPr lang="en-GB" dirty="0" err="1" smtClean="0"/>
              <a:t>Lalitpur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 smtClean="0"/>
              <a:t>Logical Level</a:t>
            </a:r>
          </a:p>
          <a:p>
            <a:pPr lvl="1"/>
            <a:r>
              <a:rPr lang="en-GB" dirty="0" smtClean="0"/>
              <a:t>The level at which the knowledge is encoded into formal sentences</a:t>
            </a:r>
          </a:p>
          <a:p>
            <a:pPr lvl="1"/>
            <a:r>
              <a:rPr lang="en-GB" dirty="0" smtClean="0"/>
              <a:t>Example:</a:t>
            </a:r>
          </a:p>
          <a:p>
            <a:pPr lvl="2"/>
            <a:r>
              <a:rPr lang="en-GB" dirty="0" smtClean="0"/>
              <a:t>Joins(</a:t>
            </a:r>
            <a:r>
              <a:rPr lang="en-GB" dirty="0" err="1" smtClean="0"/>
              <a:t>Bagmati</a:t>
            </a:r>
            <a:r>
              <a:rPr lang="en-GB" dirty="0" smtClean="0"/>
              <a:t> bridge, Kathmandu, </a:t>
            </a:r>
            <a:r>
              <a:rPr lang="en-GB" dirty="0" err="1" smtClean="0"/>
              <a:t>Lalitpur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Implementation Level</a:t>
            </a:r>
          </a:p>
          <a:p>
            <a:pPr lvl="1"/>
            <a:r>
              <a:rPr lang="en-GB" dirty="0" smtClean="0"/>
              <a:t>Physical representation of the sentences in the logical level</a:t>
            </a:r>
          </a:p>
          <a:p>
            <a:pPr lvl="1"/>
            <a:r>
              <a:rPr lang="en-GB" dirty="0" smtClean="0"/>
              <a:t>Example:</a:t>
            </a:r>
          </a:p>
          <a:p>
            <a:pPr lvl="2"/>
            <a:r>
              <a:rPr lang="en-GB" dirty="0" smtClean="0"/>
              <a:t>Objects, string, dams, etc.</a:t>
            </a:r>
          </a:p>
        </p:txBody>
      </p:sp>
    </p:spTree>
    <p:extLst>
      <p:ext uri="{BB962C8B-B14F-4D97-AF65-F5344CB8AC3E}">
        <p14:creationId xmlns:p14="http://schemas.microsoft.com/office/powerpoint/2010/main" val="48444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Approaches of system building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Declarative approach</a:t>
            </a:r>
          </a:p>
          <a:p>
            <a:pPr lvl="1"/>
            <a:r>
              <a:rPr lang="en-GB" dirty="0" smtClean="0"/>
              <a:t>Designing the representation language to make it easy to express the knowledge in the form of sentences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Procedural approach</a:t>
            </a:r>
          </a:p>
          <a:p>
            <a:pPr lvl="1"/>
            <a:r>
              <a:rPr lang="en-GB" dirty="0" smtClean="0"/>
              <a:t>Encoded desired behaviour directly as program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54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 smtClean="0"/>
              <a:t>Logic</a:t>
            </a:r>
          </a:p>
          <a:p>
            <a:r>
              <a:rPr lang="en-GB" dirty="0" smtClean="0"/>
              <a:t>Syntax: Formal standard to express sentences so that the sentences are well formed</a:t>
            </a:r>
          </a:p>
          <a:p>
            <a:r>
              <a:rPr lang="en-GB" dirty="0" smtClean="0"/>
              <a:t>Semantics: Has to do with the meaning of sentences</a:t>
            </a:r>
          </a:p>
          <a:p>
            <a:pPr lvl="1"/>
            <a:r>
              <a:rPr lang="en-GB" dirty="0" smtClean="0"/>
              <a:t>Defines the truth of the sentences with respect to respective possible world</a:t>
            </a:r>
          </a:p>
          <a:p>
            <a:r>
              <a:rPr lang="en-GB" dirty="0" smtClean="0"/>
              <a:t>Connectives: Joins the different components of the sentence</a:t>
            </a:r>
          </a:p>
          <a:p>
            <a:r>
              <a:rPr lang="en-GB" dirty="0" smtClean="0"/>
              <a:t>Model and Real World</a:t>
            </a:r>
          </a:p>
          <a:p>
            <a:r>
              <a:rPr lang="en-GB" dirty="0" smtClean="0"/>
              <a:t>Entailment: the idea that a sentence follows logically from another sentence</a:t>
            </a:r>
          </a:p>
          <a:p>
            <a:pPr lvl="1"/>
            <a:r>
              <a:rPr lang="en-GB" dirty="0" smtClean="0"/>
              <a:t>Example: </a:t>
            </a:r>
            <a:r>
              <a:rPr lang="el-GR" dirty="0"/>
              <a:t>α</a:t>
            </a:r>
            <a:r>
              <a:rPr lang="en-GB" dirty="0"/>
              <a:t>╞ </a:t>
            </a:r>
            <a:r>
              <a:rPr lang="el-GR" dirty="0"/>
              <a:t>β</a:t>
            </a:r>
            <a:r>
              <a:rPr lang="en-GB" dirty="0"/>
              <a:t>,where </a:t>
            </a:r>
            <a:r>
              <a:rPr lang="el-GR" dirty="0"/>
              <a:t>α</a:t>
            </a:r>
            <a:r>
              <a:rPr lang="en-GB" dirty="0"/>
              <a:t> &amp; </a:t>
            </a:r>
            <a:r>
              <a:rPr lang="el-GR" dirty="0"/>
              <a:t>β</a:t>
            </a:r>
            <a:r>
              <a:rPr lang="en-GB" dirty="0"/>
              <a:t> are sentences and</a:t>
            </a:r>
            <a:r>
              <a:rPr lang="el-GR" dirty="0"/>
              <a:t> β</a:t>
            </a:r>
            <a:r>
              <a:rPr lang="en-GB" dirty="0"/>
              <a:t> follows from </a:t>
            </a:r>
            <a:r>
              <a:rPr lang="el-GR" dirty="0"/>
              <a:t>α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42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inference algorithm that derives only entailed sentences is called sound or truth preserving</a:t>
            </a:r>
          </a:p>
          <a:p>
            <a:r>
              <a:rPr lang="en-GB" dirty="0" smtClean="0"/>
              <a:t>Completeness is desirable</a:t>
            </a:r>
          </a:p>
          <a:p>
            <a:pPr lvl="1"/>
            <a:r>
              <a:rPr lang="en-GB" dirty="0" smtClean="0"/>
              <a:t>An inference algorithm is complete if it can derive any sentence that is entailed</a:t>
            </a:r>
          </a:p>
          <a:p>
            <a:r>
              <a:rPr lang="en-GB" dirty="0" smtClean="0"/>
              <a:t>If knowledge base is true in the real world, then any sentence derived from the knowledge base by a sound inference procedure is also true in the real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80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27606" y="1997612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Sentences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40283" y="1983545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Sentence</a:t>
            </a:r>
            <a:endParaRPr lang="en-GB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967855" y="2180492"/>
            <a:ext cx="3305142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3182" y="1871001"/>
            <a:ext cx="8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entails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38200" y="3446585"/>
            <a:ext cx="98391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8806" y="2827606"/>
            <a:ext cx="161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Representation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111348" y="3685735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World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926080" y="4332849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Facts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793502" y="4318782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Fact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93643" y="4527448"/>
            <a:ext cx="3305142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4369" y="4702181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follows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585428" y="302455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Semantics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155086" y="302220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Semantics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8065523" y="2352877"/>
            <a:ext cx="0" cy="170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06769" y="2364597"/>
            <a:ext cx="0" cy="170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97730" y="5627077"/>
            <a:ext cx="7695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Figure: semantics map sentences in logic to fact in the world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0014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</a:p>
          <a:p>
            <a:r>
              <a:rPr lang="en-GB" dirty="0" smtClean="0"/>
              <a:t> Knowledge Base</a:t>
            </a:r>
          </a:p>
          <a:p>
            <a:pPr lvl="1"/>
            <a:r>
              <a:rPr lang="en-GB" dirty="0" smtClean="0"/>
              <a:t>Socrates is a man</a:t>
            </a:r>
          </a:p>
          <a:p>
            <a:pPr lvl="1"/>
            <a:r>
              <a:rPr lang="en-GB" dirty="0" smtClean="0"/>
              <a:t>All men are Mortal</a:t>
            </a:r>
          </a:p>
          <a:p>
            <a:pPr lvl="1"/>
            <a:r>
              <a:rPr lang="en-GB" dirty="0" err="1" smtClean="0"/>
              <a:t>Äll</a:t>
            </a:r>
            <a:r>
              <a:rPr lang="en-GB" dirty="0" smtClean="0"/>
              <a:t> men are kind</a:t>
            </a:r>
          </a:p>
          <a:p>
            <a:r>
              <a:rPr lang="en-GB" dirty="0" smtClean="0"/>
              <a:t>Inference algorithm is applied to the above base</a:t>
            </a:r>
          </a:p>
          <a:p>
            <a:r>
              <a:rPr lang="en-GB" dirty="0" smtClean="0"/>
              <a:t>Inferring “Socrates is Mortal”</a:t>
            </a:r>
          </a:p>
          <a:p>
            <a:r>
              <a:rPr lang="en-GB" dirty="0" smtClean="0"/>
              <a:t>“Socrates is kind” follows the  sentence “All men are Kind</a:t>
            </a:r>
          </a:p>
        </p:txBody>
      </p:sp>
    </p:spTree>
    <p:extLst>
      <p:ext uri="{BB962C8B-B14F-4D97-AF65-F5344CB8AC3E}">
        <p14:creationId xmlns:p14="http://schemas.microsoft.com/office/powerpoint/2010/main" val="346399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Truth Table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143653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P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Q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!P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P</a:t>
                      </a:r>
                      <a:r>
                        <a:rPr lang="en-GB" sz="3600" baseline="30000" dirty="0" smtClean="0"/>
                        <a:t>V</a:t>
                      </a:r>
                      <a:r>
                        <a:rPr lang="en-GB" sz="3600" dirty="0" smtClean="0"/>
                        <a:t>Q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P</a:t>
                      </a:r>
                      <a:r>
                        <a:rPr lang="el-GR" sz="36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en-GB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GB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  <a:endParaRPr lang="en-GB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smtClean="0"/>
                        <a:t>False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False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True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6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Tautology and Validity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notation used in formal logic which is always true and valid.</a:t>
            </a:r>
          </a:p>
          <a:p>
            <a:r>
              <a:rPr lang="en-GB" dirty="0" smtClean="0"/>
              <a:t>Example: 	A OR (NOT A)</a:t>
            </a:r>
            <a:br>
              <a:rPr lang="en-GB" dirty="0" smtClean="0"/>
            </a:br>
            <a:r>
              <a:rPr lang="en-GB" dirty="0" smtClean="0"/>
              <a:t>		I am eating food OR I am nor eating food</a:t>
            </a:r>
          </a:p>
          <a:p>
            <a:r>
              <a:rPr lang="en-GB" dirty="0" smtClean="0"/>
              <a:t>If all the conditions for a statement is true its tautology</a:t>
            </a:r>
          </a:p>
          <a:p>
            <a:r>
              <a:rPr lang="en-GB" dirty="0" smtClean="0"/>
              <a:t>Tautologies are also called valid sentences</a:t>
            </a:r>
          </a:p>
        </p:txBody>
      </p:sp>
    </p:spTree>
    <p:extLst>
      <p:ext uri="{BB962C8B-B14F-4D97-AF65-F5344CB8AC3E}">
        <p14:creationId xmlns:p14="http://schemas.microsoft.com/office/powerpoint/2010/main" val="24809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42461"/>
          </a:xfrm>
        </p:spPr>
        <p:txBody>
          <a:bodyPr>
            <a:normAutofit/>
          </a:bodyPr>
          <a:lstStyle/>
          <a:p>
            <a:r>
              <a:rPr lang="en-GB" dirty="0" smtClean="0"/>
              <a:t>Knowledge Representation</a:t>
            </a:r>
          </a:p>
          <a:p>
            <a:pPr lvl="1"/>
            <a:r>
              <a:rPr lang="en-GB" dirty="0" smtClean="0"/>
              <a:t>Knowledge Based Agents</a:t>
            </a:r>
          </a:p>
          <a:p>
            <a:pPr lvl="1"/>
            <a:r>
              <a:rPr lang="en-GB" dirty="0" smtClean="0"/>
              <a:t>Formal logic </a:t>
            </a:r>
          </a:p>
          <a:p>
            <a:pPr lvl="1"/>
            <a:r>
              <a:rPr lang="en-GB" dirty="0" smtClean="0"/>
              <a:t>Connectives</a:t>
            </a:r>
          </a:p>
          <a:p>
            <a:pPr lvl="1"/>
            <a:r>
              <a:rPr lang="en-GB" dirty="0" smtClean="0"/>
              <a:t>Truth tables</a:t>
            </a:r>
          </a:p>
          <a:p>
            <a:pPr lvl="1"/>
            <a:r>
              <a:rPr lang="en-GB" dirty="0" smtClean="0"/>
              <a:t>Syntax</a:t>
            </a:r>
          </a:p>
          <a:p>
            <a:pPr lvl="1"/>
            <a:r>
              <a:rPr lang="en-GB" dirty="0" smtClean="0"/>
              <a:t>Semantics</a:t>
            </a:r>
          </a:p>
          <a:p>
            <a:pPr lvl="1"/>
            <a:r>
              <a:rPr lang="en-GB" dirty="0" smtClean="0"/>
              <a:t>Tautology</a:t>
            </a:r>
          </a:p>
          <a:p>
            <a:pPr lvl="1"/>
            <a:r>
              <a:rPr lang="en-GB" dirty="0" smtClean="0"/>
              <a:t>Knowledge Models</a:t>
            </a:r>
          </a:p>
          <a:p>
            <a:pPr lvl="1"/>
            <a:r>
              <a:rPr lang="en-GB" dirty="0" smtClean="0"/>
              <a:t>Validity</a:t>
            </a:r>
          </a:p>
          <a:p>
            <a:pPr lvl="1"/>
            <a:r>
              <a:rPr lang="en-GB" dirty="0" smtClean="0"/>
              <a:t>Well Formed Formula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99406" cy="5032375"/>
          </a:xfrm>
        </p:spPr>
        <p:txBody>
          <a:bodyPr>
            <a:normAutofit/>
          </a:bodyPr>
          <a:lstStyle/>
          <a:p>
            <a:r>
              <a:rPr lang="en-GB" dirty="0" smtClean="0"/>
              <a:t>Propositional Logic</a:t>
            </a:r>
          </a:p>
          <a:p>
            <a:r>
              <a:rPr lang="en-GB" dirty="0" smtClean="0"/>
              <a:t>Predicate Logic</a:t>
            </a:r>
          </a:p>
          <a:p>
            <a:pPr lvl="1"/>
            <a:r>
              <a:rPr lang="en-GB" dirty="0" smtClean="0"/>
              <a:t>FOPL</a:t>
            </a:r>
          </a:p>
          <a:p>
            <a:pPr lvl="1"/>
            <a:r>
              <a:rPr lang="en-GB" dirty="0" smtClean="0"/>
              <a:t>Interpretation</a:t>
            </a:r>
          </a:p>
          <a:p>
            <a:pPr lvl="1"/>
            <a:r>
              <a:rPr lang="en-GB" dirty="0" smtClean="0"/>
              <a:t>Quantification</a:t>
            </a:r>
          </a:p>
          <a:p>
            <a:pPr lvl="1"/>
            <a:r>
              <a:rPr lang="en-GB" dirty="0" smtClean="0"/>
              <a:t>Horn Clauses</a:t>
            </a:r>
          </a:p>
        </p:txBody>
      </p:sp>
    </p:spTree>
    <p:extLst>
      <p:ext uri="{BB962C8B-B14F-4D97-AF65-F5344CB8AC3E}">
        <p14:creationId xmlns:p14="http://schemas.microsoft.com/office/powerpoint/2010/main" val="6305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model is  a world in which a sentence is true under a particular interpretation</a:t>
            </a:r>
          </a:p>
          <a:p>
            <a:r>
              <a:rPr lang="en-GB" dirty="0" smtClean="0"/>
              <a:t>There can be several models at once that have the same interpretations</a:t>
            </a:r>
          </a:p>
          <a:p>
            <a:r>
              <a:rPr lang="en-GB" dirty="0" smtClean="0"/>
              <a:t>Types:</a:t>
            </a:r>
          </a:p>
          <a:p>
            <a:pPr lvl="1"/>
            <a:r>
              <a:rPr lang="en-GB" dirty="0" smtClean="0"/>
              <a:t>First order logic</a:t>
            </a:r>
          </a:p>
          <a:p>
            <a:pPr lvl="1"/>
            <a:r>
              <a:rPr lang="en-GB" dirty="0" smtClean="0"/>
              <a:t>Procedural Representation Model</a:t>
            </a:r>
          </a:p>
          <a:p>
            <a:pPr lvl="1"/>
            <a:r>
              <a:rPr lang="en-GB" dirty="0" smtClean="0"/>
              <a:t>Relational Representation Model</a:t>
            </a:r>
          </a:p>
          <a:p>
            <a:pPr lvl="1"/>
            <a:r>
              <a:rPr lang="en-GB" dirty="0" smtClean="0"/>
              <a:t>Hierarchical Representation Model</a:t>
            </a:r>
          </a:p>
          <a:p>
            <a:pPr lvl="1"/>
            <a:r>
              <a:rPr lang="en-GB" dirty="0" smtClean="0"/>
              <a:t>Semantic Nets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74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</a:t>
            </a:r>
            <a:r>
              <a:rPr lang="en-GB" dirty="0" smtClean="0"/>
              <a:t>Models: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 smtClean="0"/>
              <a:t>First Order Logic</a:t>
            </a:r>
          </a:p>
          <a:p>
            <a:pPr lvl="1"/>
            <a:r>
              <a:rPr lang="en-GB" dirty="0" smtClean="0"/>
              <a:t>First Order Predicate Calculus</a:t>
            </a:r>
          </a:p>
          <a:p>
            <a:pPr lvl="1"/>
            <a:r>
              <a:rPr lang="en-GB" dirty="0" smtClean="0"/>
              <a:t>Consists of objects, predicates on objects, connectives and quantifiers</a:t>
            </a:r>
          </a:p>
          <a:p>
            <a:pPr lvl="1"/>
            <a:r>
              <a:rPr lang="en-GB" dirty="0" smtClean="0"/>
              <a:t>Predicates are the relations between objects or properties of the objects</a:t>
            </a:r>
          </a:p>
          <a:p>
            <a:pPr lvl="1"/>
            <a:r>
              <a:rPr lang="en-GB" dirty="0" smtClean="0"/>
              <a:t>Connectives and quantifiers allow for universal sentences</a:t>
            </a:r>
          </a:p>
          <a:p>
            <a:pPr lvl="1"/>
            <a:r>
              <a:rPr lang="en-GB" dirty="0" smtClean="0"/>
              <a:t>Relations between objects can be true or false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0932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Procedural Representation Model</a:t>
            </a:r>
          </a:p>
          <a:p>
            <a:pPr lvl="1"/>
            <a:r>
              <a:rPr lang="en-GB" dirty="0" smtClean="0"/>
              <a:t>This model of knowledge representation encodes facts along with the sequence of operations for manipulation and processing of the facts</a:t>
            </a:r>
          </a:p>
          <a:p>
            <a:pPr lvl="1"/>
            <a:r>
              <a:rPr lang="en-GB" dirty="0" smtClean="0"/>
              <a:t>Expert systems are based on this model</a:t>
            </a:r>
          </a:p>
          <a:p>
            <a:pPr lvl="1"/>
            <a:r>
              <a:rPr lang="en-GB" dirty="0" smtClean="0"/>
              <a:t>It works best when experts follow set of procedures for problem solving</a:t>
            </a:r>
          </a:p>
          <a:p>
            <a:pPr lvl="1"/>
            <a:r>
              <a:rPr lang="en-GB" dirty="0" smtClean="0"/>
              <a:t>Example: doctor making diagnosis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2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</a:t>
            </a:r>
            <a:r>
              <a:rPr lang="en-GB" dirty="0" smtClean="0"/>
              <a:t>Models: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 smtClean="0"/>
              <a:t>Relational Representation Model</a:t>
            </a:r>
          </a:p>
          <a:p>
            <a:pPr lvl="1"/>
            <a:r>
              <a:rPr lang="en-GB" dirty="0" smtClean="0"/>
              <a:t>Collection of knowledge are stored in tabular form</a:t>
            </a:r>
          </a:p>
          <a:p>
            <a:pPr lvl="1"/>
            <a:r>
              <a:rPr lang="en-GB" dirty="0" smtClean="0"/>
              <a:t>Mostly used in commercial databases, relational databases</a:t>
            </a:r>
          </a:p>
          <a:p>
            <a:pPr lvl="1"/>
            <a:r>
              <a:rPr lang="en-GB" dirty="0" smtClean="0"/>
              <a:t>The information is manipulated with relational calculus use a language like SQL, Oracle, etc.</a:t>
            </a:r>
          </a:p>
          <a:p>
            <a:pPr lvl="1"/>
            <a:r>
              <a:rPr lang="en-GB" dirty="0" smtClean="0"/>
              <a:t>Its flexible way of storing information by not good for storing complex relationships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0932" cy="4351338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Problem arises when more than one subject area is attempted</a:t>
            </a:r>
          </a:p>
          <a:p>
            <a:pPr lvl="1"/>
            <a:r>
              <a:rPr lang="en-GB" dirty="0" smtClean="0"/>
              <a:t>A new knowledge base from scratch has to be built for each area of expertise</a:t>
            </a:r>
          </a:p>
          <a:p>
            <a:pPr lvl="1"/>
            <a:endParaRPr lang="en-GB" dirty="0"/>
          </a:p>
          <a:p>
            <a:r>
              <a:rPr lang="en-GB" dirty="0" smtClean="0"/>
              <a:t>Hierarchical Representation Model</a:t>
            </a:r>
          </a:p>
          <a:p>
            <a:pPr lvl="1"/>
            <a:r>
              <a:rPr lang="en-GB" dirty="0" smtClean="0"/>
              <a:t>Based on inherited knowledge and the relationship and shared attributes between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08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Models: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Semantic Nets</a:t>
            </a:r>
          </a:p>
          <a:p>
            <a:pPr lvl="1"/>
            <a:r>
              <a:rPr lang="en-GB" dirty="0" smtClean="0"/>
              <a:t>Semantic networks are an alternative to predicate logic as a form of knowledge representation</a:t>
            </a:r>
          </a:p>
          <a:p>
            <a:pPr lvl="1"/>
            <a:r>
              <a:rPr lang="en-GB" dirty="0" smtClean="0"/>
              <a:t>The idea is that we can store our knowledge in the form of graph with nodes representing objects in the world and are representing relationships between those objects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6893169" y="1690688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Mat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893169" y="3016251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Cream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893167" y="4271474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Black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10894253" y="4271474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Bird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9408941" y="1690688"/>
            <a:ext cx="1559170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Mammal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9577753" y="402542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Fur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8893711" y="2978834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Cat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8893711" y="4266980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Tommy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8891947" y="5667377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John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10894253" y="3016251"/>
            <a:ext cx="1223889" cy="714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Animal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0" idx="0"/>
            <a:endCxn id="11" idx="4"/>
          </p:cNvCxnSpPr>
          <p:nvPr/>
        </p:nvCxnSpPr>
        <p:spPr>
          <a:xfrm flipV="1">
            <a:off x="10188526" y="1117429"/>
            <a:ext cx="1172" cy="57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9505656" y="2405575"/>
            <a:ext cx="369864" cy="57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0"/>
          </p:cNvCxnSpPr>
          <p:nvPr/>
        </p:nvCxnSpPr>
        <p:spPr>
          <a:xfrm>
            <a:off x="10466363" y="2405575"/>
            <a:ext cx="1039835" cy="6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  <a:endCxn id="5" idx="5"/>
          </p:cNvCxnSpPr>
          <p:nvPr/>
        </p:nvCxnSpPr>
        <p:spPr>
          <a:xfrm flipH="1" flipV="1">
            <a:off x="7937824" y="2300882"/>
            <a:ext cx="1135121" cy="78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7" idx="5"/>
          </p:cNvCxnSpPr>
          <p:nvPr/>
        </p:nvCxnSpPr>
        <p:spPr>
          <a:xfrm flipH="1" flipV="1">
            <a:off x="7937824" y="3626445"/>
            <a:ext cx="1135121" cy="74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0"/>
            <a:endCxn id="12" idx="4"/>
          </p:cNvCxnSpPr>
          <p:nvPr/>
        </p:nvCxnSpPr>
        <p:spPr>
          <a:xfrm flipV="1">
            <a:off x="9505656" y="3693721"/>
            <a:ext cx="0" cy="57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8" idx="6"/>
          </p:cNvCxnSpPr>
          <p:nvPr/>
        </p:nvCxnSpPr>
        <p:spPr>
          <a:xfrm flipH="1">
            <a:off x="8117056" y="4624424"/>
            <a:ext cx="776655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6"/>
            <a:endCxn id="9" idx="2"/>
          </p:cNvCxnSpPr>
          <p:nvPr/>
        </p:nvCxnSpPr>
        <p:spPr>
          <a:xfrm>
            <a:off x="10117600" y="4624424"/>
            <a:ext cx="776653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0"/>
            <a:endCxn id="13" idx="4"/>
          </p:cNvCxnSpPr>
          <p:nvPr/>
        </p:nvCxnSpPr>
        <p:spPr>
          <a:xfrm flipV="1">
            <a:off x="9503892" y="4981867"/>
            <a:ext cx="1764" cy="68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15" idx="4"/>
          </p:cNvCxnSpPr>
          <p:nvPr/>
        </p:nvCxnSpPr>
        <p:spPr>
          <a:xfrm flipV="1">
            <a:off x="11506198" y="3731138"/>
            <a:ext cx="0" cy="54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66363" y="1237957"/>
            <a:ext cx="6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1141612" y="254625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Is_a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1690252" y="39530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Is_a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9854419" y="260252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Is_a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8384345" y="2180492"/>
            <a:ext cx="10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Sat_on_a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9663788" y="385454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Is_a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384345" y="3626445"/>
            <a:ext cx="63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Likes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379544" y="47408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9663788" y="5134708"/>
            <a:ext cx="7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Owes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0221954" y="4266980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Ate_a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2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 smtClean="0"/>
              <a:t>It is declarative sentences which can either be true or false but not both or neither</a:t>
            </a:r>
          </a:p>
          <a:p>
            <a:r>
              <a:rPr lang="en-GB" dirty="0" smtClean="0"/>
              <a:t>A Very simple logic</a:t>
            </a:r>
          </a:p>
          <a:p>
            <a:r>
              <a:rPr lang="en-GB" dirty="0" smtClean="0"/>
              <a:t>A Mathematical model that allows us to reason about the truth or falsehood of logical expressions</a:t>
            </a:r>
          </a:p>
          <a:p>
            <a:r>
              <a:rPr lang="en-GB" dirty="0" smtClean="0"/>
              <a:t>There are sentences and connectives to describe an expression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19801" cy="5032374"/>
          </a:xfrm>
        </p:spPr>
        <p:txBody>
          <a:bodyPr>
            <a:normAutofit/>
          </a:bodyPr>
          <a:lstStyle/>
          <a:p>
            <a:r>
              <a:rPr lang="en-GB" dirty="0"/>
              <a:t>Its syntax defines allowable sentences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Is it raining?</a:t>
            </a:r>
          </a:p>
          <a:p>
            <a:pPr lvl="1"/>
            <a:r>
              <a:rPr lang="en-GB" dirty="0"/>
              <a:t>Is 2+2=5?</a:t>
            </a:r>
          </a:p>
          <a:p>
            <a:r>
              <a:rPr lang="en-GB" dirty="0" smtClean="0"/>
              <a:t>Logical Connectives in Propositional Logic</a:t>
            </a:r>
          </a:p>
          <a:p>
            <a:pPr lvl="1"/>
            <a:r>
              <a:rPr lang="el-GR" b="1" dirty="0" smtClean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: Conjunction (and)</a:t>
            </a:r>
          </a:p>
          <a:p>
            <a:pPr lvl="1"/>
            <a:r>
              <a:rPr lang="el-GR" b="1" dirty="0" smtClean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: Disjunction (or)</a:t>
            </a:r>
          </a:p>
          <a:p>
            <a:pPr lvl="1"/>
            <a:r>
              <a:rPr lang="el-GR" b="1" dirty="0" smtClean="0">
                <a:latin typeface="Calibri" panose="020F0502020204030204" pitchFamily="34" charset="0"/>
              </a:rPr>
              <a:t>˥</a:t>
            </a:r>
            <a:r>
              <a:rPr lang="en-GB" dirty="0" smtClean="0">
                <a:latin typeface="Calibri" panose="020F0502020204030204" pitchFamily="34" charset="0"/>
              </a:rPr>
              <a:t> : Negation (not)</a:t>
            </a:r>
          </a:p>
          <a:p>
            <a:pPr lvl="1"/>
            <a:r>
              <a:rPr lang="en-GB" sz="2000" b="1" baseline="18000" dirty="0">
                <a:latin typeface="Calibri" panose="020F0502020204030204" pitchFamily="34" charset="0"/>
              </a:rPr>
              <a:t>=</a:t>
            </a:r>
            <a:r>
              <a:rPr lang="en-GB" b="1" dirty="0" smtClean="0">
                <a:latin typeface="Calibri" panose="020F0502020204030204" pitchFamily="34" charset="0"/>
              </a:rPr>
              <a:t>&gt;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GB" dirty="0" smtClean="0">
                <a:latin typeface="Calibri" panose="020F0502020204030204" pitchFamily="34" charset="0"/>
              </a:rPr>
              <a:t> : Implication (if…then…)</a:t>
            </a:r>
          </a:p>
          <a:p>
            <a:pPr lvl="1"/>
            <a:r>
              <a:rPr lang="en-GB" b="1" dirty="0" smtClean="0">
                <a:latin typeface="Calibri" panose="020F0502020204030204" pitchFamily="34" charset="0"/>
              </a:rPr>
              <a:t>&lt;</a:t>
            </a:r>
            <a:r>
              <a:rPr lang="en-GB" sz="2000" b="1" baseline="18000" dirty="0" smtClean="0">
                <a:latin typeface="Calibri" panose="020F0502020204030204" pitchFamily="34" charset="0"/>
              </a:rPr>
              <a:t>=</a:t>
            </a:r>
            <a:r>
              <a:rPr lang="en-GB" b="1" dirty="0" smtClean="0">
                <a:latin typeface="Calibri" panose="020F0502020204030204" pitchFamily="34" charset="0"/>
              </a:rPr>
              <a:t>&gt;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 : 	Logical Equivalence (If 		and only If)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51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Logic: </a:t>
            </a:r>
            <a:r>
              <a:rPr lang="en-GB" dirty="0"/>
              <a:t>Truth </a:t>
            </a:r>
            <a:r>
              <a:rPr lang="en-GB" dirty="0" smtClean="0"/>
              <a:t>Tables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5719364"/>
              </p:ext>
            </p:extLst>
          </p:nvPr>
        </p:nvGraphicFramePr>
        <p:xfrm>
          <a:off x="1093763" y="1670876"/>
          <a:ext cx="13962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110"/>
                <a:gridCol w="698110"/>
              </a:tblGrid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>
                          <a:latin typeface="Calibri" panose="020F0502020204030204" pitchFamily="34" charset="0"/>
                        </a:rPr>
                        <a:t>˥</a:t>
                      </a:r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GB" sz="2400" dirty="0"/>
                    </a:p>
                  </a:txBody>
                  <a:tcPr/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01538"/>
              </p:ext>
            </p:extLst>
          </p:nvPr>
        </p:nvGraphicFramePr>
        <p:xfrm>
          <a:off x="1117601" y="3927098"/>
          <a:ext cx="2539998" cy="251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l-GR" sz="2400" b="1" dirty="0" smtClean="0">
                          <a:latin typeface="Calibri" panose="020F0502020204030204" pitchFamily="34" charset="0"/>
                        </a:rPr>
                        <a:t>˄</a:t>
                      </a:r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25798"/>
              </p:ext>
            </p:extLst>
          </p:nvPr>
        </p:nvGraphicFramePr>
        <p:xfrm>
          <a:off x="4055404" y="1589517"/>
          <a:ext cx="2539998" cy="251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l-GR" sz="2400" b="1" dirty="0" smtClean="0">
                          <a:latin typeface="Calibri" panose="020F0502020204030204" pitchFamily="34" charset="0"/>
                        </a:rPr>
                        <a:t>˅</a:t>
                      </a:r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12902"/>
              </p:ext>
            </p:extLst>
          </p:nvPr>
        </p:nvGraphicFramePr>
        <p:xfrm>
          <a:off x="6728266" y="3896618"/>
          <a:ext cx="2539998" cy="251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2400" b="1" baseline="18000" dirty="0" smtClean="0"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&gt;B</a:t>
                      </a:r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24586"/>
              </p:ext>
            </p:extLst>
          </p:nvPr>
        </p:nvGraphicFramePr>
        <p:xfrm>
          <a:off x="9443330" y="1561381"/>
          <a:ext cx="2681075" cy="251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987743"/>
              </a:tblGrid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n-GB" sz="1800" b="1" baseline="18000" dirty="0" smtClean="0"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GB" sz="2400" b="1" dirty="0" smtClean="0">
                          <a:latin typeface="Calibri" panose="020F0502020204030204" pitchFamily="34" charset="0"/>
                        </a:rPr>
                        <a:t>&gt;B</a:t>
                      </a:r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181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7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Sentence Properties</a:t>
            </a:r>
          </a:p>
          <a:p>
            <a:pPr lvl="1"/>
            <a:r>
              <a:rPr lang="en-GB" dirty="0" smtClean="0"/>
              <a:t>T or F itself is a sentence</a:t>
            </a:r>
          </a:p>
          <a:p>
            <a:pPr lvl="1"/>
            <a:r>
              <a:rPr lang="en-GB" dirty="0" smtClean="0"/>
              <a:t>Individual Proposition symbols are sentences </a:t>
            </a:r>
            <a:r>
              <a:rPr lang="en-GB" dirty="0" err="1" smtClean="0"/>
              <a:t>eg</a:t>
            </a:r>
            <a:r>
              <a:rPr lang="en-GB" dirty="0" smtClean="0"/>
              <a:t>. P, Q, …</a:t>
            </a:r>
          </a:p>
          <a:p>
            <a:pPr lvl="1"/>
            <a:r>
              <a:rPr lang="en-GB" dirty="0" smtClean="0"/>
              <a:t>If s is a sentence, so is (s)</a:t>
            </a:r>
          </a:p>
          <a:p>
            <a:pPr lvl="1"/>
            <a:r>
              <a:rPr lang="en-GB" dirty="0" smtClean="0"/>
              <a:t>If S1 and S2 are sentences, so are:</a:t>
            </a:r>
            <a:br>
              <a:rPr lang="en-GB" dirty="0" smtClean="0"/>
            </a:br>
            <a:r>
              <a:rPr lang="el-GR" b="1" dirty="0">
                <a:latin typeface="Calibri" panose="020F0502020204030204" pitchFamily="34" charset="0"/>
              </a:rPr>
              <a:t>˥</a:t>
            </a:r>
            <a:r>
              <a:rPr lang="en-GB" dirty="0" smtClean="0"/>
              <a:t>S1, </a:t>
            </a:r>
            <a:r>
              <a:rPr lang="el-GR" b="1" dirty="0" smtClean="0">
                <a:latin typeface="Calibri" panose="020F0502020204030204" pitchFamily="34" charset="0"/>
              </a:rPr>
              <a:t>˥</a:t>
            </a:r>
            <a:r>
              <a:rPr lang="en-GB" dirty="0" smtClean="0"/>
              <a:t>S2, S1</a:t>
            </a:r>
            <a:r>
              <a:rPr lang="el-GR" b="1" dirty="0" smtClean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S2, etc.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Order of Precedence</a:t>
            </a:r>
          </a:p>
          <a:p>
            <a:pPr lvl="1"/>
            <a:r>
              <a:rPr lang="el-GR" b="1" dirty="0">
                <a:latin typeface="Calibri" panose="020F0502020204030204" pitchFamily="34" charset="0"/>
              </a:rPr>
              <a:t>˥</a:t>
            </a:r>
            <a:r>
              <a:rPr lang="en-GB" dirty="0">
                <a:latin typeface="Calibri" panose="020F0502020204030204" pitchFamily="34" charset="0"/>
              </a:rPr>
              <a:t> : Negation (not)</a:t>
            </a:r>
          </a:p>
          <a:p>
            <a:pPr lvl="1"/>
            <a:r>
              <a:rPr lang="el-GR" b="1" dirty="0" smtClean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: Conjunction (and)</a:t>
            </a:r>
          </a:p>
          <a:p>
            <a:pPr lvl="1"/>
            <a:r>
              <a:rPr lang="el-GR" b="1" dirty="0">
                <a:latin typeface="Calibri" panose="020F0502020204030204" pitchFamily="34" charset="0"/>
              </a:rPr>
              <a:t>˅</a:t>
            </a:r>
            <a:r>
              <a:rPr lang="en-GB" dirty="0">
                <a:latin typeface="Calibri" panose="020F0502020204030204" pitchFamily="34" charset="0"/>
              </a:rPr>
              <a:t> : Disjunction (or)</a:t>
            </a:r>
          </a:p>
          <a:p>
            <a:pPr lvl="1"/>
            <a:r>
              <a:rPr lang="en-GB" sz="2000" b="1" baseline="18000" dirty="0" smtClean="0">
                <a:latin typeface="Calibri" panose="020F0502020204030204" pitchFamily="34" charset="0"/>
              </a:rPr>
              <a:t>=</a:t>
            </a:r>
            <a:r>
              <a:rPr lang="en-GB" b="1" dirty="0" smtClean="0">
                <a:latin typeface="Calibri" panose="020F0502020204030204" pitchFamily="34" charset="0"/>
              </a:rPr>
              <a:t>&gt;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GB" dirty="0">
                <a:latin typeface="Calibri" panose="020F0502020204030204" pitchFamily="34" charset="0"/>
              </a:rPr>
              <a:t> : Implication (if…then…)</a:t>
            </a:r>
          </a:p>
          <a:p>
            <a:pPr lvl="1"/>
            <a:r>
              <a:rPr lang="en-GB" b="1" dirty="0">
                <a:latin typeface="Calibri" panose="020F0502020204030204" pitchFamily="34" charset="0"/>
              </a:rPr>
              <a:t>&lt;</a:t>
            </a:r>
            <a:r>
              <a:rPr lang="en-GB" sz="2000" b="1" baseline="18000" dirty="0">
                <a:latin typeface="Calibri" panose="020F0502020204030204" pitchFamily="34" charset="0"/>
              </a:rPr>
              <a:t>=</a:t>
            </a:r>
            <a:r>
              <a:rPr lang="en-GB" b="1" dirty="0">
                <a:latin typeface="Calibri" panose="020F0502020204030204" pitchFamily="34" charset="0"/>
              </a:rPr>
              <a:t>&gt;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sym typeface="Wingdings" panose="05000000000000000000" pitchFamily="2" charset="2"/>
              </a:rPr>
              <a:t> : 	Logical Equivalence (If 		and only If)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396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Atomic Sentences</a:t>
            </a:r>
          </a:p>
          <a:p>
            <a:pPr lvl="1"/>
            <a:r>
              <a:rPr lang="en-GB" dirty="0" smtClean="0"/>
              <a:t>Single sentence</a:t>
            </a:r>
          </a:p>
          <a:p>
            <a:pPr lvl="1"/>
            <a:r>
              <a:rPr lang="en-GB" dirty="0" smtClean="0"/>
              <a:t>T, F, P, Q,…</a:t>
            </a:r>
            <a:br>
              <a:rPr lang="en-GB" dirty="0" smtClean="0"/>
            </a:br>
            <a:r>
              <a:rPr lang="en-GB" dirty="0" smtClean="0"/>
              <a:t>where, each symbol stands for proposition that can be true or false.</a:t>
            </a:r>
          </a:p>
          <a:p>
            <a:pPr lvl="1"/>
            <a:r>
              <a:rPr lang="en-GB" dirty="0" smtClean="0"/>
              <a:t>Example: P=“Ram likes Rice”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	 Q=“</a:t>
            </a:r>
            <a:r>
              <a:rPr lang="en-GB" dirty="0" err="1" smtClean="0"/>
              <a:t>Sita</a:t>
            </a:r>
            <a:r>
              <a:rPr lang="en-GB" dirty="0" smtClean="0"/>
              <a:t> is women”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Complex Sentences</a:t>
            </a:r>
          </a:p>
          <a:p>
            <a:pPr lvl="1"/>
            <a:r>
              <a:rPr lang="en-GB" dirty="0" smtClean="0"/>
              <a:t>Sentences constructed from simple sentences using logical connectives</a:t>
            </a:r>
          </a:p>
          <a:p>
            <a:pPr lvl="1"/>
            <a:r>
              <a:rPr lang="en-GB" dirty="0" smtClean="0"/>
              <a:t>Example:	P=“It is hot today”</a:t>
            </a:r>
            <a:br>
              <a:rPr lang="en-GB" dirty="0" smtClean="0"/>
            </a:br>
            <a:r>
              <a:rPr lang="en-GB" dirty="0" smtClean="0"/>
              <a:t>		Q=“It is humid today”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P^Q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“It is hot and humid today”</a:t>
            </a:r>
          </a:p>
        </p:txBody>
      </p:sp>
    </p:spTree>
    <p:extLst>
      <p:ext uri="{BB962C8B-B14F-4D97-AF65-F5344CB8AC3E}">
        <p14:creationId xmlns:p14="http://schemas.microsoft.com/office/powerpoint/2010/main" val="3962941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 smtClean="0"/>
              <a:t>Unsatisfiable</a:t>
            </a:r>
            <a:r>
              <a:rPr lang="en-GB" dirty="0" smtClean="0"/>
              <a:t> (Contradiction)</a:t>
            </a:r>
          </a:p>
          <a:p>
            <a:pPr lvl="1"/>
            <a:r>
              <a:rPr lang="en-GB" dirty="0" smtClean="0"/>
              <a:t>If all the sentences or statements are always false</a:t>
            </a:r>
          </a:p>
          <a:p>
            <a:pPr lvl="1"/>
            <a:r>
              <a:rPr lang="en-GB" dirty="0" smtClean="0"/>
              <a:t>Example: “There will be a clear sky during rainy day”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Satisfiable</a:t>
            </a:r>
            <a:endParaRPr lang="en-GB" dirty="0" smtClean="0"/>
          </a:p>
          <a:p>
            <a:pPr lvl="1"/>
            <a:r>
              <a:rPr lang="en-GB" dirty="0" smtClean="0"/>
              <a:t>If at least one sentence in the knowledge base is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13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Logic: Equivalence Laws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</a:t>
            </a:r>
            <a:r>
              <a:rPr lang="en-GB" b="1" baseline="18000" dirty="0">
                <a:latin typeface="Calibri" panose="020F0502020204030204" pitchFamily="34" charset="0"/>
              </a:rPr>
              <a:t> </a:t>
            </a:r>
            <a:r>
              <a:rPr lang="en-GB" sz="2400" b="1" baseline="18000" dirty="0" smtClean="0">
                <a:latin typeface="Calibri" panose="020F0502020204030204" pitchFamily="34" charset="0"/>
              </a:rPr>
              <a:t>=</a:t>
            </a:r>
            <a:r>
              <a:rPr lang="en-GB" b="1" dirty="0" smtClean="0">
                <a:latin typeface="Calibri" panose="020F0502020204030204" pitchFamily="34" charset="0"/>
              </a:rPr>
              <a:t>&gt;</a:t>
            </a:r>
            <a:r>
              <a:rPr lang="en-GB" dirty="0" smtClean="0">
                <a:latin typeface="Calibri" panose="020F0502020204030204" pitchFamily="34" charset="0"/>
              </a:rPr>
              <a:t>Q </a:t>
            </a:r>
            <a:r>
              <a:rPr lang="el-GR" dirty="0" smtClean="0">
                <a:latin typeface="Calibri" panose="020F0502020204030204" pitchFamily="34" charset="0"/>
              </a:rPr>
              <a:t>Ξ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l-GR" b="1" dirty="0">
                <a:latin typeface="Calibri" panose="020F0502020204030204" pitchFamily="34" charset="0"/>
              </a:rPr>
              <a:t>˥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P </a:t>
            </a:r>
            <a:r>
              <a:rPr lang="el-GR" b="1" dirty="0" smtClean="0">
                <a:latin typeface="Calibri" panose="020F0502020204030204" pitchFamily="34" charset="0"/>
              </a:rPr>
              <a:t>˅</a:t>
            </a:r>
            <a:r>
              <a:rPr lang="en-GB" b="1" dirty="0" smtClean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Q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alibri" panose="020F0502020204030204" pitchFamily="34" charset="0"/>
              </a:rPr>
              <a:t>P &lt;</a:t>
            </a:r>
            <a:r>
              <a:rPr lang="en-GB" sz="2000" baseline="18000" dirty="0" smtClean="0">
                <a:latin typeface="Calibri" panose="020F0502020204030204" pitchFamily="34" charset="0"/>
              </a:rPr>
              <a:t>=</a:t>
            </a:r>
            <a:r>
              <a:rPr lang="en-GB" dirty="0" smtClean="0">
                <a:latin typeface="Calibri" panose="020F0502020204030204" pitchFamily="34" charset="0"/>
              </a:rPr>
              <a:t>&gt; Q </a:t>
            </a:r>
            <a:r>
              <a:rPr lang="el-GR" dirty="0">
                <a:latin typeface="Calibri" panose="020F0502020204030204" pitchFamily="34" charset="0"/>
              </a:rPr>
              <a:t>Ξ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(P</a:t>
            </a:r>
            <a:r>
              <a:rPr lang="en-GB" baseline="18000" dirty="0">
                <a:latin typeface="Calibri" panose="020F0502020204030204" pitchFamily="34" charset="0"/>
              </a:rPr>
              <a:t> </a:t>
            </a:r>
            <a:r>
              <a:rPr lang="en-GB" sz="2000" baseline="18000" dirty="0" smtClean="0">
                <a:latin typeface="Calibri" panose="020F0502020204030204" pitchFamily="34" charset="0"/>
              </a:rPr>
              <a:t>=</a:t>
            </a:r>
            <a:r>
              <a:rPr lang="en-GB" dirty="0" smtClean="0">
                <a:latin typeface="Calibri" panose="020F0502020204030204" pitchFamily="34" charset="0"/>
              </a:rPr>
              <a:t>&gt; Q ) </a:t>
            </a:r>
            <a:r>
              <a:rPr lang="el-GR" dirty="0" smtClean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(Q </a:t>
            </a:r>
            <a:r>
              <a:rPr lang="en-GB" sz="2000" baseline="18000" dirty="0">
                <a:latin typeface="Calibri" panose="020F0502020204030204" pitchFamily="34" charset="0"/>
              </a:rPr>
              <a:t>=</a:t>
            </a:r>
            <a:r>
              <a:rPr lang="en-GB" dirty="0">
                <a:latin typeface="Calibri" panose="020F0502020204030204" pitchFamily="34" charset="0"/>
              </a:rPr>
              <a:t>&gt;</a:t>
            </a:r>
            <a:r>
              <a:rPr lang="en-GB" dirty="0" smtClean="0">
                <a:latin typeface="Calibri" panose="020F0502020204030204" pitchFamily="34" charset="0"/>
              </a:rPr>
              <a:t> P)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alibri" panose="020F0502020204030204" pitchFamily="34" charset="0"/>
              </a:rPr>
              <a:t>Distributive Laws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A</a:t>
            </a:r>
            <a:r>
              <a:rPr lang="el-GR" dirty="0">
                <a:latin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(B</a:t>
            </a:r>
            <a:r>
              <a:rPr lang="el-GR" dirty="0">
                <a:latin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C) </a:t>
            </a:r>
            <a:r>
              <a:rPr lang="el-GR" dirty="0" smtClean="0">
                <a:latin typeface="Calibri" panose="020F0502020204030204" pitchFamily="34" charset="0"/>
              </a:rPr>
              <a:t>Ξ</a:t>
            </a:r>
            <a:r>
              <a:rPr lang="en-GB" dirty="0" smtClean="0">
                <a:latin typeface="Calibri" panose="020F0502020204030204" pitchFamily="34" charset="0"/>
              </a:rPr>
              <a:t> (A </a:t>
            </a:r>
            <a:r>
              <a:rPr lang="el-GR" dirty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B)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(A </a:t>
            </a:r>
            <a:r>
              <a:rPr lang="el-GR" dirty="0" smtClean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C)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</a:rPr>
              <a:t>A</a:t>
            </a:r>
            <a:r>
              <a:rPr lang="el-GR" dirty="0">
                <a:latin typeface="Calibri" panose="020F0502020204030204" pitchFamily="34" charset="0"/>
              </a:rPr>
              <a:t> ˅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(B</a:t>
            </a:r>
            <a:r>
              <a:rPr lang="el-GR" dirty="0">
                <a:latin typeface="Calibri" panose="020F0502020204030204" pitchFamily="34" charset="0"/>
              </a:rPr>
              <a:t> ˄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C) </a:t>
            </a:r>
            <a:r>
              <a:rPr lang="el-GR" dirty="0">
                <a:latin typeface="Calibri" panose="020F0502020204030204" pitchFamily="34" charset="0"/>
              </a:rPr>
              <a:t>Ξ</a:t>
            </a:r>
            <a:r>
              <a:rPr lang="en-GB" dirty="0">
                <a:latin typeface="Calibri" panose="020F0502020204030204" pitchFamily="34" charset="0"/>
              </a:rPr>
              <a:t> (A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B) </a:t>
            </a:r>
            <a:r>
              <a:rPr lang="el-GR" dirty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(A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C</a:t>
            </a:r>
            <a:r>
              <a:rPr lang="en-GB" dirty="0" smtClean="0">
                <a:latin typeface="Calibri" panose="020F050202020403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alibri" panose="020F0502020204030204" pitchFamily="34" charset="0"/>
              </a:rPr>
              <a:t>De-Morgan’s Law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l-GR" b="1" dirty="0" smtClean="0">
                <a:latin typeface="Calibri" panose="020F0502020204030204" pitchFamily="34" charset="0"/>
              </a:rPr>
              <a:t>˥</a:t>
            </a:r>
            <a:r>
              <a:rPr lang="en-GB" dirty="0" smtClean="0">
                <a:latin typeface="Calibri" panose="020F0502020204030204" pitchFamily="34" charset="0"/>
              </a:rPr>
              <a:t>(A</a:t>
            </a:r>
            <a:r>
              <a:rPr lang="el-GR" dirty="0" smtClean="0">
                <a:latin typeface="Calibri" panose="020F0502020204030204" pitchFamily="34" charset="0"/>
              </a:rPr>
              <a:t> ˄</a:t>
            </a:r>
            <a:r>
              <a:rPr lang="en-GB" dirty="0" smtClean="0">
                <a:latin typeface="Calibri" panose="020F0502020204030204" pitchFamily="34" charset="0"/>
              </a:rPr>
              <a:t> B </a:t>
            </a:r>
            <a:r>
              <a:rPr lang="el-GR" dirty="0" smtClean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C) </a:t>
            </a:r>
            <a:r>
              <a:rPr lang="el-GR" dirty="0" smtClean="0">
                <a:latin typeface="Calibri" panose="020F0502020204030204" pitchFamily="34" charset="0"/>
              </a:rPr>
              <a:t>Ξ</a:t>
            </a:r>
            <a:r>
              <a:rPr lang="en-GB" dirty="0" smtClean="0">
                <a:latin typeface="Calibri" panose="020F0502020204030204" pitchFamily="34" charset="0"/>
              </a:rPr>
              <a:t> (</a:t>
            </a:r>
            <a:r>
              <a:rPr lang="el-GR" b="1" dirty="0" smtClean="0">
                <a:latin typeface="Calibri" panose="020F0502020204030204" pitchFamily="34" charset="0"/>
              </a:rPr>
              <a:t>˥</a:t>
            </a:r>
            <a:r>
              <a:rPr lang="en-GB" dirty="0" smtClean="0">
                <a:latin typeface="Calibri" panose="020F0502020204030204" pitchFamily="34" charset="0"/>
              </a:rPr>
              <a:t>A)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(</a:t>
            </a:r>
            <a:r>
              <a:rPr lang="el-GR" b="1" dirty="0" smtClean="0">
                <a:latin typeface="Calibri" panose="020F0502020204030204" pitchFamily="34" charset="0"/>
              </a:rPr>
              <a:t>˥</a:t>
            </a:r>
            <a:r>
              <a:rPr lang="en-GB" dirty="0" smtClean="0">
                <a:latin typeface="Calibri" panose="020F0502020204030204" pitchFamily="34" charset="0"/>
              </a:rPr>
              <a:t>B)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(</a:t>
            </a:r>
            <a:r>
              <a:rPr lang="el-GR" b="1" dirty="0" smtClean="0">
                <a:latin typeface="Calibri" panose="020F0502020204030204" pitchFamily="34" charset="0"/>
              </a:rPr>
              <a:t>˥</a:t>
            </a:r>
            <a:r>
              <a:rPr lang="en-GB" dirty="0" smtClean="0">
                <a:latin typeface="Calibri" panose="020F0502020204030204" pitchFamily="34" charset="0"/>
              </a:rPr>
              <a:t>C)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l-GR" b="1" dirty="0">
                <a:latin typeface="Calibri" panose="020F0502020204030204" pitchFamily="34" charset="0"/>
              </a:rPr>
              <a:t>˥</a:t>
            </a:r>
            <a:r>
              <a:rPr lang="en-GB" dirty="0">
                <a:latin typeface="Calibri" panose="020F0502020204030204" pitchFamily="34" charset="0"/>
              </a:rPr>
              <a:t>(A</a:t>
            </a:r>
            <a:r>
              <a:rPr lang="el-GR" dirty="0">
                <a:latin typeface="Calibri" panose="020F0502020204030204" pitchFamily="34" charset="0"/>
              </a:rPr>
              <a:t> ˅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B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C) </a:t>
            </a:r>
            <a:r>
              <a:rPr lang="el-GR" dirty="0">
                <a:latin typeface="Calibri" panose="020F0502020204030204" pitchFamily="34" charset="0"/>
              </a:rPr>
              <a:t>Ξ</a:t>
            </a:r>
            <a:r>
              <a:rPr lang="en-GB" dirty="0">
                <a:latin typeface="Calibri" panose="020F0502020204030204" pitchFamily="34" charset="0"/>
              </a:rPr>
              <a:t> (</a:t>
            </a:r>
            <a:r>
              <a:rPr lang="el-GR" b="1" dirty="0">
                <a:latin typeface="Calibri" panose="020F0502020204030204" pitchFamily="34" charset="0"/>
              </a:rPr>
              <a:t>˥</a:t>
            </a:r>
            <a:r>
              <a:rPr lang="en-GB" dirty="0">
                <a:latin typeface="Calibri" panose="020F0502020204030204" pitchFamily="34" charset="0"/>
              </a:rPr>
              <a:t>A) </a:t>
            </a:r>
            <a:r>
              <a:rPr lang="el-GR" dirty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(</a:t>
            </a:r>
            <a:r>
              <a:rPr lang="el-GR" b="1" dirty="0">
                <a:latin typeface="Calibri" panose="020F0502020204030204" pitchFamily="34" charset="0"/>
              </a:rPr>
              <a:t>˥</a:t>
            </a:r>
            <a:r>
              <a:rPr lang="en-GB" dirty="0">
                <a:latin typeface="Calibri" panose="020F0502020204030204" pitchFamily="34" charset="0"/>
              </a:rPr>
              <a:t>B) </a:t>
            </a:r>
            <a:r>
              <a:rPr lang="el-GR" dirty="0">
                <a:latin typeface="Calibri" panose="020F0502020204030204" pitchFamily="34" charset="0"/>
              </a:rPr>
              <a:t>˄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(</a:t>
            </a:r>
            <a:r>
              <a:rPr lang="el-GR" b="1" dirty="0">
                <a:latin typeface="Calibri" panose="020F0502020204030204" pitchFamily="34" charset="0"/>
              </a:rPr>
              <a:t>˥</a:t>
            </a:r>
            <a:r>
              <a:rPr lang="en-GB" dirty="0">
                <a:latin typeface="Calibri" panose="020F0502020204030204" pitchFamily="34" charset="0"/>
              </a:rPr>
              <a:t>C)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2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Inference</a:t>
            </a:r>
          </a:p>
          <a:p>
            <a:pPr lvl="1"/>
            <a:r>
              <a:rPr lang="en-GB" dirty="0" smtClean="0"/>
              <a:t>Rules of Inference</a:t>
            </a:r>
          </a:p>
          <a:p>
            <a:pPr lvl="1"/>
            <a:r>
              <a:rPr lang="en-GB" dirty="0" smtClean="0"/>
              <a:t>Unification</a:t>
            </a:r>
          </a:p>
          <a:p>
            <a:pPr lvl="1"/>
            <a:r>
              <a:rPr lang="en-GB" dirty="0" smtClean="0"/>
              <a:t>Resolution Refutation System</a:t>
            </a:r>
          </a:p>
          <a:p>
            <a:pPr lvl="1"/>
            <a:r>
              <a:rPr lang="en-GB" dirty="0" smtClean="0"/>
              <a:t>Answer Extraction from RRS</a:t>
            </a:r>
          </a:p>
          <a:p>
            <a:pPr lvl="1"/>
            <a:r>
              <a:rPr lang="en-GB" dirty="0" smtClean="0"/>
              <a:t>Rule based Deduction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smtClean="0"/>
              <a:t>Statistical Reasoning</a:t>
            </a:r>
          </a:p>
          <a:p>
            <a:pPr lvl="1"/>
            <a:r>
              <a:rPr lang="en-GB" b="1" dirty="0" smtClean="0"/>
              <a:t>Probability and Bayes Theorem</a:t>
            </a:r>
          </a:p>
          <a:p>
            <a:pPr lvl="1"/>
            <a:r>
              <a:rPr lang="en-GB" b="1" dirty="0" smtClean="0"/>
              <a:t>Causal Networks</a:t>
            </a:r>
          </a:p>
          <a:p>
            <a:pPr lvl="1"/>
            <a:r>
              <a:rPr lang="en-GB" b="1" dirty="0" smtClean="0"/>
              <a:t>Reasoning in </a:t>
            </a:r>
            <a:r>
              <a:rPr lang="en-GB" b="1" dirty="0"/>
              <a:t>B</a:t>
            </a:r>
            <a:r>
              <a:rPr lang="en-GB" b="1" dirty="0" smtClean="0"/>
              <a:t>elief Network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154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Logic: Inference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Modus </a:t>
            </a:r>
            <a:r>
              <a:rPr lang="en-GB" dirty="0" err="1" smtClean="0"/>
              <a:t>Ponen</a:t>
            </a:r>
            <a:r>
              <a:rPr lang="en-GB" dirty="0" smtClean="0"/>
              <a:t> Rule</a:t>
            </a:r>
            <a:br>
              <a:rPr lang="en-GB" dirty="0" smtClean="0"/>
            </a:br>
            <a:r>
              <a:rPr lang="en-GB" dirty="0" smtClean="0"/>
              <a:t>Whenever any sentence of the form </a:t>
            </a:r>
            <a:r>
              <a:rPr lang="en-GB" dirty="0"/>
              <a:t>P</a:t>
            </a:r>
            <a:r>
              <a:rPr lang="en-GB" b="1" baseline="18000" dirty="0">
                <a:latin typeface="Calibri" panose="020F0502020204030204" pitchFamily="34" charset="0"/>
              </a:rPr>
              <a:t> </a:t>
            </a:r>
            <a:r>
              <a:rPr lang="en-GB" sz="2400" b="1" baseline="18000" dirty="0">
                <a:latin typeface="Calibri" panose="020F0502020204030204" pitchFamily="34" charset="0"/>
              </a:rPr>
              <a:t>=</a:t>
            </a:r>
            <a:r>
              <a:rPr lang="en-GB" b="1" dirty="0">
                <a:latin typeface="Calibri" panose="020F0502020204030204" pitchFamily="34" charset="0"/>
              </a:rPr>
              <a:t>&gt;</a:t>
            </a:r>
            <a:r>
              <a:rPr lang="en-GB" dirty="0">
                <a:latin typeface="Calibri" panose="020F0502020204030204" pitchFamily="34" charset="0"/>
              </a:rPr>
              <a:t>Q </a:t>
            </a:r>
            <a:r>
              <a:rPr lang="en-GB" dirty="0" smtClean="0">
                <a:latin typeface="Calibri" panose="020F0502020204030204" pitchFamily="34" charset="0"/>
              </a:rPr>
              <a:t> and P are given, then the sentence Q can be inferred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n-GB" u="sng" dirty="0"/>
              <a:t>P</a:t>
            </a:r>
            <a:r>
              <a:rPr lang="en-GB" b="1" u="sng" baseline="18000" dirty="0">
                <a:latin typeface="Calibri" panose="020F0502020204030204" pitchFamily="34" charset="0"/>
              </a:rPr>
              <a:t> </a:t>
            </a:r>
            <a:r>
              <a:rPr lang="en-GB" sz="2400" b="1" u="sng" baseline="18000" dirty="0">
                <a:latin typeface="Calibri" panose="020F0502020204030204" pitchFamily="34" charset="0"/>
              </a:rPr>
              <a:t>=</a:t>
            </a:r>
            <a:r>
              <a:rPr lang="en-GB" b="1" u="sng" dirty="0">
                <a:latin typeface="Calibri" panose="020F0502020204030204" pitchFamily="34" charset="0"/>
              </a:rPr>
              <a:t>&gt;</a:t>
            </a:r>
            <a:r>
              <a:rPr lang="en-GB" u="sng" dirty="0" smtClean="0">
                <a:latin typeface="Calibri" panose="020F0502020204030204" pitchFamily="34" charset="0"/>
              </a:rPr>
              <a:t>Q, P</a:t>
            </a:r>
            <a:br>
              <a:rPr lang="en-GB" u="sng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      Q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Calibri" panose="020F0502020204030204" pitchFamily="34" charset="0"/>
              </a:rPr>
              <a:t>And Elimination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n-GB" u="sng" dirty="0">
                <a:latin typeface="Calibri" panose="020F0502020204030204" pitchFamily="34" charset="0"/>
              </a:rPr>
              <a:t>A </a:t>
            </a:r>
            <a:r>
              <a:rPr lang="el-GR" u="sng" dirty="0">
                <a:latin typeface="Calibri" panose="020F0502020204030204" pitchFamily="34" charset="0"/>
              </a:rPr>
              <a:t>˄</a:t>
            </a:r>
            <a:r>
              <a:rPr lang="en-GB" u="sng" dirty="0">
                <a:latin typeface="Calibri" panose="020F0502020204030204" pitchFamily="34" charset="0"/>
              </a:rPr>
              <a:t> </a:t>
            </a:r>
            <a:r>
              <a:rPr lang="en-GB" u="sng" dirty="0" smtClean="0">
                <a:latin typeface="Calibri" panose="020F0502020204030204" pitchFamily="34" charset="0"/>
              </a:rPr>
              <a:t>B</a:t>
            </a:r>
            <a:br>
              <a:rPr lang="en-GB" u="sng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 A|B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sentence A or B can be inferred if A and B is given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And Introduction</a:t>
            </a:r>
            <a:br>
              <a:rPr lang="en-GB" dirty="0" smtClean="0"/>
            </a:br>
            <a:r>
              <a:rPr lang="en-GB" u="sng" dirty="0" smtClean="0"/>
              <a:t>A, B, ……….N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A^B^……^N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Or Introduction</a:t>
            </a:r>
            <a:br>
              <a:rPr lang="en-GB" dirty="0" smtClean="0"/>
            </a:br>
            <a:r>
              <a:rPr lang="en-GB" u="sng" dirty="0"/>
              <a:t>A, B, ……….N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 smtClean="0"/>
              <a:t>A</a:t>
            </a:r>
            <a:r>
              <a:rPr lang="el-GR" dirty="0" smtClean="0">
                <a:latin typeface="Calibri" panose="020F0502020204030204" pitchFamily="34" charset="0"/>
              </a:rPr>
              <a:t>˅</a:t>
            </a:r>
            <a:r>
              <a:rPr lang="en-GB" dirty="0" smtClean="0"/>
              <a:t>B</a:t>
            </a:r>
            <a:r>
              <a:rPr lang="el-GR" dirty="0" smtClean="0">
                <a:latin typeface="Calibri" panose="020F0502020204030204" pitchFamily="34" charset="0"/>
              </a:rPr>
              <a:t>˅</a:t>
            </a:r>
            <a:r>
              <a:rPr lang="en-GB" dirty="0" smtClean="0"/>
              <a:t>……</a:t>
            </a:r>
            <a:r>
              <a:rPr lang="el-GR" dirty="0" smtClean="0">
                <a:latin typeface="Calibri" panose="020F0502020204030204" pitchFamily="34" charset="0"/>
              </a:rPr>
              <a:t>˅</a:t>
            </a:r>
            <a:r>
              <a:rPr lang="en-GB" dirty="0" smtClean="0"/>
              <a:t>N</a:t>
            </a:r>
            <a:endParaRPr lang="en-GB" dirty="0"/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Double Negation Elimination</a:t>
            </a:r>
            <a:br>
              <a:rPr lang="en-GB" dirty="0" smtClean="0"/>
            </a:br>
            <a:r>
              <a:rPr lang="el-GR" b="1" u="sng" dirty="0" smtClean="0">
                <a:latin typeface="Calibri" panose="020F0502020204030204" pitchFamily="34" charset="0"/>
              </a:rPr>
              <a:t>˥</a:t>
            </a:r>
            <a:r>
              <a:rPr lang="el-GR" b="1" u="sng" dirty="0">
                <a:latin typeface="Calibri" panose="020F0502020204030204" pitchFamily="34" charset="0"/>
              </a:rPr>
              <a:t> ˥</a:t>
            </a:r>
            <a:r>
              <a:rPr lang="en-GB" u="sng" dirty="0">
                <a:latin typeface="Calibri" panose="020F0502020204030204" pitchFamily="34" charset="0"/>
              </a:rPr>
              <a:t> </a:t>
            </a:r>
            <a:r>
              <a:rPr lang="en-GB" u="sng" dirty="0" smtClean="0">
                <a:latin typeface="Calibri" panose="020F0502020204030204" pitchFamily="34" charset="0"/>
              </a:rPr>
              <a:t>P</a:t>
            </a:r>
            <a:br>
              <a:rPr lang="en-GB" u="sng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   </a:t>
            </a:r>
            <a:r>
              <a:rPr lang="en-GB" dirty="0" err="1" smtClean="0">
                <a:latin typeface="Calibri" panose="020F0502020204030204" pitchFamily="34" charset="0"/>
              </a:rPr>
              <a:t>P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721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Logic: Inference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Unit Resolution</a:t>
            </a:r>
            <a:br>
              <a:rPr lang="en-GB" dirty="0" smtClean="0"/>
            </a:br>
            <a:r>
              <a:rPr lang="en-GB" u="sng" dirty="0" smtClean="0"/>
              <a:t>A</a:t>
            </a:r>
            <a:r>
              <a:rPr lang="el-GR" u="sng" dirty="0">
                <a:latin typeface="Calibri" panose="020F0502020204030204" pitchFamily="34" charset="0"/>
              </a:rPr>
              <a:t> </a:t>
            </a:r>
            <a:r>
              <a:rPr lang="el-GR" u="sng" dirty="0" smtClean="0">
                <a:latin typeface="Calibri" panose="020F0502020204030204" pitchFamily="34" charset="0"/>
              </a:rPr>
              <a:t>˅</a:t>
            </a:r>
            <a:r>
              <a:rPr lang="en-GB" u="sng" dirty="0" smtClean="0">
                <a:latin typeface="Calibri" panose="020F0502020204030204" pitchFamily="34" charset="0"/>
              </a:rPr>
              <a:t> B, </a:t>
            </a:r>
            <a:r>
              <a:rPr lang="el-GR" b="1" u="sng" dirty="0" smtClean="0">
                <a:latin typeface="Calibri" panose="020F0502020204030204" pitchFamily="34" charset="0"/>
              </a:rPr>
              <a:t>˥</a:t>
            </a:r>
            <a:r>
              <a:rPr lang="en-GB" b="1" u="sng" dirty="0" smtClean="0">
                <a:latin typeface="Calibri" panose="020F0502020204030204" pitchFamily="34" charset="0"/>
              </a:rPr>
              <a:t> </a:t>
            </a:r>
            <a:r>
              <a:rPr lang="en-GB" u="sng" dirty="0" smtClean="0">
                <a:latin typeface="Calibri" panose="020F0502020204030204" pitchFamily="34" charset="0"/>
              </a:rPr>
              <a:t>A</a:t>
            </a:r>
            <a:br>
              <a:rPr lang="en-GB" u="sng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	  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Modus </a:t>
            </a:r>
            <a:r>
              <a:rPr lang="en-GB" dirty="0" err="1" smtClean="0"/>
              <a:t>Tollens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u="sng" dirty="0"/>
              <a:t>P</a:t>
            </a:r>
            <a:r>
              <a:rPr lang="en-GB" b="1" u="sng" baseline="18000" dirty="0">
                <a:latin typeface="Calibri" panose="020F0502020204030204" pitchFamily="34" charset="0"/>
              </a:rPr>
              <a:t> </a:t>
            </a:r>
            <a:r>
              <a:rPr lang="en-GB" sz="2400" b="1" u="sng" baseline="18000" dirty="0">
                <a:latin typeface="Calibri" panose="020F0502020204030204" pitchFamily="34" charset="0"/>
              </a:rPr>
              <a:t>=</a:t>
            </a:r>
            <a:r>
              <a:rPr lang="en-GB" b="1" u="sng" dirty="0">
                <a:latin typeface="Calibri" panose="020F0502020204030204" pitchFamily="34" charset="0"/>
              </a:rPr>
              <a:t>&gt;</a:t>
            </a:r>
            <a:r>
              <a:rPr lang="en-GB" u="sng" dirty="0" smtClean="0">
                <a:latin typeface="Calibri" panose="020F0502020204030204" pitchFamily="34" charset="0"/>
              </a:rPr>
              <a:t>Q, </a:t>
            </a:r>
            <a:r>
              <a:rPr lang="el-GR" b="1" u="sng" dirty="0">
                <a:latin typeface="Calibri" panose="020F0502020204030204" pitchFamily="34" charset="0"/>
              </a:rPr>
              <a:t>˥ </a:t>
            </a:r>
            <a:r>
              <a:rPr lang="en-GB" u="sng" dirty="0" smtClean="0">
                <a:latin typeface="Calibri" panose="020F0502020204030204" pitchFamily="34" charset="0"/>
              </a:rPr>
              <a:t>Q</a:t>
            </a:r>
            <a:br>
              <a:rPr lang="en-GB" u="sng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	 </a:t>
            </a:r>
            <a:r>
              <a:rPr lang="el-GR" b="1" dirty="0">
                <a:latin typeface="Calibri" panose="020F0502020204030204" pitchFamily="34" charset="0"/>
              </a:rPr>
              <a:t>˥ </a:t>
            </a:r>
            <a:r>
              <a:rPr lang="en-GB" dirty="0" smtClean="0">
                <a:latin typeface="Calibri" panose="020F0502020204030204" pitchFamily="34" charset="0"/>
              </a:rPr>
              <a:t>P	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Resolution Chaining</a:t>
            </a:r>
            <a:br>
              <a:rPr lang="en-GB" dirty="0" smtClean="0"/>
            </a:br>
            <a:r>
              <a:rPr lang="en-GB" u="sng" dirty="0"/>
              <a:t>P</a:t>
            </a:r>
            <a:r>
              <a:rPr lang="en-GB" b="1" u="sng" baseline="18000" dirty="0">
                <a:latin typeface="Calibri" panose="020F0502020204030204" pitchFamily="34" charset="0"/>
              </a:rPr>
              <a:t> </a:t>
            </a:r>
            <a:r>
              <a:rPr lang="en-GB" sz="2400" b="1" u="sng" baseline="18000" dirty="0">
                <a:latin typeface="Calibri" panose="020F0502020204030204" pitchFamily="34" charset="0"/>
              </a:rPr>
              <a:t>=</a:t>
            </a:r>
            <a:r>
              <a:rPr lang="en-GB" b="1" u="sng" dirty="0">
                <a:latin typeface="Calibri" panose="020F0502020204030204" pitchFamily="34" charset="0"/>
              </a:rPr>
              <a:t>&gt;</a:t>
            </a:r>
            <a:r>
              <a:rPr lang="en-GB" u="sng" dirty="0" smtClean="0">
                <a:latin typeface="Calibri" panose="020F0502020204030204" pitchFamily="34" charset="0"/>
              </a:rPr>
              <a:t>Q, </a:t>
            </a:r>
            <a:r>
              <a:rPr lang="en-GB" u="sng" dirty="0" smtClean="0"/>
              <a:t>Q</a:t>
            </a:r>
            <a:r>
              <a:rPr lang="en-GB" b="1" u="sng" baseline="18000" dirty="0" smtClean="0">
                <a:latin typeface="Calibri" panose="020F0502020204030204" pitchFamily="34" charset="0"/>
              </a:rPr>
              <a:t> </a:t>
            </a:r>
            <a:r>
              <a:rPr lang="en-GB" sz="2400" b="1" u="sng" baseline="18000" dirty="0" smtClean="0">
                <a:latin typeface="Calibri" panose="020F0502020204030204" pitchFamily="34" charset="0"/>
              </a:rPr>
              <a:t>=</a:t>
            </a:r>
            <a:r>
              <a:rPr lang="en-GB" b="1" u="sng" dirty="0" smtClean="0">
                <a:latin typeface="Calibri" panose="020F0502020204030204" pitchFamily="34" charset="0"/>
              </a:rPr>
              <a:t>&gt;</a:t>
            </a:r>
            <a:r>
              <a:rPr lang="en-GB" u="sng" dirty="0" smtClean="0">
                <a:latin typeface="Calibri" panose="020F0502020204030204" pitchFamily="34" charset="0"/>
              </a:rPr>
              <a:t>R </a:t>
            </a:r>
            <a:r>
              <a:rPr lang="en-GB" dirty="0" smtClean="0">
                <a:latin typeface="Calibri" panose="020F0502020204030204" pitchFamily="34" charset="0"/>
              </a:rPr>
              <a:t/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	 </a:t>
            </a:r>
            <a:r>
              <a:rPr lang="en-GB" dirty="0"/>
              <a:t>P</a:t>
            </a:r>
            <a:r>
              <a:rPr lang="en-GB" b="1" baseline="18000" dirty="0">
                <a:latin typeface="Calibri" panose="020F0502020204030204" pitchFamily="34" charset="0"/>
              </a:rPr>
              <a:t> </a:t>
            </a:r>
            <a:r>
              <a:rPr lang="en-GB" sz="2400" b="1" baseline="18000" dirty="0" smtClean="0">
                <a:latin typeface="Calibri" panose="020F0502020204030204" pitchFamily="34" charset="0"/>
              </a:rPr>
              <a:t>=</a:t>
            </a:r>
            <a:r>
              <a:rPr lang="en-GB" b="1" dirty="0" smtClean="0">
                <a:latin typeface="Calibri" panose="020F0502020204030204" pitchFamily="34" charset="0"/>
              </a:rPr>
              <a:t>&gt;</a:t>
            </a:r>
            <a:r>
              <a:rPr lang="en-GB" dirty="0" smtClean="0">
                <a:latin typeface="Calibri" panose="020F0502020204030204" pitchFamily="34" charset="0"/>
              </a:rPr>
              <a:t>R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l-GR" b="1" u="sng" dirty="0">
                <a:latin typeface="Calibri" panose="020F0502020204030204" pitchFamily="34" charset="0"/>
              </a:rPr>
              <a:t>˥ </a:t>
            </a:r>
            <a:r>
              <a:rPr lang="en-GB" u="sng" dirty="0" smtClean="0"/>
              <a:t>P</a:t>
            </a:r>
            <a:r>
              <a:rPr lang="en-GB" b="1" u="sng" baseline="18000" dirty="0" smtClean="0">
                <a:latin typeface="Calibri" panose="020F0502020204030204" pitchFamily="34" charset="0"/>
              </a:rPr>
              <a:t> </a:t>
            </a:r>
            <a:r>
              <a:rPr lang="en-GB" sz="2400" b="1" u="sng" baseline="18000" dirty="0">
                <a:latin typeface="Calibri" panose="020F0502020204030204" pitchFamily="34" charset="0"/>
              </a:rPr>
              <a:t>=</a:t>
            </a:r>
            <a:r>
              <a:rPr lang="en-GB" b="1" u="sng" dirty="0">
                <a:latin typeface="Calibri" panose="020F0502020204030204" pitchFamily="34" charset="0"/>
              </a:rPr>
              <a:t>&gt;</a:t>
            </a:r>
            <a:r>
              <a:rPr lang="en-GB" u="sng" dirty="0" smtClean="0">
                <a:latin typeface="Calibri" panose="020F0502020204030204" pitchFamily="34" charset="0"/>
              </a:rPr>
              <a:t>Q, </a:t>
            </a:r>
            <a:r>
              <a:rPr lang="en-GB" u="sng" dirty="0" smtClean="0"/>
              <a:t>Q</a:t>
            </a:r>
            <a:r>
              <a:rPr lang="en-GB" b="1" u="sng" baseline="18000" dirty="0" smtClean="0">
                <a:latin typeface="Calibri" panose="020F0502020204030204" pitchFamily="34" charset="0"/>
              </a:rPr>
              <a:t> </a:t>
            </a:r>
            <a:r>
              <a:rPr lang="en-GB" sz="2400" b="1" u="sng" baseline="18000" dirty="0" smtClean="0">
                <a:latin typeface="Calibri" panose="020F0502020204030204" pitchFamily="34" charset="0"/>
              </a:rPr>
              <a:t>=</a:t>
            </a:r>
            <a:r>
              <a:rPr lang="en-GB" b="1" u="sng" dirty="0" smtClean="0">
                <a:latin typeface="Calibri" panose="020F0502020204030204" pitchFamily="34" charset="0"/>
              </a:rPr>
              <a:t>&gt;</a:t>
            </a:r>
            <a:r>
              <a:rPr lang="en-GB" u="sng" dirty="0" smtClean="0">
                <a:latin typeface="Calibri" panose="020F0502020204030204" pitchFamily="34" charset="0"/>
              </a:rPr>
              <a:t>R</a:t>
            </a:r>
            <a:br>
              <a:rPr lang="en-GB" u="sng" dirty="0" smtClean="0">
                <a:latin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</a:rPr>
              <a:t>	 </a:t>
            </a:r>
            <a:r>
              <a:rPr lang="el-GR" b="1" dirty="0">
                <a:latin typeface="Calibri" panose="020F0502020204030204" pitchFamily="34" charset="0"/>
              </a:rPr>
              <a:t>˥ </a:t>
            </a:r>
            <a:r>
              <a:rPr lang="en-GB" dirty="0" smtClean="0"/>
              <a:t>P</a:t>
            </a:r>
            <a:r>
              <a:rPr lang="en-GB" b="1" baseline="18000" dirty="0" smtClean="0">
                <a:latin typeface="Calibri" panose="020F0502020204030204" pitchFamily="34" charset="0"/>
              </a:rPr>
              <a:t> </a:t>
            </a:r>
            <a:r>
              <a:rPr lang="en-GB" sz="2400" b="1" baseline="18000" dirty="0" smtClean="0">
                <a:latin typeface="Calibri" panose="020F0502020204030204" pitchFamily="34" charset="0"/>
              </a:rPr>
              <a:t>=</a:t>
            </a:r>
            <a:r>
              <a:rPr lang="en-GB" b="1" dirty="0" smtClean="0">
                <a:latin typeface="Calibri" panose="020F0502020204030204" pitchFamily="34" charset="0"/>
              </a:rPr>
              <a:t>&gt;</a:t>
            </a:r>
            <a:r>
              <a:rPr lang="en-GB" dirty="0" smtClean="0">
                <a:latin typeface="Calibri" panose="020F0502020204030204" pitchFamily="34" charset="0"/>
              </a:rPr>
              <a:t>R </a:t>
            </a:r>
          </a:p>
          <a:p>
            <a:pPr marL="514350" indent="-514350">
              <a:buFont typeface="+mj-lt"/>
              <a:buAutoNum type="arabicPeriod" startAt="6"/>
            </a:pP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01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semantics defines the rules for determining the truth of sentences with respect to a particular model, i.e. semantic must specify how to compute the truth value of any sentence in a given 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5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Logic: BNF Grammar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Backus Normal Form or Backus </a:t>
            </a:r>
            <a:r>
              <a:rPr lang="en-GB" dirty="0" err="1" smtClean="0"/>
              <a:t>Naur</a:t>
            </a:r>
            <a:r>
              <a:rPr lang="en-GB" dirty="0" smtClean="0"/>
              <a:t> Form</a:t>
            </a:r>
          </a:p>
          <a:p>
            <a:r>
              <a:rPr lang="en-GB" dirty="0" smtClean="0"/>
              <a:t>It’s a notation technique for context free grammars often used to describe the syntax of languages used in computing</a:t>
            </a:r>
          </a:p>
          <a:p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BNF can be used in two ways:</a:t>
            </a:r>
          </a:p>
          <a:p>
            <a:pPr lvl="1"/>
            <a:r>
              <a:rPr lang="en-GB" dirty="0" smtClean="0"/>
              <a:t>To generate strings belonging to the grammar</a:t>
            </a:r>
          </a:p>
          <a:p>
            <a:pPr lvl="1"/>
            <a:r>
              <a:rPr lang="en-GB" dirty="0" smtClean="0"/>
              <a:t>To recognize strings belonging to the grammar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9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Forms of Propositional Logic Sentences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Conjunctive (disjunction of conjunction of literals) Normal Form</a:t>
            </a:r>
          </a:p>
          <a:p>
            <a:pPr lvl="1"/>
            <a:r>
              <a:rPr lang="en-GB" dirty="0" smtClean="0"/>
              <a:t>In which a sentence is written as the conjunction of literals</a:t>
            </a:r>
            <a:br>
              <a:rPr lang="en-GB" dirty="0" smtClean="0"/>
            </a:br>
            <a:r>
              <a:rPr lang="en-GB" dirty="0" smtClean="0"/>
              <a:t>	(A</a:t>
            </a:r>
            <a:r>
              <a:rPr lang="el-GR" dirty="0">
                <a:latin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</a:rPr>
              <a:t>˅</a:t>
            </a:r>
            <a:r>
              <a:rPr lang="en-GB" dirty="0" smtClean="0">
                <a:latin typeface="Calibri" panose="020F0502020204030204" pitchFamily="34" charset="0"/>
              </a:rPr>
              <a:t> B)</a:t>
            </a:r>
            <a:r>
              <a:rPr lang="en-GB" baseline="18000" dirty="0">
                <a:latin typeface="Calibri" panose="020F0502020204030204" pitchFamily="34" charset="0"/>
              </a:rPr>
              <a:t> =</a:t>
            </a:r>
            <a:r>
              <a:rPr lang="en-GB" dirty="0">
                <a:latin typeface="Calibri" panose="020F0502020204030204" pitchFamily="34" charset="0"/>
              </a:rPr>
              <a:t>&gt;</a:t>
            </a:r>
            <a:r>
              <a:rPr lang="en-GB" dirty="0" smtClean="0">
                <a:latin typeface="Calibri" panose="020F0502020204030204" pitchFamily="34" charset="0"/>
              </a:rPr>
              <a:t>Q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l-GR" dirty="0" smtClean="0">
                <a:latin typeface="Calibri" panose="020F0502020204030204" pitchFamily="34" charset="0"/>
              </a:rPr>
              <a:t>Ξ</a:t>
            </a:r>
            <a:r>
              <a:rPr lang="en-GB" dirty="0">
                <a:latin typeface="Calibri" panose="020F0502020204030204" pitchFamily="34" charset="0"/>
              </a:rPr>
              <a:t>	</a:t>
            </a:r>
            <a:r>
              <a:rPr lang="el-GR" dirty="0">
                <a:latin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</a:rPr>
              <a:t>˥</a:t>
            </a:r>
            <a:r>
              <a:rPr lang="en-GB" dirty="0"/>
              <a:t> (A</a:t>
            </a:r>
            <a:r>
              <a:rPr lang="el-GR" dirty="0">
                <a:latin typeface="Calibri" panose="020F0502020204030204" pitchFamily="34" charset="0"/>
              </a:rPr>
              <a:t> ˅</a:t>
            </a:r>
            <a:r>
              <a:rPr lang="en-GB" dirty="0">
                <a:latin typeface="Calibri" panose="020F0502020204030204" pitchFamily="34" charset="0"/>
              </a:rPr>
              <a:t> B)</a:t>
            </a:r>
            <a:r>
              <a:rPr lang="en-GB" baseline="18000" dirty="0">
                <a:latin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Q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l-GR" dirty="0">
                <a:latin typeface="Calibri" panose="020F0502020204030204" pitchFamily="34" charset="0"/>
              </a:rPr>
              <a:t>Ξ</a:t>
            </a:r>
            <a:r>
              <a:rPr lang="en-GB" dirty="0">
                <a:latin typeface="Calibri" panose="020F0502020204030204" pitchFamily="34" charset="0"/>
              </a:rPr>
              <a:t>	</a:t>
            </a:r>
            <a:r>
              <a:rPr lang="el-GR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( </a:t>
            </a:r>
            <a:r>
              <a:rPr lang="el-GR" dirty="0" smtClean="0">
                <a:latin typeface="Calibri" panose="020F0502020204030204" pitchFamily="34" charset="0"/>
              </a:rPr>
              <a:t>˥</a:t>
            </a:r>
            <a:r>
              <a:rPr lang="en-GB" dirty="0" smtClean="0"/>
              <a:t> A</a:t>
            </a:r>
            <a:r>
              <a:rPr lang="el-GR" dirty="0" smtClean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^ </a:t>
            </a:r>
            <a:r>
              <a:rPr lang="el-GR" dirty="0" smtClean="0">
                <a:latin typeface="Calibri" panose="020F0502020204030204" pitchFamily="34" charset="0"/>
              </a:rPr>
              <a:t>˥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B)</a:t>
            </a:r>
            <a:r>
              <a:rPr lang="en-GB" baseline="18000" dirty="0">
                <a:latin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Q</a:t>
            </a:r>
            <a:br>
              <a:rPr lang="en-GB" dirty="0" smtClean="0">
                <a:latin typeface="Calibri" panose="020F0502020204030204" pitchFamily="34" charset="0"/>
              </a:rPr>
            </a:br>
            <a:r>
              <a:rPr lang="el-GR" dirty="0">
                <a:latin typeface="Calibri" panose="020F0502020204030204" pitchFamily="34" charset="0"/>
              </a:rPr>
              <a:t>Ξ</a:t>
            </a:r>
            <a:r>
              <a:rPr lang="en-GB" dirty="0">
                <a:latin typeface="Calibri" panose="020F0502020204030204" pitchFamily="34" charset="0"/>
              </a:rPr>
              <a:t>	</a:t>
            </a:r>
            <a:r>
              <a:rPr lang="el-GR" dirty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( </a:t>
            </a:r>
            <a:r>
              <a:rPr lang="el-GR" dirty="0">
                <a:latin typeface="Calibri" panose="020F0502020204030204" pitchFamily="34" charset="0"/>
              </a:rPr>
              <a:t>˥</a:t>
            </a:r>
            <a:r>
              <a:rPr lang="en-GB" dirty="0"/>
              <a:t> A</a:t>
            </a:r>
            <a:r>
              <a:rPr lang="el-GR" dirty="0">
                <a:latin typeface="Calibri" panose="020F0502020204030204" pitchFamily="34" charset="0"/>
              </a:rPr>
              <a:t> ˅</a:t>
            </a:r>
            <a:r>
              <a:rPr lang="en-GB" dirty="0">
                <a:latin typeface="Calibri" panose="020F0502020204030204" pitchFamily="34" charset="0"/>
              </a:rPr>
              <a:t> Q </a:t>
            </a:r>
            <a:r>
              <a:rPr lang="en-GB" dirty="0" smtClean="0">
                <a:latin typeface="Calibri" panose="020F0502020204030204" pitchFamily="34" charset="0"/>
              </a:rPr>
              <a:t>)^ (</a:t>
            </a:r>
            <a:r>
              <a:rPr lang="el-GR" dirty="0" smtClean="0">
                <a:latin typeface="Calibri" panose="020F0502020204030204" pitchFamily="34" charset="0"/>
              </a:rPr>
              <a:t>˥</a:t>
            </a:r>
            <a:r>
              <a:rPr lang="en-GB" dirty="0" smtClean="0">
                <a:latin typeface="Calibri" panose="020F0502020204030204" pitchFamily="34" charset="0"/>
              </a:rPr>
              <a:t> B</a:t>
            </a:r>
            <a:r>
              <a:rPr lang="en-GB" baseline="18000" dirty="0" smtClean="0">
                <a:latin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</a:rPr>
              <a:t>˅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Q )</a:t>
            </a:r>
            <a:endParaRPr lang="en-GB" dirty="0">
              <a:latin typeface="Calibri" panose="020F0502020204030204" pitchFamily="34" charset="0"/>
            </a:endParaRPr>
          </a:p>
          <a:p>
            <a:pPr lvl="1"/>
            <a:endParaRPr lang="en-GB" dirty="0" smtClean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Disjunctive (conjunction of disjunction of </a:t>
            </a:r>
            <a:r>
              <a:rPr lang="en-GB" dirty="0"/>
              <a:t>literals) Normal Form</a:t>
            </a:r>
          </a:p>
          <a:p>
            <a:pPr lvl="1"/>
            <a:r>
              <a:rPr lang="en-GB" dirty="0"/>
              <a:t>In which a sentence is written as the </a:t>
            </a:r>
            <a:r>
              <a:rPr lang="en-GB" dirty="0" smtClean="0"/>
              <a:t>disjunction of literals</a:t>
            </a:r>
            <a:br>
              <a:rPr lang="en-GB" dirty="0" smtClean="0"/>
            </a:br>
            <a:r>
              <a:rPr lang="en-GB" dirty="0" smtClean="0">
                <a:latin typeface="Calibri" panose="020F0502020204030204" pitchFamily="34" charset="0"/>
              </a:rPr>
              <a:t>(</a:t>
            </a:r>
            <a:r>
              <a:rPr lang="en-GB" dirty="0" smtClean="0"/>
              <a:t> </a:t>
            </a:r>
            <a:r>
              <a:rPr lang="en-GB" dirty="0"/>
              <a:t>A</a:t>
            </a:r>
            <a:r>
              <a:rPr lang="el-GR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^ </a:t>
            </a:r>
            <a:r>
              <a:rPr lang="en-GB" dirty="0">
                <a:latin typeface="Calibri" panose="020F0502020204030204" pitchFamily="34" charset="0"/>
              </a:rPr>
              <a:t>Q </a:t>
            </a:r>
            <a:r>
              <a:rPr lang="en-GB" dirty="0" smtClean="0">
                <a:latin typeface="Calibri" panose="020F0502020204030204" pitchFamily="34" charset="0"/>
              </a:rPr>
              <a:t>)</a:t>
            </a:r>
            <a:r>
              <a:rPr lang="el-GR" dirty="0">
                <a:latin typeface="Calibri" panose="020F0502020204030204" pitchFamily="34" charset="0"/>
              </a:rPr>
              <a:t> ˅</a:t>
            </a:r>
            <a:r>
              <a:rPr lang="en-GB" dirty="0" smtClean="0">
                <a:latin typeface="Calibri" panose="020F0502020204030204" pitchFamily="34" charset="0"/>
              </a:rPr>
              <a:t> ( </a:t>
            </a:r>
            <a:r>
              <a:rPr lang="en-GB" dirty="0">
                <a:latin typeface="Calibri" panose="020F0502020204030204" pitchFamily="34" charset="0"/>
              </a:rPr>
              <a:t>B</a:t>
            </a:r>
            <a:r>
              <a:rPr lang="en-GB" baseline="18000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^ </a:t>
            </a:r>
            <a:r>
              <a:rPr lang="en-GB" dirty="0">
                <a:latin typeface="Calibri" panose="020F0502020204030204" pitchFamily="34" charset="0"/>
              </a:rPr>
              <a:t>Q 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6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Order Predicate Logic (FOPL)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Propositional logic assumes that the world or system being modelled can be described in terms of fixed, known set of propositions</a:t>
            </a:r>
          </a:p>
          <a:p>
            <a:r>
              <a:rPr lang="en-GB" dirty="0" smtClean="0"/>
              <a:t>This assumption can make it awkward or even impossible to specify many pieces of knowledge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30594" cy="4351338"/>
          </a:xfrm>
        </p:spPr>
        <p:txBody>
          <a:bodyPr/>
          <a:lstStyle/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Consider a general sentence “if a person is rich then they have a nice car”</a:t>
            </a:r>
          </a:p>
          <a:p>
            <a:pPr lvl="1"/>
            <a:r>
              <a:rPr lang="en-GB" dirty="0" smtClean="0"/>
              <a:t>In propositional logic, we can generate rule for each person as</a:t>
            </a:r>
          </a:p>
          <a:p>
            <a:pPr lvl="2"/>
            <a:r>
              <a:rPr lang="en-GB" dirty="0" err="1" smtClean="0"/>
              <a:t>Bob_is_rich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Bob_has_a_nice_car</a:t>
            </a:r>
            <a:endParaRPr lang="en-GB" dirty="0" smtClean="0">
              <a:sym typeface="Wingdings" panose="05000000000000000000" pitchFamily="2" charset="2"/>
            </a:endParaRPr>
          </a:p>
          <a:p>
            <a:pPr lvl="2"/>
            <a:r>
              <a:rPr lang="en-GB" dirty="0" err="1" smtClean="0">
                <a:sym typeface="Wingdings" panose="05000000000000000000" pitchFamily="2" charset="2"/>
              </a:rPr>
              <a:t>John_is_richJohn_has_a_nice_car</a:t>
            </a: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/>
              <a:t>This seems to be an impractical way to represent knowledge, hence, generalization to represent this type of knowledge is a must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1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Order Predicate Logic (FOPL)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FOPL is a logic that gives us the ability to quantify over objects</a:t>
            </a:r>
          </a:p>
          <a:p>
            <a:r>
              <a:rPr lang="en-GB" dirty="0" smtClean="0"/>
              <a:t>In FOPL, statements from a natural language like English are translated into symbolic structure composed of predicates, functions, variables, constants, quantifiers and logical connectives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First Order Predicate Logic represents facts by separating classes and individuals and consider that world consists of different objects and relations between those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1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FOPL: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Sentence	</a:t>
            </a:r>
            <a:r>
              <a:rPr lang="en-GB" dirty="0" smtClean="0">
                <a:sym typeface="Wingdings" panose="05000000000000000000" pitchFamily="2" charset="2"/>
              </a:rPr>
              <a:t> 	</a:t>
            </a:r>
            <a:r>
              <a:rPr lang="en-GB" dirty="0" err="1" smtClean="0">
                <a:sym typeface="Wingdings" panose="05000000000000000000" pitchFamily="2" charset="2"/>
              </a:rPr>
              <a:t>AtomicSentence</a:t>
            </a:r>
            <a:r>
              <a:rPr lang="en-GB" dirty="0" smtClean="0">
                <a:sym typeface="Wingdings" panose="05000000000000000000" pitchFamily="2" charset="2"/>
              </a:rPr>
              <a:t>|(Sentence Connective Sentence)|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			Quantifier Variable,…Sentence| </a:t>
            </a: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˥Sentence</a:t>
            </a:r>
          </a:p>
          <a:p>
            <a:pPr marL="0" indent="0">
              <a:buNone/>
            </a:pPr>
            <a:r>
              <a:rPr lang="en-GB" dirty="0" err="1" smtClean="0"/>
              <a:t>AtomicSentence</a:t>
            </a:r>
            <a:r>
              <a:rPr lang="en-GB" dirty="0" smtClean="0"/>
              <a:t>	</a:t>
            </a:r>
            <a:r>
              <a:rPr lang="en-GB" dirty="0" smtClean="0">
                <a:sym typeface="Wingdings" panose="05000000000000000000" pitchFamily="2" charset="2"/>
              </a:rPr>
              <a:t>	Predicate(Term,….)|Term = Term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Term			Function (Term,…) | Constant | Variable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Connective		</a:t>
            </a: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˥|˅|˄|</a:t>
            </a:r>
            <a:r>
              <a:rPr lang="en-GB" sz="2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=</a:t>
            </a: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&gt;|&lt;</a:t>
            </a:r>
            <a:r>
              <a:rPr lang="en-GB" sz="2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=</a:t>
            </a: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Quantifier		</a:t>
            </a: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Constant		A| X| John| …</a:t>
            </a: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Variable		a | x | s| …</a:t>
            </a: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Predicate		Before | </a:t>
            </a:r>
            <a:r>
              <a:rPr lang="en-GB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HasColor</a:t>
            </a: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 | Raining | …</a:t>
            </a: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Function		Mother | </a:t>
            </a:r>
            <a:r>
              <a:rPr lang="en-GB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Leftleg</a:t>
            </a:r>
            <a:r>
              <a:rPr lang="en-GB" dirty="0" smtClean="0">
                <a:latin typeface="Calibri" panose="020F0502020204030204" pitchFamily="34" charset="0"/>
                <a:sym typeface="Wingdings" panose="05000000000000000000" pitchFamily="2" charset="2"/>
              </a:rPr>
              <a:t> | …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>
            <a:off x="3559121" y="3694770"/>
            <a:ext cx="8440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sym typeface="Wingdings" panose="05000000000000000000" pitchFamily="2" charset="2"/>
              </a:rPr>
              <a:t>E |A</a:t>
            </a:r>
            <a:endParaRPr lang="en-GB" sz="2800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7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FOPL: Syntax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Constant Symbols are the strings that will be interpreted as representing objects</a:t>
            </a:r>
          </a:p>
          <a:p>
            <a:r>
              <a:rPr lang="en-GB" dirty="0" smtClean="0"/>
              <a:t>Variable Symbols are used as place holders for quantifying over objects </a:t>
            </a:r>
          </a:p>
          <a:p>
            <a:r>
              <a:rPr lang="en-GB" dirty="0" smtClean="0"/>
              <a:t>Predicate symbols are used to denote properties of objects and relationship among them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Function Symbols map the specified number of input objects to objects</a:t>
            </a:r>
          </a:p>
          <a:p>
            <a:r>
              <a:rPr lang="en-GB" dirty="0" smtClean="0"/>
              <a:t>Quantifiers are used to quantify objects</a:t>
            </a:r>
          </a:p>
          <a:p>
            <a:pPr lvl="1"/>
            <a:r>
              <a:rPr lang="en-GB" dirty="0" smtClean="0"/>
              <a:t>Universal Quantifier represents for all</a:t>
            </a:r>
          </a:p>
          <a:p>
            <a:pPr lvl="1"/>
            <a:r>
              <a:rPr lang="en-GB" dirty="0" smtClean="0"/>
              <a:t>Existential Quantifier represents the existence of an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4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FOPL: Variable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scope of the variable is in the sentence to which the quantifier syntactically applies</a:t>
            </a:r>
          </a:p>
          <a:p>
            <a:r>
              <a:rPr lang="en-GB" dirty="0" smtClean="0"/>
              <a:t>In a block structured programming language, a variable in a logical expression refers to the closest quantifier within whose scope it appears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In a well formed formula all the variables should be </a:t>
            </a:r>
            <a:r>
              <a:rPr lang="en-GB" smtClean="0"/>
              <a:t>properly introduced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Representation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area of AI whose fundamental goal is to represent knowledge in a manner that facilitates inferring or drawing conclusion from knowledge</a:t>
            </a:r>
          </a:p>
          <a:p>
            <a:r>
              <a:rPr lang="en-GB" dirty="0" smtClean="0"/>
              <a:t>Analyses how to think formally, how to use symbol to represent a domain of discourse along with the function that allow inference about the objects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27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 Between Quantifiers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¬ 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¬∃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All birds can’t fly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𝐵𝑖𝑟𝑑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𝐹𝑙𝑦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𝐵𝑖𝑟𝑑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𝐹𝑙𝑦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smtClean="0">
                    <a:ea typeface="Cambria Math" panose="02040503050406030204" pitchFamily="18" charset="0"/>
                  </a:rPr>
                  <a:t>Not all birds can fly</a:t>
                </a:r>
                <a:br>
                  <a:rPr lang="en-GB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𝐵𝑖𝑟𝑑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𝐹𝑙𝑦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:endParaRPr lang="en-GB" b="0" dirty="0" smtClean="0">
                  <a:ea typeface="Cambria Math" panose="02040503050406030204" pitchFamily="18" charset="0"/>
                </a:endParaRPr>
              </a:p>
              <a:p>
                <a:endParaRPr lang="en-GB" b="0" dirty="0" smtClean="0"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anyone can solve the problem then Raju can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𝑥𝑆𝑜𝑙𝑣𝑒𝑠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𝑝𝑟𝑜𝑏𝑙𝑒𝑚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𝑆𝑜𝑙𝑣𝑒𝑠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𝑅𝑎𝑗𝑢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𝑝𝑟𝑜𝑏𝑙𝑒𝑚</m:t>
                        </m:r>
                      </m:e>
                    </m:d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smtClean="0"/>
                  <a:t>Try these</a:t>
                </a:r>
              </a:p>
              <a:p>
                <a:pPr lvl="1"/>
                <a:r>
                  <a:rPr lang="en-GB" dirty="0" smtClean="0"/>
                  <a:t>Nobody in electrical class is smarter than everyone in AI class</a:t>
                </a:r>
              </a:p>
              <a:p>
                <a:pPr lvl="1"/>
                <a:r>
                  <a:rPr lang="en-GB" dirty="0" smtClean="0"/>
                  <a:t>John hates all the people who don’t hate themselves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241" r="-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7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Can include equality as a primitive predicate in the logic or require it to be introduces and axiomitized as the identity relation</a:t>
                </a:r>
              </a:p>
              <a:p>
                <a:r>
                  <a:rPr lang="en-GB" dirty="0" smtClean="0"/>
                  <a:t>Useful in representing certain types of knowledge</a:t>
                </a:r>
              </a:p>
              <a:p>
                <a:pPr lvl="1"/>
                <a:r>
                  <a:rPr lang="en-GB" dirty="0" smtClean="0"/>
                  <a:t>Example: </a:t>
                </a:r>
                <a:r>
                  <a:rPr lang="en-GB" dirty="0" err="1" smtClean="0"/>
                  <a:t>Sita</a:t>
                </a:r>
                <a:r>
                  <a:rPr lang="en-GB" dirty="0" smtClean="0"/>
                  <a:t> owns two cars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𝑂𝑤𝑛𝑠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𝑆𝑖𝑡𝑎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𝑂𝑤𝑛𝑠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𝑆𝑖𝑡𝑎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Try these:</a:t>
            </a:r>
          </a:p>
          <a:p>
            <a:pPr lvl="1"/>
            <a:r>
              <a:rPr lang="en-GB" dirty="0" smtClean="0"/>
              <a:t>There are exactly two purple flowers out of three</a:t>
            </a:r>
          </a:p>
          <a:p>
            <a:pPr lvl="1"/>
            <a:r>
              <a:rPr lang="en-GB" dirty="0" smtClean="0"/>
              <a:t>Everyone is married to exactly one person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6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There are exactly two purple flowers out of three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𝑦𝐹𝑙𝑜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𝐹𝑙𝑜𝑤𝑒𝑟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𝑃𝑢𝑟𝑝𝑙𝑒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𝑃𝑢𝑟𝑝𝑙𝑒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∩¬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𝑙𝑜𝑤𝑒𝑟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𝑃𝑢𝑟𝑝𝑙𝑒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Everyone is married to exactly one person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𝑦𝑀𝑎𝑟𝑟𝑖𝑒𝑑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𝑀𝑎𝑟𝑟𝑖𝑒𝑑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0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few 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Ram likes all kinds of food</a:t>
            </a:r>
          </a:p>
          <a:p>
            <a:r>
              <a:rPr lang="en-GB" dirty="0" smtClean="0"/>
              <a:t>Anything anyone eats and is not killed by is food</a:t>
            </a:r>
          </a:p>
          <a:p>
            <a:r>
              <a:rPr lang="en-GB" dirty="0" smtClean="0"/>
              <a:t>Rita eats samosa and is still alive</a:t>
            </a:r>
          </a:p>
          <a:p>
            <a:r>
              <a:rPr lang="en-GB" dirty="0" smtClean="0"/>
              <a:t>Gita eats everything Rita eats</a:t>
            </a:r>
          </a:p>
          <a:p>
            <a:r>
              <a:rPr lang="en-GB" dirty="0" smtClean="0"/>
              <a:t>Someone who hates something owned by another person will not love that person</a:t>
            </a:r>
            <a:endParaRPr lang="en-GB" dirty="0"/>
          </a:p>
          <a:p>
            <a:r>
              <a:rPr lang="en-GB" dirty="0" smtClean="0"/>
              <a:t>There is a barber in the town who shaves all men in the town who don’t shaves themselves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Everyone loves somebody</a:t>
            </a:r>
          </a:p>
          <a:p>
            <a:r>
              <a:rPr lang="en-GB" dirty="0" smtClean="0"/>
              <a:t>No one likes everyone</a:t>
            </a:r>
          </a:p>
          <a:p>
            <a:r>
              <a:rPr lang="en-GB" dirty="0" smtClean="0"/>
              <a:t>There is someone who is liked by everyone</a:t>
            </a:r>
          </a:p>
          <a:p>
            <a:r>
              <a:rPr lang="en-GB" dirty="0" smtClean="0"/>
              <a:t>You can fool some of the people every time</a:t>
            </a:r>
          </a:p>
          <a:p>
            <a:r>
              <a:rPr lang="en-GB" dirty="0" smtClean="0"/>
              <a:t>All employee earning Rs.200000|- or more per year pay taxes</a:t>
            </a:r>
          </a:p>
          <a:p>
            <a:r>
              <a:rPr lang="en-GB" dirty="0" smtClean="0"/>
              <a:t>Some employee are sick today</a:t>
            </a:r>
          </a:p>
          <a:p>
            <a:r>
              <a:rPr lang="en-GB" dirty="0" smtClean="0"/>
              <a:t>Nobody earns more than the chairman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few more: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Ram likes all kinds of food</a:t>
            </a:r>
          </a:p>
          <a:p>
            <a:r>
              <a:rPr lang="en-GB" dirty="0" smtClean="0"/>
              <a:t>Anything anyone eats and is not killed by is food</a:t>
            </a:r>
          </a:p>
          <a:p>
            <a:r>
              <a:rPr lang="en-GB" dirty="0" smtClean="0"/>
              <a:t>Rita eats samosa and is still alive</a:t>
            </a:r>
          </a:p>
          <a:p>
            <a:r>
              <a:rPr lang="en-GB" dirty="0" smtClean="0"/>
              <a:t>Gita eats everything Rita eats</a:t>
            </a:r>
          </a:p>
          <a:p>
            <a:r>
              <a:rPr lang="en-GB" dirty="0" smtClean="0"/>
              <a:t>Someone who hates something owned by another person will not love that person</a:t>
            </a:r>
            <a:endParaRPr lang="en-GB" dirty="0"/>
          </a:p>
          <a:p>
            <a:r>
              <a:rPr lang="en-GB" dirty="0" smtClean="0"/>
              <a:t>There is a barber in the town who shaves all men in the town who don’t shaves themselves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𝑥𝐹𝑜𝑜𝑑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𝐿𝑖𝑘𝑒𝑠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𝑦𝐸𝑎𝑡𝑠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𝐾𝑖𝑙𝑙𝑒𝑑𝑏𝑦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𝑓𝑜𝑜𝑑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𝐸𝑎𝑡𝑠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𝑅𝑖𝑡𝑎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𝑆𝑎𝑚𝑜𝑠𝑎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𝐴𝑙𝑖𝑣𝑒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𝑅𝑖𝑡𝑎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𝑥𝐸𝑎𝑡𝑠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𝑅𝑖𝑡𝑎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𝐸𝑎𝑡𝑠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𝐺𝑖𝑡𝑎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𝑧𝑂𝑤𝑛𝑠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𝐻𝑎𝑡𝑒𝑠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𝐻𝑎𝑡𝑒𝑠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𝐵𝑎𝑟𝑏𝑒𝑟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𝐼𝑛𝑡𝑜𝑤𝑛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𝑦𝑀𝑎𝑛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𝐼𝑛𝑡𝑜𝑤𝑛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𝑆h𝑎𝑣𝑒𝑠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𝑆h𝑎𝑣𝑒𝑠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few more: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Everyone loves somebody</a:t>
            </a:r>
          </a:p>
          <a:p>
            <a:r>
              <a:rPr lang="en-GB" dirty="0"/>
              <a:t>No one likes everyone</a:t>
            </a:r>
          </a:p>
          <a:p>
            <a:r>
              <a:rPr lang="en-GB" dirty="0"/>
              <a:t>There is someone who is liked by everyone</a:t>
            </a:r>
          </a:p>
          <a:p>
            <a:r>
              <a:rPr lang="en-GB" dirty="0"/>
              <a:t>You can fool some of the people every time</a:t>
            </a:r>
          </a:p>
          <a:p>
            <a:r>
              <a:rPr lang="en-GB" dirty="0"/>
              <a:t>All employee earning Rs.200000|- or more per year pay taxes</a:t>
            </a:r>
          </a:p>
          <a:p>
            <a:r>
              <a:rPr lang="en-GB" dirty="0"/>
              <a:t>Some employee are sick today</a:t>
            </a:r>
          </a:p>
          <a:p>
            <a:r>
              <a:rPr lang="en-GB" dirty="0"/>
              <a:t>Nobody earns more than the chairman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83812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𝑦𝐿𝑜𝑣𝑒𝑠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𝑦𝐿𝑖𝑘𝑒𝑠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𝐿𝑖𝑘𝑒𝑠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𝑥𝐿𝑖𝑘𝑒𝑠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𝑦𝑃𝑒𝑟𝑠𝑜𝑛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𝐶𝑎𝑛𝑏𝑒𝑓𝑜𝑜𝑙𝑒𝑑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𝑥𝐸𝑚𝑝𝑙𝑜𝑦𝑒𝑒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𝐸𝑎𝑟𝑛𝑚𝑜𝑟𝑒𝑡h𝑎𝑛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,200000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𝑃𝑎𝑦𝑡𝑎𝑥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𝑥𝐸𝑚𝑝𝑙𝑜𝑦𝑒𝑒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𝑆𝑖𝑐𝑘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𝑥𝐸𝑚𝑝𝑙𝑜𝑦𝑒𝑒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𝐸𝑎𝑟𝑛𝑚𝑜𝑟𝑒𝑡h𝑎𝑛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𝑆𝑎𝑙𝑎𝑟𝑦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𝐶h𝑎𝑖𝑟𝑚𝑎𝑛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83812" cy="4351338"/>
              </a:xfrm>
              <a:blipFill rotWithShape="0">
                <a:blip r:embed="rId2"/>
                <a:stretch>
                  <a:fillRect r="-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Horn Clause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Disjunction of literals of which at most one is positive is Horn Clause</a:t>
                </a:r>
                <a:br>
                  <a:rPr lang="en-GB" dirty="0" smtClean="0"/>
                </a:br>
                <a:r>
                  <a:rPr lang="en-GB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GB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2∩…∩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1∪¬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2∪… ∪¬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Clause with exactly one positive literals giving definite clause (fact)</a:t>
                </a:r>
              </a:p>
              <a:p>
                <a:r>
                  <a:rPr lang="en-GB" dirty="0" smtClean="0"/>
                  <a:t>Horn clause with no positive literals can be written as an implication whose conclusion is the literal false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1∪¬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7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Horn Clause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u="sng" dirty="0" smtClean="0"/>
                  <a:t>Reason for its importance</a:t>
                </a:r>
              </a:p>
              <a:p>
                <a:r>
                  <a:rPr lang="en-GB" dirty="0" smtClean="0"/>
                  <a:t>Every horn clause can be written as an implication whose premises is a conjunction of positive literals and whose conclusion is a single positive literal</a:t>
                </a:r>
                <a:br>
                  <a:rPr lang="en-GB" dirty="0" smtClean="0"/>
                </a:br>
                <a:r>
                  <a:rPr lang="en-GB" dirty="0" smtClean="0"/>
                  <a:t>Example: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1∪¬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can be 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241" r="-2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Inference with horn clauses can be done with the forward chaining and backward chaining </a:t>
            </a:r>
          </a:p>
          <a:p>
            <a:r>
              <a:rPr lang="en-GB" dirty="0" smtClean="0"/>
              <a:t>Deciding entailment with horn clauses can be done in time that is linear in the size of knowledge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3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Formed Formula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A sentence that has all its variables properly introduced using quantifiers is a well formed formula</a:t>
                </a:r>
              </a:p>
              <a:p>
                <a:r>
                  <a:rPr lang="en-GB" dirty="0" smtClean="0"/>
                  <a:t>Example: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not a well formed formula where x is bounded as universal quantifier and y is free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𝑦𝑄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well formed formula where both x and y are bounded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3081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Notes:</a:t>
            </a:r>
          </a:p>
          <a:p>
            <a:pPr lvl="1"/>
            <a:r>
              <a:rPr lang="en-GB" dirty="0" smtClean="0"/>
              <a:t>Predicate can’t be quantifiers</a:t>
            </a:r>
          </a:p>
          <a:p>
            <a:pPr lvl="1"/>
            <a:r>
              <a:rPr lang="en-GB" dirty="0" smtClean="0"/>
              <a:t>Constant can’t be negative</a:t>
            </a:r>
          </a:p>
          <a:p>
            <a:pPr lvl="1"/>
            <a:r>
              <a:rPr lang="en-GB" dirty="0" smtClean="0"/>
              <a:t>Letter cases must be well considered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4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Helps to address problems like:</a:t>
            </a:r>
          </a:p>
          <a:p>
            <a:pPr lvl="1"/>
            <a:r>
              <a:rPr lang="en-GB" dirty="0" smtClean="0"/>
              <a:t>How do we represent facts about the world?</a:t>
            </a:r>
          </a:p>
          <a:p>
            <a:pPr lvl="1"/>
            <a:r>
              <a:rPr lang="en-GB" dirty="0" smtClean="0"/>
              <a:t>How do we reason about them?</a:t>
            </a:r>
          </a:p>
          <a:p>
            <a:pPr lvl="1"/>
            <a:r>
              <a:rPr lang="en-GB" dirty="0" smtClean="0"/>
              <a:t>What representations are appropriate for dealing with the real world?</a:t>
            </a:r>
          </a:p>
          <a:p>
            <a:r>
              <a:rPr lang="en-GB" dirty="0" smtClean="0"/>
              <a:t>Its objective is to express knowledge in a computer tractable form so that agent can perform well.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98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in FOL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If x is a parent of y, then x  is older than y</a:t>
            </a:r>
          </a:p>
          <a:p>
            <a:r>
              <a:rPr lang="en-GB" dirty="0" smtClean="0"/>
              <a:t>If x is the mother of y then x is a parent of y</a:t>
            </a:r>
          </a:p>
          <a:p>
            <a:r>
              <a:rPr lang="en-GB" dirty="0" err="1" smtClean="0"/>
              <a:t>Devaki</a:t>
            </a:r>
            <a:r>
              <a:rPr lang="en-GB" dirty="0" smtClean="0"/>
              <a:t> is the mother of Krishna</a:t>
            </a:r>
          </a:p>
          <a:p>
            <a:r>
              <a:rPr lang="en-GB" dirty="0" smtClean="0"/>
              <a:t>Conclusion:</a:t>
            </a:r>
            <a:br>
              <a:rPr lang="en-GB" dirty="0" smtClean="0"/>
            </a:br>
            <a:r>
              <a:rPr lang="en-GB" dirty="0" err="1" smtClean="0"/>
              <a:t>Devaki</a:t>
            </a:r>
            <a:r>
              <a:rPr lang="en-GB" dirty="0" smtClean="0"/>
              <a:t> is older than Krishna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u="sng" dirty="0" smtClean="0"/>
                  <a:t>Mapping in FOL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𝑜𝑙𝑑𝑒𝑟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𝑚𝑜𝑡h𝑒𝑟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𝑚𝑜𝑡h𝑒𝑟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𝐷𝑒𝑣𝑎𝑘𝑖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𝐾𝑟𝑖𝑠h𝑛𝑎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GB" dirty="0" smtClean="0"/>
                  <a:t>Conclusion:</a:t>
                </a:r>
                <a:br>
                  <a:rPr lang="en-GB" dirty="0" smtClean="0"/>
                </a:b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older(</a:t>
                </a:r>
                <a:r>
                  <a:rPr lang="en-GB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Devaki,Krishna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Rules in FOL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Universal Instantiation</a:t>
                </a:r>
              </a:p>
              <a:p>
                <a:pPr lvl="1"/>
                <a:r>
                  <a:rPr lang="en-GB" dirty="0" smtClean="0"/>
                  <a:t>If a person is a student, studies in KEC and studies AI, then he/she is a third year student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𝑥𝑠𝑡𝑢𝑑𝑒𝑛𝑡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𝑠𝑡𝑢𝑑𝑖𝑒𝑠𝑖𝑛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𝐾𝐸𝐶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𝑠𝑡𝑢𝑑𝑖𝑒𝑠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𝑡h𝑖𝑟𝑑𝑦𝑒𝑎𝑟𝑠𝑡𝑢𝑑𝑒𝑛𝑡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 r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Existential Instantiation</a:t>
                </a:r>
              </a:p>
              <a:p>
                <a:pPr lvl="1"/>
                <a:r>
                  <a:rPr lang="en-GB" dirty="0" smtClean="0"/>
                  <a:t>There must be a topper in KEC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𝑥𝑠𝑡𝑢𝑑𝑒𝑛𝑡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𝑠𝑡𝑢𝑑𝑖𝑒𝑠𝑖𝑛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𝐾𝐸𝐶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𝑡𝑜𝑝𝑝𝑒𝑟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err="1" smtClean="0"/>
                  <a:t>Propositionization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All people are kind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𝑥𝑝𝑒𝑟𝑠𝑜𝑛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𝑘𝑖𝑛𝑑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:r>
                  <a:rPr lang="en-GB" b="0" dirty="0" smtClean="0">
                    <a:ea typeface="Cambria Math" panose="02040503050406030204" pitchFamily="18" charset="0"/>
                  </a:rPr>
                  <a:t>It can be inferred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𝑝𝑒𝑟𝑠𝑜𝑛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𝑅𝑎𝑚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𝑘𝑖𝑛𝑑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2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Rules in FOL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Generalized Modus Ponens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𝑥𝑠𝑡𝑢𝑑𝑒𝑛𝑡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𝑠𝑡𝑢𝑑𝑖𝑒𝑠h𝑎𝑟𝑑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𝑔𝑜𝑜𝑑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𝑠𝑡𝑢𝑑𝑒𝑛𝑡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𝑠𝑡𝑢𝑑𝑒𝑛𝑡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𝐴𝑟𝑗𝑢𝑛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𝑠𝑡𝑢𝑑𝑖𝑒𝑠h𝑎𝑟𝑑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𝐴𝑟𝑗𝑢𝑛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pPr lvl="1"/>
                <a:r>
                  <a:rPr lang="en-GB" dirty="0" smtClean="0"/>
                  <a:t>Conclusion: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𝑔𝑜𝑜𝑑𝑠𝑡𝑢𝑑𝑒𝑛𝑡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𝐴𝑟𝑗𝑢𝑛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Unification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𝑘𝑛𝑜𝑤𝑠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𝑆𝑖𝑡𝑎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𝑘𝑛𝑜𝑤𝑠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𝑆𝑖𝑡𝑎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𝑅𝑖𝑡𝑎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𝑅𝑖𝑡𝑎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𝑘𝑛𝑜𝑤𝑠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𝑆𝑖𝑡𝑎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𝑘𝑛𝑜𝑤𝑠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𝑅𝑖𝑡𝑎</m:t>
                            </m:r>
                          </m:e>
                        </m:d>
                      </m:e>
                    </m:d>
                  </m:oMath>
                </a14:m>
                <a:r>
                  <a:rPr lang="en-GB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GB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𝑅𝑖𝑡𝑎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𝑆𝑖𝑡𝑎</m:t>
                    </m:r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𝑆𝑖𝑡𝑎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GB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𝑖𝑠𝑚𝑜𝑡h𝑒𝑟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𝑆𝑖𝑡𝑎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𝑚𝑜𝑡h𝑒𝑟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𝑆𝑖𝑡𝑎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𝑘𝑛𝑜𝑤𝑠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𝑆𝑖𝑡𝑎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𝑘𝑛𝑜𝑤𝑠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𝑅𝑖𝑡𝑎</m:t>
                            </m:r>
                          </m:e>
                        </m:d>
                      </m:e>
                    </m:d>
                  </m:oMath>
                </a14:m>
                <a:r>
                  <a:rPr lang="en-GB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GB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4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8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Rules in FOL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Resolution</a:t>
            </a:r>
          </a:p>
          <a:p>
            <a:pPr lvl="1"/>
            <a:r>
              <a:rPr lang="en-GB" dirty="0" smtClean="0"/>
              <a:t>Produces proof by refutation (proof person or statement that is wrong)</a:t>
            </a:r>
          </a:p>
          <a:p>
            <a:pPr lvl="1"/>
            <a:r>
              <a:rPr lang="en-GB" dirty="0" smtClean="0"/>
              <a:t>Resolution can be applied to sentences in CNF (conjunctive normal form)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Process of Resolution</a:t>
            </a:r>
          </a:p>
          <a:p>
            <a:pPr lvl="1"/>
            <a:r>
              <a:rPr lang="en-GB" dirty="0" smtClean="0"/>
              <a:t>Convert all sentences to CNF</a:t>
            </a:r>
          </a:p>
          <a:p>
            <a:pPr lvl="1"/>
            <a:r>
              <a:rPr lang="en-GB" dirty="0" smtClean="0"/>
              <a:t>Negate x</a:t>
            </a:r>
          </a:p>
          <a:p>
            <a:pPr lvl="1"/>
            <a:r>
              <a:rPr lang="en-GB" dirty="0" smtClean="0"/>
              <a:t>Add negate x to premises</a:t>
            </a:r>
          </a:p>
          <a:p>
            <a:pPr lvl="1"/>
            <a:r>
              <a:rPr lang="en-GB" dirty="0" smtClean="0"/>
              <a:t>Repeat until either a contradiction is detected or no progress is being made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0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CNF Conversion Process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Elimination of all implications with equivalence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&lt;=&gt;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GB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Move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GB" dirty="0" smtClean="0"/>
                  <a:t> inward (use </a:t>
                </a:r>
                <a:r>
                  <a:rPr lang="en-GB" dirty="0" err="1" smtClean="0"/>
                  <a:t>De’Morgans</a:t>
                </a:r>
                <a:r>
                  <a:rPr lang="en-GB" dirty="0" smtClean="0"/>
                  <a:t> law)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¬ 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¬∃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GB" dirty="0" smtClean="0"/>
                  <a:t>Standardize Variables</a:t>
                </a:r>
              </a:p>
              <a:p>
                <a:pPr lvl="1"/>
                <a:r>
                  <a:rPr lang="en-GB" dirty="0" smtClean="0"/>
                  <a:t>Rename variables if necessary so that all quantifiers have different variable assignments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471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2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CNF Conversion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err="1" smtClean="0"/>
              <a:t>Skolemization</a:t>
            </a:r>
            <a:endParaRPr lang="en-GB" dirty="0" smtClean="0"/>
          </a:p>
          <a:p>
            <a:pPr lvl="1"/>
            <a:r>
              <a:rPr lang="en-GB" dirty="0" smtClean="0"/>
              <a:t>The process of eliminating the existential quantifiers through a substitution process</a:t>
            </a:r>
          </a:p>
          <a:p>
            <a:pPr lvl="1"/>
            <a:r>
              <a:rPr lang="en-GB" dirty="0" smtClean="0"/>
              <a:t>The process requires that all such variables be replaced by short term functions, which can always assume a </a:t>
            </a:r>
            <a:r>
              <a:rPr lang="en-GB" dirty="0" err="1" smtClean="0"/>
              <a:t>Skolen</a:t>
            </a:r>
            <a:r>
              <a:rPr lang="en-GB" dirty="0" smtClean="0"/>
              <a:t> function, a correct value required for an existential quantifier variable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1"/>
                <a:r>
                  <a:rPr lang="en-GB" dirty="0" smtClean="0"/>
                  <a:t>If leftmost quantifier in an expression is existential quantifier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GB" dirty="0" smtClean="0"/>
                  <a:t>), replace all occurrence of the variables that quantifies with an arbitrary constant not appearing  elsewhere in the expression and delete the quantifier</a:t>
                </a:r>
              </a:p>
              <a:p>
                <a:pPr lvl="2"/>
                <a:r>
                  <a:rPr lang="en-GB" dirty="0" smtClean="0"/>
                  <a:t>Example: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t="-1961" r="-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8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CNF Conversion Process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GB" dirty="0" err="1" smtClean="0"/>
                  <a:t>Skolemization</a:t>
                </a:r>
                <a:endParaRPr lang="en-GB" dirty="0" smtClean="0"/>
              </a:p>
              <a:p>
                <a:pPr lvl="1"/>
                <a:r>
                  <a:rPr lang="en-GB" dirty="0"/>
                  <a:t>If </a:t>
                </a:r>
                <a:r>
                  <a:rPr lang="en-GB" dirty="0" smtClean="0"/>
                  <a:t>existential quantifier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GB" dirty="0" smtClean="0"/>
                  <a:t>) is preceded by universal quantifier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dirty="0" smtClean="0"/>
                  <a:t>), </a:t>
                </a:r>
                <a:r>
                  <a:rPr lang="en-GB" dirty="0"/>
                  <a:t>replace </a:t>
                </a:r>
                <a:r>
                  <a:rPr lang="en-GB" dirty="0" smtClean="0"/>
                  <a:t>the existentially quantified variable by a function symbol whose arguments are variable appearing in those universal quantifiers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1"/>
                <a:r>
                  <a:rPr lang="en-GB" dirty="0" smtClean="0"/>
                  <a:t>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 smtClean="0"/>
                  <a:t>Drop all universal quantifiers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 smtClean="0"/>
                  <a:t>Distribute ^over </a:t>
                </a:r>
                <a:r>
                  <a:rPr lang="en-GB" sz="3600" baseline="30000" dirty="0" smtClean="0"/>
                  <a:t>v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471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2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Given Premises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x is on top of y, y support x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x is above y and they are touching each other, x is on top of 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Everything is on top of another thing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cup is above a book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cup is touching a book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Answer:</a:t>
            </a:r>
          </a:p>
          <a:p>
            <a:pPr marL="0" indent="0" algn="ctr">
              <a:buNone/>
            </a:pPr>
            <a:r>
              <a:rPr lang="en-GB" dirty="0" smtClean="0"/>
              <a:t>Is the book supporting the cup?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2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450850" indent="-45085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𝑠𝑢𝑝𝑝𝑜𝑟𝑡𝑠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𝐼𝑚𝑝𝑙𝑖𝑐𝑎𝑡𝑖𝑜𝑛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𝐸𝑙𝑖𝑚𝑖𝑛𝑎𝑡𝑖𝑜𝑛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𝑠𝑢𝑝𝑝𝑜𝑟𝑡𝑠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𝐷𝑟𝑜𝑝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𝑠𝑢𝑝𝑝𝑜𝑟𝑡𝑠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𝑎𝑏𝑜𝑣𝑒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𝑡𝑜𝑢𝑐h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𝐼𝑚𝑝𝑙𝑖𝑐𝑎𝑡𝑖𝑜𝑛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𝐸𝑙𝑖𝑚𝑖𝑛𝑎𝑡𝑖𝑜𝑛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𝑎𝑏𝑜𝑣𝑒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∪¬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𝑡𝑜𝑢𝑐h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𝐷𝑟𝑜𝑝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𝑎𝑏𝑜𝑣𝑒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𝑡𝑜𝑢𝑐h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1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𝐷𝑟𝑜𝑝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𝑎𝑏𝑜𝑣𝑒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𝑐𝑢𝑝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𝑏𝑜𝑜𝑘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𝑡𝑜𝑢𝑐h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𝑐𝑢𝑝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𝑏𝑜𝑜𝑘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b="0" dirty="0" smtClean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415" y="2799471"/>
            <a:ext cx="209608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Knowledge Base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469989" y="2811191"/>
            <a:ext cx="209608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Inference Engine</a:t>
            </a:r>
            <a:endParaRPr lang="en-GB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21502" y="3629465"/>
            <a:ext cx="223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21502" y="2968283"/>
            <a:ext cx="224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566070" y="3627117"/>
            <a:ext cx="223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66070" y="2965935"/>
            <a:ext cx="224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03655" y="2994071"/>
            <a:ext cx="205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Environment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8088923" y="25321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8215535" y="38264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629465" y="253218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Inference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010490" y="3826407"/>
            <a:ext cx="245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Learning</a:t>
            </a:r>
          </a:p>
          <a:p>
            <a:pPr algn="ctr"/>
            <a:r>
              <a:rPr lang="en-GB" dirty="0" smtClean="0"/>
              <a:t>Knowledge Base Update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4654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Conclusion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𝑠𝑢𝑝𝑝𝑜𝑟𝑡𝑠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𝑏𝑜𝑜𝑘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𝑐𝑢𝑝</m:t>
                        </m:r>
                      </m:e>
                    </m:d>
                  </m:oMath>
                </a14:m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𝐿𝑒𝑡</m:t>
                    </m:r>
                  </m:oMath>
                </a14:m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𝑠𝑢𝑝𝑝𝑜𝑟𝑡𝑠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𝑏𝑜𝑜𝑘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𝑐𝑢𝑝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𝑢𝑠𝑖𝑛𝑔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𝑓𝑖𝑓𝑡h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𝑐𝑜𝑛𝑑𝑖𝑡𝑖𝑜𝑛𝑠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𝑎𝑏𝑜𝑣𝑒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𝑡𝑜𝑢𝑐h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𝑡𝑜𝑢𝑐h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𝑏𝑜𝑜𝑘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𝑎𝑏𝑜𝑣𝑒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𝑜𝑛𝑡𝑜𝑝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𝑢𝑠𝑖𝑛𝑔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𝑓𝑜𝑢𝑟𝑡h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/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𝑎𝑏𝑜𝑣𝑒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𝑏𝑜𝑜𝑘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529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𝑜𝑛𝑡𝑜𝑝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𝑜𝑛𝑡𝑜𝑝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𝑠𝑢𝑝𝑝𝑜𝑟𝑡𝑠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𝑠𝑢𝑝𝑝𝑜𝑟𝑡𝑠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𝑏𝑜𝑜𝑘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𝑐𝑢𝑝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𝑎𝑠𝑠𝑢𝑚𝑒𝑑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𝑠𝑢𝑝𝑝𝑜𝑟𝑡𝑠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𝑏𝑜𝑜𝑘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𝑐𝑢𝑝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𝐸𝑚𝑝𝑡𝑦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𝐶𝑙𝑎𝑢𝑠𝑒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𝑏𝑜𝑜𝑘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𝑠𝑢𝑝𝑝𝑜𝑟𝑡𝑖𝑛𝑔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these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Every American who sells weapon to hostile nation is a criminal. The country Iraq is an enemy of America. All of the missiles in Iraq were sold by George. George is an American. </a:t>
            </a:r>
            <a:br>
              <a:rPr lang="en-GB" dirty="0" smtClean="0"/>
            </a:br>
            <a:r>
              <a:rPr lang="en-GB" dirty="0" smtClean="0"/>
              <a:t>Prove:</a:t>
            </a:r>
            <a:br>
              <a:rPr lang="en-GB" dirty="0" smtClean="0"/>
            </a:br>
            <a:r>
              <a:rPr lang="en-GB" dirty="0" smtClean="0"/>
              <a:t>George is a Criminal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 err="1" smtClean="0"/>
              <a:t>Pompeians</a:t>
            </a:r>
            <a:r>
              <a:rPr lang="en-GB" dirty="0" smtClean="0"/>
              <a:t> are Romans. All Romans were either loyal to </a:t>
            </a:r>
            <a:r>
              <a:rPr lang="en-GB" dirty="0" err="1" smtClean="0"/>
              <a:t>Caesor</a:t>
            </a:r>
            <a:r>
              <a:rPr lang="en-GB" dirty="0" smtClean="0"/>
              <a:t> or hated him. Everyone is loyal to someone. People only try to assassinate rulers they are not loyal to. Marcus tried to assassinate </a:t>
            </a:r>
            <a:r>
              <a:rPr lang="en-GB" dirty="0" err="1" smtClean="0"/>
              <a:t>Caesor</a:t>
            </a:r>
            <a:r>
              <a:rPr lang="en-GB" dirty="0" smtClean="0"/>
              <a:t>. Marcus was a Pompeian.</a:t>
            </a:r>
            <a:br>
              <a:rPr lang="en-GB" dirty="0" smtClean="0"/>
            </a:br>
            <a:r>
              <a:rPr lang="en-GB" dirty="0" smtClean="0"/>
              <a:t>Conclude:</a:t>
            </a:r>
            <a:br>
              <a:rPr lang="en-GB" dirty="0" smtClean="0"/>
            </a:br>
            <a:r>
              <a:rPr lang="en-GB" dirty="0" smtClean="0"/>
              <a:t>Did Marcus hare </a:t>
            </a:r>
            <a:r>
              <a:rPr lang="en-GB" dirty="0" err="1" smtClean="0"/>
              <a:t>Caesor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 Chaining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One of the two main methods for reasoning using inference rules</a:t>
            </a:r>
          </a:p>
          <a:p>
            <a:r>
              <a:rPr lang="en-GB" dirty="0" smtClean="0"/>
              <a:t>Can be described logically as repeated application of Modus Ponens</a:t>
            </a:r>
          </a:p>
          <a:p>
            <a:r>
              <a:rPr lang="en-GB" dirty="0" smtClean="0"/>
              <a:t>It’s a popular strategy of reasoning in expert system and production systems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It starts with the available data and uses inference rules to extract more data until a goal is reached</a:t>
            </a:r>
          </a:p>
          <a:p>
            <a:r>
              <a:rPr lang="en-GB" dirty="0" smtClean="0"/>
              <a:t>An inference engine using forward chaining searches the inference rules until it founds one where antecedent (If clause) is known to be true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7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 Chaining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it found if clause it can conclude or infer the consequent (then clause) to its data resulting in the addition of new information</a:t>
            </a:r>
          </a:p>
          <a:p>
            <a:r>
              <a:rPr lang="en-GB" dirty="0" smtClean="0"/>
              <a:t>Example: (Animal Identification System)</a:t>
            </a:r>
            <a:br>
              <a:rPr lang="en-GB" dirty="0" smtClean="0"/>
            </a:br>
            <a:r>
              <a:rPr lang="en-GB" dirty="0" smtClean="0"/>
              <a:t>If X croaks and eats flies then it’s a frog</a:t>
            </a:r>
            <a:br>
              <a:rPr lang="en-GB" dirty="0" smtClean="0"/>
            </a:br>
            <a:r>
              <a:rPr lang="en-GB" dirty="0" smtClean="0"/>
              <a:t>If X chirps and sings then it’s a canary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002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If X is a frog then X is green</a:t>
            </a:r>
            <a:br>
              <a:rPr lang="en-GB" dirty="0" smtClean="0"/>
            </a:br>
            <a:r>
              <a:rPr lang="en-GB" dirty="0" smtClean="0"/>
              <a:t>If X is a canary then X is yellow</a:t>
            </a:r>
            <a:br>
              <a:rPr lang="en-GB" dirty="0" smtClean="0"/>
            </a:br>
            <a:r>
              <a:rPr lang="en-GB" dirty="0" smtClean="0"/>
              <a:t>goal: colour of pet given that it croaks and eat flies</a:t>
            </a:r>
          </a:p>
          <a:p>
            <a:r>
              <a:rPr lang="en-GB" dirty="0" smtClean="0"/>
              <a:t>In above example first clause describing the animal that croaks and eat flies will be examined, i.e. first statement</a:t>
            </a:r>
          </a:p>
          <a:p>
            <a:r>
              <a:rPr lang="en-GB" dirty="0" smtClean="0"/>
              <a:t>Then on the basis of consequent that it’s a frog colour will be determined using third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866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 Chaining: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rule base would be searched and the first suitable rule would be selected which would be an antecedent matched</a:t>
            </a:r>
          </a:p>
          <a:p>
            <a:r>
              <a:rPr lang="en-GB" dirty="0" smtClean="0"/>
              <a:t>Now the consequent is added to the data</a:t>
            </a:r>
          </a:p>
          <a:p>
            <a:r>
              <a:rPr lang="en-GB" dirty="0" smtClean="0"/>
              <a:t>The rule base is again searched, this selecting some other rule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Steps 2 and onward is repeated until no more data can be inferred from the given information</a:t>
            </a:r>
          </a:p>
          <a:p>
            <a:r>
              <a:rPr lang="en-GB" dirty="0" smtClean="0"/>
              <a:t>Hence this technique is also called data driven inference</a:t>
            </a:r>
          </a:p>
          <a:p>
            <a:r>
              <a:rPr lang="en-GB" dirty="0" smtClean="0"/>
              <a:t>It is often referred as goal driven reasoning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066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Backward Chaining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 smtClean="0"/>
              <a:t>One of the two most commonly used method of reasoning with inference rules</a:t>
            </a:r>
          </a:p>
          <a:p>
            <a:r>
              <a:rPr lang="en-GB" dirty="0" smtClean="0"/>
              <a:t>Backward chaining is used in logic programming, automated  theorem </a:t>
            </a:r>
            <a:r>
              <a:rPr lang="en-GB" dirty="0" err="1" smtClean="0"/>
              <a:t>provers</a:t>
            </a:r>
            <a:r>
              <a:rPr lang="en-GB" dirty="0" smtClean="0"/>
              <a:t>, etc.</a:t>
            </a:r>
          </a:p>
          <a:p>
            <a:r>
              <a:rPr lang="en-GB" dirty="0"/>
              <a:t>Backward chaining starts with a list of goals or hypothesis and backward from consequent to antecedent to see if there is data available that will support any of the </a:t>
            </a:r>
            <a:r>
              <a:rPr lang="en-GB" dirty="0" smtClean="0"/>
              <a:t>consequents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inference engine using this technique would search the inference rules until it finds one which has a consequent that matched desir</a:t>
            </a:r>
            <a:r>
              <a:rPr lang="en-GB" dirty="0"/>
              <a:t>ed </a:t>
            </a:r>
            <a:r>
              <a:rPr lang="en-GB" dirty="0" smtClean="0"/>
              <a:t>goal</a:t>
            </a:r>
          </a:p>
          <a:p>
            <a:r>
              <a:rPr lang="en-GB" dirty="0" smtClean="0"/>
              <a:t>If the antecedent of that rule is not known to be true, then it is added to the list of goals</a:t>
            </a:r>
          </a:p>
          <a:p>
            <a:r>
              <a:rPr lang="en-GB" dirty="0" smtClean="0"/>
              <a:t>This </a:t>
            </a:r>
            <a:r>
              <a:rPr lang="en-GB" dirty="0"/>
              <a:t>technique is also based on Modus </a:t>
            </a:r>
            <a:r>
              <a:rPr lang="en-GB" dirty="0" smtClean="0"/>
              <a:t>Ponens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121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Backward Chaining: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consequent resulting the asked criteria are chosen</a:t>
            </a:r>
          </a:p>
          <a:p>
            <a:r>
              <a:rPr lang="en-GB" dirty="0" smtClean="0"/>
              <a:t>Then the antecedents resulting from those statements are added as goals</a:t>
            </a:r>
          </a:p>
          <a:p>
            <a:r>
              <a:rPr lang="en-GB" dirty="0" smtClean="0"/>
              <a:t>The second step is repeated until the desired result is achieved</a:t>
            </a:r>
          </a:p>
          <a:p>
            <a:r>
              <a:rPr lang="en-GB" dirty="0" smtClean="0"/>
              <a:t>For the same example: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85338" cy="5032376"/>
          </a:xfrm>
        </p:spPr>
        <p:txBody>
          <a:bodyPr>
            <a:normAutofit/>
          </a:bodyPr>
          <a:lstStyle/>
          <a:p>
            <a:pPr marL="228600" lvl="1"/>
            <a:r>
              <a:rPr lang="en-GB" dirty="0" smtClean="0"/>
              <a:t>The rule base is searched and third and fourth rules are selected as those results to match the goal i.e. find the colour</a:t>
            </a:r>
          </a:p>
          <a:p>
            <a:pPr marL="228600" lvl="1"/>
            <a:r>
              <a:rPr lang="en-GB" dirty="0" smtClean="0"/>
              <a:t>Since it is not known that pet is frog so both the antecedents are added as goals</a:t>
            </a:r>
          </a:p>
          <a:p>
            <a:pPr marL="228600" lvl="1"/>
            <a:r>
              <a:rPr lang="en-GB" dirty="0" smtClean="0"/>
              <a:t>The rule base is searched again selecting the first two rules that matches the new goals just added to the list</a:t>
            </a:r>
          </a:p>
          <a:p>
            <a:pPr marL="228600" lvl="1"/>
            <a:r>
              <a:rPr lang="en-GB" dirty="0" smtClean="0"/>
              <a:t>The antecedent is known to be true for the first statement hence it can be concluded that pet is a frog not canary</a:t>
            </a:r>
          </a:p>
          <a:p>
            <a:pPr marL="228600" lvl="1"/>
            <a:r>
              <a:rPr lang="en-GB" dirty="0" smtClean="0"/>
              <a:t>Finally goal is determined i.e. the required colour of animal that croaks and eats flies is green</a:t>
            </a:r>
          </a:p>
          <a:p>
            <a:pPr marL="228600" lvl="1"/>
            <a:endParaRPr lang="en-GB" dirty="0" smtClean="0"/>
          </a:p>
          <a:p>
            <a:pPr marL="228600"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388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Reasoning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 results in two types of basically true or false or even not considered one way or the other</a:t>
            </a:r>
          </a:p>
          <a:p>
            <a:r>
              <a:rPr lang="en-GB" dirty="0" smtClean="0"/>
              <a:t>For reasoning, there have been two common approaches</a:t>
            </a:r>
          </a:p>
          <a:p>
            <a:r>
              <a:rPr lang="en-GB" dirty="0" smtClean="0"/>
              <a:t>First one is that in which the possibility of occurrence is certain, for example while playing cards its certain that the next card would be one out of 52</a:t>
            </a:r>
          </a:p>
          <a:p>
            <a:r>
              <a:rPr lang="en-GB" dirty="0" smtClean="0"/>
              <a:t>Next one is based on Uncertainty</a:t>
            </a:r>
          </a:p>
          <a:p>
            <a:r>
              <a:rPr lang="en-GB" dirty="0" smtClean="0"/>
              <a:t>Uncertainty is all about the probability of occurrence of the next event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5110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Reasoning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such cases where the uncertainty is the leading factor, the best way to identify the next event is using the statistics</a:t>
            </a:r>
          </a:p>
          <a:p>
            <a:r>
              <a:rPr lang="en-GB" dirty="0" smtClean="0"/>
              <a:t>Statistics has been defined as the science of collecting, organizing and interpreting results from the data as well as the data that summarizes something</a:t>
            </a:r>
          </a:p>
          <a:p>
            <a:r>
              <a:rPr lang="en-GB" dirty="0" smtClean="0"/>
              <a:t>Hence if statistical measures are used to describe the levels of evidence and belief then its statistical reasoning</a:t>
            </a:r>
          </a:p>
          <a:p>
            <a:r>
              <a:rPr lang="en-GB" dirty="0" smtClean="0"/>
              <a:t>Its commonly used in medical diagnosis and common sense problem solving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1747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 and Bayes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problem solving evidences must be well collected</a:t>
            </a:r>
          </a:p>
          <a:p>
            <a:r>
              <a:rPr lang="en-GB" dirty="0" smtClean="0"/>
              <a:t>Evidences helps to modify behaviour of the system</a:t>
            </a:r>
          </a:p>
          <a:p>
            <a:r>
              <a:rPr lang="en-GB" dirty="0" smtClean="0"/>
              <a:t>For this statistical theory of evidence is required</a:t>
            </a:r>
          </a:p>
          <a:p>
            <a:r>
              <a:rPr lang="en-GB" dirty="0" smtClean="0"/>
              <a:t>Bayes theorem is a statistical theory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9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415" y="2799471"/>
            <a:ext cx="209608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3200" dirty="0" smtClean="0"/>
          </a:p>
          <a:p>
            <a:pPr algn="ctr"/>
            <a:r>
              <a:rPr lang="en-GB" sz="3200" dirty="0" smtClean="0"/>
              <a:t>Facts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469989" y="2811191"/>
            <a:ext cx="274554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Internal Representation</a:t>
            </a:r>
            <a:endParaRPr lang="en-GB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21502" y="3629465"/>
            <a:ext cx="223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21502" y="2968283"/>
            <a:ext cx="224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554352" y="3888409"/>
            <a:ext cx="10142" cy="112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91311" y="3888409"/>
            <a:ext cx="4689" cy="112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68407" y="4965626"/>
            <a:ext cx="274712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English Representation</a:t>
            </a:r>
            <a:endParaRPr lang="en-GB" sz="3200" dirty="0"/>
          </a:p>
        </p:txBody>
      </p:sp>
      <p:sp>
        <p:nvSpPr>
          <p:cNvPr id="13" name="Freeform 12"/>
          <p:cNvSpPr/>
          <p:nvPr/>
        </p:nvSpPr>
        <p:spPr>
          <a:xfrm>
            <a:off x="8229600" y="2995087"/>
            <a:ext cx="846947" cy="646923"/>
          </a:xfrm>
          <a:custGeom>
            <a:avLst/>
            <a:gdLst>
              <a:gd name="connsiteX0" fmla="*/ 0 w 846947"/>
              <a:gd name="connsiteY0" fmla="*/ 43535 h 646923"/>
              <a:gd name="connsiteX1" fmla="*/ 759655 w 846947"/>
              <a:gd name="connsiteY1" fmla="*/ 57602 h 646923"/>
              <a:gd name="connsiteX2" fmla="*/ 745588 w 846947"/>
              <a:gd name="connsiteY2" fmla="*/ 606242 h 646923"/>
              <a:gd name="connsiteX3" fmla="*/ 0 w 846947"/>
              <a:gd name="connsiteY3" fmla="*/ 564039 h 64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947" h="646923">
                <a:moveTo>
                  <a:pt x="0" y="43535"/>
                </a:moveTo>
                <a:cubicBezTo>
                  <a:pt x="317695" y="3676"/>
                  <a:pt x="635390" y="-36182"/>
                  <a:pt x="759655" y="57602"/>
                </a:cubicBezTo>
                <a:cubicBezTo>
                  <a:pt x="883920" y="151386"/>
                  <a:pt x="872197" y="521836"/>
                  <a:pt x="745588" y="606242"/>
                </a:cubicBezTo>
                <a:cubicBezTo>
                  <a:pt x="618979" y="690648"/>
                  <a:pt x="309489" y="627343"/>
                  <a:pt x="0" y="56403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84209" y="4220308"/>
            <a:ext cx="1879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Natural Language </a:t>
            </a:r>
          </a:p>
          <a:p>
            <a:r>
              <a:rPr lang="en-GB" dirty="0" smtClean="0"/>
              <a:t>Generation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891975" y="4121834"/>
            <a:ext cx="1826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Natural Language</a:t>
            </a:r>
          </a:p>
          <a:p>
            <a:r>
              <a:rPr lang="en-GB" dirty="0" smtClean="0"/>
              <a:t>Understanding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076547" y="2700997"/>
            <a:ext cx="175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Reasoning Agent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192172" y="2630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360985" y="36420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024554" y="1885071"/>
            <a:ext cx="544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Figure: Mapping Facts and Representation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70242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 Theorem: Statement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conditional probability is given as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/>
                </a:r>
                <a:br>
                  <a:rPr lang="en-GB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smtClean="0"/>
                  <a:t>On combining these, we get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 smtClean="0"/>
              </a:p>
              <a:p>
                <a:r>
                  <a:rPr lang="en-GB" b="0" dirty="0" smtClean="0"/>
                  <a:t>On generalizing it for n number of events, we get Bayes theorem</a:t>
                </a:r>
                <a:br>
                  <a:rPr lang="en-GB" b="0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37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Bayes theorem is extensively used in Artificial Intelligence for deducting the reasons</a:t>
            </a:r>
          </a:p>
          <a:p>
            <a:r>
              <a:rPr lang="en-GB" dirty="0" smtClean="0"/>
              <a:t>On the basis of this theorem, Bayesian Networks have been developed</a:t>
            </a:r>
          </a:p>
          <a:p>
            <a:r>
              <a:rPr lang="en-GB" dirty="0" smtClean="0"/>
              <a:t>It is a probabilistic graphical model that represents a set of random variables and their conditional dependencies via a directed acyclic graph where nodes represent random variables and edges represent conditional dependencies</a:t>
            </a:r>
          </a:p>
          <a:p>
            <a:r>
              <a:rPr lang="en-GB" dirty="0" smtClean="0"/>
              <a:t>Each node is associated with probability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8470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are also called Belief network or Bayes network</a:t>
            </a:r>
          </a:p>
          <a:p>
            <a:r>
              <a:rPr lang="en-GB" dirty="0" smtClean="0"/>
              <a:t>Problems:</a:t>
            </a:r>
          </a:p>
          <a:p>
            <a:pPr lvl="1"/>
            <a:r>
              <a:rPr lang="en-GB" dirty="0" smtClean="0"/>
              <a:t>Loops can occur sometimes</a:t>
            </a:r>
          </a:p>
          <a:p>
            <a:pPr lvl="1"/>
            <a:r>
              <a:rPr lang="en-GB" dirty="0" smtClean="0"/>
              <a:t>Number of paths to explore grows exponentially with each node</a:t>
            </a:r>
          </a:p>
          <a:p>
            <a:r>
              <a:rPr lang="en-GB" dirty="0" smtClean="0"/>
              <a:t>As the nodes are </a:t>
            </a:r>
            <a:r>
              <a:rPr lang="en-GB" dirty="0"/>
              <a:t>connected on the </a:t>
            </a:r>
            <a:r>
              <a:rPr lang="en-GB" dirty="0" smtClean="0"/>
              <a:t>basis of cause and effects its also a type of causal networks</a:t>
            </a:r>
          </a:p>
          <a:p>
            <a:r>
              <a:rPr lang="en-GB" dirty="0" smtClean="0"/>
              <a:t>Causal networks are those in which different nodes are connected with reference to the cause and effect of each others</a:t>
            </a:r>
          </a:p>
        </p:txBody>
      </p:sp>
    </p:spTree>
    <p:extLst>
      <p:ext uri="{BB962C8B-B14F-4D97-AF65-F5344CB8AC3E}">
        <p14:creationId xmlns:p14="http://schemas.microsoft.com/office/powerpoint/2010/main" val="5217711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What is the probability that rain is the cause?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0.4+0.2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8" t="-2241" r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519311" y="2447778"/>
            <a:ext cx="886264" cy="8018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Rain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3291840" y="4797083"/>
            <a:ext cx="1097280" cy="10269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Wet Grass</a:t>
            </a:r>
            <a:endParaRPr lang="en-GB" dirty="0"/>
          </a:p>
        </p:txBody>
      </p:sp>
      <p:cxnSp>
        <p:nvCxnSpPr>
          <p:cNvPr id="9" name="Straight Arrow Connector 8"/>
          <p:cNvCxnSpPr>
            <a:stCxn id="6" idx="5"/>
            <a:endCxn id="7" idx="1"/>
          </p:cNvCxnSpPr>
          <p:nvPr/>
        </p:nvCxnSpPr>
        <p:spPr>
          <a:xfrm>
            <a:off x="2275785" y="3132207"/>
            <a:ext cx="1176748" cy="181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5742" y="254625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P(R)=0.4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54548" y="4107766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P(W|R)=0.9</a:t>
            </a:r>
          </a:p>
          <a:p>
            <a:r>
              <a:rPr lang="en-GB" dirty="0" smtClean="0"/>
              <a:t>P(W|!R)=0.2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84738" y="3587262"/>
            <a:ext cx="7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cause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684542" y="5500468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effect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85763" y="4135902"/>
            <a:ext cx="871505" cy="118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4206" y="4947475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Causal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9445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Russell, S. and </a:t>
            </a:r>
            <a:r>
              <a:rPr lang="en-GB" dirty="0" err="1" smtClean="0"/>
              <a:t>Norvig</a:t>
            </a:r>
            <a:r>
              <a:rPr lang="en-GB" dirty="0" smtClean="0"/>
              <a:t>, P., 2011, Artificial Intelligence: A Modern Approach, Pearson, India.</a:t>
            </a:r>
          </a:p>
          <a:p>
            <a:r>
              <a:rPr lang="en-GB" dirty="0" smtClean="0"/>
              <a:t>Rich, E. and Knight, K., 2004, Artificial Intelligence, Tata McGraw hill, India.</a:t>
            </a:r>
          </a:p>
          <a:p>
            <a:r>
              <a:rPr lang="en-GB" dirty="0" smtClean="0"/>
              <a:t>Class Notes by </a:t>
            </a:r>
            <a:r>
              <a:rPr lang="en-GB" dirty="0" err="1" smtClean="0"/>
              <a:t>Mr.</a:t>
            </a:r>
            <a:r>
              <a:rPr lang="en-GB" dirty="0" smtClean="0"/>
              <a:t> </a:t>
            </a:r>
            <a:r>
              <a:rPr lang="en-GB" dirty="0" err="1" smtClean="0"/>
              <a:t>Bhupesh</a:t>
            </a:r>
            <a:r>
              <a:rPr lang="en-GB" dirty="0" smtClean="0"/>
              <a:t> Mishra, </a:t>
            </a:r>
            <a:r>
              <a:rPr lang="en-GB" dirty="0" err="1" smtClean="0"/>
              <a:t>Kantipur</a:t>
            </a:r>
            <a:r>
              <a:rPr lang="en-GB" dirty="0" smtClean="0"/>
              <a:t> Engineering College, 2014.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3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9079" cy="1909811"/>
          </a:xfrm>
        </p:spPr>
        <p:txBody>
          <a:bodyPr>
            <a:normAutofit/>
          </a:bodyPr>
          <a:lstStyle/>
          <a:p>
            <a:r>
              <a:rPr lang="en-GB" dirty="0" smtClean="0"/>
              <a:t>Any Queries?</a:t>
            </a:r>
          </a:p>
          <a:p>
            <a:endParaRPr lang="en-GB" dirty="0" smtClean="0"/>
          </a:p>
          <a:p>
            <a:r>
              <a:rPr lang="en-GB" dirty="0" smtClean="0"/>
              <a:t>Now, Search for yourself.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Representation: 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good system for knowledge representation should have</a:t>
            </a:r>
          </a:p>
          <a:p>
            <a:pPr lvl="1"/>
            <a:r>
              <a:rPr lang="en-GB" dirty="0" smtClean="0"/>
              <a:t>Representable Adequacy: Ability to represent all kind of knowledge that are needed in the domain</a:t>
            </a:r>
          </a:p>
          <a:p>
            <a:pPr lvl="1"/>
            <a:r>
              <a:rPr lang="en-GB" dirty="0" smtClean="0"/>
              <a:t>Inferential Adequacy: Ability to manipulate the representational structure in such a way as to derive new structures corresponding to new knowledge inferred from old</a:t>
            </a:r>
          </a:p>
          <a:p>
            <a:pPr lvl="1"/>
            <a:r>
              <a:rPr lang="en-GB" dirty="0" smtClean="0"/>
              <a:t>Inferential Efficiency: Ability to incorporate into the knowledge structure additional information that can be used to focus the attention of the inference mechanism in the most promising direction</a:t>
            </a:r>
          </a:p>
          <a:p>
            <a:pPr lvl="1"/>
            <a:r>
              <a:rPr lang="en-GB" dirty="0" err="1" smtClean="0"/>
              <a:t>Acquisitional</a:t>
            </a:r>
            <a:r>
              <a:rPr lang="en-GB" dirty="0" smtClean="0"/>
              <a:t> Efficiency: Ability to acquire new information easily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63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Representation: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Simple Relational Knowledge</a:t>
            </a:r>
          </a:p>
          <a:p>
            <a:pPr lvl="1"/>
            <a:r>
              <a:rPr lang="en-GB" dirty="0" smtClean="0"/>
              <a:t>The simplest way to represent declarative facts is as a set of relations of the same sort used in database system</a:t>
            </a:r>
          </a:p>
          <a:p>
            <a:endParaRPr lang="en-GB" dirty="0"/>
          </a:p>
          <a:p>
            <a:r>
              <a:rPr lang="en-GB" dirty="0" smtClean="0"/>
              <a:t>Inheritable Knowledge</a:t>
            </a:r>
          </a:p>
          <a:p>
            <a:pPr lvl="1"/>
            <a:r>
              <a:rPr lang="en-GB" dirty="0" smtClean="0"/>
              <a:t>Structure must be designed to correspond to the inference mechanism that are desired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86865" cy="4351338"/>
          </a:xfrm>
        </p:spPr>
        <p:txBody>
          <a:bodyPr/>
          <a:lstStyle/>
          <a:p>
            <a:r>
              <a:rPr lang="en-GB" dirty="0" smtClean="0"/>
              <a:t>Inferential Knowledge</a:t>
            </a:r>
          </a:p>
          <a:p>
            <a:pPr lvl="1"/>
            <a:r>
              <a:rPr lang="en-GB" dirty="0" smtClean="0"/>
              <a:t>Represents knowledge as formal logic</a:t>
            </a:r>
          </a:p>
          <a:p>
            <a:pPr lvl="1"/>
            <a:r>
              <a:rPr lang="en-GB" dirty="0" smtClean="0"/>
              <a:t>Based on reasoning from facts or from other inferential knowledge</a:t>
            </a:r>
          </a:p>
          <a:p>
            <a:pPr lvl="1"/>
            <a:r>
              <a:rPr lang="en-GB" dirty="0" smtClean="0"/>
              <a:t>Useless unless there is also an inference procedure that can exploit it</a:t>
            </a:r>
          </a:p>
          <a:p>
            <a:r>
              <a:rPr lang="en-GB" dirty="0" smtClean="0"/>
              <a:t>Procedural (Imperative) Knowledge</a:t>
            </a:r>
          </a:p>
          <a:p>
            <a:pPr lvl="1"/>
            <a:r>
              <a:rPr lang="en-GB" dirty="0" smtClean="0"/>
              <a:t>Knowledge exercised in the performance of some task</a:t>
            </a:r>
          </a:p>
          <a:p>
            <a:pPr lvl="1"/>
            <a:r>
              <a:rPr lang="en-GB" dirty="0" smtClean="0"/>
              <a:t>Processed by an intelligent agent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38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3883</Words>
  <Application>Microsoft Office PowerPoint</Application>
  <PresentationFormat>Widescreen</PresentationFormat>
  <Paragraphs>667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Knowledge Representation, Inference and Reasoning</vt:lpstr>
      <vt:lpstr>Outline</vt:lpstr>
      <vt:lpstr>Outline</vt:lpstr>
      <vt:lpstr>Knowledge Representation</vt:lpstr>
      <vt:lpstr>Knowledge Representation</vt:lpstr>
      <vt:lpstr>Knowledge Representation</vt:lpstr>
      <vt:lpstr>Knowledge Representation</vt:lpstr>
      <vt:lpstr>Knowledge Representation: Approaches</vt:lpstr>
      <vt:lpstr>Knowledge Representation: Types</vt:lpstr>
      <vt:lpstr>Knowledge Representation: Issues</vt:lpstr>
      <vt:lpstr>Knowledge Based Agent</vt:lpstr>
      <vt:lpstr>Knowledge Based Agent: Levels of Knowledge Base</vt:lpstr>
      <vt:lpstr>Approaches of system building</vt:lpstr>
      <vt:lpstr>Logic</vt:lpstr>
      <vt:lpstr>Logic</vt:lpstr>
      <vt:lpstr>Logic</vt:lpstr>
      <vt:lpstr>Logic</vt:lpstr>
      <vt:lpstr>Truth Table</vt:lpstr>
      <vt:lpstr>Tautology and Validity</vt:lpstr>
      <vt:lpstr>Knowledge Models</vt:lpstr>
      <vt:lpstr>Knowledge Models: Types</vt:lpstr>
      <vt:lpstr>Knowledge Models: Types</vt:lpstr>
      <vt:lpstr>Knowledge Models: Types</vt:lpstr>
      <vt:lpstr>Propositional Logic</vt:lpstr>
      <vt:lpstr>Propositional Logic: Truth Tables</vt:lpstr>
      <vt:lpstr>Propositional Logic</vt:lpstr>
      <vt:lpstr>Propositional Logic</vt:lpstr>
      <vt:lpstr>Propositional Logic</vt:lpstr>
      <vt:lpstr>Propositional Logic: Equivalence Laws</vt:lpstr>
      <vt:lpstr>Propositional Logic: Inference Rules</vt:lpstr>
      <vt:lpstr>Propositional Logic: Inference Rules</vt:lpstr>
      <vt:lpstr>Propositional Logic</vt:lpstr>
      <vt:lpstr>Propositional Logic: BNF Grammar</vt:lpstr>
      <vt:lpstr>Normal Forms of Propositional Logic Sentences</vt:lpstr>
      <vt:lpstr>First Order Predicate Logic (FOPL)</vt:lpstr>
      <vt:lpstr>First Order Predicate Logic (FOPL)</vt:lpstr>
      <vt:lpstr>FOPL: Syntax</vt:lpstr>
      <vt:lpstr>FOPL: Syntax</vt:lpstr>
      <vt:lpstr>FOPL: Variable Scope</vt:lpstr>
      <vt:lpstr>Relation Between Quantifiers</vt:lpstr>
      <vt:lpstr>Examples</vt:lpstr>
      <vt:lpstr>Equality</vt:lpstr>
      <vt:lpstr>Solution</vt:lpstr>
      <vt:lpstr>Try few more</vt:lpstr>
      <vt:lpstr>Try few more: Solution</vt:lpstr>
      <vt:lpstr>Try few more: Solution</vt:lpstr>
      <vt:lpstr>Horn Clause</vt:lpstr>
      <vt:lpstr>Horn Clause</vt:lpstr>
      <vt:lpstr>Well Formed Formula</vt:lpstr>
      <vt:lpstr>Inference in FOL</vt:lpstr>
      <vt:lpstr>Inference Rules in FOL</vt:lpstr>
      <vt:lpstr>Inference Rules in FOL</vt:lpstr>
      <vt:lpstr>Inference Rules in FOL</vt:lpstr>
      <vt:lpstr>CNF Conversion Process</vt:lpstr>
      <vt:lpstr>CNF Conversion Process</vt:lpstr>
      <vt:lpstr>CNF Conversion Process</vt:lpstr>
      <vt:lpstr>Example: Given Premises</vt:lpstr>
      <vt:lpstr>Example: Solution</vt:lpstr>
      <vt:lpstr>Example: Solution</vt:lpstr>
      <vt:lpstr>Solution</vt:lpstr>
      <vt:lpstr>Try these</vt:lpstr>
      <vt:lpstr>Forward Chaining</vt:lpstr>
      <vt:lpstr>Forward Chaining</vt:lpstr>
      <vt:lpstr>Forward Chaining: Steps</vt:lpstr>
      <vt:lpstr>Backward Chaining</vt:lpstr>
      <vt:lpstr>Backward Chaining: Steps</vt:lpstr>
      <vt:lpstr>Statistical Reasoning</vt:lpstr>
      <vt:lpstr>Statistical Reasoning</vt:lpstr>
      <vt:lpstr>Probability and Bayes Theorem</vt:lpstr>
      <vt:lpstr>Bayes Theorem: Statement</vt:lpstr>
      <vt:lpstr>Bayesian Network</vt:lpstr>
      <vt:lpstr>Bayesian Network</vt:lpstr>
      <vt:lpstr>Example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Lecture I: Introduction</dc:title>
  <dc:creator>Bibek Ropakheti</dc:creator>
  <cp:lastModifiedBy>Krishna Hari KC</cp:lastModifiedBy>
  <cp:revision>275</cp:revision>
  <dcterms:created xsi:type="dcterms:W3CDTF">2014-05-15T04:25:13Z</dcterms:created>
  <dcterms:modified xsi:type="dcterms:W3CDTF">2014-12-24T02:02:44Z</dcterms:modified>
</cp:coreProperties>
</file>