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50"/>
  </p:notesMasterIdLst>
  <p:handoutMasterIdLst>
    <p:handoutMasterId r:id="rId51"/>
  </p:handout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287" r:id="rId48"/>
    <p:sldId id="288" r:id="rId4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2DA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3" autoAdjust="0"/>
    <p:restoredTop sz="87602" autoAdjust="0"/>
  </p:normalViewPr>
  <p:slideViewPr>
    <p:cSldViewPr>
      <p:cViewPr varScale="1">
        <p:scale>
          <a:sx n="78" d="100"/>
          <a:sy n="78" d="100"/>
        </p:scale>
        <p:origin x="1200" y="72"/>
      </p:cViewPr>
      <p:guideLst>
        <p:guide orient="horz" pos="1620"/>
        <p:guide pos="2880"/>
      </p:guideLst>
    </p:cSldViewPr>
  </p:slideViewPr>
  <p:outlineViewPr>
    <p:cViewPr>
      <p:scale>
        <a:sx n="33" d="100"/>
        <a:sy n="33" d="100"/>
      </p:scale>
      <p:origin x="0" y="-8687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20F408-15B5-4AED-9D34-6C5E6CD79EDA}" type="datetimeFigureOut">
              <a:rPr lang="en-US" smtClean="0"/>
              <a:t>4/20/2016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7AE8A0-10FE-4118-8844-54AD8189B4E3}" type="slidenum">
              <a:rPr lang="en-US" smtClean="0"/>
              <a:t>‹#›</a:t>
            </a:fld>
            <a:endParaRPr lang="en-US"/>
          </a:p>
        </p:txBody>
      </p:sp>
    </p:spTree>
    <p:extLst>
      <p:ext uri="{BB962C8B-B14F-4D97-AF65-F5344CB8AC3E}">
        <p14:creationId xmlns:p14="http://schemas.microsoft.com/office/powerpoint/2010/main" val="3906961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4/20/2016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99988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B42F6E-11AB-40ED-8A5D-0C388A141EC1}" type="slidenum">
              <a:rPr lang="en-GB" smtClean="0"/>
              <a:t>7</a:t>
            </a:fld>
            <a:endParaRPr lang="en-GB"/>
          </a:p>
        </p:txBody>
      </p:sp>
    </p:spTree>
    <p:extLst>
      <p:ext uri="{BB962C8B-B14F-4D97-AF65-F5344CB8AC3E}">
        <p14:creationId xmlns:p14="http://schemas.microsoft.com/office/powerpoint/2010/main" val="412312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B42F6E-11AB-40ED-8A5D-0C388A141EC1}" type="slidenum">
              <a:rPr lang="en-GB" smtClean="0"/>
              <a:t>8</a:t>
            </a:fld>
            <a:endParaRPr lang="en-GB"/>
          </a:p>
        </p:txBody>
      </p:sp>
    </p:spTree>
    <p:extLst>
      <p:ext uri="{BB962C8B-B14F-4D97-AF65-F5344CB8AC3E}">
        <p14:creationId xmlns:p14="http://schemas.microsoft.com/office/powerpoint/2010/main" val="97989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381000" y="685800"/>
            <a:ext cx="6096000" cy="3429000"/>
          </a:xfrm>
          <a:ln/>
        </p:spPr>
      </p:sp>
      <p:sp>
        <p:nvSpPr>
          <p:cNvPr id="11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62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about this is in word file</a:t>
            </a:r>
          </a:p>
        </p:txBody>
      </p:sp>
      <p:sp>
        <p:nvSpPr>
          <p:cNvPr id="4" name="Slide Number Placeholder 3"/>
          <p:cNvSpPr>
            <a:spLocks noGrp="1"/>
          </p:cNvSpPr>
          <p:nvPr>
            <p:ph type="sldNum" sz="quarter" idx="10"/>
          </p:nvPr>
        </p:nvSpPr>
        <p:spPr/>
        <p:txBody>
          <a:bodyPr/>
          <a:lstStyle/>
          <a:p>
            <a:fld id="{B6392682-1BD6-4200-AE13-1D069D622300}" type="slidenum">
              <a:rPr lang="en-US" smtClean="0"/>
              <a:t>35</a:t>
            </a:fld>
            <a:endParaRPr lang="en-US"/>
          </a:p>
        </p:txBody>
      </p:sp>
    </p:spTree>
    <p:extLst>
      <p:ext uri="{BB962C8B-B14F-4D97-AF65-F5344CB8AC3E}">
        <p14:creationId xmlns:p14="http://schemas.microsoft.com/office/powerpoint/2010/main" val="228124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in Figure folder</a:t>
            </a:r>
            <a:endParaRPr lang="en-US" dirty="0"/>
          </a:p>
        </p:txBody>
      </p:sp>
      <p:sp>
        <p:nvSpPr>
          <p:cNvPr id="4" name="Slide Number Placeholder 3"/>
          <p:cNvSpPr>
            <a:spLocks noGrp="1"/>
          </p:cNvSpPr>
          <p:nvPr>
            <p:ph type="sldNum" sz="quarter" idx="10"/>
          </p:nvPr>
        </p:nvSpPr>
        <p:spPr/>
        <p:txBody>
          <a:bodyPr/>
          <a:lstStyle/>
          <a:p>
            <a:fld id="{B6392682-1BD6-4200-AE13-1D069D622300}" type="slidenum">
              <a:rPr lang="en-US" smtClean="0"/>
              <a:t>37</a:t>
            </a:fld>
            <a:endParaRPr lang="en-US"/>
          </a:p>
        </p:txBody>
      </p:sp>
    </p:spTree>
    <p:extLst>
      <p:ext uri="{BB962C8B-B14F-4D97-AF65-F5344CB8AC3E}">
        <p14:creationId xmlns:p14="http://schemas.microsoft.com/office/powerpoint/2010/main" val="338509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4E692B91-9A8A-4101-B264-DD179E71EE30}" type="datetime1">
              <a:rPr kumimoji="0" lang="en-US" smtClean="0">
                <a:solidFill>
                  <a:srgbClr val="FFFFFF"/>
                </a:solidFill>
              </a:rPr>
              <a:t>4/20/2016</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A43DE8A-C511-4886-BA2E-72E545642FDC}" type="datetime1">
              <a:rPr lang="en-US" smtClean="0"/>
              <a:t>4/20/2016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406882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3" name="Rectangle 2"/>
          <p:cNvSpPr>
            <a:spLocks noGrp="1"/>
          </p:cNvSpPr>
          <p:nvPr>
            <p:ph type="dt" sz="half" idx="10"/>
          </p:nvPr>
        </p:nvSpPr>
        <p:spPr/>
        <p:txBody>
          <a:bodyPr/>
          <a:lstStyle/>
          <a:p>
            <a:fld id="{022A28BB-29BD-4A4A-A2DF-A2F573FED971}" type="datetime1">
              <a:rPr kumimoji="0" lang="en-US" smtClean="0"/>
              <a:t>4/20/2016</a:t>
            </a:fld>
            <a:endParaRPr kumimoji="0" lang="en-US"/>
          </a:p>
        </p:txBody>
      </p:sp>
      <p:sp>
        <p:nvSpPr>
          <p:cNvPr id="4" name="Rectangle 3"/>
          <p:cNvSpPr>
            <a:spLocks noGrp="1"/>
          </p:cNvSpPr>
          <p:nvPr>
            <p:ph type="ftr" sz="quarter" idx="11"/>
          </p:nvPr>
        </p:nvSpPr>
        <p:spPr/>
        <p:txBody>
          <a:bodyPr/>
          <a:lstStyle/>
          <a:p>
            <a:endParaRPr kumimoji="0" lang="en-US"/>
          </a:p>
        </p:txBody>
      </p:sp>
      <p:sp>
        <p:nvSpPr>
          <p:cNvPr id="5" name="Rectangle 4"/>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a:t>Click to edit master title style</a:t>
            </a:r>
          </a:p>
        </p:txBody>
      </p:sp>
      <p:sp>
        <p:nvSpPr>
          <p:cNvPr id="12" name="Date Placeholder 11"/>
          <p:cNvSpPr>
            <a:spLocks noGrp="1"/>
          </p:cNvSpPr>
          <p:nvPr>
            <p:ph type="dt" sz="half" idx="10"/>
          </p:nvPr>
        </p:nvSpPr>
        <p:spPr/>
        <p:txBody>
          <a:bodyPr/>
          <a:lstStyle/>
          <a:p>
            <a:fld id="{2D7EE1CF-176E-40F3-B087-85680834DD33}" type="datetime1">
              <a:rPr kumimoji="0" lang="en-US" smtClean="0"/>
              <a:t>4/20/2016</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4844901" y="1352549"/>
            <a:ext cx="3886200" cy="326862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8" name="Date Placeholder 7"/>
          <p:cNvSpPr>
            <a:spLocks noGrp="1"/>
          </p:cNvSpPr>
          <p:nvPr>
            <p:ph type="dt" sz="half" idx="15"/>
          </p:nvPr>
        </p:nvSpPr>
        <p:spPr/>
        <p:txBody>
          <a:bodyPr rtlCol="0"/>
          <a:lstStyle/>
          <a:p>
            <a:fld id="{EF9070B7-556D-435E-BB15-ABFCA132FD3A}" type="datetime1">
              <a:rPr kumimoji="0" lang="en-US" smtClean="0"/>
              <a:t>4/20/2016</a:t>
            </a:fld>
            <a:endParaRPr kumimoji="0" lang="en-US"/>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Date Placeholder 9"/>
          <p:cNvSpPr>
            <a:spLocks noGrp="1"/>
          </p:cNvSpPr>
          <p:nvPr>
            <p:ph type="dt" sz="half" idx="15"/>
          </p:nvPr>
        </p:nvSpPr>
        <p:spPr/>
        <p:txBody>
          <a:bodyPr rtlCol="0"/>
          <a:lstStyle/>
          <a:p>
            <a:fld id="{3566037B-106A-4998-BDF2-0765B77C98CF}" type="datetime1">
              <a:rPr kumimoji="0" lang="en-US" smtClean="0"/>
              <a:t>4/20/2016</a:t>
            </a:fld>
            <a:endParaRPr kumimoji="0"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3" name="Date Placeholder 2"/>
          <p:cNvSpPr>
            <a:spLocks noGrp="1"/>
          </p:cNvSpPr>
          <p:nvPr>
            <p:ph type="dt" sz="half" idx="10"/>
          </p:nvPr>
        </p:nvSpPr>
        <p:spPr/>
        <p:txBody>
          <a:bodyPr/>
          <a:lstStyle/>
          <a:p>
            <a:fld id="{99261B42-1C77-4415-B2DB-001516178390}" type="datetime1">
              <a:rPr kumimoji="0" lang="en-US" smtClean="0"/>
              <a:t>4/20/2016</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6E5C0-25CE-46FF-9E7D-A08724DCF0BE}" type="datetime1">
              <a:rPr kumimoji="0" lang="en-US" smtClean="0"/>
              <a:t>4/20/2016</a:t>
            </a:fld>
            <a:endParaRPr kumimoji="0"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a:t>Click to edit Master title style</a:t>
            </a:r>
            <a:endParaRPr/>
          </a:p>
        </p:txBody>
      </p:sp>
      <p:sp>
        <p:nvSpPr>
          <p:cNvPr id="5" name="Date Placeholder 4"/>
          <p:cNvSpPr>
            <a:spLocks noGrp="1"/>
          </p:cNvSpPr>
          <p:nvPr>
            <p:ph type="dt" sz="half" idx="10"/>
          </p:nvPr>
        </p:nvSpPr>
        <p:spPr/>
        <p:txBody>
          <a:bodyPr/>
          <a:lstStyle/>
          <a:p>
            <a:fld id="{AE7ABF86-6E1B-4787-9041-3278E7573790}" type="datetime1">
              <a:rPr kumimoji="0" lang="en-US" smtClean="0"/>
              <a:t>4/20/2016</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6342DEC2-9904-47E1-A34F-D6D36103F080}" type="datetime1">
              <a:rPr kumimoji="0" lang="en-US" smtClean="0"/>
              <a:t>4/20/2016</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2FCC9EF9-9ED7-45F2-802D-AE4DAEAC7ED9}" type="datetime1">
              <a:rPr kumimoji="0" lang="en-US" smtClean="0"/>
              <a:t>4/20/2016</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pPr eaLnBrk="1" latinLnBrk="1" hangingPunct="1"/>
            <a:r>
              <a:rPr kumimoji="0"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ftr="0" dt="0"/>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r>
              <a:rPr lang="en-US" dirty="0"/>
              <a:t>Introduction to </a:t>
            </a:r>
            <a:r>
              <a:rPr lang="en-US" dirty="0" err="1"/>
              <a:t>ai</a:t>
            </a:r>
            <a:endParaRPr lang="en-US" dirty="0"/>
          </a:p>
        </p:txBody>
      </p:sp>
      <p:sp>
        <p:nvSpPr>
          <p:cNvPr id="5" name="Rectangle 4"/>
          <p:cNvSpPr>
            <a:spLocks noGrp="1"/>
          </p:cNvSpPr>
          <p:nvPr>
            <p:ph type="subTitle" idx="1"/>
          </p:nvPr>
        </p:nvSpPr>
        <p:spPr/>
        <p:txBody>
          <a:bodyPr>
            <a:normAutofit lnSpcReduction="10000"/>
          </a:bodyPr>
          <a:lstStyle/>
          <a:p>
            <a:r>
              <a:rPr lang="en-US" dirty="0"/>
              <a:t>Unit 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Think Rationally: The Laws of Thought Approach</a:t>
            </a:r>
          </a:p>
        </p:txBody>
      </p:sp>
      <p:sp>
        <p:nvSpPr>
          <p:cNvPr id="3" name="Content Placeholder 2"/>
          <p:cNvSpPr>
            <a:spLocks noGrp="1"/>
          </p:cNvSpPr>
          <p:nvPr>
            <p:ph idx="1"/>
          </p:nvPr>
        </p:nvSpPr>
        <p:spPr>
          <a:xfrm>
            <a:off x="628650" y="1369219"/>
            <a:ext cx="8127724" cy="3669920"/>
          </a:xfrm>
        </p:spPr>
        <p:txBody>
          <a:bodyPr>
            <a:normAutofit fontScale="77500" lnSpcReduction="20000"/>
          </a:bodyPr>
          <a:lstStyle/>
          <a:p>
            <a:r>
              <a:rPr lang="en-GB" dirty="0"/>
              <a:t>The study of mental faculties through the use of computational models. (</a:t>
            </a:r>
            <a:r>
              <a:rPr lang="en-GB" dirty="0" err="1"/>
              <a:t>Charniak</a:t>
            </a:r>
            <a:r>
              <a:rPr lang="en-GB" dirty="0"/>
              <a:t> and McDermott, 1985)</a:t>
            </a:r>
          </a:p>
          <a:p>
            <a:r>
              <a:rPr lang="en-GB" dirty="0"/>
              <a:t>The study of the computations that make it possible to perceive, reason and act. (Winston, 1992)</a:t>
            </a:r>
          </a:p>
          <a:p>
            <a:r>
              <a:rPr lang="en-GB" dirty="0"/>
              <a:t>Based on Rational Thinking (Right Thinking)</a:t>
            </a:r>
          </a:p>
          <a:p>
            <a:pPr lvl="1"/>
            <a:r>
              <a:rPr lang="en-GB" dirty="0"/>
              <a:t>Irrefutable Reasoning Process</a:t>
            </a:r>
          </a:p>
          <a:p>
            <a:pPr lvl="1"/>
            <a:r>
              <a:rPr lang="en-GB" dirty="0"/>
              <a:t>Syllogisms providing patterns for argument structures that always yielded correct conclusions</a:t>
            </a:r>
          </a:p>
          <a:p>
            <a:pPr lvl="1"/>
            <a:r>
              <a:rPr lang="en-GB" dirty="0"/>
              <a:t>Logic: the Laws of thought</a:t>
            </a:r>
          </a:p>
          <a:p>
            <a:pPr lvl="1"/>
            <a:r>
              <a:rPr lang="en-GB" dirty="0" err="1"/>
              <a:t>Logicist</a:t>
            </a:r>
            <a:r>
              <a:rPr lang="en-GB" dirty="0"/>
              <a:t> tradition within AI hopes to build on such programs to create intelligent systems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10</a:t>
            </a:fld>
            <a:endParaRPr lang="en-GB"/>
          </a:p>
        </p:txBody>
      </p:sp>
    </p:spTree>
    <p:extLst>
      <p:ext uri="{BB962C8B-B14F-4D97-AF65-F5344CB8AC3E}">
        <p14:creationId xmlns:p14="http://schemas.microsoft.com/office/powerpoint/2010/main" val="229718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Act Rationally: The Rational Agent Approach</a:t>
            </a:r>
          </a:p>
        </p:txBody>
      </p:sp>
      <p:sp>
        <p:nvSpPr>
          <p:cNvPr id="3" name="Content Placeholder 2"/>
          <p:cNvSpPr>
            <a:spLocks noGrp="1"/>
          </p:cNvSpPr>
          <p:nvPr>
            <p:ph idx="1"/>
          </p:nvPr>
        </p:nvSpPr>
        <p:spPr>
          <a:xfrm>
            <a:off x="628650" y="1369219"/>
            <a:ext cx="7886700" cy="3689799"/>
          </a:xfrm>
        </p:spPr>
        <p:txBody>
          <a:bodyPr>
            <a:normAutofit fontScale="77500" lnSpcReduction="20000"/>
          </a:bodyPr>
          <a:lstStyle/>
          <a:p>
            <a:r>
              <a:rPr lang="en-GB" dirty="0"/>
              <a:t>Computational Intelligence is the study of the design of intelligent agents. (Poole et al., 1998)</a:t>
            </a:r>
          </a:p>
          <a:p>
            <a:r>
              <a:rPr lang="en-GB" dirty="0"/>
              <a:t>AI… is concerned with intelligent behaviour in </a:t>
            </a:r>
            <a:r>
              <a:rPr lang="en-GB" dirty="0" err="1"/>
              <a:t>artifacts</a:t>
            </a:r>
            <a:r>
              <a:rPr lang="en-GB" dirty="0"/>
              <a:t>. (Nilsson, 1998)</a:t>
            </a:r>
          </a:p>
          <a:p>
            <a:r>
              <a:rPr lang="en-GB" dirty="0"/>
              <a:t>Based on Intelligent Agents</a:t>
            </a:r>
          </a:p>
          <a:p>
            <a:pPr lvl="1"/>
            <a:r>
              <a:rPr lang="en-GB" dirty="0"/>
              <a:t>Agents are the things that act. Computer agents are expected to have other attributes that distinguish them from mere “programs”, such as operating under autonomous control, perceiving their environment, persisting over a prolonged time period, adapting to change, and being capable of taking on another’s goals.</a:t>
            </a:r>
          </a:p>
          <a:p>
            <a:pPr lvl="1"/>
            <a:r>
              <a:rPr lang="en-GB" dirty="0"/>
              <a:t>Rational agents are those who act so as to achieve the best outcome or, the best expected outcome when there is uncertainty.</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11</a:t>
            </a:fld>
            <a:endParaRPr lang="en-GB"/>
          </a:p>
        </p:txBody>
      </p:sp>
    </p:spTree>
    <p:extLst>
      <p:ext uri="{BB962C8B-B14F-4D97-AF65-F5344CB8AC3E}">
        <p14:creationId xmlns:p14="http://schemas.microsoft.com/office/powerpoint/2010/main" val="262584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AI and Related Fields- The Foundations of AI</a:t>
            </a:r>
          </a:p>
        </p:txBody>
      </p:sp>
      <p:sp>
        <p:nvSpPr>
          <p:cNvPr id="3" name="Content Placeholder 2"/>
          <p:cNvSpPr>
            <a:spLocks noGrp="1"/>
          </p:cNvSpPr>
          <p:nvPr>
            <p:ph idx="1"/>
          </p:nvPr>
        </p:nvSpPr>
        <p:spPr>
          <a:xfrm>
            <a:off x="628650" y="1369218"/>
            <a:ext cx="7886700" cy="3570529"/>
          </a:xfrm>
        </p:spPr>
        <p:txBody>
          <a:bodyPr>
            <a:normAutofit fontScale="70000" lnSpcReduction="20000"/>
          </a:bodyPr>
          <a:lstStyle/>
          <a:p>
            <a:r>
              <a:rPr lang="en-GB" dirty="0"/>
              <a:t>Philosophy (428 B.C. – Present)</a:t>
            </a:r>
          </a:p>
          <a:p>
            <a:pPr lvl="1"/>
            <a:r>
              <a:rPr lang="en-GB" dirty="0"/>
              <a:t>Drawing conclusions from the rules</a:t>
            </a:r>
          </a:p>
          <a:p>
            <a:pPr lvl="1"/>
            <a:r>
              <a:rPr lang="en-GB" dirty="0"/>
              <a:t>Mental mind and physical brain</a:t>
            </a:r>
          </a:p>
          <a:p>
            <a:pPr lvl="1"/>
            <a:r>
              <a:rPr lang="en-GB" dirty="0"/>
              <a:t>Where does knowledge come from?</a:t>
            </a:r>
          </a:p>
          <a:p>
            <a:pPr lvl="1"/>
            <a:r>
              <a:rPr lang="en-GB" dirty="0"/>
              <a:t>How does knowledge lead to action?</a:t>
            </a:r>
          </a:p>
          <a:p>
            <a:pPr lvl="2"/>
            <a:r>
              <a:rPr lang="en-GB" dirty="0"/>
              <a:t>Dualism, Materialism, Empiricism, Induction, Logical Positivism, Confirmation Theory</a:t>
            </a:r>
          </a:p>
          <a:p>
            <a:r>
              <a:rPr lang="en-GB" dirty="0"/>
              <a:t>Mathematics (800 A.D. – Present)</a:t>
            </a:r>
          </a:p>
          <a:p>
            <a:pPr lvl="1"/>
            <a:r>
              <a:rPr lang="en-GB" dirty="0"/>
              <a:t>What are the formal rules to draw conclusions?</a:t>
            </a:r>
          </a:p>
          <a:p>
            <a:pPr lvl="1"/>
            <a:r>
              <a:rPr lang="en-GB" dirty="0"/>
              <a:t>What can be computed or manipulated?</a:t>
            </a:r>
          </a:p>
          <a:p>
            <a:pPr lvl="1"/>
            <a:r>
              <a:rPr lang="en-GB" dirty="0"/>
              <a:t>How do we reason with uncertain information?</a:t>
            </a:r>
          </a:p>
          <a:p>
            <a:pPr lvl="2"/>
            <a:r>
              <a:rPr lang="en-GB" dirty="0"/>
              <a:t>Algorithms, NP Completeness, Probability, Incompleteness Theorem, Intractability</a:t>
            </a:r>
          </a:p>
          <a:p>
            <a:pPr lvl="2"/>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12</a:t>
            </a:fld>
            <a:endParaRPr lang="en-GB"/>
          </a:p>
        </p:txBody>
      </p:sp>
    </p:spTree>
    <p:extLst>
      <p:ext uri="{BB962C8B-B14F-4D97-AF65-F5344CB8AC3E}">
        <p14:creationId xmlns:p14="http://schemas.microsoft.com/office/powerpoint/2010/main" val="348457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AI and Related Fields- The Foundations of AI</a:t>
            </a:r>
          </a:p>
        </p:txBody>
      </p:sp>
      <p:sp>
        <p:nvSpPr>
          <p:cNvPr id="3" name="Content Placeholder 2"/>
          <p:cNvSpPr>
            <a:spLocks noGrp="1"/>
          </p:cNvSpPr>
          <p:nvPr>
            <p:ph idx="1"/>
          </p:nvPr>
        </p:nvSpPr>
        <p:spPr>
          <a:xfrm>
            <a:off x="628650" y="1369219"/>
            <a:ext cx="7886700" cy="3689799"/>
          </a:xfrm>
        </p:spPr>
        <p:txBody>
          <a:bodyPr>
            <a:normAutofit fontScale="77500" lnSpcReduction="20000"/>
          </a:bodyPr>
          <a:lstStyle/>
          <a:p>
            <a:r>
              <a:rPr lang="en-GB" dirty="0"/>
              <a:t>Economics (1776 A.D. – Present)</a:t>
            </a:r>
          </a:p>
          <a:p>
            <a:pPr lvl="1"/>
            <a:r>
              <a:rPr lang="en-GB" dirty="0"/>
              <a:t>How decisions can be made to maximize payoff?</a:t>
            </a:r>
          </a:p>
          <a:p>
            <a:pPr lvl="1"/>
            <a:r>
              <a:rPr lang="en-GB" dirty="0"/>
              <a:t>How can something be done when others may not go along?</a:t>
            </a:r>
          </a:p>
          <a:p>
            <a:pPr lvl="1"/>
            <a:r>
              <a:rPr lang="en-GB" dirty="0"/>
              <a:t>How can this be done when payoff may be far in future?</a:t>
            </a:r>
          </a:p>
          <a:p>
            <a:pPr lvl="2"/>
            <a:r>
              <a:rPr lang="en-GB" dirty="0"/>
              <a:t>Decision Theory, Game Theory, Operations Research, Satisficing</a:t>
            </a:r>
          </a:p>
          <a:p>
            <a:r>
              <a:rPr lang="en-GB" dirty="0"/>
              <a:t>Neuroscience (1861 A.D. – Present)</a:t>
            </a:r>
          </a:p>
          <a:p>
            <a:pPr lvl="1"/>
            <a:r>
              <a:rPr lang="en-GB" dirty="0"/>
              <a:t>How are information processed by the human brain?</a:t>
            </a:r>
          </a:p>
          <a:p>
            <a:pPr lvl="2"/>
            <a:r>
              <a:rPr lang="en-GB" dirty="0"/>
              <a:t>Neurons</a:t>
            </a:r>
          </a:p>
          <a:p>
            <a:r>
              <a:rPr lang="en-GB" dirty="0"/>
              <a:t>Psychology (1879 A.D. – Present)</a:t>
            </a:r>
          </a:p>
          <a:p>
            <a:pPr lvl="1"/>
            <a:r>
              <a:rPr lang="en-GB" dirty="0"/>
              <a:t>How do humans and animals think and act?</a:t>
            </a:r>
          </a:p>
          <a:p>
            <a:pPr lvl="2"/>
            <a:r>
              <a:rPr lang="en-GB" dirty="0"/>
              <a:t>Behaviourism, Cognitive Psychology, Cognitive Science</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13</a:t>
            </a:fld>
            <a:endParaRPr lang="en-GB"/>
          </a:p>
        </p:txBody>
      </p:sp>
    </p:spTree>
    <p:extLst>
      <p:ext uri="{BB962C8B-B14F-4D97-AF65-F5344CB8AC3E}">
        <p14:creationId xmlns:p14="http://schemas.microsoft.com/office/powerpoint/2010/main" val="383141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AI and Related Fields- The Foundations of AI</a:t>
            </a:r>
          </a:p>
        </p:txBody>
      </p:sp>
      <p:sp>
        <p:nvSpPr>
          <p:cNvPr id="3" name="Content Placeholder 2"/>
          <p:cNvSpPr>
            <a:spLocks noGrp="1"/>
          </p:cNvSpPr>
          <p:nvPr>
            <p:ph idx="1"/>
          </p:nvPr>
        </p:nvSpPr>
        <p:spPr/>
        <p:txBody>
          <a:bodyPr>
            <a:normAutofit fontScale="92500" lnSpcReduction="20000"/>
          </a:bodyPr>
          <a:lstStyle/>
          <a:p>
            <a:r>
              <a:rPr lang="en-GB" dirty="0"/>
              <a:t>Computer Engineering (1940 A.D. – Present)</a:t>
            </a:r>
          </a:p>
          <a:p>
            <a:pPr lvl="1"/>
            <a:r>
              <a:rPr lang="en-GB" dirty="0"/>
              <a:t>How can we build an efficient computer?</a:t>
            </a:r>
          </a:p>
          <a:p>
            <a:r>
              <a:rPr lang="en-GB" dirty="0"/>
              <a:t>Control theory and Cybernetics (1948 A. D. – Present)</a:t>
            </a:r>
          </a:p>
          <a:p>
            <a:pPr lvl="1"/>
            <a:r>
              <a:rPr lang="en-GB" dirty="0"/>
              <a:t>How can </a:t>
            </a:r>
            <a:r>
              <a:rPr lang="en-GB" dirty="0" err="1"/>
              <a:t>artifacts</a:t>
            </a:r>
            <a:r>
              <a:rPr lang="en-GB" dirty="0"/>
              <a:t> operated under their own control?</a:t>
            </a:r>
          </a:p>
          <a:p>
            <a:pPr lvl="2"/>
            <a:r>
              <a:rPr lang="en-GB" dirty="0"/>
              <a:t>Control Theory, Cybernetics, Objective Function</a:t>
            </a:r>
          </a:p>
          <a:p>
            <a:r>
              <a:rPr lang="en-GB" dirty="0"/>
              <a:t>Linguistics (1957 A.D. – Present)</a:t>
            </a:r>
          </a:p>
          <a:p>
            <a:pPr lvl="1"/>
            <a:r>
              <a:rPr lang="en-GB" dirty="0"/>
              <a:t>How does language relate to thought?</a:t>
            </a:r>
          </a:p>
          <a:p>
            <a:pPr lvl="2"/>
            <a:r>
              <a:rPr lang="en-GB" dirty="0"/>
              <a:t>Computational Linguistics, NLP, Knowledge Representation </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14</a:t>
            </a:fld>
            <a:endParaRPr lang="en-GB"/>
          </a:p>
        </p:txBody>
      </p:sp>
    </p:spTree>
    <p:extLst>
      <p:ext uri="{BB962C8B-B14F-4D97-AF65-F5344CB8AC3E}">
        <p14:creationId xmlns:p14="http://schemas.microsoft.com/office/powerpoint/2010/main" val="1853561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Brief History of AI- The Gestation Period (1943-1955)</a:t>
            </a:r>
          </a:p>
        </p:txBody>
      </p:sp>
      <p:sp>
        <p:nvSpPr>
          <p:cNvPr id="3" name="Content Placeholder 2"/>
          <p:cNvSpPr>
            <a:spLocks noGrp="1"/>
          </p:cNvSpPr>
          <p:nvPr>
            <p:ph idx="1"/>
          </p:nvPr>
        </p:nvSpPr>
        <p:spPr>
          <a:xfrm>
            <a:off x="628650" y="1369219"/>
            <a:ext cx="7886700" cy="3774281"/>
          </a:xfrm>
        </p:spPr>
        <p:txBody>
          <a:bodyPr>
            <a:normAutofit fontScale="70000" lnSpcReduction="20000"/>
          </a:bodyPr>
          <a:lstStyle/>
          <a:p>
            <a:r>
              <a:rPr lang="en-GB" dirty="0"/>
              <a:t>Warren McCulloch and Walter Pitts (1943): 3 Sources (Knowledge of basic physiology and functions of neurons in brain; a formal analysis of propositional logic due to Russell and Whitehead; Turing’s theory of computation </a:t>
            </a:r>
            <a:r>
              <a:rPr lang="en-GB" dirty="0">
                <a:sym typeface="Wingdings" panose="05000000000000000000" pitchFamily="2" charset="2"/>
              </a:rPr>
              <a:t> proposed model of artificial neurons characterized by on/off logic that could even learn</a:t>
            </a:r>
          </a:p>
          <a:p>
            <a:r>
              <a:rPr lang="en-GB" dirty="0" err="1">
                <a:sym typeface="Wingdings" panose="05000000000000000000" pitchFamily="2" charset="2"/>
              </a:rPr>
              <a:t>Hebbian</a:t>
            </a:r>
            <a:r>
              <a:rPr lang="en-GB" dirty="0">
                <a:sym typeface="Wingdings" panose="05000000000000000000" pitchFamily="2" charset="2"/>
              </a:rPr>
              <a:t> Learning (1949) by Donald </a:t>
            </a:r>
            <a:r>
              <a:rPr lang="en-GB" dirty="0" err="1">
                <a:sym typeface="Wingdings" panose="05000000000000000000" pitchFamily="2" charset="2"/>
              </a:rPr>
              <a:t>Hebb</a:t>
            </a:r>
            <a:r>
              <a:rPr lang="en-GB" dirty="0">
                <a:sym typeface="Wingdings" panose="05000000000000000000" pitchFamily="2" charset="2"/>
              </a:rPr>
              <a:t>: demonstration of simple updating rule for modification of the connections strengths between the neurons</a:t>
            </a:r>
          </a:p>
          <a:p>
            <a:r>
              <a:rPr lang="en-GB" dirty="0">
                <a:sym typeface="Wingdings" panose="05000000000000000000" pitchFamily="2" charset="2"/>
              </a:rPr>
              <a:t>Marvin </a:t>
            </a:r>
            <a:r>
              <a:rPr lang="en-GB" dirty="0" err="1">
                <a:sym typeface="Wingdings" panose="05000000000000000000" pitchFamily="2" charset="2"/>
              </a:rPr>
              <a:t>Minsky</a:t>
            </a:r>
            <a:r>
              <a:rPr lang="en-GB" dirty="0">
                <a:sym typeface="Wingdings" panose="05000000000000000000" pitchFamily="2" charset="2"/>
              </a:rPr>
              <a:t> and Dean Edmonds (1951): first neural network computer  SNARC (3000 Vacuum Tubes and a pilot mechanism from B-24 bomber to simulate a network of 40 neurons &lt;Von Neumann&gt;</a:t>
            </a:r>
          </a:p>
          <a:p>
            <a:r>
              <a:rPr lang="en-GB" dirty="0"/>
              <a:t>Alan Turing (1950): “Computing Machinery and Intelligence” (Articulated a complete vision of AI, introducing Turing Test, Machine Learning, Genetic Algorithms, Reinforcement Learning)</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15</a:t>
            </a:fld>
            <a:endParaRPr lang="en-GB"/>
          </a:p>
        </p:txBody>
      </p:sp>
    </p:spTree>
    <p:extLst>
      <p:ext uri="{BB962C8B-B14F-4D97-AF65-F5344CB8AC3E}">
        <p14:creationId xmlns:p14="http://schemas.microsoft.com/office/powerpoint/2010/main" val="14937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History of AI- The Birth (1956)</a:t>
            </a:r>
          </a:p>
        </p:txBody>
      </p:sp>
      <p:sp>
        <p:nvSpPr>
          <p:cNvPr id="3" name="Content Placeholder 2"/>
          <p:cNvSpPr>
            <a:spLocks noGrp="1"/>
          </p:cNvSpPr>
          <p:nvPr>
            <p:ph idx="1"/>
          </p:nvPr>
        </p:nvSpPr>
        <p:spPr/>
        <p:txBody>
          <a:bodyPr>
            <a:normAutofit fontScale="77500" lnSpcReduction="20000"/>
          </a:bodyPr>
          <a:lstStyle/>
          <a:p>
            <a:r>
              <a:rPr lang="en-GB" dirty="0"/>
              <a:t>John McCarthy, Marvin </a:t>
            </a:r>
            <a:r>
              <a:rPr lang="en-GB" dirty="0" err="1"/>
              <a:t>Minsky</a:t>
            </a:r>
            <a:r>
              <a:rPr lang="en-GB" dirty="0"/>
              <a:t>, Claude Shannon and Nathaniel Rochester focused researches on automata theory, neural nets, and intelligence organizing a 2-month workshop (1956)</a:t>
            </a:r>
          </a:p>
          <a:p>
            <a:r>
              <a:rPr lang="en-GB" dirty="0"/>
              <a:t>Two participants Allen Newell and Herbert Simon presented works on reasoning program named the Logic Theorist that was claimed to think non numerically and prove many theorems but the paper was not recognized by the </a:t>
            </a:r>
            <a:r>
              <a:rPr lang="en-GB" i="1" dirty="0"/>
              <a:t>Journal of Symbolic Logic</a:t>
            </a:r>
          </a:p>
          <a:p>
            <a:r>
              <a:rPr lang="en-GB" dirty="0"/>
              <a:t>But the workshop laid the foundation for AI and the participants of the workshop became the leaders in the field of Artificial Intelligence</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16</a:t>
            </a:fld>
            <a:endParaRPr lang="en-GB"/>
          </a:p>
        </p:txBody>
      </p:sp>
    </p:spTree>
    <p:extLst>
      <p:ext uri="{BB962C8B-B14F-4D97-AF65-F5344CB8AC3E}">
        <p14:creationId xmlns:p14="http://schemas.microsoft.com/office/powerpoint/2010/main" val="284977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Brief History of AI: The Early Period </a:t>
            </a:r>
            <a:br>
              <a:rPr lang="en-GB" dirty="0"/>
            </a:br>
            <a:r>
              <a:rPr lang="en-GB" dirty="0"/>
              <a:t>(1952-1969)</a:t>
            </a:r>
          </a:p>
        </p:txBody>
      </p:sp>
      <p:sp>
        <p:nvSpPr>
          <p:cNvPr id="3" name="Content Placeholder 2"/>
          <p:cNvSpPr>
            <a:spLocks noGrp="1"/>
          </p:cNvSpPr>
          <p:nvPr>
            <p:ph idx="1"/>
          </p:nvPr>
        </p:nvSpPr>
        <p:spPr>
          <a:xfrm>
            <a:off x="628650" y="1369219"/>
            <a:ext cx="7886700" cy="3536889"/>
          </a:xfrm>
        </p:spPr>
        <p:txBody>
          <a:bodyPr>
            <a:normAutofit fontScale="70000" lnSpcReduction="20000"/>
          </a:bodyPr>
          <a:lstStyle/>
          <a:p>
            <a:r>
              <a:rPr lang="en-GB" dirty="0"/>
              <a:t>General Problem Solver – Thinking Humanly Purpose</a:t>
            </a:r>
          </a:p>
          <a:p>
            <a:r>
              <a:rPr lang="en-GB" dirty="0"/>
              <a:t>Nathaniel Rochester in IBM came with some of the first AI Programs</a:t>
            </a:r>
          </a:p>
          <a:p>
            <a:r>
              <a:rPr lang="en-GB" dirty="0"/>
              <a:t>Herbert Gelernter (1959) – Geometry Theorem </a:t>
            </a:r>
            <a:r>
              <a:rPr lang="en-GB" dirty="0" err="1"/>
              <a:t>Prover</a:t>
            </a:r>
            <a:endParaRPr lang="en-GB" dirty="0"/>
          </a:p>
          <a:p>
            <a:r>
              <a:rPr lang="en-GB" dirty="0"/>
              <a:t>Arthur Samuel (1952) – Series of Programs for checkers leading to skilled checker program that could play better than its creator</a:t>
            </a:r>
          </a:p>
          <a:p>
            <a:r>
              <a:rPr lang="en-GB" dirty="0"/>
              <a:t>John McCarthy (1958) – Contributions</a:t>
            </a:r>
          </a:p>
          <a:p>
            <a:pPr lvl="1"/>
            <a:r>
              <a:rPr lang="en-GB" dirty="0"/>
              <a:t>Lisp- a high level dominant AI programming language</a:t>
            </a:r>
          </a:p>
          <a:p>
            <a:pPr lvl="1"/>
            <a:r>
              <a:rPr lang="en-GB" dirty="0"/>
              <a:t>Paper entitled </a:t>
            </a:r>
            <a:r>
              <a:rPr lang="en-GB" i="1" dirty="0"/>
              <a:t>Programs and Common Sense</a:t>
            </a:r>
            <a:r>
              <a:rPr lang="en-GB" dirty="0"/>
              <a:t> described the Advice Taker as a complete AI System- use knowledge to search for solutions to problems</a:t>
            </a:r>
          </a:p>
          <a:p>
            <a:pPr lvl="1"/>
            <a:r>
              <a:rPr lang="en-GB" dirty="0"/>
              <a:t>AI Lab at Stanford</a:t>
            </a:r>
          </a:p>
          <a:p>
            <a:pPr lvl="1"/>
            <a:endParaRPr lang="en-GB" dirty="0"/>
          </a:p>
          <a:p>
            <a:pPr lvl="1"/>
            <a:endParaRPr lang="en-GB" dirty="0"/>
          </a:p>
          <a:p>
            <a:endParaRPr lang="en-GB" dirty="0"/>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17</a:t>
            </a:fld>
            <a:endParaRPr lang="en-GB"/>
          </a:p>
        </p:txBody>
      </p:sp>
    </p:spTree>
    <p:extLst>
      <p:ext uri="{BB962C8B-B14F-4D97-AF65-F5344CB8AC3E}">
        <p14:creationId xmlns:p14="http://schemas.microsoft.com/office/powerpoint/2010/main" val="1890286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Brief History of AI: The Early Period </a:t>
            </a:r>
            <a:br>
              <a:rPr lang="en-GB" dirty="0"/>
            </a:br>
            <a:r>
              <a:rPr lang="en-GB" dirty="0"/>
              <a:t>(1952-1969)</a:t>
            </a:r>
          </a:p>
        </p:txBody>
      </p:sp>
      <p:sp>
        <p:nvSpPr>
          <p:cNvPr id="3" name="Content Placeholder 2"/>
          <p:cNvSpPr>
            <a:spLocks noGrp="1"/>
          </p:cNvSpPr>
          <p:nvPr>
            <p:ph idx="1"/>
          </p:nvPr>
        </p:nvSpPr>
        <p:spPr/>
        <p:txBody>
          <a:bodyPr>
            <a:normAutofit fontScale="77500" lnSpcReduction="20000"/>
          </a:bodyPr>
          <a:lstStyle/>
          <a:p>
            <a:r>
              <a:rPr lang="en-GB" dirty="0"/>
              <a:t>Marvin </a:t>
            </a:r>
            <a:r>
              <a:rPr lang="en-GB" dirty="0" err="1"/>
              <a:t>Minsky</a:t>
            </a:r>
            <a:r>
              <a:rPr lang="en-GB" dirty="0"/>
              <a:t> (1958) – anti logical outlook</a:t>
            </a:r>
          </a:p>
          <a:p>
            <a:r>
              <a:rPr lang="en-GB" dirty="0"/>
              <a:t>J. A. Robinson – discovery of Resolution Method</a:t>
            </a:r>
          </a:p>
          <a:p>
            <a:r>
              <a:rPr lang="en-GB" dirty="0"/>
              <a:t>Cordell Green (1969) – Question answering and planning system</a:t>
            </a:r>
          </a:p>
          <a:p>
            <a:r>
              <a:rPr lang="en-GB" dirty="0" err="1"/>
              <a:t>Minsky’s</a:t>
            </a:r>
            <a:r>
              <a:rPr lang="en-GB" dirty="0"/>
              <a:t> Students focused on study to solve limited problems that seems to require AI and this domain is called </a:t>
            </a:r>
            <a:r>
              <a:rPr lang="en-GB" dirty="0" err="1"/>
              <a:t>microworlds</a:t>
            </a:r>
            <a:r>
              <a:rPr lang="en-GB" dirty="0"/>
              <a:t>.</a:t>
            </a:r>
          </a:p>
          <a:p>
            <a:r>
              <a:rPr lang="en-GB" dirty="0"/>
              <a:t>James Slagle (1963) – SAINT program solved closed form calculus integration problems</a:t>
            </a:r>
          </a:p>
          <a:p>
            <a:r>
              <a:rPr lang="en-GB" dirty="0"/>
              <a:t>Tom Evan (1968) – ANALOGY program solved geometric analogy problems</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18</a:t>
            </a:fld>
            <a:endParaRPr lang="en-GB"/>
          </a:p>
        </p:txBody>
      </p:sp>
    </p:spTree>
    <p:extLst>
      <p:ext uri="{BB962C8B-B14F-4D97-AF65-F5344CB8AC3E}">
        <p14:creationId xmlns:p14="http://schemas.microsoft.com/office/powerpoint/2010/main" val="984098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Brief History of AI: The Early Period </a:t>
            </a:r>
            <a:br>
              <a:rPr lang="en-GB" dirty="0"/>
            </a:br>
            <a:r>
              <a:rPr lang="en-GB" dirty="0"/>
              <a:t>(1952-1969)</a:t>
            </a:r>
          </a:p>
        </p:txBody>
      </p:sp>
      <p:sp>
        <p:nvSpPr>
          <p:cNvPr id="3" name="Content Placeholder 2"/>
          <p:cNvSpPr>
            <a:spLocks noGrp="1"/>
          </p:cNvSpPr>
          <p:nvPr>
            <p:ph idx="1"/>
          </p:nvPr>
        </p:nvSpPr>
        <p:spPr>
          <a:xfrm>
            <a:off x="628650" y="1369219"/>
            <a:ext cx="8328953" cy="3663498"/>
          </a:xfrm>
        </p:spPr>
        <p:txBody>
          <a:bodyPr>
            <a:normAutofit fontScale="70000" lnSpcReduction="20000"/>
          </a:bodyPr>
          <a:lstStyle/>
          <a:p>
            <a:r>
              <a:rPr lang="en-GB" dirty="0"/>
              <a:t>Daniel </a:t>
            </a:r>
            <a:r>
              <a:rPr lang="en-GB" dirty="0" err="1"/>
              <a:t>Bobrow</a:t>
            </a:r>
            <a:r>
              <a:rPr lang="en-GB" dirty="0"/>
              <a:t> (1967) – STUDENT program solved algebra problems</a:t>
            </a:r>
          </a:p>
          <a:p>
            <a:r>
              <a:rPr lang="en-GB" dirty="0"/>
              <a:t>David Huffman (1971) – The vision project</a:t>
            </a:r>
          </a:p>
          <a:p>
            <a:pPr marL="0" indent="0">
              <a:buNone/>
            </a:pPr>
            <a:r>
              <a:rPr lang="en-GB" dirty="0"/>
              <a:t>   David Waltz (1975) – The vision and constraint propagation</a:t>
            </a:r>
          </a:p>
          <a:p>
            <a:pPr marL="0" indent="0">
              <a:buNone/>
            </a:pPr>
            <a:r>
              <a:rPr lang="en-GB" dirty="0"/>
              <a:t>   </a:t>
            </a:r>
            <a:r>
              <a:rPr lang="en-GB" dirty="0" err="1"/>
              <a:t>Patrik</a:t>
            </a:r>
            <a:r>
              <a:rPr lang="en-GB" dirty="0"/>
              <a:t> Winston (1970) – The learning theory</a:t>
            </a:r>
          </a:p>
          <a:p>
            <a:pPr marL="0" indent="0">
              <a:buNone/>
            </a:pPr>
            <a:r>
              <a:rPr lang="en-GB" dirty="0"/>
              <a:t>   Terry </a:t>
            </a:r>
            <a:r>
              <a:rPr lang="en-GB" dirty="0" err="1"/>
              <a:t>Winoguard</a:t>
            </a:r>
            <a:r>
              <a:rPr lang="en-GB" dirty="0"/>
              <a:t> (1972) – The natural language understanding program</a:t>
            </a:r>
          </a:p>
          <a:p>
            <a:pPr marL="0" indent="0">
              <a:buNone/>
            </a:pPr>
            <a:r>
              <a:rPr lang="en-GB" dirty="0"/>
              <a:t>   Scott </a:t>
            </a:r>
            <a:r>
              <a:rPr lang="en-GB" dirty="0" err="1"/>
              <a:t>Fahlman</a:t>
            </a:r>
            <a:r>
              <a:rPr lang="en-GB" dirty="0"/>
              <a:t> (1974) – The planner</a:t>
            </a:r>
          </a:p>
          <a:p>
            <a:pPr>
              <a:buFont typeface="Wingdings" panose="05000000000000000000" pitchFamily="2" charset="2"/>
              <a:buChar char="à"/>
            </a:pPr>
            <a:r>
              <a:rPr lang="en-GB" dirty="0">
                <a:sym typeface="Wingdings" panose="05000000000000000000" pitchFamily="2" charset="2"/>
              </a:rPr>
              <a:t>Block World – Rearrange the blocks using robot hand</a:t>
            </a:r>
          </a:p>
          <a:p>
            <a:r>
              <a:rPr lang="en-GB" dirty="0">
                <a:sym typeface="Wingdings" panose="05000000000000000000" pitchFamily="2" charset="2"/>
              </a:rPr>
              <a:t>McCulloch and Pitts – Neural Network</a:t>
            </a:r>
          </a:p>
          <a:p>
            <a:r>
              <a:rPr lang="en-GB" dirty="0">
                <a:sym typeface="Wingdings" panose="05000000000000000000" pitchFamily="2" charset="2"/>
              </a:rPr>
              <a:t>Bernie </a:t>
            </a:r>
            <a:r>
              <a:rPr lang="en-GB" dirty="0" err="1">
                <a:sym typeface="Wingdings" panose="05000000000000000000" pitchFamily="2" charset="2"/>
              </a:rPr>
              <a:t>Widrow</a:t>
            </a:r>
            <a:r>
              <a:rPr lang="en-GB" dirty="0">
                <a:sym typeface="Wingdings" panose="05000000000000000000" pitchFamily="2" charset="2"/>
              </a:rPr>
              <a:t> (1962) – </a:t>
            </a:r>
            <a:r>
              <a:rPr lang="en-GB" dirty="0" err="1">
                <a:sym typeface="Wingdings" panose="05000000000000000000" pitchFamily="2" charset="2"/>
              </a:rPr>
              <a:t>Adalines</a:t>
            </a:r>
            <a:endParaRPr lang="en-GB" dirty="0">
              <a:sym typeface="Wingdings" panose="05000000000000000000" pitchFamily="2" charset="2"/>
            </a:endParaRPr>
          </a:p>
          <a:p>
            <a:r>
              <a:rPr lang="en-GB" dirty="0">
                <a:sym typeface="Wingdings" panose="05000000000000000000" pitchFamily="2" charset="2"/>
              </a:rPr>
              <a:t>Frank Rosenblatt (1962) – Perceptron and Perceptron Convergence theorem</a:t>
            </a:r>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19</a:t>
            </a:fld>
            <a:endParaRPr lang="en-GB"/>
          </a:p>
        </p:txBody>
      </p:sp>
    </p:spTree>
    <p:extLst>
      <p:ext uri="{BB962C8B-B14F-4D97-AF65-F5344CB8AC3E}">
        <p14:creationId xmlns:p14="http://schemas.microsoft.com/office/powerpoint/2010/main" val="113998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normAutofit fontScale="77500" lnSpcReduction="20000"/>
          </a:bodyPr>
          <a:lstStyle/>
          <a:p>
            <a:r>
              <a:rPr lang="en-GB" dirty="0"/>
              <a:t>Overview</a:t>
            </a:r>
          </a:p>
          <a:p>
            <a:r>
              <a:rPr lang="en-GB" dirty="0"/>
              <a:t>Definition of AI</a:t>
            </a:r>
          </a:p>
          <a:p>
            <a:r>
              <a:rPr lang="en-GB" dirty="0"/>
              <a:t>AI and Related Fields</a:t>
            </a:r>
          </a:p>
          <a:p>
            <a:r>
              <a:rPr lang="en-GB" dirty="0"/>
              <a:t>Brief History of AI</a:t>
            </a:r>
          </a:p>
          <a:p>
            <a:r>
              <a:rPr lang="en-GB" dirty="0"/>
              <a:t>Applications of AI</a:t>
            </a:r>
          </a:p>
          <a:p>
            <a:r>
              <a:rPr lang="en-GB" dirty="0"/>
              <a:t>Importance of AI</a:t>
            </a:r>
          </a:p>
          <a:p>
            <a:r>
              <a:rPr lang="en-GB" dirty="0"/>
              <a:t>Definition of Knowledge and Learning</a:t>
            </a:r>
          </a:p>
          <a:p>
            <a:r>
              <a:rPr lang="en-GB" dirty="0"/>
              <a:t>Importance of Knowledge and Learning</a:t>
            </a:r>
          </a:p>
          <a:p>
            <a:r>
              <a:rPr lang="en-GB" dirty="0"/>
              <a:t>Intelligent Agents and it types and performance measures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2</a:t>
            </a:fld>
            <a:endParaRPr lang="en-GB"/>
          </a:p>
        </p:txBody>
      </p:sp>
    </p:spTree>
    <p:extLst>
      <p:ext uri="{BB962C8B-B14F-4D97-AF65-F5344CB8AC3E}">
        <p14:creationId xmlns:p14="http://schemas.microsoft.com/office/powerpoint/2010/main" val="409856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Brief History of AI: Reality Dawns (1966-1973)</a:t>
            </a:r>
          </a:p>
        </p:txBody>
      </p:sp>
      <p:sp>
        <p:nvSpPr>
          <p:cNvPr id="3" name="Content Placeholder 2"/>
          <p:cNvSpPr>
            <a:spLocks noGrp="1"/>
          </p:cNvSpPr>
          <p:nvPr>
            <p:ph idx="1"/>
          </p:nvPr>
        </p:nvSpPr>
        <p:spPr/>
        <p:txBody>
          <a:bodyPr>
            <a:normAutofit fontScale="77500" lnSpcReduction="20000"/>
          </a:bodyPr>
          <a:lstStyle/>
          <a:p>
            <a:r>
              <a:rPr lang="en-GB" dirty="0"/>
              <a:t>Problems were faced while realization of AI Projects:</a:t>
            </a:r>
          </a:p>
          <a:p>
            <a:pPr lvl="1"/>
            <a:r>
              <a:rPr lang="en-GB" dirty="0"/>
              <a:t>The most early programs contained little or no knowledge in their subject matter; success was merely based on simple syntactic manipulation</a:t>
            </a:r>
          </a:p>
          <a:p>
            <a:pPr lvl="1"/>
            <a:r>
              <a:rPr lang="en-GB" dirty="0"/>
              <a:t>Intractability of many of the problems; </a:t>
            </a:r>
            <a:r>
              <a:rPr lang="en-GB" dirty="0" err="1"/>
              <a:t>microworlds</a:t>
            </a:r>
            <a:r>
              <a:rPr lang="en-GB" dirty="0"/>
              <a:t> were comparatively less complicated than real world problems</a:t>
            </a:r>
          </a:p>
          <a:p>
            <a:pPr lvl="1"/>
            <a:r>
              <a:rPr lang="en-GB" dirty="0"/>
              <a:t>Fundamental limitations on the basic structures being used to generate intelligent behaviour </a:t>
            </a:r>
            <a:r>
              <a:rPr lang="en-GB" dirty="0">
                <a:sym typeface="Wingdings" panose="05000000000000000000" pitchFamily="2" charset="2"/>
              </a:rPr>
              <a:t> </a:t>
            </a:r>
            <a:r>
              <a:rPr lang="en-US" altLang="en-US" dirty="0"/>
              <a:t>Limitations of existing neural network methods identified</a:t>
            </a:r>
          </a:p>
          <a:p>
            <a:r>
              <a:rPr lang="en-GB" dirty="0"/>
              <a:t>AI failed to convince the funding agencies as the expectations were not matched</a:t>
            </a:r>
          </a:p>
          <a:p>
            <a:pPr lvl="1"/>
            <a:endParaRPr lang="en-GB" dirty="0"/>
          </a:p>
          <a:p>
            <a:pPr lvl="1"/>
            <a:endParaRPr lang="en-GB" dirty="0"/>
          </a:p>
          <a:p>
            <a:pPr lvl="1"/>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20</a:t>
            </a:fld>
            <a:endParaRPr lang="en-GB"/>
          </a:p>
        </p:txBody>
      </p:sp>
    </p:spTree>
    <p:extLst>
      <p:ext uri="{BB962C8B-B14F-4D97-AF65-F5344CB8AC3E}">
        <p14:creationId xmlns:p14="http://schemas.microsoft.com/office/powerpoint/2010/main" val="2295313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Brief History of AI: Knowledge Based Systems (1969-1979)</a:t>
            </a:r>
          </a:p>
        </p:txBody>
      </p:sp>
      <p:sp>
        <p:nvSpPr>
          <p:cNvPr id="3" name="Content Placeholder 2"/>
          <p:cNvSpPr>
            <a:spLocks noGrp="1"/>
          </p:cNvSpPr>
          <p:nvPr>
            <p:ph idx="1"/>
          </p:nvPr>
        </p:nvSpPr>
        <p:spPr/>
        <p:txBody>
          <a:bodyPr>
            <a:normAutofit fontScale="77500" lnSpcReduction="20000"/>
          </a:bodyPr>
          <a:lstStyle/>
          <a:p>
            <a:r>
              <a:rPr lang="en-GB" dirty="0"/>
              <a:t>Problem Solving in prior period was based on weak methods </a:t>
            </a:r>
            <a:r>
              <a:rPr lang="en-GB" dirty="0">
                <a:sym typeface="Wingdings" panose="05000000000000000000" pitchFamily="2" charset="2"/>
              </a:rPr>
              <a:t> those try to string together the elementary reasoning steps to find complete solutions from a general purpose context</a:t>
            </a:r>
          </a:p>
          <a:p>
            <a:r>
              <a:rPr lang="en-GB" dirty="0">
                <a:sym typeface="Wingdings" panose="05000000000000000000" pitchFamily="2" charset="2"/>
              </a:rPr>
              <a:t>Alternative was suggested  domain specific knowledge that allows larger reasoning steps and can be easily used to handle typically occurring cases of narrow area of expertise</a:t>
            </a:r>
          </a:p>
          <a:p>
            <a:r>
              <a:rPr lang="en-GB" u="sng" dirty="0">
                <a:sym typeface="Wingdings" panose="05000000000000000000" pitchFamily="2" charset="2"/>
              </a:rPr>
              <a:t>Development of knowledge based Systems</a:t>
            </a:r>
          </a:p>
          <a:p>
            <a:r>
              <a:rPr lang="en-GB" dirty="0"/>
              <a:t>Buchanan et al. (1969) – The DENDRAL Program that solve the problem of inferring molecular structure from the information provided by mass spectrometer</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21</a:t>
            </a:fld>
            <a:endParaRPr lang="en-GB"/>
          </a:p>
        </p:txBody>
      </p:sp>
    </p:spTree>
    <p:extLst>
      <p:ext uri="{BB962C8B-B14F-4D97-AF65-F5344CB8AC3E}">
        <p14:creationId xmlns:p14="http://schemas.microsoft.com/office/powerpoint/2010/main" val="4163967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Brief History of AI: Knowledge Based Systems (1969-1979)</a:t>
            </a:r>
          </a:p>
        </p:txBody>
      </p:sp>
      <p:sp>
        <p:nvSpPr>
          <p:cNvPr id="3" name="Content Placeholder 2"/>
          <p:cNvSpPr>
            <a:spLocks noGrp="1"/>
          </p:cNvSpPr>
          <p:nvPr>
            <p:ph idx="1"/>
          </p:nvPr>
        </p:nvSpPr>
        <p:spPr>
          <a:xfrm>
            <a:off x="628650" y="1369219"/>
            <a:ext cx="7886700" cy="3684600"/>
          </a:xfrm>
        </p:spPr>
        <p:txBody>
          <a:bodyPr>
            <a:normAutofit fontScale="77500" lnSpcReduction="20000"/>
          </a:bodyPr>
          <a:lstStyle/>
          <a:p>
            <a:r>
              <a:rPr lang="en-GB" dirty="0"/>
              <a:t>Heuristic Programming Project to identify where could Expert Systems be used</a:t>
            </a:r>
          </a:p>
          <a:p>
            <a:r>
              <a:rPr lang="en-GB" dirty="0"/>
              <a:t>MYCIN Program </a:t>
            </a:r>
            <a:r>
              <a:rPr lang="en-GB" dirty="0">
                <a:sym typeface="Wingdings" panose="05000000000000000000" pitchFamily="2" charset="2"/>
              </a:rPr>
              <a:t> used 450 rules to diagnose blood infections</a:t>
            </a:r>
          </a:p>
          <a:p>
            <a:pPr lvl="1"/>
            <a:r>
              <a:rPr lang="en-GB" dirty="0">
                <a:sym typeface="Wingdings" panose="05000000000000000000" pitchFamily="2" charset="2"/>
              </a:rPr>
              <a:t>Performed better than junior doctors</a:t>
            </a:r>
          </a:p>
          <a:p>
            <a:r>
              <a:rPr lang="en-GB" dirty="0">
                <a:sym typeface="Wingdings" panose="05000000000000000000" pitchFamily="2" charset="2"/>
              </a:rPr>
              <a:t>Roger </a:t>
            </a:r>
            <a:r>
              <a:rPr lang="en-GB" dirty="0" err="1">
                <a:sym typeface="Wingdings" panose="05000000000000000000" pitchFamily="2" charset="2"/>
              </a:rPr>
              <a:t>Schank</a:t>
            </a:r>
            <a:r>
              <a:rPr lang="en-GB" dirty="0">
                <a:sym typeface="Wingdings" panose="05000000000000000000" pitchFamily="2" charset="2"/>
              </a:rPr>
              <a:t> and his students developed a series of programs related to AI and Linguistics</a:t>
            </a:r>
          </a:p>
          <a:p>
            <a:r>
              <a:rPr lang="en-GB" u="sng" dirty="0">
                <a:sym typeface="Wingdings" panose="05000000000000000000" pitchFamily="2" charset="2"/>
              </a:rPr>
              <a:t>Development of Successful Rule based Expert Systems</a:t>
            </a:r>
          </a:p>
          <a:p>
            <a:r>
              <a:rPr lang="en-GB" dirty="0" err="1">
                <a:sym typeface="Wingdings" panose="05000000000000000000" pitchFamily="2" charset="2"/>
              </a:rPr>
              <a:t>Minsky</a:t>
            </a:r>
            <a:r>
              <a:rPr lang="en-GB" dirty="0">
                <a:sym typeface="Wingdings" panose="05000000000000000000" pitchFamily="2" charset="2"/>
              </a:rPr>
              <a:t> (1975) developed idea of frames  that adopted structured approach to assemble facts about particular object and event types and arrange them into a large taxonomy hierarchy analogous to a biological taxonomy</a:t>
            </a:r>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22</a:t>
            </a:fld>
            <a:endParaRPr lang="en-GB"/>
          </a:p>
        </p:txBody>
      </p:sp>
    </p:spTree>
    <p:extLst>
      <p:ext uri="{BB962C8B-B14F-4D97-AF65-F5344CB8AC3E}">
        <p14:creationId xmlns:p14="http://schemas.microsoft.com/office/powerpoint/2010/main" val="1642607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Brief History of AI: AI as an Industry</a:t>
            </a:r>
            <a:br>
              <a:rPr lang="en-GB" dirty="0"/>
            </a:br>
            <a:r>
              <a:rPr lang="en-GB" dirty="0"/>
              <a:t>(1980-Present)</a:t>
            </a:r>
          </a:p>
        </p:txBody>
      </p:sp>
      <p:sp>
        <p:nvSpPr>
          <p:cNvPr id="3" name="Content Placeholder 2"/>
          <p:cNvSpPr>
            <a:spLocks noGrp="1"/>
          </p:cNvSpPr>
          <p:nvPr>
            <p:ph idx="1"/>
          </p:nvPr>
        </p:nvSpPr>
        <p:spPr>
          <a:xfrm>
            <a:off x="628650" y="1369218"/>
            <a:ext cx="7886700" cy="3515788"/>
          </a:xfrm>
        </p:spPr>
        <p:txBody>
          <a:bodyPr>
            <a:normAutofit fontScale="77500" lnSpcReduction="20000"/>
          </a:bodyPr>
          <a:lstStyle/>
          <a:p>
            <a:r>
              <a:rPr lang="en-GB" dirty="0"/>
              <a:t>R1 (1986) </a:t>
            </a:r>
            <a:r>
              <a:rPr lang="en-GB" dirty="0">
                <a:sym typeface="Wingdings" panose="05000000000000000000" pitchFamily="2" charset="2"/>
              </a:rPr>
              <a:t> first successful commercial expert system by DEC</a:t>
            </a:r>
          </a:p>
          <a:p>
            <a:pPr lvl="1"/>
            <a:r>
              <a:rPr lang="en-GB" dirty="0">
                <a:sym typeface="Wingdings" panose="05000000000000000000" pitchFamily="2" charset="2"/>
              </a:rPr>
              <a:t>Helps to configure orders for new computers </a:t>
            </a:r>
          </a:p>
          <a:p>
            <a:pPr lvl="1"/>
            <a:r>
              <a:rPr lang="en-GB" dirty="0">
                <a:sym typeface="Wingdings" panose="05000000000000000000" pitchFamily="2" charset="2"/>
              </a:rPr>
              <a:t>Saved $40 million for DEC</a:t>
            </a:r>
          </a:p>
          <a:p>
            <a:r>
              <a:rPr lang="en-GB" dirty="0">
                <a:sym typeface="Wingdings" panose="05000000000000000000" pitchFamily="2" charset="2"/>
              </a:rPr>
              <a:t>DEC (1988), developed 40 Expert Systems</a:t>
            </a:r>
          </a:p>
          <a:p>
            <a:r>
              <a:rPr lang="en-GB" dirty="0">
                <a:sym typeface="Wingdings" panose="05000000000000000000" pitchFamily="2" charset="2"/>
              </a:rPr>
              <a:t>Du Pont, 100 in use and 500 in pipeline</a:t>
            </a:r>
          </a:p>
          <a:p>
            <a:r>
              <a:rPr lang="en-GB" dirty="0">
                <a:sym typeface="Wingdings" panose="05000000000000000000" pitchFamily="2" charset="2"/>
              </a:rPr>
              <a:t>1981, Japan announced “Fifth Generation” Computers  which were intelligent and US based company MCC also announced similar computer  Could not came to reality</a:t>
            </a:r>
          </a:p>
          <a:p>
            <a:r>
              <a:rPr lang="en-GB" dirty="0"/>
              <a:t>AI Winter in the future due to unrealistic promises that were not delivered</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23</a:t>
            </a:fld>
            <a:endParaRPr lang="en-GB"/>
          </a:p>
        </p:txBody>
      </p:sp>
    </p:spTree>
    <p:extLst>
      <p:ext uri="{BB962C8B-B14F-4D97-AF65-F5344CB8AC3E}">
        <p14:creationId xmlns:p14="http://schemas.microsoft.com/office/powerpoint/2010/main" val="3217110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Brief History of AI: Return of Neural Networks (1986-Present)</a:t>
            </a:r>
          </a:p>
        </p:txBody>
      </p:sp>
      <p:sp>
        <p:nvSpPr>
          <p:cNvPr id="3" name="Content Placeholder 2"/>
          <p:cNvSpPr>
            <a:spLocks noGrp="1"/>
          </p:cNvSpPr>
          <p:nvPr>
            <p:ph idx="1"/>
          </p:nvPr>
        </p:nvSpPr>
        <p:spPr/>
        <p:txBody>
          <a:bodyPr>
            <a:normAutofit fontScale="92500" lnSpcReduction="10000"/>
          </a:bodyPr>
          <a:lstStyle/>
          <a:p>
            <a:r>
              <a:rPr lang="en-US" altLang="en-US" sz="2100" dirty="0"/>
              <a:t>Neural networks return to popularity</a:t>
            </a:r>
          </a:p>
          <a:p>
            <a:r>
              <a:rPr lang="en-US" altLang="en-US" sz="2100" dirty="0"/>
              <a:t>Major advances in machine learning algorithms and applications</a:t>
            </a:r>
          </a:p>
          <a:p>
            <a:r>
              <a:rPr lang="en-GB" dirty="0"/>
              <a:t>Reinvention of back-propagation learning algorithm in mid 1980s</a:t>
            </a:r>
          </a:p>
          <a:p>
            <a:pPr lvl="1"/>
            <a:r>
              <a:rPr lang="en-GB" dirty="0"/>
              <a:t>Concept of Parallel Distributed Processing</a:t>
            </a:r>
          </a:p>
          <a:p>
            <a:r>
              <a:rPr lang="en-GB" dirty="0"/>
              <a:t>Connectionist models of intelligent systems were seen which focused on unjustifiability of symbolic manipulation in decision making</a:t>
            </a:r>
          </a:p>
          <a:p>
            <a:endParaRPr lang="en-GB" dirty="0"/>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24</a:t>
            </a:fld>
            <a:endParaRPr lang="en-GB"/>
          </a:p>
        </p:txBody>
      </p:sp>
    </p:spTree>
    <p:extLst>
      <p:ext uri="{BB962C8B-B14F-4D97-AF65-F5344CB8AC3E}">
        <p14:creationId xmlns:p14="http://schemas.microsoft.com/office/powerpoint/2010/main" val="1439142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Brief History of AI: AI as a Science </a:t>
            </a:r>
            <a:br>
              <a:rPr lang="en-GB" dirty="0"/>
            </a:br>
            <a:r>
              <a:rPr lang="en-GB" dirty="0"/>
              <a:t>(1987-Present)</a:t>
            </a:r>
          </a:p>
        </p:txBody>
      </p:sp>
      <p:sp>
        <p:nvSpPr>
          <p:cNvPr id="3" name="Content Placeholder 2"/>
          <p:cNvSpPr>
            <a:spLocks noGrp="1"/>
          </p:cNvSpPr>
          <p:nvPr>
            <p:ph idx="1"/>
          </p:nvPr>
        </p:nvSpPr>
        <p:spPr/>
        <p:txBody>
          <a:bodyPr>
            <a:normAutofit fontScale="77500" lnSpcReduction="20000"/>
          </a:bodyPr>
          <a:lstStyle/>
          <a:p>
            <a:r>
              <a:rPr lang="en-US" altLang="en-US" dirty="0"/>
              <a:t>AI focuses on scientific study</a:t>
            </a:r>
          </a:p>
          <a:p>
            <a:r>
              <a:rPr lang="en-US" altLang="en-US" dirty="0"/>
              <a:t>Integration of learning, reasoning, knowledge representation in AI</a:t>
            </a:r>
          </a:p>
          <a:p>
            <a:r>
              <a:rPr lang="en-US" altLang="en-US" dirty="0"/>
              <a:t>AI methods used in vision, language, data mining, etc.</a:t>
            </a:r>
          </a:p>
          <a:p>
            <a:r>
              <a:rPr lang="en-US" altLang="en-US" dirty="0"/>
              <a:t>Bayesian networks as a knowledge representation framework</a:t>
            </a:r>
          </a:p>
          <a:p>
            <a:r>
              <a:rPr lang="en-US" altLang="en-US" dirty="0"/>
              <a:t>Hidden Markov Models based on mathematical theory and training theories</a:t>
            </a:r>
          </a:p>
          <a:p>
            <a:r>
              <a:rPr lang="en-US" altLang="en-US" dirty="0"/>
              <a:t>Emergence of Intelligent Agents</a:t>
            </a:r>
          </a:p>
          <a:p>
            <a:pPr marL="0" indent="0">
              <a:buNone/>
            </a:pPr>
            <a:endParaRPr lang="en-US" altLang="en-US" dirty="0"/>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25</a:t>
            </a:fld>
            <a:endParaRPr lang="en-GB"/>
          </a:p>
        </p:txBody>
      </p:sp>
    </p:spTree>
    <p:extLst>
      <p:ext uri="{BB962C8B-B14F-4D97-AF65-F5344CB8AC3E}">
        <p14:creationId xmlns:p14="http://schemas.microsoft.com/office/powerpoint/2010/main" val="3953490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dirty="0"/>
              <a:t>Brief History of AI: Success Stories</a:t>
            </a:r>
          </a:p>
        </p:txBody>
      </p:sp>
      <p:sp>
        <p:nvSpPr>
          <p:cNvPr id="113667" name="Rectangle 3"/>
          <p:cNvSpPr>
            <a:spLocks noGrp="1" noChangeArrowheads="1"/>
          </p:cNvSpPr>
          <p:nvPr>
            <p:ph type="body" idx="1"/>
          </p:nvPr>
        </p:nvSpPr>
        <p:spPr>
          <a:xfrm>
            <a:off x="628650" y="1369218"/>
            <a:ext cx="7886700" cy="3621295"/>
          </a:xfrm>
        </p:spPr>
        <p:txBody>
          <a:bodyPr>
            <a:normAutofit fontScale="70000" lnSpcReduction="20000"/>
          </a:bodyPr>
          <a:lstStyle/>
          <a:p>
            <a:r>
              <a:rPr lang="en-US" altLang="en-US" dirty="0"/>
              <a:t>Deep Blue defeated the reigning world chess champion Garry Kasparov in 1997 </a:t>
            </a:r>
          </a:p>
          <a:p>
            <a:r>
              <a:rPr lang="en-US" altLang="en-US" dirty="0"/>
              <a:t>AI program proved a mathematical conjecture (Robbins conjecture) unsolved for decades </a:t>
            </a:r>
          </a:p>
          <a:p>
            <a:r>
              <a:rPr lang="en-US" altLang="en-US" dirty="0"/>
              <a:t>During the 1991 Gulf War, US forces deployed an AI logistics planning and scheduling program that involved up to 50,000 vehicles, cargo, and people </a:t>
            </a:r>
          </a:p>
          <a:p>
            <a:r>
              <a:rPr lang="en-US" altLang="en-US" dirty="0"/>
              <a:t>NASA's on-board autonomous planning program controlled the scheduling of operations for a spacecraft </a:t>
            </a:r>
          </a:p>
          <a:p>
            <a:r>
              <a:rPr lang="en-US" altLang="en-US" dirty="0"/>
              <a:t>Proverb solves crossword puzzles better than most humans</a:t>
            </a:r>
          </a:p>
          <a:p>
            <a:r>
              <a:rPr lang="en-US" altLang="en-US" dirty="0"/>
              <a:t>Robot driving: DARPA grand challenge 2003-2007</a:t>
            </a:r>
          </a:p>
          <a:p>
            <a:r>
              <a:rPr lang="en-US" altLang="en-US" dirty="0"/>
              <a:t>2006: face recognition software available in consumer cameras</a:t>
            </a:r>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26</a:t>
            </a:fld>
            <a:endParaRPr lang="en-GB"/>
          </a:p>
        </p:txBody>
      </p:sp>
    </p:spTree>
    <p:extLst>
      <p:ext uri="{BB962C8B-B14F-4D97-AF65-F5344CB8AC3E}">
        <p14:creationId xmlns:p14="http://schemas.microsoft.com/office/powerpoint/2010/main" val="324901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Applications of AI</a:t>
            </a:r>
          </a:p>
        </p:txBody>
      </p:sp>
      <p:sp>
        <p:nvSpPr>
          <p:cNvPr id="3" name="Content Placeholder 2"/>
          <p:cNvSpPr>
            <a:spLocks noGrp="1"/>
          </p:cNvSpPr>
          <p:nvPr>
            <p:ph idx="1"/>
          </p:nvPr>
        </p:nvSpPr>
        <p:spPr/>
        <p:txBody>
          <a:bodyPr>
            <a:normAutofit fontScale="92500" lnSpcReduction="10000"/>
          </a:bodyPr>
          <a:lstStyle/>
          <a:p>
            <a:r>
              <a:rPr lang="en-GB" dirty="0"/>
              <a:t>Autonomous Planning and Scheduling</a:t>
            </a:r>
          </a:p>
          <a:p>
            <a:r>
              <a:rPr lang="en-GB" dirty="0"/>
              <a:t>Game Playing</a:t>
            </a:r>
          </a:p>
          <a:p>
            <a:r>
              <a:rPr lang="en-GB" dirty="0"/>
              <a:t>Autonomous Control</a:t>
            </a:r>
          </a:p>
          <a:p>
            <a:r>
              <a:rPr lang="en-GB" dirty="0"/>
              <a:t>Diagnosis</a:t>
            </a:r>
          </a:p>
          <a:p>
            <a:r>
              <a:rPr lang="en-GB" dirty="0"/>
              <a:t>Logistics Planning</a:t>
            </a:r>
          </a:p>
          <a:p>
            <a:r>
              <a:rPr lang="en-GB" dirty="0"/>
              <a:t>Robotics</a:t>
            </a:r>
          </a:p>
          <a:p>
            <a:r>
              <a:rPr lang="en-GB" dirty="0"/>
              <a:t>Language understanding and Problem Solving</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27</a:t>
            </a:fld>
            <a:endParaRPr lang="en-GB"/>
          </a:p>
        </p:txBody>
      </p:sp>
    </p:spTree>
    <p:extLst>
      <p:ext uri="{BB962C8B-B14F-4D97-AF65-F5344CB8AC3E}">
        <p14:creationId xmlns:p14="http://schemas.microsoft.com/office/powerpoint/2010/main" val="1763013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Importance of AI</a:t>
            </a:r>
          </a:p>
        </p:txBody>
      </p:sp>
      <p:sp>
        <p:nvSpPr>
          <p:cNvPr id="3" name="Content Placeholder 2"/>
          <p:cNvSpPr>
            <a:spLocks noGrp="1"/>
          </p:cNvSpPr>
          <p:nvPr>
            <p:ph idx="1"/>
          </p:nvPr>
        </p:nvSpPr>
        <p:spPr/>
        <p:txBody>
          <a:bodyPr>
            <a:normAutofit lnSpcReduction="10000"/>
          </a:bodyPr>
          <a:lstStyle/>
          <a:p>
            <a:r>
              <a:rPr lang="en-GB" dirty="0"/>
              <a:t>Create a never-ending thought process and collective that could solve our problems</a:t>
            </a:r>
          </a:p>
          <a:p>
            <a:r>
              <a:rPr lang="en-GB" dirty="0"/>
              <a:t>Thinking of every possible solution</a:t>
            </a:r>
          </a:p>
          <a:p>
            <a:r>
              <a:rPr lang="en-GB" dirty="0"/>
              <a:t>With artificial intelligence, we could build computers, upon thousands of computers, that could all work in unison to solve our great and most dire problems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28</a:t>
            </a:fld>
            <a:endParaRPr lang="en-GB"/>
          </a:p>
        </p:txBody>
      </p:sp>
    </p:spTree>
    <p:extLst>
      <p:ext uri="{BB962C8B-B14F-4D97-AF65-F5344CB8AC3E}">
        <p14:creationId xmlns:p14="http://schemas.microsoft.com/office/powerpoint/2010/main" val="2197416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Definition of Knowledge and Learning</a:t>
            </a:r>
          </a:p>
        </p:txBody>
      </p:sp>
      <p:sp>
        <p:nvSpPr>
          <p:cNvPr id="3" name="Content Placeholder 2"/>
          <p:cNvSpPr>
            <a:spLocks noGrp="1"/>
          </p:cNvSpPr>
          <p:nvPr>
            <p:ph sz="quarter" idx="13"/>
          </p:nvPr>
        </p:nvSpPr>
        <p:spPr/>
        <p:txBody>
          <a:bodyPr>
            <a:normAutofit/>
          </a:bodyPr>
          <a:lstStyle/>
          <a:p>
            <a:r>
              <a:rPr lang="en-GB" sz="1600" dirty="0"/>
              <a:t>Knowledge is the justified true belief</a:t>
            </a:r>
          </a:p>
          <a:p>
            <a:pPr lvl="1"/>
            <a:r>
              <a:rPr lang="en-GB" sz="1400" dirty="0"/>
              <a:t>Data </a:t>
            </a:r>
            <a:r>
              <a:rPr lang="en-GB" sz="1400" dirty="0">
                <a:sym typeface="Wingdings" panose="05000000000000000000" pitchFamily="2" charset="2"/>
              </a:rPr>
              <a:t> Information  Knowledge</a:t>
            </a:r>
          </a:p>
          <a:p>
            <a:r>
              <a:rPr lang="en-GB" sz="1600" b="1" dirty="0">
                <a:sym typeface="Wingdings" panose="05000000000000000000" pitchFamily="2" charset="2"/>
              </a:rPr>
              <a:t>Learning</a:t>
            </a:r>
            <a:r>
              <a:rPr lang="en-GB" sz="1600" dirty="0">
                <a:sym typeface="Wingdings" panose="05000000000000000000" pitchFamily="2" charset="2"/>
              </a:rPr>
              <a:t> is the process of acquiring new or modifying and reinforcing the existing knowledge, behaviours, skills, or values through the synthesis and manipulation of information</a:t>
            </a:r>
          </a:p>
          <a:p>
            <a:r>
              <a:rPr lang="en-GB" sz="1600" dirty="0">
                <a:sym typeface="Wingdings" panose="05000000000000000000" pitchFamily="2" charset="2"/>
              </a:rPr>
              <a:t>Machine Learning  embedding the learning ability into the machine or computers</a:t>
            </a:r>
            <a:endParaRPr lang="en-GB" sz="1200" dirty="0">
              <a:sym typeface="Wingdings" panose="05000000000000000000" pitchFamily="2" charset="2"/>
            </a:endParaRPr>
          </a:p>
        </p:txBody>
      </p:sp>
      <p:sp>
        <p:nvSpPr>
          <p:cNvPr id="6" name="Content Placeholder 5"/>
          <p:cNvSpPr>
            <a:spLocks noGrp="1"/>
          </p:cNvSpPr>
          <p:nvPr>
            <p:ph sz="quarter" idx="14"/>
          </p:nvPr>
        </p:nvSpPr>
        <p:spPr/>
        <p:txBody>
          <a:bodyPr/>
          <a:lstStyle/>
          <a:p>
            <a:endParaRPr lang="en-US"/>
          </a:p>
        </p:txBody>
      </p:sp>
      <p:sp>
        <p:nvSpPr>
          <p:cNvPr id="4" name="Slide Number Placeholder 3"/>
          <p:cNvSpPr>
            <a:spLocks noGrp="1"/>
          </p:cNvSpPr>
          <p:nvPr>
            <p:ph type="sldNum" sz="quarter" idx="16"/>
          </p:nvPr>
        </p:nvSpPr>
        <p:spPr/>
        <p:txBody>
          <a:bodyPr>
            <a:normAutofit fontScale="47500" lnSpcReduction="20000"/>
          </a:bodyPr>
          <a:lstStyle/>
          <a:p>
            <a:fld id="{6AEC0A8E-0269-4F5F-8B12-14763A0CBE83}" type="slidenum">
              <a:rPr lang="en-GB" smtClean="0"/>
              <a:t>29</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502" y="1352550"/>
            <a:ext cx="4572000" cy="3581400"/>
          </a:xfrm>
          <a:prstGeom prst="rect">
            <a:avLst/>
          </a:prstGeom>
        </p:spPr>
      </p:pic>
    </p:spTree>
    <p:extLst>
      <p:ext uri="{BB962C8B-B14F-4D97-AF65-F5344CB8AC3E}">
        <p14:creationId xmlns:p14="http://schemas.microsoft.com/office/powerpoint/2010/main" val="266099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Background</a:t>
            </a:r>
          </a:p>
        </p:txBody>
      </p:sp>
      <p:sp>
        <p:nvSpPr>
          <p:cNvPr id="3" name="Content Placeholder 2"/>
          <p:cNvSpPr>
            <a:spLocks noGrp="1"/>
          </p:cNvSpPr>
          <p:nvPr>
            <p:ph idx="1"/>
          </p:nvPr>
        </p:nvSpPr>
        <p:spPr/>
        <p:txBody>
          <a:bodyPr/>
          <a:lstStyle/>
          <a:p>
            <a:r>
              <a:rPr lang="en-GB" dirty="0"/>
              <a:t>Humans and Mental Capacities</a:t>
            </a:r>
          </a:p>
          <a:p>
            <a:r>
              <a:rPr lang="en-GB" dirty="0"/>
              <a:t>How we Think?</a:t>
            </a:r>
          </a:p>
          <a:p>
            <a:pPr lvl="1"/>
            <a:r>
              <a:rPr lang="en-GB" dirty="0"/>
              <a:t>How we Perceive, Understand, Predict and Manipulate a large and complicated world?</a:t>
            </a:r>
          </a:p>
          <a:p>
            <a:r>
              <a:rPr lang="en-GB" dirty="0"/>
              <a:t>Understand Intelligent Entities</a:t>
            </a:r>
          </a:p>
          <a:p>
            <a:r>
              <a:rPr lang="en-GB" dirty="0"/>
              <a:t>Build Intelligent Entities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a:t>
            </a:fld>
            <a:endParaRPr lang="en-GB"/>
          </a:p>
        </p:txBody>
      </p:sp>
    </p:spTree>
    <p:extLst>
      <p:ext uri="{BB962C8B-B14F-4D97-AF65-F5344CB8AC3E}">
        <p14:creationId xmlns:p14="http://schemas.microsoft.com/office/powerpoint/2010/main" val="73900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Importance of Knowledge and Learning</a:t>
            </a:r>
          </a:p>
        </p:txBody>
      </p:sp>
      <p:sp>
        <p:nvSpPr>
          <p:cNvPr id="3" name="Content Placeholder 2"/>
          <p:cNvSpPr>
            <a:spLocks noGrp="1"/>
          </p:cNvSpPr>
          <p:nvPr>
            <p:ph idx="1"/>
          </p:nvPr>
        </p:nvSpPr>
        <p:spPr/>
        <p:txBody>
          <a:bodyPr/>
          <a:lstStyle/>
          <a:p>
            <a:r>
              <a:rPr lang="en-GB" dirty="0"/>
              <a:t>For Understanding the Environment</a:t>
            </a:r>
          </a:p>
          <a:p>
            <a:r>
              <a:rPr lang="en-GB" dirty="0"/>
              <a:t>For Updating the Knowledge base</a:t>
            </a:r>
          </a:p>
          <a:p>
            <a:r>
              <a:rPr lang="en-GB" dirty="0"/>
              <a:t>For Problem Solving</a:t>
            </a:r>
          </a:p>
          <a:p>
            <a:r>
              <a:rPr lang="en-GB" dirty="0"/>
              <a:t>For Decision Making</a:t>
            </a:r>
          </a:p>
          <a:p>
            <a:r>
              <a:rPr lang="en-GB" dirty="0"/>
              <a:t>For Building Intelligent Systems</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30</a:t>
            </a:fld>
            <a:endParaRPr lang="en-GB"/>
          </a:p>
        </p:txBody>
      </p:sp>
    </p:spTree>
    <p:extLst>
      <p:ext uri="{BB962C8B-B14F-4D97-AF65-F5344CB8AC3E}">
        <p14:creationId xmlns:p14="http://schemas.microsoft.com/office/powerpoint/2010/main" val="1079684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Black-Box Model of Agent</a:t>
            </a:r>
            <a:endParaRPr lang="en-US" dirty="0"/>
          </a:p>
        </p:txBody>
      </p:sp>
      <p:sp>
        <p:nvSpPr>
          <p:cNvPr id="3" name="Content Placeholder 2"/>
          <p:cNvSpPr>
            <a:spLocks noGrp="1"/>
          </p:cNvSpPr>
          <p:nvPr>
            <p:ph idx="1"/>
          </p:nvPr>
        </p:nvSpPr>
        <p:spPr/>
        <p:txBody>
          <a:bodyPr/>
          <a:lstStyle/>
          <a:p>
            <a:r>
              <a:rPr lang="en-GB" dirty="0"/>
              <a:t>An agent is anything that can be viewed as perceiving its environment through sensors and acting upon that environment through actuators.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08790922"/>
              </p:ext>
            </p:extLst>
          </p:nvPr>
        </p:nvGraphicFramePr>
        <p:xfrm>
          <a:off x="990600" y="2724150"/>
          <a:ext cx="3358011" cy="1485900"/>
        </p:xfrm>
        <a:graphic>
          <a:graphicData uri="http://schemas.openxmlformats.org/drawingml/2006/table">
            <a:tbl>
              <a:tblPr firstRow="1" bandRow="1">
                <a:tableStyleId>{5C22544A-7EE6-4342-B048-85BDC9FD1C3A}</a:tableStyleId>
              </a:tblPr>
              <a:tblGrid>
                <a:gridCol w="840423">
                  <a:extLst>
                    <a:ext uri="{9D8B030D-6E8A-4147-A177-3AD203B41FA5}">
                      <a16:colId xmlns:a16="http://schemas.microsoft.com/office/drawing/2014/main" val="20000"/>
                    </a:ext>
                  </a:extLst>
                </a:gridCol>
                <a:gridCol w="1373592">
                  <a:extLst>
                    <a:ext uri="{9D8B030D-6E8A-4147-A177-3AD203B41FA5}">
                      <a16:colId xmlns:a16="http://schemas.microsoft.com/office/drawing/2014/main" val="20001"/>
                    </a:ext>
                  </a:extLst>
                </a:gridCol>
                <a:gridCol w="1143996">
                  <a:extLst>
                    <a:ext uri="{9D8B030D-6E8A-4147-A177-3AD203B41FA5}">
                      <a16:colId xmlns:a16="http://schemas.microsoft.com/office/drawing/2014/main" val="20002"/>
                    </a:ext>
                  </a:extLst>
                </a:gridCol>
              </a:tblGrid>
              <a:tr h="278130">
                <a:tc>
                  <a:txBody>
                    <a:bodyPr/>
                    <a:lstStyle/>
                    <a:p>
                      <a:r>
                        <a:rPr lang="en-GB" sz="1400" dirty="0"/>
                        <a:t>Agent</a:t>
                      </a:r>
                      <a:endParaRPr lang="en-US" sz="1400" dirty="0"/>
                    </a:p>
                  </a:txBody>
                  <a:tcPr marL="68580" marR="68580" marT="34290" marB="34290"/>
                </a:tc>
                <a:tc>
                  <a:txBody>
                    <a:bodyPr/>
                    <a:lstStyle/>
                    <a:p>
                      <a:r>
                        <a:rPr lang="en-GB" sz="1400" dirty="0"/>
                        <a:t>Human</a:t>
                      </a:r>
                      <a:endParaRPr lang="en-US" sz="1400" dirty="0"/>
                    </a:p>
                  </a:txBody>
                  <a:tcPr marL="68580" marR="68580" marT="34290" marB="34290"/>
                </a:tc>
                <a:tc>
                  <a:txBody>
                    <a:bodyPr/>
                    <a:lstStyle/>
                    <a:p>
                      <a:r>
                        <a:rPr lang="en-GB" sz="1400" dirty="0"/>
                        <a:t>Machine</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GB" sz="1400" dirty="0"/>
                        <a:t>Sensors</a:t>
                      </a:r>
                      <a:endParaRPr lang="en-US" sz="1400" dirty="0"/>
                    </a:p>
                  </a:txBody>
                  <a:tcPr marL="68580" marR="68580" marT="34290" marB="34290"/>
                </a:tc>
                <a:tc>
                  <a:txBody>
                    <a:bodyPr/>
                    <a:lstStyle/>
                    <a:p>
                      <a:r>
                        <a:rPr lang="en-GB" sz="1400" dirty="0"/>
                        <a:t>Eyes, ears, other organs</a:t>
                      </a:r>
                      <a:endParaRPr lang="en-US" sz="1400" dirty="0"/>
                    </a:p>
                  </a:txBody>
                  <a:tcPr marL="68580" marR="68580" marT="34290" marB="34290"/>
                </a:tc>
                <a:tc>
                  <a:txBody>
                    <a:bodyPr/>
                    <a:lstStyle/>
                    <a:p>
                      <a:r>
                        <a:rPr lang="en-GB" sz="1400" dirty="0"/>
                        <a:t>Cameras,</a:t>
                      </a:r>
                      <a:r>
                        <a:rPr lang="en-GB" sz="1400" baseline="0" dirty="0"/>
                        <a:t> IR finder</a:t>
                      </a:r>
                      <a:endParaRPr lang="en-US" sz="1400" dirty="0"/>
                    </a:p>
                  </a:txBody>
                  <a:tcPr marL="68580" marR="68580" marT="34290" marB="34290"/>
                </a:tc>
                <a:extLst>
                  <a:ext uri="{0D108BD9-81ED-4DB2-BD59-A6C34878D82A}">
                    <a16:rowId xmlns:a16="http://schemas.microsoft.com/office/drawing/2014/main" val="10001"/>
                  </a:ext>
                </a:extLst>
              </a:tr>
              <a:tr h="480060">
                <a:tc>
                  <a:txBody>
                    <a:bodyPr/>
                    <a:lstStyle/>
                    <a:p>
                      <a:r>
                        <a:rPr lang="en-GB" sz="1400" dirty="0"/>
                        <a:t>Actuators</a:t>
                      </a:r>
                      <a:endParaRPr lang="en-US" sz="1400" dirty="0"/>
                    </a:p>
                  </a:txBody>
                  <a:tcPr marL="68580" marR="68580" marT="34290" marB="34290"/>
                </a:tc>
                <a:tc>
                  <a:txBody>
                    <a:bodyPr/>
                    <a:lstStyle/>
                    <a:p>
                      <a:r>
                        <a:rPr lang="en-GB" sz="1400" dirty="0"/>
                        <a:t>Hands, legs mouth, other body parts</a:t>
                      </a:r>
                      <a:endParaRPr lang="en-US" sz="1400" dirty="0"/>
                    </a:p>
                  </a:txBody>
                  <a:tcPr marL="68580" marR="68580" marT="34290" marB="34290"/>
                </a:tc>
                <a:tc>
                  <a:txBody>
                    <a:bodyPr/>
                    <a:lstStyle/>
                    <a:p>
                      <a:r>
                        <a:rPr lang="en-GB" sz="1400" dirty="0"/>
                        <a:t>Various motors</a:t>
                      </a:r>
                      <a:r>
                        <a:rPr lang="en-GB" sz="1400" baseline="0" dirty="0"/>
                        <a:t> for actuators</a:t>
                      </a:r>
                      <a:endParaRPr lang="en-US" sz="1400" dirty="0"/>
                    </a:p>
                  </a:txBody>
                  <a:tcPr marL="68580" marR="68580" marT="34290" marB="34290"/>
                </a:tc>
                <a:extLst>
                  <a:ext uri="{0D108BD9-81ED-4DB2-BD59-A6C34878D82A}">
                    <a16:rowId xmlns:a16="http://schemas.microsoft.com/office/drawing/2014/main" val="10002"/>
                  </a:ext>
                </a:extLst>
              </a:tr>
            </a:tbl>
          </a:graphicData>
        </a:graphic>
      </p:graphicFrame>
      <p:grpSp>
        <p:nvGrpSpPr>
          <p:cNvPr id="13" name="Group 12"/>
          <p:cNvGrpSpPr/>
          <p:nvPr/>
        </p:nvGrpSpPr>
        <p:grpSpPr>
          <a:xfrm>
            <a:off x="4570391" y="2876550"/>
            <a:ext cx="3659209" cy="1491869"/>
            <a:chOff x="1571223" y="4056103"/>
            <a:chExt cx="6244106" cy="1989158"/>
          </a:xfrm>
        </p:grpSpPr>
        <p:sp>
          <p:nvSpPr>
            <p:cNvPr id="6" name="Oval 5"/>
            <p:cNvSpPr/>
            <p:nvPr/>
          </p:nvSpPr>
          <p:spPr>
            <a:xfrm>
              <a:off x="1571223" y="4365937"/>
              <a:ext cx="2588653" cy="14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Environment</a:t>
              </a:r>
              <a:endParaRPr lang="en-US" sz="1350" dirty="0"/>
            </a:p>
          </p:txBody>
        </p:sp>
        <p:sp>
          <p:nvSpPr>
            <p:cNvPr id="7" name="Oval 6"/>
            <p:cNvSpPr/>
            <p:nvPr/>
          </p:nvSpPr>
          <p:spPr>
            <a:xfrm>
              <a:off x="5226676" y="4383419"/>
              <a:ext cx="2588653" cy="14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Agent [Sensors]</a:t>
              </a:r>
            </a:p>
            <a:p>
              <a:pPr algn="ctr"/>
              <a:r>
                <a:rPr lang="en-GB" sz="1350" dirty="0"/>
                <a:t>[Actuators]</a:t>
              </a:r>
              <a:endParaRPr lang="en-US" sz="1350" dirty="0"/>
            </a:p>
          </p:txBody>
        </p:sp>
        <p:sp>
          <p:nvSpPr>
            <p:cNvPr id="8" name="Curved Down Arrow 7"/>
            <p:cNvSpPr/>
            <p:nvPr/>
          </p:nvSpPr>
          <p:spPr>
            <a:xfrm>
              <a:off x="3521299" y="4056103"/>
              <a:ext cx="2343955" cy="43788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 name="Curved Down Arrow 8"/>
            <p:cNvSpPr/>
            <p:nvPr/>
          </p:nvSpPr>
          <p:spPr>
            <a:xfrm rot="10800000">
              <a:off x="3461841" y="5607378"/>
              <a:ext cx="2343955" cy="43788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0" name="TextBox 9"/>
            <p:cNvSpPr txBox="1"/>
            <p:nvPr/>
          </p:nvSpPr>
          <p:spPr>
            <a:xfrm>
              <a:off x="4242382" y="4090378"/>
              <a:ext cx="1197331" cy="400109"/>
            </a:xfrm>
            <a:prstGeom prst="rect">
              <a:avLst/>
            </a:prstGeom>
            <a:noFill/>
          </p:spPr>
          <p:txBody>
            <a:bodyPr wrap="none" rtlCol="0">
              <a:spAutoFit/>
            </a:bodyPr>
            <a:lstStyle/>
            <a:p>
              <a:r>
                <a:rPr lang="en-GB" sz="1350" dirty="0"/>
                <a:t>Percept</a:t>
              </a:r>
              <a:endParaRPr lang="en-US" sz="1350" dirty="0"/>
            </a:p>
          </p:txBody>
        </p:sp>
        <p:sp>
          <p:nvSpPr>
            <p:cNvPr id="12" name="TextBox 11"/>
            <p:cNvSpPr txBox="1"/>
            <p:nvPr/>
          </p:nvSpPr>
          <p:spPr>
            <a:xfrm>
              <a:off x="4182926" y="5621013"/>
              <a:ext cx="1127523" cy="400109"/>
            </a:xfrm>
            <a:prstGeom prst="rect">
              <a:avLst/>
            </a:prstGeom>
            <a:noFill/>
          </p:spPr>
          <p:txBody>
            <a:bodyPr wrap="none" rtlCol="0">
              <a:spAutoFit/>
            </a:bodyPr>
            <a:lstStyle/>
            <a:p>
              <a:r>
                <a:rPr lang="en-GB" sz="1350" dirty="0"/>
                <a:t>Actions</a:t>
              </a:r>
              <a:endParaRPr lang="en-US" sz="1350" dirty="0"/>
            </a:p>
          </p:txBody>
        </p:sp>
      </p:grpSp>
      <p:sp>
        <p:nvSpPr>
          <p:cNvPr id="14" name="TextBox 13"/>
          <p:cNvSpPr txBox="1"/>
          <p:nvPr/>
        </p:nvSpPr>
        <p:spPr>
          <a:xfrm>
            <a:off x="1694161" y="4538857"/>
            <a:ext cx="184731" cy="300082"/>
          </a:xfrm>
          <a:prstGeom prst="rect">
            <a:avLst/>
          </a:prstGeom>
          <a:noFill/>
        </p:spPr>
        <p:txBody>
          <a:bodyPr wrap="none" rtlCol="0">
            <a:spAutoFit/>
          </a:bodyPr>
          <a:lstStyle/>
          <a:p>
            <a:endParaRPr lang="en-US" sz="1350" dirty="0"/>
          </a:p>
        </p:txBody>
      </p:sp>
      <p:sp>
        <p:nvSpPr>
          <p:cNvPr id="4" name="TextBox 3"/>
          <p:cNvSpPr txBox="1"/>
          <p:nvPr/>
        </p:nvSpPr>
        <p:spPr>
          <a:xfrm>
            <a:off x="5457423" y="4483101"/>
            <a:ext cx="2624373" cy="300082"/>
          </a:xfrm>
          <a:prstGeom prst="rect">
            <a:avLst/>
          </a:prstGeom>
          <a:noFill/>
        </p:spPr>
        <p:txBody>
          <a:bodyPr wrap="none" rtlCol="0">
            <a:spAutoFit/>
          </a:bodyPr>
          <a:lstStyle/>
          <a:p>
            <a:r>
              <a:rPr lang="en-GB" sz="1350" dirty="0"/>
              <a:t>Agent = architecture + programme</a:t>
            </a:r>
            <a:endParaRPr lang="en-US" sz="1350" dirty="0"/>
          </a:p>
        </p:txBody>
      </p:sp>
    </p:spTree>
    <p:extLst>
      <p:ext uri="{BB962C8B-B14F-4D97-AF65-F5344CB8AC3E}">
        <p14:creationId xmlns:p14="http://schemas.microsoft.com/office/powerpoint/2010/main" val="1405002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Agent</a:t>
            </a:r>
            <a:endParaRPr lang="en-US" dirty="0"/>
          </a:p>
        </p:txBody>
      </p:sp>
      <p:sp>
        <p:nvSpPr>
          <p:cNvPr id="3" name="Content Placeholder 2"/>
          <p:cNvSpPr>
            <a:spLocks noGrp="1"/>
          </p:cNvSpPr>
          <p:nvPr>
            <p:ph idx="1"/>
          </p:nvPr>
        </p:nvSpPr>
        <p:spPr/>
        <p:txBody>
          <a:bodyPr>
            <a:normAutofit fontScale="62500" lnSpcReduction="20000"/>
          </a:bodyPr>
          <a:lstStyle/>
          <a:p>
            <a:r>
              <a:rPr lang="en-GB" dirty="0"/>
              <a:t>Rational Agent</a:t>
            </a:r>
          </a:p>
          <a:p>
            <a:pPr lvl="1"/>
            <a:r>
              <a:rPr lang="en-GB" dirty="0"/>
              <a:t>Striving to do the right thing based on what it perceive and the action it can perform</a:t>
            </a:r>
          </a:p>
          <a:p>
            <a:pPr lvl="1"/>
            <a:r>
              <a:rPr lang="en-GB" dirty="0"/>
              <a:t>Performance Measure: An objective Criterion for success of an agent’s behaviour.</a:t>
            </a:r>
          </a:p>
          <a:p>
            <a:pPr marL="0" indent="0">
              <a:buNone/>
            </a:pPr>
            <a:r>
              <a:rPr lang="en-GB" dirty="0"/>
              <a:t>Ex: Vacuum Cleaner : - amount of dirt cleaned, amount of time consumed, amount of electricity consumed, amount of noise generated, etc.</a:t>
            </a:r>
          </a:p>
          <a:p>
            <a:pPr marL="0" indent="0">
              <a:buNone/>
            </a:pPr>
            <a:r>
              <a:rPr lang="en-GB" dirty="0"/>
              <a:t>Intelligent Agent :  Self Driving Car:</a:t>
            </a:r>
          </a:p>
          <a:p>
            <a:pPr marL="0" indent="0">
              <a:buNone/>
            </a:pPr>
            <a:r>
              <a:rPr lang="en-GB" dirty="0"/>
              <a:t>PEAS(Performance, Environment, Actuator, Sensors)</a:t>
            </a:r>
          </a:p>
          <a:p>
            <a:pPr marL="0" indent="0">
              <a:buNone/>
            </a:pPr>
            <a:r>
              <a:rPr lang="en-GB" dirty="0"/>
              <a:t>P: Safe, Fast, Legal, comfortable trip, maximize profit</a:t>
            </a:r>
          </a:p>
          <a:p>
            <a:pPr marL="0" indent="0">
              <a:buNone/>
            </a:pPr>
            <a:r>
              <a:rPr lang="en-GB" dirty="0"/>
              <a:t>E: Road, Other Traffics, Pedestrians, Customers</a:t>
            </a:r>
          </a:p>
          <a:p>
            <a:pPr marL="0" indent="0">
              <a:buNone/>
            </a:pPr>
            <a:r>
              <a:rPr lang="en-GB" dirty="0"/>
              <a:t>A: Steering Wheels, accelerator, brake, signal, horn</a:t>
            </a:r>
          </a:p>
          <a:p>
            <a:pPr marL="0" indent="0">
              <a:buNone/>
            </a:pPr>
            <a:r>
              <a:rPr lang="en-GB" dirty="0"/>
              <a:t>S: Cameras, Sonar, Speedometer, GPS, Odometer, Engine sensors, keyboard</a:t>
            </a:r>
          </a:p>
          <a:p>
            <a:endParaRPr lang="en-US" dirty="0"/>
          </a:p>
        </p:txBody>
      </p:sp>
    </p:spTree>
    <p:extLst>
      <p:ext uri="{BB962C8B-B14F-4D97-AF65-F5344CB8AC3E}">
        <p14:creationId xmlns:p14="http://schemas.microsoft.com/office/powerpoint/2010/main" val="129462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GB" sz="3800" b="1" dirty="0"/>
              <a:t>Types of Environment</a:t>
            </a:r>
          </a:p>
          <a:p>
            <a:r>
              <a:rPr lang="en-US" b="1" dirty="0"/>
              <a:t>Fully observable (vs. partially observable): </a:t>
            </a:r>
            <a:r>
              <a:rPr lang="en-US" dirty="0"/>
              <a:t>An agent's sensors give it access to the complete state of the environment at each point in time.</a:t>
            </a:r>
          </a:p>
          <a:p>
            <a:r>
              <a:rPr lang="en-US" b="1" dirty="0"/>
              <a:t>Deterministic (vs. stochastic): </a:t>
            </a:r>
            <a:r>
              <a:rPr lang="en-US" dirty="0"/>
              <a:t>The next state of the environment is completely determined by the current state and the action executed by the agent. (If the environment is deterministic except for the actions of other agents, then the environment is strategic)</a:t>
            </a:r>
          </a:p>
          <a:p>
            <a:r>
              <a:rPr lang="en-US" b="1" dirty="0"/>
              <a:t>Episodic (vs. sequential): </a:t>
            </a:r>
            <a:r>
              <a:rPr lang="en-US" dirty="0"/>
              <a:t>The agent's experience is divided into atomic "episodes" (each episode consists of the agent perceiving and then performing a single action), and the choice of action in each episode depends only on the episode itself.</a:t>
            </a:r>
          </a:p>
          <a:p>
            <a:r>
              <a:rPr lang="en-US" b="1" dirty="0"/>
              <a:t>Static (vs. dynamic): </a:t>
            </a:r>
            <a:r>
              <a:rPr lang="en-US" dirty="0"/>
              <a:t>The environment is unchanged while an agent is deliberating. (The environment is semi-dynamic if the environment itself does not change with the passage of time but the agent's performance score does) </a:t>
            </a:r>
          </a:p>
          <a:p>
            <a:r>
              <a:rPr lang="en-US" b="1" dirty="0"/>
              <a:t>Discrete (vs. continuous): </a:t>
            </a:r>
            <a:r>
              <a:rPr lang="en-US" dirty="0"/>
              <a:t>A limited number of distinct, clearly defined percepts and actions.</a:t>
            </a:r>
          </a:p>
          <a:p>
            <a:r>
              <a:rPr lang="en-US" b="1" dirty="0"/>
              <a:t>Single agent (vs. multi-agent): </a:t>
            </a:r>
            <a:r>
              <a:rPr lang="en-US" dirty="0"/>
              <a:t>An agent operating by itself in an environment.</a:t>
            </a:r>
          </a:p>
        </p:txBody>
      </p:sp>
    </p:spTree>
    <p:extLst>
      <p:ext uri="{BB962C8B-B14F-4D97-AF65-F5344CB8AC3E}">
        <p14:creationId xmlns:p14="http://schemas.microsoft.com/office/powerpoint/2010/main" val="174383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16709"/>
            <a:ext cx="7198002" cy="3212441"/>
          </a:xfrm>
        </p:spPr>
      </p:pic>
    </p:spTree>
    <p:extLst>
      <p:ext uri="{BB962C8B-B14F-4D97-AF65-F5344CB8AC3E}">
        <p14:creationId xmlns:p14="http://schemas.microsoft.com/office/powerpoint/2010/main" val="3219735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400" b="1" dirty="0"/>
              <a:t>Agent Programme: </a:t>
            </a:r>
            <a:r>
              <a:rPr lang="en-US" sz="2400" b="1" dirty="0"/>
              <a:t> </a:t>
            </a:r>
            <a:r>
              <a:rPr lang="en-US" sz="2400" dirty="0"/>
              <a:t>Takes the current percept as input from the sensors and return an action to the actuators.</a:t>
            </a:r>
          </a:p>
          <a:p>
            <a:endParaRPr lang="en-US" dirty="0"/>
          </a:p>
          <a:p>
            <a:pPr marL="0" indent="0">
              <a:buNone/>
            </a:pPr>
            <a:br>
              <a:rPr lang="en-US" dirty="0"/>
            </a:br>
            <a:br>
              <a:rPr lang="en-US" dirty="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082" y="2109239"/>
            <a:ext cx="6705782" cy="1728931"/>
          </a:xfrm>
          <a:prstGeom prst="rect">
            <a:avLst/>
          </a:prstGeom>
        </p:spPr>
      </p:pic>
      <p:sp>
        <p:nvSpPr>
          <p:cNvPr id="5" name="Rectangle 4"/>
          <p:cNvSpPr/>
          <p:nvPr/>
        </p:nvSpPr>
        <p:spPr>
          <a:xfrm>
            <a:off x="895082" y="3806259"/>
            <a:ext cx="7103234" cy="861774"/>
          </a:xfrm>
          <a:prstGeom prst="rect">
            <a:avLst/>
          </a:prstGeom>
        </p:spPr>
        <p:txBody>
          <a:bodyPr wrap="square">
            <a:spAutoFit/>
          </a:bodyPr>
          <a:lstStyle/>
          <a:p>
            <a:r>
              <a:rPr lang="en-US" sz="1200" dirty="0">
                <a:solidFill>
                  <a:srgbClr val="000000"/>
                </a:solidFill>
              </a:rPr>
              <a:t>The T</a:t>
            </a:r>
            <a:r>
              <a:rPr lang="en-US" sz="900" dirty="0">
                <a:solidFill>
                  <a:srgbClr val="000000"/>
                </a:solidFill>
              </a:rPr>
              <a:t>ABLE</a:t>
            </a:r>
            <a:r>
              <a:rPr lang="en-US" sz="1200" dirty="0">
                <a:solidFill>
                  <a:srgbClr val="000000"/>
                </a:solidFill>
              </a:rPr>
              <a:t>-D</a:t>
            </a:r>
            <a:r>
              <a:rPr lang="en-US" sz="900" dirty="0">
                <a:solidFill>
                  <a:srgbClr val="000000"/>
                </a:solidFill>
              </a:rPr>
              <a:t>RIVEN</a:t>
            </a:r>
            <a:r>
              <a:rPr lang="en-US" sz="1200" dirty="0">
                <a:solidFill>
                  <a:srgbClr val="000000"/>
                </a:solidFill>
              </a:rPr>
              <a:t>-A</a:t>
            </a:r>
            <a:r>
              <a:rPr lang="en-US" sz="900" dirty="0">
                <a:solidFill>
                  <a:srgbClr val="000000"/>
                </a:solidFill>
              </a:rPr>
              <a:t>GENT </a:t>
            </a:r>
            <a:r>
              <a:rPr lang="en-US" sz="1200" dirty="0">
                <a:solidFill>
                  <a:srgbClr val="000000"/>
                </a:solidFill>
              </a:rPr>
              <a:t>program is invoked for each new percept and returns an action each time. It retains the complete percept </a:t>
            </a:r>
            <a:r>
              <a:rPr lang="en-US" sz="1400" dirty="0">
                <a:solidFill>
                  <a:srgbClr val="000000"/>
                </a:solidFill>
              </a:rPr>
              <a:t>sequence</a:t>
            </a:r>
            <a:r>
              <a:rPr lang="en-US" sz="1200" dirty="0">
                <a:solidFill>
                  <a:srgbClr val="000000"/>
                </a:solidFill>
              </a:rPr>
              <a:t> in memory</a:t>
            </a:r>
            <a:br>
              <a:rPr lang="en-US" sz="1200" dirty="0">
                <a:solidFill>
                  <a:srgbClr val="000000"/>
                </a:solidFill>
              </a:rPr>
            </a:br>
            <a:br>
              <a:rPr lang="en-US" sz="1200" dirty="0">
                <a:solidFill>
                  <a:srgbClr val="000000"/>
                </a:solidFill>
              </a:rPr>
            </a:br>
            <a:endParaRPr lang="en-US" sz="1200" dirty="0"/>
          </a:p>
        </p:txBody>
      </p:sp>
    </p:spTree>
    <p:extLst>
      <p:ext uri="{BB962C8B-B14F-4D97-AF65-F5344CB8AC3E}">
        <p14:creationId xmlns:p14="http://schemas.microsoft.com/office/powerpoint/2010/main" val="2854938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Agent</a:t>
            </a:r>
            <a:endParaRPr lang="en-US" dirty="0"/>
          </a:p>
        </p:txBody>
      </p:sp>
      <p:sp>
        <p:nvSpPr>
          <p:cNvPr id="3" name="Content Placeholder 2"/>
          <p:cNvSpPr>
            <a:spLocks noGrp="1"/>
          </p:cNvSpPr>
          <p:nvPr>
            <p:ph idx="1"/>
          </p:nvPr>
        </p:nvSpPr>
        <p:spPr/>
        <p:txBody>
          <a:bodyPr/>
          <a:lstStyle/>
          <a:p>
            <a:pPr marL="0" indent="0">
              <a:buNone/>
            </a:pPr>
            <a:r>
              <a:rPr lang="en-US" b="1" dirty="0"/>
              <a:t>Four basic types in order of increasing generality</a:t>
            </a:r>
            <a:r>
              <a:rPr lang="en-US" dirty="0"/>
              <a:t>:</a:t>
            </a:r>
          </a:p>
          <a:p>
            <a:r>
              <a:rPr lang="en-US" dirty="0"/>
              <a:t>Simple reflex agents</a:t>
            </a:r>
          </a:p>
          <a:p>
            <a:r>
              <a:rPr lang="en-US" dirty="0"/>
              <a:t>Model-based reflex agents</a:t>
            </a:r>
          </a:p>
          <a:p>
            <a:r>
              <a:rPr lang="en-US" dirty="0"/>
              <a:t>Goal-based agents</a:t>
            </a:r>
          </a:p>
          <a:p>
            <a:r>
              <a:rPr lang="en-US" dirty="0"/>
              <a:t>Utility-based agents</a:t>
            </a:r>
          </a:p>
          <a:p>
            <a:r>
              <a:rPr lang="en-US" dirty="0"/>
              <a:t>Learning Agent (</a:t>
            </a:r>
            <a:r>
              <a:rPr lang="en-US"/>
              <a:t>on your own)</a:t>
            </a:r>
            <a:endParaRPr lang="en-US" dirty="0"/>
          </a:p>
          <a:p>
            <a:endParaRPr lang="en-US" dirty="0"/>
          </a:p>
        </p:txBody>
      </p:sp>
    </p:spTree>
    <p:extLst>
      <p:ext uri="{BB962C8B-B14F-4D97-AF65-F5344CB8AC3E}">
        <p14:creationId xmlns:p14="http://schemas.microsoft.com/office/powerpoint/2010/main" val="2779409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Agents: </a:t>
            </a:r>
            <a:r>
              <a:rPr lang="en-GB" sz="4400" dirty="0"/>
              <a:t>Simple Reflex Agent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These agents select actions on the basis of the </a:t>
            </a:r>
            <a:r>
              <a:rPr lang="en-US" sz="2400" i="1" dirty="0">
                <a:solidFill>
                  <a:srgbClr val="FF0000"/>
                </a:solidFill>
              </a:rPr>
              <a:t>current</a:t>
            </a:r>
            <a:r>
              <a:rPr lang="en-US" sz="2400" i="1" dirty="0"/>
              <a:t> </a:t>
            </a:r>
            <a:r>
              <a:rPr lang="en-US" sz="2400" dirty="0"/>
              <a:t>percept, ignoring the rest of the percept history</a:t>
            </a:r>
            <a:endParaRPr lang="en-GB" sz="2400" dirty="0"/>
          </a:p>
          <a:p>
            <a:pPr marL="0" indent="0">
              <a:buNone/>
            </a:pPr>
            <a:r>
              <a:rPr lang="en-GB" sz="2400" dirty="0"/>
              <a:t>Ex: Vacuum Cleaner : </a:t>
            </a:r>
            <a:r>
              <a:rPr lang="en-US" sz="2400" dirty="0"/>
              <a:t>its decision is based only on the current location and on whether that location contains dirt</a:t>
            </a:r>
          </a:p>
          <a:p>
            <a:pPr marL="0" indent="0">
              <a:buNone/>
            </a:pPr>
            <a:endParaRPr lang="en-GB" sz="2400" dirty="0"/>
          </a:p>
          <a:p>
            <a:pPr marL="0" indent="0">
              <a:buNone/>
            </a:pPr>
            <a:endParaRPr lang="en-GB" sz="2400" dirty="0"/>
          </a:p>
          <a:p>
            <a:pPr marL="0" indent="0">
              <a:buNone/>
            </a:pP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053242"/>
            <a:ext cx="7471434" cy="1347308"/>
          </a:xfrm>
          <a:prstGeom prst="rect">
            <a:avLst/>
          </a:prstGeom>
        </p:spPr>
      </p:pic>
    </p:spTree>
    <p:extLst>
      <p:ext uri="{BB962C8B-B14F-4D97-AF65-F5344CB8AC3E}">
        <p14:creationId xmlns:p14="http://schemas.microsoft.com/office/powerpoint/2010/main" val="3768845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Agent: </a:t>
            </a:r>
            <a:r>
              <a:rPr lang="en-GB" sz="4400" dirty="0"/>
              <a:t>Simple Reflex Agent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817701"/>
            <a:ext cx="4094852" cy="2501816"/>
          </a:xfrm>
          <a:prstGeom prst="rect">
            <a:avLst/>
          </a:prstGeom>
        </p:spPr>
      </p:pic>
      <p:sp>
        <p:nvSpPr>
          <p:cNvPr id="8" name="TextBox 7"/>
          <p:cNvSpPr txBox="1"/>
          <p:nvPr/>
        </p:nvSpPr>
        <p:spPr>
          <a:xfrm>
            <a:off x="5056575" y="1817701"/>
            <a:ext cx="3253327" cy="1962076"/>
          </a:xfrm>
          <a:prstGeom prst="rect">
            <a:avLst/>
          </a:prstGeom>
          <a:noFill/>
        </p:spPr>
        <p:txBody>
          <a:bodyPr wrap="none" rtlCol="0">
            <a:spAutoFit/>
          </a:bodyPr>
          <a:lstStyle/>
          <a:p>
            <a:r>
              <a:rPr lang="en-US" sz="1350" b="1" dirty="0"/>
              <a:t>condition–action-rule</a:t>
            </a:r>
          </a:p>
          <a:p>
            <a:endParaRPr lang="en-US" sz="1350" dirty="0"/>
          </a:p>
          <a:p>
            <a:r>
              <a:rPr lang="en-US" sz="1350" b="1" dirty="0"/>
              <a:t>if </a:t>
            </a:r>
            <a:r>
              <a:rPr lang="en-US" sz="1350" i="1" dirty="0"/>
              <a:t>car-in-front-is-braking </a:t>
            </a:r>
            <a:r>
              <a:rPr lang="en-US" sz="1350" b="1" dirty="0"/>
              <a:t>then </a:t>
            </a:r>
            <a:r>
              <a:rPr lang="en-US" sz="1350" i="1" dirty="0"/>
              <a:t>initiate-braking</a:t>
            </a:r>
          </a:p>
          <a:p>
            <a:endParaRPr lang="en-US" sz="1350" i="1" dirty="0"/>
          </a:p>
          <a:p>
            <a:endParaRPr lang="en-US" sz="1350" i="1" dirty="0"/>
          </a:p>
          <a:p>
            <a:endParaRPr lang="en-US" sz="1350" i="1" dirty="0"/>
          </a:p>
          <a:p>
            <a:r>
              <a:rPr lang="en-US" sz="1350" i="1" dirty="0"/>
              <a:t>Limited intelligence</a:t>
            </a:r>
            <a:br>
              <a:rPr lang="en-US" sz="1350" dirty="0"/>
            </a:br>
            <a:br>
              <a:rPr lang="en-US" sz="1350" dirty="0"/>
            </a:br>
            <a:endParaRPr lang="en-US" sz="1350" dirty="0"/>
          </a:p>
        </p:txBody>
      </p:sp>
    </p:spTree>
    <p:extLst>
      <p:ext uri="{BB962C8B-B14F-4D97-AF65-F5344CB8AC3E}">
        <p14:creationId xmlns:p14="http://schemas.microsoft.com/office/powerpoint/2010/main" val="413690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 calcmode="lin" valueType="num">
                                      <p:cBhvr additive="base">
                                        <p:cTn id="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Agent: </a:t>
            </a:r>
            <a:r>
              <a:rPr lang="en-GB" sz="4400" dirty="0"/>
              <a:t>Model Based Agent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most effective way to handle partial observability is for the agent to </a:t>
            </a:r>
            <a:r>
              <a:rPr lang="en-US" i="1" dirty="0"/>
              <a:t>keep track of the</a:t>
            </a:r>
            <a:br>
              <a:rPr lang="en-US" dirty="0"/>
            </a:br>
            <a:r>
              <a:rPr lang="en-US" i="1" dirty="0"/>
              <a:t>part of the world it can’t see now</a:t>
            </a:r>
            <a:r>
              <a:rPr lang="en-US" dirty="0"/>
              <a:t>. By maintaining </a:t>
            </a:r>
            <a:r>
              <a:rPr lang="en-US" dirty="0">
                <a:solidFill>
                  <a:srgbClr val="FF0000"/>
                </a:solidFill>
              </a:rPr>
              <a:t>Internal State</a:t>
            </a:r>
          </a:p>
          <a:p>
            <a:r>
              <a:rPr lang="en-US" dirty="0"/>
              <a:t>how the world works:???</a:t>
            </a:r>
          </a:p>
          <a:p>
            <a:endParaRPr lang="en-US" dirty="0"/>
          </a:p>
          <a:p>
            <a:pPr marL="0" indent="0">
              <a:buNone/>
            </a:pPr>
            <a:br>
              <a:rPr lang="en-US" dirty="0"/>
            </a:br>
            <a:br>
              <a:rPr lang="en-US" dirty="0"/>
            </a:br>
            <a:endParaRPr lang="en-US" dirty="0"/>
          </a:p>
        </p:txBody>
      </p:sp>
    </p:spTree>
    <p:extLst>
      <p:ext uri="{BB962C8B-B14F-4D97-AF65-F5344CB8AC3E}">
        <p14:creationId xmlns:p14="http://schemas.microsoft.com/office/powerpoint/2010/main" val="357300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AI and Its Subfields</a:t>
            </a:r>
          </a:p>
        </p:txBody>
      </p:sp>
      <p:sp>
        <p:nvSpPr>
          <p:cNvPr id="4" name="Content Placeholder 3"/>
          <p:cNvSpPr>
            <a:spLocks noGrp="1"/>
          </p:cNvSpPr>
          <p:nvPr>
            <p:ph sz="quarter" idx="13"/>
          </p:nvPr>
        </p:nvSpPr>
        <p:spPr/>
        <p:txBody>
          <a:bodyPr>
            <a:normAutofit fontScale="92500" lnSpcReduction="10000"/>
          </a:bodyPr>
          <a:lstStyle/>
          <a:p>
            <a:r>
              <a:rPr lang="en-GB" dirty="0"/>
              <a:t>General Purpose Areas</a:t>
            </a:r>
          </a:p>
          <a:p>
            <a:pPr lvl="1"/>
            <a:r>
              <a:rPr lang="en-GB" dirty="0"/>
              <a:t>Learning</a:t>
            </a:r>
          </a:p>
          <a:p>
            <a:pPr lvl="1"/>
            <a:r>
              <a:rPr lang="en-GB" dirty="0"/>
              <a:t>Perception</a:t>
            </a:r>
          </a:p>
          <a:p>
            <a:pPr lvl="1"/>
            <a:r>
              <a:rPr lang="en-GB" dirty="0"/>
              <a:t>Natural Language Processing</a:t>
            </a:r>
          </a:p>
          <a:p>
            <a:pPr lvl="1"/>
            <a:r>
              <a:rPr lang="en-GB" dirty="0"/>
              <a:t>Common-sense Reasoning</a:t>
            </a:r>
          </a:p>
          <a:p>
            <a:pPr lvl="1"/>
            <a:r>
              <a:rPr lang="en-GB" dirty="0"/>
              <a:t>Robot Control</a:t>
            </a:r>
          </a:p>
        </p:txBody>
      </p:sp>
      <p:sp>
        <p:nvSpPr>
          <p:cNvPr id="5" name="Content Placeholder 4"/>
          <p:cNvSpPr>
            <a:spLocks noGrp="1"/>
          </p:cNvSpPr>
          <p:nvPr>
            <p:ph sz="quarter" idx="14"/>
          </p:nvPr>
        </p:nvSpPr>
        <p:spPr/>
        <p:txBody>
          <a:bodyPr>
            <a:normAutofit fontScale="77500" lnSpcReduction="20000"/>
          </a:bodyPr>
          <a:lstStyle/>
          <a:p>
            <a:r>
              <a:rPr lang="en-GB" dirty="0"/>
              <a:t>Specific Tasks</a:t>
            </a:r>
          </a:p>
          <a:p>
            <a:pPr lvl="1"/>
            <a:r>
              <a:rPr lang="en-GB" dirty="0"/>
              <a:t>Games (Chess, Backgammon, Cards, Checkers, Tic-Tac-Toe)</a:t>
            </a:r>
          </a:p>
          <a:p>
            <a:pPr lvl="1"/>
            <a:r>
              <a:rPr lang="en-GB" dirty="0"/>
              <a:t>Mathematical Theorems (Geometry, Calculus, Logic, Proving properties)</a:t>
            </a:r>
          </a:p>
          <a:p>
            <a:pPr lvl="1"/>
            <a:r>
              <a:rPr lang="en-GB" dirty="0"/>
              <a:t>Scientific Analysis</a:t>
            </a:r>
          </a:p>
          <a:p>
            <a:pPr lvl="1"/>
            <a:r>
              <a:rPr lang="en-GB" dirty="0"/>
              <a:t>Medical Analysis</a:t>
            </a:r>
          </a:p>
          <a:p>
            <a:pPr lvl="1"/>
            <a:r>
              <a:rPr lang="en-GB" dirty="0"/>
              <a:t>Financial Analysis</a:t>
            </a:r>
          </a:p>
          <a:p>
            <a:pPr lvl="1"/>
            <a:r>
              <a:rPr lang="en-GB" dirty="0"/>
              <a:t>Writing Literatures (Poems)</a:t>
            </a:r>
          </a:p>
        </p:txBody>
      </p:sp>
      <p:sp>
        <p:nvSpPr>
          <p:cNvPr id="6" name="TextBox 5"/>
          <p:cNvSpPr txBox="1"/>
          <p:nvPr/>
        </p:nvSpPr>
        <p:spPr>
          <a:xfrm>
            <a:off x="747921" y="4276724"/>
            <a:ext cx="7292836" cy="461665"/>
          </a:xfrm>
          <a:prstGeom prst="rect">
            <a:avLst/>
          </a:prstGeom>
          <a:noFill/>
        </p:spPr>
        <p:txBody>
          <a:bodyPr wrap="square" rtlCol="0">
            <a:spAutoFit/>
          </a:bodyPr>
          <a:lstStyle/>
          <a:p>
            <a:pPr algn="ctr"/>
            <a:r>
              <a:rPr lang="en-GB" sz="2400" dirty="0"/>
              <a:t>AI systemizes and automates intellectual tasks.</a:t>
            </a:r>
          </a:p>
        </p:txBody>
      </p:sp>
      <p:sp>
        <p:nvSpPr>
          <p:cNvPr id="3" name="Slide Number Placeholder 2"/>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a:t>
            </a:fld>
            <a:endParaRPr kumimoji="0" lang="en-US"/>
          </a:p>
        </p:txBody>
      </p:sp>
    </p:spTree>
    <p:extLst>
      <p:ext uri="{BB962C8B-B14F-4D97-AF65-F5344CB8AC3E}">
        <p14:creationId xmlns:p14="http://schemas.microsoft.com/office/powerpoint/2010/main" val="2230059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Agents: </a:t>
            </a:r>
            <a:r>
              <a:rPr lang="en-GB" dirty="0"/>
              <a:t>Model Based Agent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29" y="1668070"/>
            <a:ext cx="4731807" cy="2917577"/>
          </a:xfrm>
          <a:prstGeom prst="rect">
            <a:avLst/>
          </a:prstGeom>
        </p:spPr>
      </p:pic>
    </p:spTree>
    <p:extLst>
      <p:ext uri="{BB962C8B-B14F-4D97-AF65-F5344CB8AC3E}">
        <p14:creationId xmlns:p14="http://schemas.microsoft.com/office/powerpoint/2010/main" val="3022978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Agent: </a:t>
            </a:r>
            <a:r>
              <a:rPr lang="en-GB" sz="4400" dirty="0"/>
              <a:t>Goal Based Agent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Knowing something about the current state of the environment is not always enough to decide</a:t>
            </a:r>
            <a:br>
              <a:rPr lang="en-US" dirty="0"/>
            </a:br>
            <a:r>
              <a:rPr lang="en-US" dirty="0"/>
              <a:t>what to do. For example, at a road junction, the taxi can turn left, turn right, or go straight on.</a:t>
            </a:r>
          </a:p>
          <a:p>
            <a:r>
              <a:rPr lang="en-US" dirty="0"/>
              <a:t>The agent needs some sort of </a:t>
            </a:r>
            <a:r>
              <a:rPr lang="en-US" b="1" dirty="0"/>
              <a:t>goal </a:t>
            </a:r>
            <a:r>
              <a:rPr lang="en-US" dirty="0"/>
              <a:t>information that describes situations that are desirable</a:t>
            </a:r>
            <a:br>
              <a:rPr lang="en-US" dirty="0"/>
            </a:br>
            <a:br>
              <a:rPr lang="en-US" dirty="0"/>
            </a:br>
            <a:endParaRPr lang="en-US" dirty="0"/>
          </a:p>
        </p:txBody>
      </p:sp>
    </p:spTree>
    <p:extLst>
      <p:ext uri="{BB962C8B-B14F-4D97-AF65-F5344CB8AC3E}">
        <p14:creationId xmlns:p14="http://schemas.microsoft.com/office/powerpoint/2010/main" val="3960913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Agents: </a:t>
            </a:r>
            <a:r>
              <a:rPr lang="en-GB" sz="4400" dirty="0"/>
              <a:t>Goal Based Agent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742813"/>
            <a:ext cx="4735091" cy="2987797"/>
          </a:xfrm>
          <a:prstGeom prst="rect">
            <a:avLst/>
          </a:prstGeom>
        </p:spPr>
      </p:pic>
      <p:sp>
        <p:nvSpPr>
          <p:cNvPr id="5" name="TextBox 4"/>
          <p:cNvSpPr txBox="1"/>
          <p:nvPr/>
        </p:nvSpPr>
        <p:spPr>
          <a:xfrm>
            <a:off x="5900636" y="1742813"/>
            <a:ext cx="3243365" cy="3185487"/>
          </a:xfrm>
          <a:prstGeom prst="rect">
            <a:avLst/>
          </a:prstGeom>
          <a:noFill/>
        </p:spPr>
        <p:txBody>
          <a:bodyPr wrap="square" rtlCol="0">
            <a:spAutoFit/>
          </a:bodyPr>
          <a:lstStyle/>
          <a:p>
            <a:r>
              <a:rPr lang="en-US" sz="1500" dirty="0"/>
              <a:t>It keeps track of the world state as well as a set of goals it is trying to achieve, and chooses an action that will (eventually) lead to the achievement of its goals.</a:t>
            </a:r>
          </a:p>
          <a:p>
            <a:endParaRPr lang="en-US" sz="1500" dirty="0"/>
          </a:p>
          <a:p>
            <a:r>
              <a:rPr lang="en-US" sz="1500" dirty="0"/>
              <a:t>Searching and Planning is mandatory</a:t>
            </a:r>
          </a:p>
          <a:p>
            <a:endParaRPr lang="en-US" sz="1500" dirty="0"/>
          </a:p>
          <a:p>
            <a:r>
              <a:rPr lang="en-US" sz="1350" dirty="0"/>
              <a:t>“What will happen if I do such-and-such?” and “Will that make me happy?</a:t>
            </a:r>
            <a:br>
              <a:rPr lang="en-US" sz="1350" dirty="0"/>
            </a:br>
            <a:br>
              <a:rPr lang="en-US" sz="1350" dirty="0"/>
            </a:br>
            <a:br>
              <a:rPr lang="en-US" sz="1350" dirty="0"/>
            </a:br>
            <a:br>
              <a:rPr lang="en-US" sz="1350" dirty="0"/>
            </a:br>
            <a:endParaRPr lang="en-US" sz="1350" dirty="0"/>
          </a:p>
        </p:txBody>
      </p:sp>
    </p:spTree>
    <p:extLst>
      <p:ext uri="{BB962C8B-B14F-4D97-AF65-F5344CB8AC3E}">
        <p14:creationId xmlns:p14="http://schemas.microsoft.com/office/powerpoint/2010/main" val="7734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Agents: </a:t>
            </a:r>
            <a:r>
              <a:rPr lang="en-GB" sz="4400" dirty="0"/>
              <a:t>Utility Based Agent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Goals alone are not enough to generate high-quality behavior in most environments. For</a:t>
            </a:r>
            <a:br>
              <a:rPr lang="en-US" dirty="0"/>
            </a:br>
            <a:r>
              <a:rPr lang="en-US" dirty="0"/>
              <a:t>example, many action sequences will get the taxi to its destination (thereby achieving the</a:t>
            </a:r>
            <a:br>
              <a:rPr lang="en-US" dirty="0"/>
            </a:br>
            <a:r>
              <a:rPr lang="en-US" dirty="0"/>
              <a:t>goal) but some are quicker, safer, more reliable, or cheaper than others.</a:t>
            </a:r>
            <a:br>
              <a:rPr lang="en-US" dirty="0"/>
            </a:br>
            <a:endParaRPr lang="en-US" dirty="0"/>
          </a:p>
          <a:p>
            <a:r>
              <a:rPr lang="en-US" dirty="0"/>
              <a:t>Goal Achieved or not????</a:t>
            </a:r>
          </a:p>
          <a:p>
            <a:pPr marL="0" indent="0">
              <a:buNone/>
            </a:pPr>
            <a:r>
              <a:rPr lang="en-US" dirty="0"/>
              <a:t> Happy or Unhappy</a:t>
            </a:r>
            <a:br>
              <a:rPr lang="en-US" dirty="0"/>
            </a:br>
            <a:endParaRPr lang="en-US" dirty="0"/>
          </a:p>
          <a:p>
            <a:pPr marL="0" indent="0">
              <a:buNone/>
            </a:pPr>
            <a:endParaRPr lang="en-US" dirty="0"/>
          </a:p>
        </p:txBody>
      </p:sp>
    </p:spTree>
    <p:extLst>
      <p:ext uri="{BB962C8B-B14F-4D97-AF65-F5344CB8AC3E}">
        <p14:creationId xmlns:p14="http://schemas.microsoft.com/office/powerpoint/2010/main" val="303278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Agent: </a:t>
            </a:r>
            <a:r>
              <a:rPr lang="en-GB" sz="4400" dirty="0"/>
              <a:t>Utility Based Agents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760521"/>
            <a:ext cx="4760262" cy="2886542"/>
          </a:xfrm>
          <a:prstGeom prst="rect">
            <a:avLst/>
          </a:prstGeom>
        </p:spPr>
      </p:pic>
      <p:sp>
        <p:nvSpPr>
          <p:cNvPr id="5" name="TextBox 4"/>
          <p:cNvSpPr txBox="1"/>
          <p:nvPr/>
        </p:nvSpPr>
        <p:spPr>
          <a:xfrm>
            <a:off x="5583222" y="1748514"/>
            <a:ext cx="3560778" cy="2477601"/>
          </a:xfrm>
          <a:prstGeom prst="rect">
            <a:avLst/>
          </a:prstGeom>
          <a:noFill/>
        </p:spPr>
        <p:txBody>
          <a:bodyPr wrap="square" rtlCol="0">
            <a:spAutoFit/>
          </a:bodyPr>
          <a:lstStyle/>
          <a:p>
            <a:r>
              <a:rPr lang="en-US" sz="1600" dirty="0"/>
              <a:t>It uses a model of the world, along with</a:t>
            </a:r>
            <a:br>
              <a:rPr lang="en-US" sz="1600" dirty="0"/>
            </a:br>
            <a:r>
              <a:rPr lang="en-US" sz="1600" dirty="0"/>
              <a:t>a utility function that measures its preferences among states of the world. Then it chooses the action that leads to the best expected utility, where expected utility is computed by averaging over all possible outcome states, weighted by the probability of the outcome</a:t>
            </a:r>
            <a:br>
              <a:rPr lang="en-US" sz="1350" dirty="0"/>
            </a:br>
            <a:br>
              <a:rPr lang="en-US" sz="1350" dirty="0"/>
            </a:br>
            <a:endParaRPr lang="en-US" sz="1350" dirty="0"/>
          </a:p>
        </p:txBody>
      </p:sp>
    </p:spTree>
    <p:extLst>
      <p:ext uri="{BB962C8B-B14F-4D97-AF65-F5344CB8AC3E}">
        <p14:creationId xmlns:p14="http://schemas.microsoft.com/office/powerpoint/2010/main" val="3052914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Agents: Learning Agents</a:t>
            </a:r>
          </a:p>
        </p:txBody>
      </p:sp>
      <p:sp>
        <p:nvSpPr>
          <p:cNvPr id="3" name="Content Placeholder 2"/>
          <p:cNvSpPr>
            <a:spLocks noGrp="1"/>
          </p:cNvSpPr>
          <p:nvPr>
            <p:ph idx="1"/>
          </p:nvPr>
        </p:nvSpPr>
        <p:spPr/>
        <p:txBody>
          <a:bodyPr/>
          <a:lstStyle/>
          <a:p>
            <a:r>
              <a:rPr lang="en-US" dirty="0"/>
              <a:t>On your own…</a:t>
            </a:r>
          </a:p>
        </p:txBody>
      </p:sp>
    </p:spTree>
    <p:extLst>
      <p:ext uri="{BB962C8B-B14F-4D97-AF65-F5344CB8AC3E}">
        <p14:creationId xmlns:p14="http://schemas.microsoft.com/office/powerpoint/2010/main" val="707904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t>Russell, S. and </a:t>
            </a:r>
            <a:r>
              <a:rPr lang="en-GB" dirty="0" err="1"/>
              <a:t>Norvig</a:t>
            </a:r>
            <a:r>
              <a:rPr lang="en-GB" dirty="0"/>
              <a:t>, P., 2011, Artificial Intelligence: A Modern Approach, Pearson, India.</a:t>
            </a:r>
          </a:p>
          <a:p>
            <a:r>
              <a:rPr lang="en-GB" dirty="0"/>
              <a:t>Rich, E. and Knight, K., 2004, Artificial Intelligence, Tata McGraw hill, India.</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46</a:t>
            </a:fld>
            <a:endParaRPr lang="en-GB"/>
          </a:p>
        </p:txBody>
      </p:sp>
    </p:spTree>
    <p:extLst>
      <p:ext uri="{BB962C8B-B14F-4D97-AF65-F5344CB8AC3E}">
        <p14:creationId xmlns:p14="http://schemas.microsoft.com/office/powerpoint/2010/main" val="2435429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Thank You</a:t>
            </a:r>
          </a:p>
        </p:txBody>
      </p:sp>
      <p:sp>
        <p:nvSpPr>
          <p:cNvPr id="3" name="Text Placeholder 2"/>
          <p:cNvSpPr>
            <a:spLocks noGrp="1"/>
          </p:cNvSpPr>
          <p:nvPr>
            <p:ph type="body" idx="1"/>
          </p:nvPr>
        </p:nvSpPr>
        <p:spPr/>
        <p:txBody>
          <a:bodyPr>
            <a:normAutofit fontScale="85000" lnSpcReduction="20000"/>
          </a:bodyPr>
          <a:lstStyle/>
          <a:p>
            <a:r>
              <a:rPr lang="en-GB" dirty="0"/>
              <a:t>Any Queries?</a:t>
            </a:r>
          </a:p>
          <a:p>
            <a:endParaRPr lang="en-GB" dirty="0"/>
          </a:p>
          <a:p>
            <a:r>
              <a:rPr lang="en-GB" dirty="0"/>
              <a:t>One Day Machine will be Intelligent. What about Man?</a:t>
            </a:r>
          </a:p>
        </p:txBody>
      </p:sp>
      <p:sp>
        <p:nvSpPr>
          <p:cNvPr id="4" name="Slide Number Placeholder 3"/>
          <p:cNvSpPr>
            <a:spLocks noGrp="1"/>
          </p:cNvSpPr>
          <p:nvPr>
            <p:ph type="sldNum" sz="quarter" idx="11"/>
          </p:nvPr>
        </p:nvSpPr>
        <p:spPr/>
        <p:txBody>
          <a:bodyPr/>
          <a:lstStyle/>
          <a:p>
            <a:pPr algn="ctr"/>
            <a:fld id="{8F82E0A0-C266-4798-8C8F-B9F91E9DA37E}" type="slidenum">
              <a:rPr kumimoji="0" lang="en-US" sz="2400" b="1" smtClean="0">
                <a:solidFill>
                  <a:srgbClr val="FFFFFF"/>
                </a:solidFill>
              </a:rPr>
              <a:pPr algn="ctr"/>
              <a:t>47</a:t>
            </a:fld>
            <a:endParaRPr kumimoji="0" lang="en-US" sz="2400" dirty="0">
              <a:solidFill>
                <a:srgbClr val="FFFFFF"/>
              </a:solidFill>
            </a:endParaRPr>
          </a:p>
        </p:txBody>
      </p:sp>
    </p:spTree>
    <p:extLst>
      <p:ext uri="{BB962C8B-B14F-4D97-AF65-F5344CB8AC3E}">
        <p14:creationId xmlns:p14="http://schemas.microsoft.com/office/powerpoint/2010/main" val="149414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Definition of AI- What is AI?</a:t>
            </a:r>
          </a:p>
        </p:txBody>
      </p:sp>
      <p:sp>
        <p:nvSpPr>
          <p:cNvPr id="6" name="Content Placeholder 5"/>
          <p:cNvSpPr>
            <a:spLocks noGrp="1"/>
          </p:cNvSpPr>
          <p:nvPr>
            <p:ph idx="1"/>
          </p:nvPr>
        </p:nvSpPr>
        <p:spPr/>
        <p:txBody>
          <a:bodyPr>
            <a:normAutofit/>
          </a:bodyPr>
          <a:lstStyle/>
          <a:p>
            <a:r>
              <a:rPr lang="en-GB" dirty="0"/>
              <a:t>A thought process</a:t>
            </a:r>
          </a:p>
          <a:p>
            <a:r>
              <a:rPr lang="en-GB" dirty="0"/>
              <a:t>Reasoning</a:t>
            </a:r>
          </a:p>
          <a:p>
            <a:r>
              <a:rPr lang="en-GB" dirty="0"/>
              <a:t>Fidelity to Human Performance</a:t>
            </a:r>
          </a:p>
          <a:p>
            <a:r>
              <a:rPr lang="en-GB" dirty="0"/>
              <a:t>Rationality (doing right thing)</a:t>
            </a:r>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5</a:t>
            </a:fld>
            <a:endParaRPr lang="en-GB"/>
          </a:p>
        </p:txBody>
      </p:sp>
    </p:spTree>
    <p:extLst>
      <p:ext uri="{BB962C8B-B14F-4D97-AF65-F5344CB8AC3E}">
        <p14:creationId xmlns:p14="http://schemas.microsoft.com/office/powerpoint/2010/main" val="230019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AI- Approaches to AI</a:t>
            </a:r>
          </a:p>
        </p:txBody>
      </p:sp>
      <p:sp>
        <p:nvSpPr>
          <p:cNvPr id="3" name="Content Placeholder 2"/>
          <p:cNvSpPr>
            <a:spLocks noGrp="1"/>
          </p:cNvSpPr>
          <p:nvPr>
            <p:ph idx="1"/>
          </p:nvPr>
        </p:nvSpPr>
        <p:spPr/>
        <p:txBody>
          <a:bodyPr/>
          <a:lstStyle/>
          <a:p>
            <a:r>
              <a:rPr lang="en-GB" dirty="0"/>
              <a:t>Act Humanly: Turing Test Approach</a:t>
            </a:r>
          </a:p>
          <a:p>
            <a:r>
              <a:rPr lang="en-GB" dirty="0"/>
              <a:t>Think Humanly: Cognitive Modelling Approach</a:t>
            </a:r>
          </a:p>
          <a:p>
            <a:r>
              <a:rPr lang="en-GB" dirty="0"/>
              <a:t>Think Rationally: The Laws of Though Approach</a:t>
            </a:r>
          </a:p>
          <a:p>
            <a:r>
              <a:rPr lang="en-GB" dirty="0"/>
              <a:t>Act Rationally: The Rational Agent Approach</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6</a:t>
            </a:fld>
            <a:endParaRPr lang="en-GB"/>
          </a:p>
        </p:txBody>
      </p:sp>
    </p:spTree>
    <p:extLst>
      <p:ext uri="{BB962C8B-B14F-4D97-AF65-F5344CB8AC3E}">
        <p14:creationId xmlns:p14="http://schemas.microsoft.com/office/powerpoint/2010/main" val="392261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 Humanly: Turing Test Approach</a:t>
            </a:r>
          </a:p>
        </p:txBody>
      </p:sp>
      <p:sp>
        <p:nvSpPr>
          <p:cNvPr id="3" name="Content Placeholder 2"/>
          <p:cNvSpPr>
            <a:spLocks noGrp="1"/>
          </p:cNvSpPr>
          <p:nvPr>
            <p:ph idx="1"/>
          </p:nvPr>
        </p:nvSpPr>
        <p:spPr/>
        <p:txBody>
          <a:bodyPr>
            <a:normAutofit fontScale="77500" lnSpcReduction="20000"/>
          </a:bodyPr>
          <a:lstStyle/>
          <a:p>
            <a:r>
              <a:rPr lang="en-GB" dirty="0"/>
              <a:t>The art of creating machines that perform functions that require intelligence when performed by people.(</a:t>
            </a:r>
            <a:r>
              <a:rPr lang="en-GB" dirty="0" err="1"/>
              <a:t>Kurzwail</a:t>
            </a:r>
            <a:r>
              <a:rPr lang="en-GB" dirty="0"/>
              <a:t>, 1990)</a:t>
            </a:r>
          </a:p>
          <a:p>
            <a:r>
              <a:rPr lang="en-GB" dirty="0"/>
              <a:t>The study of how to make computers do things at which, at the moment, people are better.(Rich and Knight, 1991)</a:t>
            </a:r>
          </a:p>
          <a:p>
            <a:r>
              <a:rPr lang="en-GB" dirty="0"/>
              <a:t>Based on Turing Test (Alan Turing, 1950)</a:t>
            </a:r>
          </a:p>
          <a:p>
            <a:pPr lvl="1"/>
            <a:r>
              <a:rPr lang="en-GB" dirty="0"/>
              <a:t>Test based on </a:t>
            </a:r>
            <a:r>
              <a:rPr lang="en-GB" dirty="0" err="1"/>
              <a:t>indistinguishability</a:t>
            </a:r>
            <a:r>
              <a:rPr lang="en-GB" dirty="0"/>
              <a:t> from undeniably intelligent entities (human).</a:t>
            </a:r>
          </a:p>
          <a:p>
            <a:pPr lvl="1"/>
            <a:r>
              <a:rPr lang="en-GB" dirty="0"/>
              <a:t>The computer passes a test if a human interrogator, after posing some written questions, can’t tell whether the responses were made by a human or not.</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7</a:t>
            </a:fld>
            <a:endParaRPr lang="en-GB"/>
          </a:p>
        </p:txBody>
      </p:sp>
    </p:spTree>
    <p:extLst>
      <p:ext uri="{BB962C8B-B14F-4D97-AF65-F5344CB8AC3E}">
        <p14:creationId xmlns:p14="http://schemas.microsoft.com/office/powerpoint/2010/main" val="262645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 Humanly: Turing Test Approach</a:t>
            </a:r>
          </a:p>
        </p:txBody>
      </p:sp>
      <p:sp>
        <p:nvSpPr>
          <p:cNvPr id="3" name="Content Placeholder 2"/>
          <p:cNvSpPr>
            <a:spLocks noGrp="1"/>
          </p:cNvSpPr>
          <p:nvPr>
            <p:ph idx="1"/>
          </p:nvPr>
        </p:nvSpPr>
        <p:spPr/>
        <p:txBody>
          <a:bodyPr>
            <a:normAutofit fontScale="77500" lnSpcReduction="20000"/>
          </a:bodyPr>
          <a:lstStyle/>
          <a:p>
            <a:r>
              <a:rPr lang="en-GB" dirty="0"/>
              <a:t>Capabilities need of the computer for the tests:</a:t>
            </a:r>
          </a:p>
          <a:p>
            <a:pPr lvl="1"/>
            <a:r>
              <a:rPr lang="en-GB" dirty="0"/>
              <a:t>Natural Language Processing (ability to communicate successfully)</a:t>
            </a:r>
          </a:p>
          <a:p>
            <a:pPr lvl="1"/>
            <a:r>
              <a:rPr lang="en-GB" dirty="0"/>
              <a:t>Knowledge Representation (store what it knows or hears)</a:t>
            </a:r>
          </a:p>
          <a:p>
            <a:pPr lvl="1"/>
            <a:r>
              <a:rPr lang="en-GB" dirty="0"/>
              <a:t>Automated Reasoning (use the stored information to answer questions and draw new conclusions)</a:t>
            </a:r>
          </a:p>
          <a:p>
            <a:pPr lvl="1"/>
            <a:r>
              <a:rPr lang="en-GB" dirty="0"/>
              <a:t>Machine Learning (adapt to new circumstances and to detect and extrapolate patterns)</a:t>
            </a:r>
          </a:p>
          <a:p>
            <a:r>
              <a:rPr lang="en-GB" dirty="0"/>
              <a:t>And</a:t>
            </a:r>
          </a:p>
          <a:p>
            <a:pPr lvl="1"/>
            <a:r>
              <a:rPr lang="en-GB" dirty="0"/>
              <a:t>Computer Vision (to perceive objects)</a:t>
            </a:r>
          </a:p>
          <a:p>
            <a:pPr lvl="1"/>
            <a:r>
              <a:rPr lang="en-GB" dirty="0"/>
              <a:t>Robotics (to manipulate objects and move about)</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8</a:t>
            </a:fld>
            <a:endParaRPr lang="en-GB"/>
          </a:p>
        </p:txBody>
      </p:sp>
    </p:spTree>
    <p:extLst>
      <p:ext uri="{BB962C8B-B14F-4D97-AF65-F5344CB8AC3E}">
        <p14:creationId xmlns:p14="http://schemas.microsoft.com/office/powerpoint/2010/main" val="329096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Think Humanly: Cognitive Modelling Approach</a:t>
            </a:r>
          </a:p>
        </p:txBody>
      </p:sp>
      <p:sp>
        <p:nvSpPr>
          <p:cNvPr id="3" name="Content Placeholder 2"/>
          <p:cNvSpPr>
            <a:spLocks noGrp="1"/>
          </p:cNvSpPr>
          <p:nvPr>
            <p:ph idx="1"/>
          </p:nvPr>
        </p:nvSpPr>
        <p:spPr/>
        <p:txBody>
          <a:bodyPr>
            <a:normAutofit fontScale="70000" lnSpcReduction="20000"/>
          </a:bodyPr>
          <a:lstStyle/>
          <a:p>
            <a:r>
              <a:rPr lang="en-GB" dirty="0"/>
              <a:t>The exciting new effort to make computers think… machines with minds, in the full and literal sense. (</a:t>
            </a:r>
            <a:r>
              <a:rPr lang="en-GB" dirty="0" err="1"/>
              <a:t>Haugeland</a:t>
            </a:r>
            <a:r>
              <a:rPr lang="en-GB" dirty="0"/>
              <a:t>, 1985)</a:t>
            </a:r>
          </a:p>
          <a:p>
            <a:r>
              <a:rPr lang="en-GB" dirty="0"/>
              <a:t>“The automation of activities that we associate with human thinking, activities such as decision-making, problem solving, learning…”(Bellman, 1978)</a:t>
            </a:r>
          </a:p>
          <a:p>
            <a:r>
              <a:rPr lang="en-GB" dirty="0"/>
              <a:t>Based on Cognitive Science</a:t>
            </a:r>
          </a:p>
          <a:p>
            <a:pPr lvl="1"/>
            <a:r>
              <a:rPr lang="en-GB" dirty="0"/>
              <a:t>Cognitive science brings together compute models from AI and experimental techniques from psychology to try to construct precise and testable theories of the workings of the human mind.</a:t>
            </a:r>
          </a:p>
          <a:p>
            <a:pPr lvl="1"/>
            <a:r>
              <a:rPr lang="en-GB" dirty="0"/>
              <a:t>Needs understanding of how human thinks?</a:t>
            </a:r>
          </a:p>
          <a:p>
            <a:pPr lvl="1"/>
            <a:r>
              <a:rPr lang="en-GB" dirty="0"/>
              <a:t>Example: General Problem Solver-GPS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9</a:t>
            </a:fld>
            <a:endParaRPr lang="en-GB"/>
          </a:p>
        </p:txBody>
      </p:sp>
    </p:spTree>
    <p:extLst>
      <p:ext uri="{BB962C8B-B14F-4D97-AF65-F5344CB8AC3E}">
        <p14:creationId xmlns:p14="http://schemas.microsoft.com/office/powerpoint/2010/main" val="3500819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16x9">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 presentation</Template>
  <TotalTime>0</TotalTime>
  <Words>3012</Words>
  <Application>Microsoft Office PowerPoint</Application>
  <PresentationFormat>On-screen Show (16:9)</PresentationFormat>
  <Paragraphs>348</Paragraphs>
  <Slides>47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Calibri</vt:lpstr>
      <vt:lpstr>Tw Cen MT</vt:lpstr>
      <vt:lpstr>Wingdings</vt:lpstr>
      <vt:lpstr>Wingdings 2</vt:lpstr>
      <vt:lpstr>WidescreenPresentation16x9</vt:lpstr>
      <vt:lpstr>Introduction to ai</vt:lpstr>
      <vt:lpstr>Outline</vt:lpstr>
      <vt:lpstr>Overview- Background</vt:lpstr>
      <vt:lpstr>Overview- AI and Its Subfields</vt:lpstr>
      <vt:lpstr>Definition of AI- What is AI?</vt:lpstr>
      <vt:lpstr>Definition of AI- Approaches to AI</vt:lpstr>
      <vt:lpstr>Act Humanly: Turing Test Approach</vt:lpstr>
      <vt:lpstr>Act Humanly: Turing Test Approach</vt:lpstr>
      <vt:lpstr>Think Humanly: Cognitive Modelling Approach</vt:lpstr>
      <vt:lpstr>Think Rationally: The Laws of Thought Approach</vt:lpstr>
      <vt:lpstr>Act Rationally: The Rational Agent Approach</vt:lpstr>
      <vt:lpstr>AI and Related Fields- The Foundations of AI</vt:lpstr>
      <vt:lpstr>AI and Related Fields- The Foundations of AI</vt:lpstr>
      <vt:lpstr>AI and Related Fields- The Foundations of AI</vt:lpstr>
      <vt:lpstr>Brief History of AI- The Gestation Period (1943-1955)</vt:lpstr>
      <vt:lpstr>Brief History of AI- The Birth (1956)</vt:lpstr>
      <vt:lpstr>Brief History of AI: The Early Period  (1952-1969)</vt:lpstr>
      <vt:lpstr>Brief History of AI: The Early Period  (1952-1969)</vt:lpstr>
      <vt:lpstr>Brief History of AI: The Early Period  (1952-1969)</vt:lpstr>
      <vt:lpstr>Brief History of AI: Reality Dawns (1966-1973)</vt:lpstr>
      <vt:lpstr>Brief History of AI: Knowledge Based Systems (1969-1979)</vt:lpstr>
      <vt:lpstr>Brief History of AI: Knowledge Based Systems (1969-1979)</vt:lpstr>
      <vt:lpstr>Brief History of AI: AI as an Industry (1980-Present)</vt:lpstr>
      <vt:lpstr>Brief History of AI: Return of Neural Networks (1986-Present)</vt:lpstr>
      <vt:lpstr>Brief History of AI: AI as a Science  (1987-Present)</vt:lpstr>
      <vt:lpstr>Brief History of AI: Success Stories</vt:lpstr>
      <vt:lpstr>Applications of AI</vt:lpstr>
      <vt:lpstr>Importance of AI</vt:lpstr>
      <vt:lpstr>Definition of Knowledge and Learning</vt:lpstr>
      <vt:lpstr>Importance of Knowledge and Learning</vt:lpstr>
      <vt:lpstr>Black-Box Model of Agent</vt:lpstr>
      <vt:lpstr>Agent</vt:lpstr>
      <vt:lpstr>Agent</vt:lpstr>
      <vt:lpstr>PowerPoint Presentation</vt:lpstr>
      <vt:lpstr>PowerPoint Presentation</vt:lpstr>
      <vt:lpstr>Agent</vt:lpstr>
      <vt:lpstr>Agents: Simple Reflex Agent</vt:lpstr>
      <vt:lpstr>Agent: Simple Reflex Agent</vt:lpstr>
      <vt:lpstr>Agent: Model Based Agent </vt:lpstr>
      <vt:lpstr>Agents: Model Based Agent</vt:lpstr>
      <vt:lpstr>Agent: Goal Based Agent</vt:lpstr>
      <vt:lpstr>Agents: Goal Based Agent</vt:lpstr>
      <vt:lpstr>Agents: Utility Based Agent</vt:lpstr>
      <vt:lpstr>Agent: Utility Based Agents</vt:lpstr>
      <vt:lpstr>Agents: Learning Agents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2015-07-06T15:40:46Z</dcterms:created>
  <dcterms:modified xsi:type="dcterms:W3CDTF">2016-04-20T02:28:19Z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