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272" r:id="rId4"/>
    <p:sldId id="258" r:id="rId5"/>
    <p:sldId id="259" r:id="rId6"/>
    <p:sldId id="260" r:id="rId7"/>
    <p:sldId id="261" r:id="rId8"/>
    <p:sldId id="262" r:id="rId9"/>
    <p:sldId id="263" r:id="rId10"/>
    <p:sldId id="264" r:id="rId11"/>
    <p:sldId id="286" r:id="rId12"/>
    <p:sldId id="265" r:id="rId13"/>
    <p:sldId id="266" r:id="rId14"/>
    <p:sldId id="267" r:id="rId15"/>
    <p:sldId id="268" r:id="rId16"/>
    <p:sldId id="269" r:id="rId17"/>
    <p:sldId id="273" r:id="rId18"/>
    <p:sldId id="270" r:id="rId19"/>
    <p:sldId id="274" r:id="rId20"/>
    <p:sldId id="271" r:id="rId21"/>
    <p:sldId id="275" r:id="rId22"/>
    <p:sldId id="276" r:id="rId23"/>
    <p:sldId id="277" r:id="rId24"/>
    <p:sldId id="278" r:id="rId25"/>
    <p:sldId id="279" r:id="rId26"/>
    <p:sldId id="280" r:id="rId27"/>
    <p:sldId id="281" r:id="rId28"/>
    <p:sldId id="282" r:id="rId29"/>
    <p:sldId id="28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9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2BF4E-A550-4B5C-A31A-E6EE4F719D22}" type="datetimeFigureOut">
              <a:rPr lang="en-US" smtClean="0"/>
              <a:t>4/4/2016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90FBA-6572-4BE5-A7CC-589568BD935C}" type="slidenum">
              <a:rPr lang="en-US" smtClean="0"/>
              <a:t>‹#›</a:t>
            </a:fld>
            <a:endParaRPr lang="en-US"/>
          </a:p>
        </p:txBody>
      </p:sp>
    </p:spTree>
    <p:extLst>
      <p:ext uri="{BB962C8B-B14F-4D97-AF65-F5344CB8AC3E}">
        <p14:creationId xmlns:p14="http://schemas.microsoft.com/office/powerpoint/2010/main" val="3276664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a:p>
        </p:txBody>
      </p:sp>
      <p:sp>
        <p:nvSpPr>
          <p:cNvPr id="28" name="Date Placeholder 27"/>
          <p:cNvSpPr>
            <a:spLocks noGrp="1"/>
          </p:cNvSpPr>
          <p:nvPr>
            <p:ph type="dt" sz="half" idx="10"/>
          </p:nvPr>
        </p:nvSpPr>
        <p:spPr>
          <a:xfrm>
            <a:off x="101600" y="6068699"/>
            <a:ext cx="2743200" cy="685800"/>
          </a:xfrm>
        </p:spPr>
        <p:txBody>
          <a:bodyPr>
            <a:noAutofit/>
          </a:bodyPr>
          <a:lstStyle>
            <a:lvl1pPr algn="ctr" eaLnBrk="1" latinLnBrk="0" hangingPunct="1">
              <a:defRPr kumimoji="0" sz="2667">
                <a:solidFill>
                  <a:srgbClr val="FFFFFF"/>
                </a:solidFill>
              </a:defRPr>
            </a:lvl1pPr>
            <a:extLst/>
          </a:lstStyle>
          <a:p>
            <a:fld id="{B1352102-95E2-4C61-8B65-EC075514B7D0}" type="datetime1">
              <a:rPr lang="en-GB" smtClean="0"/>
              <a:t>04/04/2016</a:t>
            </a:fld>
            <a:endParaRPr lang="en-GB" dirty="0"/>
          </a:p>
        </p:txBody>
      </p:sp>
      <p:sp>
        <p:nvSpPr>
          <p:cNvPr id="17" name="Footer Placeholder 16"/>
          <p:cNvSpPr>
            <a:spLocks noGrp="1"/>
          </p:cNvSpPr>
          <p:nvPr>
            <p:ph type="ftr" sz="quarter" idx="11"/>
          </p:nvPr>
        </p:nvSpPr>
        <p:spPr>
          <a:xfrm>
            <a:off x="2780524" y="236539"/>
            <a:ext cx="7823200" cy="365125"/>
          </a:xfrm>
        </p:spPr>
        <p:txBody>
          <a:bodyPr/>
          <a:lstStyle>
            <a:lvl1pPr algn="r" eaLnBrk="1" latinLnBrk="0" hangingPunct="1">
              <a:defRPr kumimoji="0">
                <a:solidFill>
                  <a:schemeClr val="tx2"/>
                </a:solidFill>
              </a:defRPr>
            </a:lvl1pPr>
            <a:extLst/>
          </a:lstStyle>
          <a:p>
            <a:endParaRPr lang="en-GB" dirty="0"/>
          </a:p>
        </p:txBody>
      </p:sp>
      <p:sp>
        <p:nvSpPr>
          <p:cNvPr id="29" name="Slide Number Placeholder 28"/>
          <p:cNvSpPr>
            <a:spLocks noGrp="1"/>
          </p:cNvSpPr>
          <p:nvPr>
            <p:ph type="sldNum" sz="quarter" idx="12"/>
          </p:nvPr>
        </p:nvSpPr>
        <p:spPr>
          <a:xfrm>
            <a:off x="10668000" y="228600"/>
            <a:ext cx="1117600" cy="381000"/>
          </a:xfrm>
        </p:spPr>
        <p:txBody>
          <a:bodyPr/>
          <a:lstStyle>
            <a:lvl1pPr eaLnBrk="1" latinLnBrk="0" hangingPunct="1">
              <a:defRPr kumimoji="0">
                <a:solidFill>
                  <a:schemeClr val="tx2"/>
                </a:solidFill>
              </a:defRPr>
            </a:lvl1pPr>
            <a:extLst/>
          </a:lstStyle>
          <a:p>
            <a:fld id="{2FD8CD91-B2F7-4B82-A5F9-5F7EC8045F15}" type="slidenum">
              <a:rPr lang="en-GB" smtClean="0"/>
              <a:t>‹#›</a:t>
            </a:fld>
            <a:endParaRPr lang="en-GB"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extLst>
      <p:ext uri="{BB962C8B-B14F-4D97-AF65-F5344CB8AC3E}">
        <p14:creationId xmlns:p14="http://schemas.microsoft.com/office/powerpoint/2010/main" val="26324614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6E628-790B-4C8E-8CD8-F909022C8E5F}" type="datetime1">
              <a:rPr lang="en-GB" smtClean="0"/>
              <a:t>04/04/2016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FD8CD91-B2F7-4B82-A5F9-5F7EC8045F15}" type="slidenum">
              <a:rPr lang="en-GB" smtClean="0"/>
              <a:t>‹#›</a:t>
            </a:fld>
            <a:endParaRPr lang="en-GB" dirty="0"/>
          </a:p>
        </p:txBody>
      </p:sp>
    </p:spTree>
    <p:extLst>
      <p:ext uri="{BB962C8B-B14F-4D97-AF65-F5344CB8AC3E}">
        <p14:creationId xmlns:p14="http://schemas.microsoft.com/office/powerpoint/2010/main" val="103316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3" name="Rectangle 2"/>
          <p:cNvSpPr>
            <a:spLocks noGrp="1"/>
          </p:cNvSpPr>
          <p:nvPr>
            <p:ph type="dt" sz="half" idx="10"/>
          </p:nvPr>
        </p:nvSpPr>
        <p:spPr/>
        <p:txBody>
          <a:bodyPr/>
          <a:lstStyle/>
          <a:p>
            <a:fld id="{52696D9A-F5F1-4515-BCB4-57A7530DC521}" type="datetime1">
              <a:rPr lang="en-GB" smtClean="0"/>
              <a:t>04/04/2016</a:t>
            </a:fld>
            <a:endParaRPr lang="en-GB" dirty="0"/>
          </a:p>
        </p:txBody>
      </p:sp>
      <p:sp>
        <p:nvSpPr>
          <p:cNvPr id="4" name="Rectangle 3"/>
          <p:cNvSpPr>
            <a:spLocks noGrp="1"/>
          </p:cNvSpPr>
          <p:nvPr>
            <p:ph type="ftr" sz="quarter" idx="11"/>
          </p:nvPr>
        </p:nvSpPr>
        <p:spPr/>
        <p:txBody>
          <a:bodyPr/>
          <a:lstStyle/>
          <a:p>
            <a:endParaRPr lang="en-GB" dirty="0"/>
          </a:p>
        </p:txBody>
      </p:sp>
      <p:sp>
        <p:nvSpPr>
          <p:cNvPr id="5" name="Rectangle 4"/>
          <p:cNvSpPr>
            <a:spLocks noGrp="1"/>
          </p:cNvSpPr>
          <p:nvPr>
            <p:ph type="sldNum" sz="quarter" idx="12"/>
          </p:nvPr>
        </p:nvSpPr>
        <p:spPr/>
        <p:txBody>
          <a:bodyPr/>
          <a:lstStyle/>
          <a:p>
            <a:fld id="{2FD8CD91-B2F7-4B82-A5F9-5F7EC8045F15}" type="slidenum">
              <a:rPr lang="en-GB" smtClean="0"/>
              <a:t>‹#›</a:t>
            </a:fld>
            <a:endParaRPr lang="en-GB"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65395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p:txBody>
          <a:bodyPr/>
          <a:lstStyle/>
          <a:p>
            <a:fld id="{8D27763B-010E-4E6E-9BAF-56CCCE03F06B}" type="datetime1">
              <a:rPr lang="en-GB" smtClean="0"/>
              <a:t>04/04/2016</a:t>
            </a:fld>
            <a:endParaRPr lang="en-GB" dirty="0"/>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2FD8CD91-B2F7-4B82-A5F9-5F7EC8045F15}" type="slidenum">
              <a:rPr lang="en-GB" smtClean="0"/>
              <a:t>‹#›</a:t>
            </a:fld>
            <a:endParaRPr lang="en-GB" dirty="0"/>
          </a:p>
        </p:txBody>
      </p:sp>
      <p:sp>
        <p:nvSpPr>
          <p:cNvPr id="14" name="Footer Placeholder 13"/>
          <p:cNvSpPr>
            <a:spLocks noGrp="1"/>
          </p:cNvSpPr>
          <p:nvPr>
            <p:ph type="ftr" sz="quarter" idx="12"/>
          </p:nvPr>
        </p:nvSpPr>
        <p:spPr/>
        <p:txBody>
          <a:bodyPr/>
          <a:lstStyle/>
          <a:p>
            <a:endParaRPr lang="en-GB" dirty="0"/>
          </a:p>
        </p:txBody>
      </p:sp>
    </p:spTree>
    <p:extLst>
      <p:ext uri="{BB962C8B-B14F-4D97-AF65-F5344CB8AC3E}">
        <p14:creationId xmlns:p14="http://schemas.microsoft.com/office/powerpoint/2010/main" val="26565979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8" name="Date Placeholder 7"/>
          <p:cNvSpPr>
            <a:spLocks noGrp="1"/>
          </p:cNvSpPr>
          <p:nvPr>
            <p:ph type="dt" sz="half" idx="15"/>
          </p:nvPr>
        </p:nvSpPr>
        <p:spPr/>
        <p:txBody>
          <a:bodyPr rtlCol="0"/>
          <a:lstStyle/>
          <a:p>
            <a:fld id="{D41EF7AC-6609-420C-8792-212B111ED683}" type="datetime1">
              <a:rPr lang="en-GB" smtClean="0"/>
              <a:t>04/04/2016</a:t>
            </a:fld>
            <a:endParaRPr lang="en-GB" dirty="0"/>
          </a:p>
        </p:txBody>
      </p:sp>
      <p:sp>
        <p:nvSpPr>
          <p:cNvPr id="10" name="Slide Number Placeholder 9"/>
          <p:cNvSpPr>
            <a:spLocks noGrp="1"/>
          </p:cNvSpPr>
          <p:nvPr>
            <p:ph type="sldNum" sz="quarter" idx="16"/>
          </p:nvPr>
        </p:nvSpPr>
        <p:spPr/>
        <p:txBody>
          <a:bodyPr rtlCol="0"/>
          <a:lstStyle/>
          <a:p>
            <a:fld id="{2FD8CD91-B2F7-4B82-A5F9-5F7EC8045F15}" type="slidenum">
              <a:rPr lang="en-GB" smtClean="0"/>
              <a:t>‹#›</a:t>
            </a:fld>
            <a:endParaRPr lang="en-GB" dirty="0"/>
          </a:p>
        </p:txBody>
      </p:sp>
      <p:sp>
        <p:nvSpPr>
          <p:cNvPr id="12" name="Footer Placeholder 11"/>
          <p:cNvSpPr>
            <a:spLocks noGrp="1"/>
          </p:cNvSpPr>
          <p:nvPr>
            <p:ph type="ftr" sz="quarter" idx="17"/>
          </p:nvPr>
        </p:nvSpPr>
        <p:spPr/>
        <p:txBody>
          <a:bodyPr rtlCol="0"/>
          <a:lstStyle/>
          <a:p>
            <a:endParaRPr lang="en-GB" dirty="0"/>
          </a:p>
        </p:txBody>
      </p:sp>
    </p:spTree>
    <p:extLst>
      <p:ext uri="{BB962C8B-B14F-4D97-AF65-F5344CB8AC3E}">
        <p14:creationId xmlns:p14="http://schemas.microsoft.com/office/powerpoint/2010/main" val="411866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p:txBody>
          <a:bodyPr rtlCol="0"/>
          <a:lstStyle/>
          <a:p>
            <a:fld id="{3EE40643-5F9D-4F20-87B4-DD6DD3BEFDCF}" type="datetime1">
              <a:rPr lang="en-GB" smtClean="0"/>
              <a:t>04/04/2016</a:t>
            </a:fld>
            <a:endParaRPr lang="en-GB" dirty="0"/>
          </a:p>
        </p:txBody>
      </p:sp>
      <p:sp>
        <p:nvSpPr>
          <p:cNvPr id="12" name="Slide Number Placeholder 11"/>
          <p:cNvSpPr>
            <a:spLocks noGrp="1"/>
          </p:cNvSpPr>
          <p:nvPr>
            <p:ph type="sldNum" sz="quarter" idx="16"/>
          </p:nvPr>
        </p:nvSpPr>
        <p:spPr/>
        <p:txBody>
          <a:bodyPr rtlCol="0"/>
          <a:lstStyle/>
          <a:p>
            <a:fld id="{2FD8CD91-B2F7-4B82-A5F9-5F7EC8045F15}" type="slidenum">
              <a:rPr lang="en-GB" smtClean="0"/>
              <a:t>‹#›</a:t>
            </a:fld>
            <a:endParaRPr lang="en-GB" dirty="0"/>
          </a:p>
        </p:txBody>
      </p:sp>
      <p:sp>
        <p:nvSpPr>
          <p:cNvPr id="14" name="Footer Placeholder 13"/>
          <p:cNvSpPr>
            <a:spLocks noGrp="1"/>
          </p:cNvSpPr>
          <p:nvPr>
            <p:ph type="ftr" sz="quarter" idx="17"/>
          </p:nvPr>
        </p:nvSpPr>
        <p:spPr/>
        <p:txBody>
          <a:bodyPr rtlCol="0"/>
          <a:lstStyle/>
          <a:p>
            <a:endParaRPr lang="en-GB"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3102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p:txBody>
          <a:bodyPr/>
          <a:lstStyle/>
          <a:p>
            <a:fld id="{9CE74037-B55C-41C7-A7A2-893B48D7DA52}" type="datetime1">
              <a:rPr lang="en-GB" smtClean="0"/>
              <a:t>04/04/2016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2FD8CD91-B2F7-4B82-A5F9-5F7EC8045F15}" type="slidenum">
              <a:rPr lang="en-GB" smtClean="0"/>
              <a:t>‹#›</a:t>
            </a:fld>
            <a:endParaRPr lang="en-GB" dirty="0"/>
          </a:p>
        </p:txBody>
      </p:sp>
    </p:spTree>
    <p:extLst>
      <p:ext uri="{BB962C8B-B14F-4D97-AF65-F5344CB8AC3E}">
        <p14:creationId xmlns:p14="http://schemas.microsoft.com/office/powerpoint/2010/main" val="222433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E8C41-7B9F-462E-AD51-B0F1A06F39C9}" type="datetime1">
              <a:rPr lang="en-GB" smtClean="0"/>
              <a:t>04/04/2016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2FD8CD91-B2F7-4B82-A5F9-5F7EC8045F15}" type="slidenum">
              <a:rPr lang="en-GB" smtClean="0"/>
              <a:t>‹#›</a:t>
            </a:fld>
            <a:endParaRPr lang="en-GB" dirty="0"/>
          </a:p>
        </p:txBody>
      </p:sp>
    </p:spTree>
    <p:extLst>
      <p:ext uri="{BB962C8B-B14F-4D97-AF65-F5344CB8AC3E}">
        <p14:creationId xmlns:p14="http://schemas.microsoft.com/office/powerpoint/2010/main" val="51950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p:txBody>
          <a:bodyPr/>
          <a:lstStyle/>
          <a:p>
            <a:fld id="{3889E132-133F-427B-8F5E-C44E897E7007}" type="datetime1">
              <a:rPr lang="en-GB" smtClean="0"/>
              <a:t>04/04/2016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2FD8CD91-B2F7-4B82-A5F9-5F7EC8045F15}" type="slidenum">
              <a:rPr lang="en-GB" smtClean="0"/>
              <a:t>‹#›</a:t>
            </a:fld>
            <a:endParaRPr lang="en-GB"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345714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p:spPr>
        <p:txBody>
          <a:bodyPr rtlCol="0"/>
          <a:lstStyle/>
          <a:p>
            <a:fld id="{5C1A980F-B47C-4940-8685-7D8AA3885FB1}" type="datetime1">
              <a:rPr lang="en-GB" smtClean="0"/>
              <a:t>04/04/2016</a:t>
            </a:fld>
            <a:endParaRPr lang="en-GB"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2FD8CD91-B2F7-4B82-A5F9-5F7EC8045F15}" type="slidenum">
              <a:rPr lang="en-GB" smtClean="0"/>
              <a:t>‹#›</a:t>
            </a:fld>
            <a:endParaRPr lang="en-GB"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GB" dirty="0"/>
          </a:p>
        </p:txBody>
      </p:sp>
    </p:spTree>
    <p:extLst>
      <p:ext uri="{BB962C8B-B14F-4D97-AF65-F5344CB8AC3E}">
        <p14:creationId xmlns:p14="http://schemas.microsoft.com/office/powerpoint/2010/main" val="226858567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14" name="Date Placeholder 13"/>
          <p:cNvSpPr>
            <a:spLocks noGrp="1"/>
          </p:cNvSpPr>
          <p:nvPr>
            <p:ph type="dt" sz="half" idx="2"/>
          </p:nvPr>
        </p:nvSpPr>
        <p:spPr>
          <a:xfrm>
            <a:off x="8128000" y="6248400"/>
            <a:ext cx="3556000" cy="365125"/>
          </a:xfrm>
          <a:prstGeom prst="rect">
            <a:avLst/>
          </a:prstGeom>
        </p:spPr>
        <p:txBody>
          <a:bodyPr vert="horz" anchor="ctr" anchorCtr="0"/>
          <a:lstStyle>
            <a:lvl1pPr algn="l" eaLnBrk="1" latinLnBrk="0" hangingPunct="1">
              <a:defRPr kumimoji="0" sz="1867">
                <a:solidFill>
                  <a:schemeClr val="tx2"/>
                </a:solidFill>
              </a:defRPr>
            </a:lvl1pPr>
            <a:extLst/>
          </a:lstStyle>
          <a:p>
            <a:fld id="{FC917E06-4FE4-4776-86FF-21B907FC38B1}" type="datetime1">
              <a:rPr lang="en-GB" smtClean="0"/>
              <a:t>04/04/2016</a:t>
            </a:fld>
            <a:endParaRPr lang="en-GB" dirty="0"/>
          </a:p>
        </p:txBody>
      </p:sp>
      <p:sp>
        <p:nvSpPr>
          <p:cNvPr id="3" name="Footer Placeholder 2"/>
          <p:cNvSpPr>
            <a:spLocks noGrp="1"/>
          </p:cNvSpPr>
          <p:nvPr>
            <p:ph type="ftr" sz="quarter" idx="3"/>
          </p:nvPr>
        </p:nvSpPr>
        <p:spPr>
          <a:xfrm>
            <a:off x="812802" y="6248207"/>
            <a:ext cx="7228111" cy="365125"/>
          </a:xfrm>
          <a:prstGeom prst="rect">
            <a:avLst/>
          </a:prstGeom>
        </p:spPr>
        <p:txBody>
          <a:bodyPr vert="horz" anchor="ctr"/>
          <a:lstStyle>
            <a:lvl1pPr algn="r" eaLnBrk="1" latinLnBrk="0" hangingPunct="1">
              <a:defRPr kumimoji="0" sz="1867">
                <a:solidFill>
                  <a:schemeClr val="tx2"/>
                </a:solidFill>
              </a:defRPr>
            </a:lvl1pPr>
            <a:extLst/>
          </a:lstStyle>
          <a:p>
            <a:endParaRPr lang="en-GB" dirty="0"/>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2FD8CD91-B2F7-4B82-A5F9-5F7EC8045F15}" type="slidenum">
              <a:rPr lang="en-GB" smtClean="0"/>
              <a:t>‹#›</a:t>
            </a:fld>
            <a:endParaRPr lang="en-GB"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spTree>
    <p:extLst>
      <p:ext uri="{BB962C8B-B14F-4D97-AF65-F5344CB8AC3E}">
        <p14:creationId xmlns:p14="http://schemas.microsoft.com/office/powerpoint/2010/main" val="2460644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t>Problem Solving</a:t>
            </a:r>
          </a:p>
        </p:txBody>
      </p:sp>
      <p:sp>
        <p:nvSpPr>
          <p:cNvPr id="2" name="Title 1"/>
          <p:cNvSpPr>
            <a:spLocks noGrp="1"/>
          </p:cNvSpPr>
          <p:nvPr>
            <p:ph type="title"/>
          </p:nvPr>
        </p:nvSpPr>
        <p:spPr/>
        <p:txBody>
          <a:bodyPr>
            <a:normAutofit/>
          </a:bodyPr>
          <a:lstStyle/>
          <a:p>
            <a:r>
              <a:rPr lang="en-GB" dirty="0"/>
              <a:t>Unit 2</a:t>
            </a:r>
          </a:p>
        </p:txBody>
      </p:sp>
    </p:spTree>
    <p:extLst>
      <p:ext uri="{BB962C8B-B14F-4D97-AF65-F5344CB8AC3E}">
        <p14:creationId xmlns:p14="http://schemas.microsoft.com/office/powerpoint/2010/main" val="323586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GB" sz="4000" dirty="0"/>
              <a:t>Defining Problems as a State Space Search: </a:t>
            </a:r>
            <a:br>
              <a:rPr lang="en-GB" sz="4000" dirty="0"/>
            </a:br>
            <a:r>
              <a:rPr lang="en-GB" sz="4000" dirty="0"/>
              <a:t>An Example – A Water Jug Problem </a:t>
            </a:r>
            <a:r>
              <a:rPr lang="en-GB" sz="4000" dirty="0">
                <a:sym typeface="Wingdings" panose="05000000000000000000" pitchFamily="2" charset="2"/>
              </a:rPr>
              <a:t> Solution</a:t>
            </a:r>
            <a:endParaRPr lang="en-GB"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55960403"/>
              </p:ext>
            </p:extLst>
          </p:nvPr>
        </p:nvGraphicFramePr>
        <p:xfrm>
          <a:off x="817563" y="1803400"/>
          <a:ext cx="10871199" cy="4715856"/>
        </p:xfrm>
        <a:graphic>
          <a:graphicData uri="http://schemas.openxmlformats.org/drawingml/2006/table">
            <a:tbl>
              <a:tblPr firstRow="1" bandRow="1">
                <a:tableStyleId>{073A0DAA-6AF3-43AB-8588-CEC1D06C72B9}</a:tableStyleId>
              </a:tblPr>
              <a:tblGrid>
                <a:gridCol w="3623733">
                  <a:extLst>
                    <a:ext uri="{9D8B030D-6E8A-4147-A177-3AD203B41FA5}">
                      <a16:colId xmlns:a16="http://schemas.microsoft.com/office/drawing/2014/main" val="20000"/>
                    </a:ext>
                  </a:extLst>
                </a:gridCol>
                <a:gridCol w="3623733">
                  <a:extLst>
                    <a:ext uri="{9D8B030D-6E8A-4147-A177-3AD203B41FA5}">
                      <a16:colId xmlns:a16="http://schemas.microsoft.com/office/drawing/2014/main" val="20001"/>
                    </a:ext>
                  </a:extLst>
                </a:gridCol>
                <a:gridCol w="3623733">
                  <a:extLst>
                    <a:ext uri="{9D8B030D-6E8A-4147-A177-3AD203B41FA5}">
                      <a16:colId xmlns:a16="http://schemas.microsoft.com/office/drawing/2014/main" val="20002"/>
                    </a:ext>
                  </a:extLst>
                </a:gridCol>
              </a:tblGrid>
              <a:tr h="589482">
                <a:tc>
                  <a:txBody>
                    <a:bodyPr/>
                    <a:lstStyle/>
                    <a:p>
                      <a:pPr algn="ctr"/>
                      <a:r>
                        <a:rPr lang="en-GB" sz="2400" dirty="0"/>
                        <a:t>Water Quantity in 4 l Jug</a:t>
                      </a:r>
                    </a:p>
                  </a:txBody>
                  <a:tcPr marL="94532" marR="94532"/>
                </a:tc>
                <a:tc>
                  <a:txBody>
                    <a:bodyPr/>
                    <a:lstStyle/>
                    <a:p>
                      <a:pPr algn="ctr"/>
                      <a:r>
                        <a:rPr lang="en-GB" sz="2400" dirty="0"/>
                        <a:t>Water Quantity in 3 l Jug</a:t>
                      </a:r>
                    </a:p>
                  </a:txBody>
                  <a:tcPr marL="94532" marR="94532"/>
                </a:tc>
                <a:tc>
                  <a:txBody>
                    <a:bodyPr/>
                    <a:lstStyle/>
                    <a:p>
                      <a:pPr algn="ctr"/>
                      <a:r>
                        <a:rPr lang="en-GB" sz="2400" dirty="0"/>
                        <a:t>Rule</a:t>
                      </a:r>
                      <a:r>
                        <a:rPr lang="en-GB" sz="2400" baseline="0" dirty="0"/>
                        <a:t> Applied</a:t>
                      </a:r>
                      <a:endParaRPr lang="en-GB" sz="2400" dirty="0"/>
                    </a:p>
                  </a:txBody>
                  <a:tcPr marL="94532" marR="94532"/>
                </a:tc>
                <a:extLst>
                  <a:ext uri="{0D108BD9-81ED-4DB2-BD59-A6C34878D82A}">
                    <a16:rowId xmlns:a16="http://schemas.microsoft.com/office/drawing/2014/main" val="10000"/>
                  </a:ext>
                </a:extLst>
              </a:tr>
              <a:tr h="589482">
                <a:tc>
                  <a:txBody>
                    <a:bodyPr/>
                    <a:lstStyle/>
                    <a:p>
                      <a:pPr algn="ctr"/>
                      <a:r>
                        <a:rPr lang="en-GB" sz="2400" dirty="0"/>
                        <a:t>0</a:t>
                      </a:r>
                    </a:p>
                  </a:txBody>
                  <a:tcPr marL="94532" marR="94532"/>
                </a:tc>
                <a:tc>
                  <a:txBody>
                    <a:bodyPr/>
                    <a:lstStyle/>
                    <a:p>
                      <a:pPr algn="ctr"/>
                      <a:r>
                        <a:rPr lang="en-GB" sz="2400" dirty="0"/>
                        <a:t>0</a:t>
                      </a:r>
                    </a:p>
                  </a:txBody>
                  <a:tcPr marL="94532" marR="94532"/>
                </a:tc>
                <a:tc>
                  <a:txBody>
                    <a:bodyPr/>
                    <a:lstStyle/>
                    <a:p>
                      <a:pPr algn="ctr"/>
                      <a:r>
                        <a:rPr lang="en-GB" sz="2400" dirty="0"/>
                        <a:t>Initial Phase</a:t>
                      </a:r>
                    </a:p>
                  </a:txBody>
                  <a:tcPr marL="94532" marR="94532" anchor="b"/>
                </a:tc>
                <a:extLst>
                  <a:ext uri="{0D108BD9-81ED-4DB2-BD59-A6C34878D82A}">
                    <a16:rowId xmlns:a16="http://schemas.microsoft.com/office/drawing/2014/main" val="10001"/>
                  </a:ext>
                </a:extLst>
              </a:tr>
              <a:tr h="589482">
                <a:tc>
                  <a:txBody>
                    <a:bodyPr/>
                    <a:lstStyle/>
                    <a:p>
                      <a:pPr algn="ctr"/>
                      <a:r>
                        <a:rPr lang="en-GB" sz="2400" dirty="0"/>
                        <a:t>0</a:t>
                      </a:r>
                    </a:p>
                  </a:txBody>
                  <a:tcPr marL="94532" marR="94532"/>
                </a:tc>
                <a:tc>
                  <a:txBody>
                    <a:bodyPr/>
                    <a:lstStyle/>
                    <a:p>
                      <a:pPr algn="ctr"/>
                      <a:r>
                        <a:rPr lang="en-GB" sz="2400" dirty="0"/>
                        <a:t>3</a:t>
                      </a:r>
                    </a:p>
                  </a:txBody>
                  <a:tcPr marL="94532" marR="94532"/>
                </a:tc>
                <a:tc>
                  <a:txBody>
                    <a:bodyPr/>
                    <a:lstStyle/>
                    <a:p>
                      <a:pPr algn="ctr"/>
                      <a:r>
                        <a:rPr lang="en-GB" sz="2400" dirty="0"/>
                        <a:t>2</a:t>
                      </a:r>
                    </a:p>
                  </a:txBody>
                  <a:tcPr marL="94532" marR="94532" anchor="b"/>
                </a:tc>
                <a:extLst>
                  <a:ext uri="{0D108BD9-81ED-4DB2-BD59-A6C34878D82A}">
                    <a16:rowId xmlns:a16="http://schemas.microsoft.com/office/drawing/2014/main" val="10002"/>
                  </a:ext>
                </a:extLst>
              </a:tr>
              <a:tr h="589482">
                <a:tc>
                  <a:txBody>
                    <a:bodyPr/>
                    <a:lstStyle/>
                    <a:p>
                      <a:pPr algn="ctr"/>
                      <a:r>
                        <a:rPr lang="en-GB" sz="2400" dirty="0"/>
                        <a:t>3</a:t>
                      </a:r>
                    </a:p>
                  </a:txBody>
                  <a:tcPr marL="94532" marR="94532"/>
                </a:tc>
                <a:tc>
                  <a:txBody>
                    <a:bodyPr/>
                    <a:lstStyle/>
                    <a:p>
                      <a:pPr algn="ctr"/>
                      <a:r>
                        <a:rPr lang="en-GB" sz="2400" dirty="0"/>
                        <a:t>0</a:t>
                      </a:r>
                    </a:p>
                  </a:txBody>
                  <a:tcPr marL="94532" marR="94532"/>
                </a:tc>
                <a:tc>
                  <a:txBody>
                    <a:bodyPr/>
                    <a:lstStyle/>
                    <a:p>
                      <a:pPr algn="ctr"/>
                      <a:r>
                        <a:rPr lang="en-GB" sz="2400" dirty="0"/>
                        <a:t>10</a:t>
                      </a:r>
                    </a:p>
                  </a:txBody>
                  <a:tcPr marL="94532" marR="94532" anchor="b"/>
                </a:tc>
                <a:extLst>
                  <a:ext uri="{0D108BD9-81ED-4DB2-BD59-A6C34878D82A}">
                    <a16:rowId xmlns:a16="http://schemas.microsoft.com/office/drawing/2014/main" val="10003"/>
                  </a:ext>
                </a:extLst>
              </a:tr>
              <a:tr h="589482">
                <a:tc>
                  <a:txBody>
                    <a:bodyPr/>
                    <a:lstStyle/>
                    <a:p>
                      <a:pPr algn="ctr"/>
                      <a:r>
                        <a:rPr lang="en-GB" sz="2400" dirty="0"/>
                        <a:t>3</a:t>
                      </a:r>
                    </a:p>
                  </a:txBody>
                  <a:tcPr marL="94532" marR="94532"/>
                </a:tc>
                <a:tc>
                  <a:txBody>
                    <a:bodyPr/>
                    <a:lstStyle/>
                    <a:p>
                      <a:pPr algn="ctr"/>
                      <a:r>
                        <a:rPr lang="en-GB" sz="2400" dirty="0"/>
                        <a:t>3</a:t>
                      </a:r>
                    </a:p>
                  </a:txBody>
                  <a:tcPr marL="94532" marR="94532"/>
                </a:tc>
                <a:tc>
                  <a:txBody>
                    <a:bodyPr/>
                    <a:lstStyle/>
                    <a:p>
                      <a:pPr algn="ctr"/>
                      <a:r>
                        <a:rPr lang="en-GB" sz="2400" dirty="0"/>
                        <a:t>2</a:t>
                      </a:r>
                    </a:p>
                  </a:txBody>
                  <a:tcPr marL="94532" marR="94532" anchor="b"/>
                </a:tc>
                <a:extLst>
                  <a:ext uri="{0D108BD9-81ED-4DB2-BD59-A6C34878D82A}">
                    <a16:rowId xmlns:a16="http://schemas.microsoft.com/office/drawing/2014/main" val="10004"/>
                  </a:ext>
                </a:extLst>
              </a:tr>
              <a:tr h="589482">
                <a:tc>
                  <a:txBody>
                    <a:bodyPr/>
                    <a:lstStyle/>
                    <a:p>
                      <a:pPr algn="ctr"/>
                      <a:r>
                        <a:rPr lang="en-GB" sz="2400" dirty="0"/>
                        <a:t>4</a:t>
                      </a:r>
                    </a:p>
                  </a:txBody>
                  <a:tcPr marL="94532" marR="94532"/>
                </a:tc>
                <a:tc>
                  <a:txBody>
                    <a:bodyPr/>
                    <a:lstStyle/>
                    <a:p>
                      <a:pPr algn="ctr"/>
                      <a:r>
                        <a:rPr lang="en-GB" sz="2400" dirty="0"/>
                        <a:t>2</a:t>
                      </a:r>
                    </a:p>
                  </a:txBody>
                  <a:tcPr marL="94532" marR="94532"/>
                </a:tc>
                <a:tc>
                  <a:txBody>
                    <a:bodyPr/>
                    <a:lstStyle/>
                    <a:p>
                      <a:pPr algn="ctr"/>
                      <a:r>
                        <a:rPr lang="en-GB" sz="2400" dirty="0"/>
                        <a:t>7</a:t>
                      </a:r>
                    </a:p>
                  </a:txBody>
                  <a:tcPr marL="94532" marR="94532" anchor="b"/>
                </a:tc>
                <a:extLst>
                  <a:ext uri="{0D108BD9-81ED-4DB2-BD59-A6C34878D82A}">
                    <a16:rowId xmlns:a16="http://schemas.microsoft.com/office/drawing/2014/main" val="10005"/>
                  </a:ext>
                </a:extLst>
              </a:tr>
              <a:tr h="589482">
                <a:tc>
                  <a:txBody>
                    <a:bodyPr/>
                    <a:lstStyle/>
                    <a:p>
                      <a:pPr algn="ctr"/>
                      <a:r>
                        <a:rPr lang="en-GB" sz="2400" dirty="0"/>
                        <a:t>0</a:t>
                      </a:r>
                    </a:p>
                  </a:txBody>
                  <a:tcPr marL="94532" marR="94532"/>
                </a:tc>
                <a:tc>
                  <a:txBody>
                    <a:bodyPr/>
                    <a:lstStyle/>
                    <a:p>
                      <a:pPr algn="ctr"/>
                      <a:r>
                        <a:rPr lang="en-GB" sz="2400" dirty="0"/>
                        <a:t>2</a:t>
                      </a:r>
                    </a:p>
                  </a:txBody>
                  <a:tcPr marL="94532" marR="94532"/>
                </a:tc>
                <a:tc>
                  <a:txBody>
                    <a:bodyPr/>
                    <a:lstStyle/>
                    <a:p>
                      <a:pPr algn="ctr"/>
                      <a:r>
                        <a:rPr lang="en-GB" sz="2400" dirty="0"/>
                        <a:t>4</a:t>
                      </a:r>
                    </a:p>
                  </a:txBody>
                  <a:tcPr marL="94532" marR="94532" anchor="b"/>
                </a:tc>
                <a:extLst>
                  <a:ext uri="{0D108BD9-81ED-4DB2-BD59-A6C34878D82A}">
                    <a16:rowId xmlns:a16="http://schemas.microsoft.com/office/drawing/2014/main" val="10006"/>
                  </a:ext>
                </a:extLst>
              </a:tr>
              <a:tr h="589482">
                <a:tc>
                  <a:txBody>
                    <a:bodyPr/>
                    <a:lstStyle/>
                    <a:p>
                      <a:pPr algn="ctr"/>
                      <a:r>
                        <a:rPr lang="en-GB" sz="2400" dirty="0"/>
                        <a:t>2</a:t>
                      </a:r>
                    </a:p>
                  </a:txBody>
                  <a:tcPr marL="94532" marR="94532"/>
                </a:tc>
                <a:tc>
                  <a:txBody>
                    <a:bodyPr/>
                    <a:lstStyle/>
                    <a:p>
                      <a:pPr algn="ctr"/>
                      <a:r>
                        <a:rPr lang="en-GB" sz="2400" dirty="0"/>
                        <a:t>0</a:t>
                      </a:r>
                    </a:p>
                  </a:txBody>
                  <a:tcPr marL="94532" marR="94532"/>
                </a:tc>
                <a:tc>
                  <a:txBody>
                    <a:bodyPr/>
                    <a:lstStyle/>
                    <a:p>
                      <a:pPr algn="ctr"/>
                      <a:r>
                        <a:rPr lang="en-GB" sz="2400" dirty="0"/>
                        <a:t>10</a:t>
                      </a:r>
                    </a:p>
                  </a:txBody>
                  <a:tcPr marL="94532" marR="94532"/>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normAutofit fontScale="62500" lnSpcReduction="20000"/>
          </a:bodyPr>
          <a:lstStyle/>
          <a:p>
            <a:fld id="{2FD8CD91-B2F7-4B82-A5F9-5F7EC8045F15}" type="slidenum">
              <a:rPr lang="en-GB" smtClean="0"/>
              <a:t>10</a:t>
            </a:fld>
            <a:endParaRPr lang="en-GB" dirty="0"/>
          </a:p>
        </p:txBody>
      </p:sp>
    </p:spTree>
    <p:extLst>
      <p:ext uri="{BB962C8B-B14F-4D97-AF65-F5344CB8AC3E}">
        <p14:creationId xmlns:p14="http://schemas.microsoft.com/office/powerpoint/2010/main" val="275680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800" dirty="0"/>
              <a:t>Defining Problems as a State Space Search</a:t>
            </a:r>
            <a:endParaRPr lang="en-US" sz="4800" dirty="0"/>
          </a:p>
        </p:txBody>
      </p:sp>
      <p:sp>
        <p:nvSpPr>
          <p:cNvPr id="3" name="Content Placeholder 2"/>
          <p:cNvSpPr>
            <a:spLocks noGrp="1"/>
          </p:cNvSpPr>
          <p:nvPr>
            <p:ph idx="1"/>
          </p:nvPr>
        </p:nvSpPr>
        <p:spPr/>
        <p:txBody>
          <a:bodyPr/>
          <a:lstStyle/>
          <a:p>
            <a:r>
              <a:rPr lang="en-US" dirty="0"/>
              <a:t>Solve (Goose, Grain, Fox, Man) problem.</a:t>
            </a:r>
          </a:p>
          <a:p>
            <a:r>
              <a:rPr lang="en-US" dirty="0"/>
              <a:t>Solve (Missionary, cannibal) Problem</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11</a:t>
            </a:fld>
            <a:endParaRPr lang="en-GB" dirty="0"/>
          </a:p>
        </p:txBody>
      </p:sp>
    </p:spTree>
    <p:extLst>
      <p:ext uri="{BB962C8B-B14F-4D97-AF65-F5344CB8AC3E}">
        <p14:creationId xmlns:p14="http://schemas.microsoft.com/office/powerpoint/2010/main" val="318419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Defining Problems as a State Space Search</a:t>
            </a:r>
          </a:p>
        </p:txBody>
      </p:sp>
      <p:sp>
        <p:nvSpPr>
          <p:cNvPr id="3" name="Content Placeholder 2"/>
          <p:cNvSpPr>
            <a:spLocks noGrp="1"/>
          </p:cNvSpPr>
          <p:nvPr>
            <p:ph idx="1"/>
          </p:nvPr>
        </p:nvSpPr>
        <p:spPr/>
        <p:txBody>
          <a:bodyPr>
            <a:normAutofit lnSpcReduction="10000"/>
          </a:bodyPr>
          <a:lstStyle/>
          <a:p>
            <a:r>
              <a:rPr lang="en-GB" dirty="0"/>
              <a:t>Operationalization</a:t>
            </a:r>
          </a:p>
          <a:p>
            <a:pPr lvl="1"/>
            <a:r>
              <a:rPr lang="en-GB" dirty="0"/>
              <a:t>Its the process of creation of a formal and manipulability description of the problem</a:t>
            </a:r>
          </a:p>
          <a:p>
            <a:pPr lvl="1"/>
            <a:r>
              <a:rPr lang="en-GB" dirty="0"/>
              <a:t>It is the first step toward the design of a program to solve a problem</a:t>
            </a:r>
          </a:p>
          <a:p>
            <a:pPr lvl="1"/>
            <a:r>
              <a:rPr lang="en-GB" dirty="0"/>
              <a:t>We expect to create such programs which can themselves produce formal descriptions of the problems from the informal ones</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12</a:t>
            </a:fld>
            <a:endParaRPr lang="en-GB" dirty="0"/>
          </a:p>
        </p:txBody>
      </p:sp>
    </p:spTree>
    <p:extLst>
      <p:ext uri="{BB962C8B-B14F-4D97-AF65-F5344CB8AC3E}">
        <p14:creationId xmlns:p14="http://schemas.microsoft.com/office/powerpoint/2010/main" val="274278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Formulation</a:t>
            </a:r>
          </a:p>
        </p:txBody>
      </p:sp>
      <p:sp>
        <p:nvSpPr>
          <p:cNvPr id="3" name="Content Placeholder 2"/>
          <p:cNvSpPr>
            <a:spLocks noGrp="1"/>
          </p:cNvSpPr>
          <p:nvPr>
            <p:ph idx="1"/>
          </p:nvPr>
        </p:nvSpPr>
        <p:spPr>
          <a:xfrm>
            <a:off x="838200" y="1825624"/>
            <a:ext cx="11245948" cy="5032375"/>
          </a:xfrm>
        </p:spPr>
        <p:txBody>
          <a:bodyPr>
            <a:normAutofit fontScale="62500" lnSpcReduction="20000"/>
          </a:bodyPr>
          <a:lstStyle/>
          <a:p>
            <a:pPr marL="0" indent="0">
              <a:buNone/>
            </a:pPr>
            <a:r>
              <a:rPr lang="en-GB" dirty="0">
                <a:sym typeface="Wingdings" panose="05000000000000000000" pitchFamily="2" charset="2"/>
              </a:rPr>
              <a:t></a:t>
            </a:r>
            <a:r>
              <a:rPr lang="en-GB" dirty="0"/>
              <a:t>Process of deciding what action and states to consider, given a goal.</a:t>
            </a:r>
          </a:p>
          <a:p>
            <a:pPr marL="0" indent="0">
              <a:buNone/>
            </a:pPr>
            <a:r>
              <a:rPr lang="en-GB" dirty="0"/>
              <a:t>For providing a formal description of a problem, the things to be done are:</a:t>
            </a:r>
          </a:p>
          <a:p>
            <a:r>
              <a:rPr lang="en-GB" dirty="0"/>
              <a:t>Define a state space that contains all the possible configuration of the relevant objects.</a:t>
            </a:r>
          </a:p>
          <a:p>
            <a:r>
              <a:rPr lang="en-GB" dirty="0"/>
              <a:t>Specify one or more states within the space that describe possible situations from which the problem-solving process may start, known as the initial states.</a:t>
            </a:r>
          </a:p>
          <a:p>
            <a:r>
              <a:rPr lang="en-GB" dirty="0"/>
              <a:t>Specify one or more states that would be acceptable as solutions to the problem, known as the goal states or final states.</a:t>
            </a:r>
          </a:p>
          <a:p>
            <a:r>
              <a:rPr lang="en-GB" dirty="0"/>
              <a:t>Specify a set of rules that describe the actions (operators) available. While doing these, the following issues are to be highlighted:</a:t>
            </a:r>
          </a:p>
          <a:p>
            <a:pPr lvl="1"/>
            <a:r>
              <a:rPr lang="en-GB" dirty="0"/>
              <a:t>What unstated assumptions are present in the informal problem description?</a:t>
            </a:r>
          </a:p>
          <a:p>
            <a:pPr lvl="1"/>
            <a:r>
              <a:rPr lang="en-GB" dirty="0"/>
              <a:t>How much the rules should be generalized?</a:t>
            </a:r>
          </a:p>
          <a:p>
            <a:pPr lvl="1"/>
            <a:r>
              <a:rPr lang="en-GB" dirty="0"/>
              <a:t>How much of the work required solving the problem should be pre- computed and represented in the rules.</a:t>
            </a:r>
          </a:p>
          <a:p>
            <a:endParaRPr lang="en-GB" dirty="0"/>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13</a:t>
            </a:fld>
            <a:endParaRPr lang="en-GB" dirty="0"/>
          </a:p>
        </p:txBody>
      </p:sp>
    </p:spTree>
    <p:extLst>
      <p:ext uri="{BB962C8B-B14F-4D97-AF65-F5344CB8AC3E}">
        <p14:creationId xmlns:p14="http://schemas.microsoft.com/office/powerpoint/2010/main" val="723780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Characteristics</a:t>
            </a:r>
          </a:p>
        </p:txBody>
      </p:sp>
      <p:sp>
        <p:nvSpPr>
          <p:cNvPr id="3" name="Content Placeholder 2"/>
          <p:cNvSpPr>
            <a:spLocks noGrp="1"/>
          </p:cNvSpPr>
          <p:nvPr>
            <p:ph idx="1"/>
          </p:nvPr>
        </p:nvSpPr>
        <p:spPr/>
        <p:txBody>
          <a:bodyPr>
            <a:normAutofit fontScale="85000" lnSpcReduction="20000"/>
          </a:bodyPr>
          <a:lstStyle/>
          <a:p>
            <a:r>
              <a:rPr lang="en-GB" dirty="0"/>
              <a:t>What is the possibility in terms of </a:t>
            </a:r>
            <a:r>
              <a:rPr lang="en-GB" b="1" dirty="0"/>
              <a:t>decomposability</a:t>
            </a:r>
            <a:r>
              <a:rPr lang="en-GB" dirty="0"/>
              <a:t>?</a:t>
            </a:r>
          </a:p>
          <a:p>
            <a:r>
              <a:rPr lang="en-GB" dirty="0"/>
              <a:t>Can </a:t>
            </a:r>
            <a:r>
              <a:rPr lang="en-GB" b="1" dirty="0"/>
              <a:t>solution be ignored or undone</a:t>
            </a:r>
            <a:r>
              <a:rPr lang="en-GB" dirty="0"/>
              <a:t>?</a:t>
            </a:r>
          </a:p>
          <a:p>
            <a:r>
              <a:rPr lang="en-GB" dirty="0"/>
              <a:t>What about </a:t>
            </a:r>
            <a:r>
              <a:rPr lang="en-GB" b="1" dirty="0"/>
              <a:t>predictability of universe</a:t>
            </a:r>
            <a:r>
              <a:rPr lang="en-GB" dirty="0"/>
              <a:t>?</a:t>
            </a:r>
          </a:p>
          <a:p>
            <a:r>
              <a:rPr lang="en-GB" dirty="0"/>
              <a:t>Is it </a:t>
            </a:r>
            <a:r>
              <a:rPr lang="en-GB" b="1" dirty="0"/>
              <a:t>absolute or relative solution</a:t>
            </a:r>
            <a:r>
              <a:rPr lang="en-GB" dirty="0"/>
              <a:t>?</a:t>
            </a:r>
          </a:p>
          <a:p>
            <a:r>
              <a:rPr lang="en-GB" dirty="0"/>
              <a:t>Is the </a:t>
            </a:r>
            <a:r>
              <a:rPr lang="en-GB" b="1" dirty="0"/>
              <a:t>solution a path or a state</a:t>
            </a:r>
            <a:r>
              <a:rPr lang="en-GB" dirty="0"/>
              <a:t>?</a:t>
            </a:r>
          </a:p>
          <a:p>
            <a:r>
              <a:rPr lang="en-GB" dirty="0"/>
              <a:t>What is the </a:t>
            </a:r>
            <a:r>
              <a:rPr lang="en-GB" b="1" dirty="0"/>
              <a:t>role of knowledge</a:t>
            </a:r>
            <a:r>
              <a:rPr lang="en-GB" dirty="0"/>
              <a:t>?</a:t>
            </a:r>
          </a:p>
          <a:p>
            <a:r>
              <a:rPr lang="en-GB" dirty="0"/>
              <a:t>Does the task require </a:t>
            </a:r>
            <a:r>
              <a:rPr lang="en-GB" b="1" dirty="0"/>
              <a:t>interaction with a person</a:t>
            </a:r>
            <a:r>
              <a:rPr lang="en-GB" dirty="0"/>
              <a:t>?</a:t>
            </a:r>
          </a:p>
          <a:p>
            <a:r>
              <a:rPr lang="en-GB" dirty="0"/>
              <a:t>Can problem be </a:t>
            </a:r>
            <a:r>
              <a:rPr lang="en-GB" b="1" dirty="0"/>
              <a:t>classified</a:t>
            </a:r>
            <a:r>
              <a:rPr lang="en-GB" dirty="0"/>
              <a:t>?</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14</a:t>
            </a:fld>
            <a:endParaRPr lang="en-GB" dirty="0"/>
          </a:p>
        </p:txBody>
      </p:sp>
    </p:spTree>
    <p:extLst>
      <p:ext uri="{BB962C8B-B14F-4D97-AF65-F5344CB8AC3E}">
        <p14:creationId xmlns:p14="http://schemas.microsoft.com/office/powerpoint/2010/main" val="165471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Types</a:t>
            </a:r>
          </a:p>
        </p:txBody>
      </p:sp>
      <p:sp>
        <p:nvSpPr>
          <p:cNvPr id="3" name="Content Placeholder 2"/>
          <p:cNvSpPr>
            <a:spLocks noGrp="1"/>
          </p:cNvSpPr>
          <p:nvPr>
            <p:ph idx="1"/>
          </p:nvPr>
        </p:nvSpPr>
        <p:spPr/>
        <p:txBody>
          <a:bodyPr/>
          <a:lstStyle/>
          <a:p>
            <a:r>
              <a:rPr lang="en-GB" dirty="0"/>
              <a:t>Well Defined Problems</a:t>
            </a:r>
          </a:p>
          <a:p>
            <a:r>
              <a:rPr lang="en-GB" dirty="0"/>
              <a:t>Constraint Satisfaction Problems</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15</a:t>
            </a:fld>
            <a:endParaRPr lang="en-GB" dirty="0"/>
          </a:p>
        </p:txBody>
      </p:sp>
    </p:spTree>
    <p:extLst>
      <p:ext uri="{BB962C8B-B14F-4D97-AF65-F5344CB8AC3E}">
        <p14:creationId xmlns:p14="http://schemas.microsoft.com/office/powerpoint/2010/main" val="337966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 Types: Well Defined Problem</a:t>
            </a:r>
          </a:p>
        </p:txBody>
      </p:sp>
      <p:sp>
        <p:nvSpPr>
          <p:cNvPr id="3" name="Content Placeholder 2"/>
          <p:cNvSpPr>
            <a:spLocks noGrp="1"/>
          </p:cNvSpPr>
          <p:nvPr>
            <p:ph idx="1"/>
          </p:nvPr>
        </p:nvSpPr>
        <p:spPr/>
        <p:txBody>
          <a:bodyPr>
            <a:normAutofit fontScale="92500" lnSpcReduction="20000"/>
          </a:bodyPr>
          <a:lstStyle/>
          <a:p>
            <a:r>
              <a:rPr lang="en-GB" dirty="0"/>
              <a:t>Major Components of a Problem</a:t>
            </a:r>
          </a:p>
          <a:p>
            <a:pPr lvl="1"/>
            <a:r>
              <a:rPr lang="en-GB" b="1" dirty="0"/>
              <a:t>Initial State</a:t>
            </a:r>
          </a:p>
          <a:p>
            <a:pPr lvl="1"/>
            <a:r>
              <a:rPr lang="en-GB" b="1" dirty="0"/>
              <a:t>Actions</a:t>
            </a:r>
            <a:r>
              <a:rPr lang="en-GB" dirty="0"/>
              <a:t> available to the agent in the </a:t>
            </a:r>
            <a:r>
              <a:rPr lang="en-GB" b="1" dirty="0"/>
              <a:t>state space</a:t>
            </a:r>
          </a:p>
          <a:p>
            <a:pPr lvl="1"/>
            <a:r>
              <a:rPr lang="en-GB" b="1" dirty="0"/>
              <a:t>Goal Test</a:t>
            </a:r>
            <a:r>
              <a:rPr lang="en-GB" dirty="0"/>
              <a:t> determining the given state as a goal state</a:t>
            </a:r>
          </a:p>
          <a:p>
            <a:pPr lvl="1"/>
            <a:r>
              <a:rPr lang="en-GB" b="1" dirty="0"/>
              <a:t>Path Cost</a:t>
            </a:r>
            <a:r>
              <a:rPr lang="en-GB" dirty="0"/>
              <a:t> function that assigns numeric value to each path considering the </a:t>
            </a:r>
            <a:r>
              <a:rPr lang="en-GB" b="1" dirty="0"/>
              <a:t>step cost</a:t>
            </a:r>
            <a:r>
              <a:rPr lang="en-GB" dirty="0"/>
              <a:t> as well</a:t>
            </a:r>
          </a:p>
          <a:p>
            <a:r>
              <a:rPr lang="en-GB" dirty="0"/>
              <a:t>If all these components are completely defined along with the optimal solution for the problem, then such problem is a well defined problem</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16</a:t>
            </a:fld>
            <a:endParaRPr lang="en-GB" dirty="0"/>
          </a:p>
        </p:txBody>
      </p:sp>
    </p:spTree>
    <p:extLst>
      <p:ext uri="{BB962C8B-B14F-4D97-AF65-F5344CB8AC3E}">
        <p14:creationId xmlns:p14="http://schemas.microsoft.com/office/powerpoint/2010/main" val="330423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 Types: Well Defined Problem</a:t>
            </a:r>
          </a:p>
        </p:txBody>
      </p:sp>
      <p:sp>
        <p:nvSpPr>
          <p:cNvPr id="3" name="Content Placeholder 2"/>
          <p:cNvSpPr>
            <a:spLocks noGrp="1"/>
          </p:cNvSpPr>
          <p:nvPr>
            <p:ph idx="1"/>
          </p:nvPr>
        </p:nvSpPr>
        <p:spPr/>
        <p:txBody>
          <a:bodyPr/>
          <a:lstStyle/>
          <a:p>
            <a:r>
              <a:rPr lang="en-GB" dirty="0"/>
              <a:t>Generalization of actions and rules</a:t>
            </a:r>
          </a:p>
          <a:p>
            <a:r>
              <a:rPr lang="en-GB" dirty="0"/>
              <a:t>Specialization of actions and rules</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17</a:t>
            </a:fld>
            <a:endParaRPr lang="en-GB" dirty="0"/>
          </a:p>
        </p:txBody>
      </p:sp>
    </p:spTree>
    <p:extLst>
      <p:ext uri="{BB962C8B-B14F-4D97-AF65-F5344CB8AC3E}">
        <p14:creationId xmlns:p14="http://schemas.microsoft.com/office/powerpoint/2010/main" val="57353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 Types: Constraint Satisfaction Problem</a:t>
            </a:r>
          </a:p>
        </p:txBody>
      </p:sp>
      <p:sp>
        <p:nvSpPr>
          <p:cNvPr id="3" name="Content Placeholder 2"/>
          <p:cNvSpPr>
            <a:spLocks noGrp="1"/>
          </p:cNvSpPr>
          <p:nvPr>
            <p:ph idx="1"/>
          </p:nvPr>
        </p:nvSpPr>
        <p:spPr/>
        <p:txBody>
          <a:bodyPr>
            <a:normAutofit lnSpcReduction="10000"/>
          </a:bodyPr>
          <a:lstStyle/>
          <a:p>
            <a:r>
              <a:rPr lang="en-GB" dirty="0"/>
              <a:t>A search procedure that operates in a space of constraint sets</a:t>
            </a:r>
          </a:p>
          <a:p>
            <a:r>
              <a:rPr lang="en-GB" dirty="0"/>
              <a:t>Constraints are discovered and propagated as far as possible through out the system</a:t>
            </a:r>
          </a:p>
          <a:p>
            <a:r>
              <a:rPr lang="en-GB" dirty="0"/>
              <a:t>It (Search) continues until the solution is achieved</a:t>
            </a:r>
          </a:p>
          <a:p>
            <a:r>
              <a:rPr lang="en-GB" dirty="0"/>
              <a:t>An assumption is made about something and added as a new constraint</a:t>
            </a:r>
          </a:p>
          <a:p>
            <a:pPr marL="0" indent="0">
              <a:buNone/>
            </a:pPr>
            <a:endParaRPr lang="en-GB" dirty="0"/>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18</a:t>
            </a:fld>
            <a:endParaRPr lang="en-GB" dirty="0"/>
          </a:p>
        </p:txBody>
      </p:sp>
    </p:spTree>
    <p:extLst>
      <p:ext uri="{BB962C8B-B14F-4D97-AF65-F5344CB8AC3E}">
        <p14:creationId xmlns:p14="http://schemas.microsoft.com/office/powerpoint/2010/main" val="319868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 Types: Constraint Satisfaction Problem</a:t>
            </a:r>
          </a:p>
        </p:txBody>
      </p:sp>
      <p:sp>
        <p:nvSpPr>
          <p:cNvPr id="3" name="Content Placeholder 2"/>
          <p:cNvSpPr>
            <a:spLocks noGrp="1"/>
          </p:cNvSpPr>
          <p:nvPr>
            <p:ph idx="1"/>
          </p:nvPr>
        </p:nvSpPr>
        <p:spPr/>
        <p:txBody>
          <a:bodyPr>
            <a:normAutofit fontScale="77500" lnSpcReduction="20000"/>
          </a:bodyPr>
          <a:lstStyle/>
          <a:p>
            <a:r>
              <a:rPr lang="en-GB" dirty="0"/>
              <a:t>Constraint Satisfaction Problem consists of variables with constraints on them</a:t>
            </a:r>
          </a:p>
          <a:p>
            <a:r>
              <a:rPr lang="en-GB" dirty="0"/>
              <a:t>Many important real world problems can be described as CSPs</a:t>
            </a:r>
          </a:p>
          <a:p>
            <a:r>
              <a:rPr lang="en-GB" dirty="0"/>
              <a:t>The structure of a CSP can be represented  by constraint graph</a:t>
            </a:r>
          </a:p>
          <a:p>
            <a:r>
              <a:rPr lang="en-GB" dirty="0"/>
              <a:t>CSP has states and goal test conformed to a standard, structured and very simple representation</a:t>
            </a:r>
          </a:p>
          <a:p>
            <a:r>
              <a:rPr lang="en-GB" dirty="0"/>
              <a:t>Simply, CSP is such that the goal is to discover some problem state that satisfies a given set of constraints</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19</a:t>
            </a:fld>
            <a:endParaRPr lang="en-GB" dirty="0"/>
          </a:p>
        </p:txBody>
      </p:sp>
    </p:spTree>
    <p:extLst>
      <p:ext uri="{BB962C8B-B14F-4D97-AF65-F5344CB8AC3E}">
        <p14:creationId xmlns:p14="http://schemas.microsoft.com/office/powerpoint/2010/main" val="209759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3" name="Content Placeholder 2"/>
          <p:cNvSpPr>
            <a:spLocks noGrp="1"/>
          </p:cNvSpPr>
          <p:nvPr>
            <p:ph idx="1"/>
          </p:nvPr>
        </p:nvSpPr>
        <p:spPr/>
        <p:txBody>
          <a:bodyPr>
            <a:normAutofit fontScale="77500" lnSpcReduction="20000"/>
          </a:bodyPr>
          <a:lstStyle/>
          <a:p>
            <a:r>
              <a:rPr lang="en-GB" dirty="0"/>
              <a:t>Steps in Problem Solving</a:t>
            </a:r>
          </a:p>
          <a:p>
            <a:r>
              <a:rPr lang="en-GB" dirty="0"/>
              <a:t>Defining Problems as a State Space Search</a:t>
            </a:r>
          </a:p>
          <a:p>
            <a:r>
              <a:rPr lang="en-GB" dirty="0"/>
              <a:t>Problem Formulation</a:t>
            </a:r>
          </a:p>
          <a:p>
            <a:r>
              <a:rPr lang="en-GB" dirty="0"/>
              <a:t>Problem Characteristics</a:t>
            </a:r>
          </a:p>
          <a:p>
            <a:r>
              <a:rPr lang="en-GB" dirty="0"/>
              <a:t>Problem Types</a:t>
            </a:r>
          </a:p>
          <a:p>
            <a:pPr lvl="1"/>
            <a:r>
              <a:rPr lang="en-GB" dirty="0"/>
              <a:t>Well Defined Problems</a:t>
            </a:r>
          </a:p>
          <a:p>
            <a:pPr lvl="1"/>
            <a:r>
              <a:rPr lang="en-GB" dirty="0"/>
              <a:t>Constraint Satisfaction Problems</a:t>
            </a:r>
          </a:p>
          <a:p>
            <a:r>
              <a:rPr lang="en-GB" dirty="0"/>
              <a:t>Production Systems</a:t>
            </a:r>
          </a:p>
          <a:p>
            <a:r>
              <a:rPr lang="en-GB" dirty="0"/>
              <a:t>Game Playing</a:t>
            </a:r>
          </a:p>
          <a:p>
            <a:endParaRPr lang="en-GB" dirty="0"/>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2</a:t>
            </a:fld>
            <a:endParaRPr lang="en-GB" dirty="0"/>
          </a:p>
        </p:txBody>
      </p:sp>
    </p:spTree>
    <p:extLst>
      <p:ext uri="{BB962C8B-B14F-4D97-AF65-F5344CB8AC3E}">
        <p14:creationId xmlns:p14="http://schemas.microsoft.com/office/powerpoint/2010/main" val="2224540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 Types: Constraint Satisfaction Problem</a:t>
            </a:r>
            <a:endParaRPr lang="en-GB" b="1" dirty="0"/>
          </a:p>
        </p:txBody>
      </p:sp>
      <p:sp>
        <p:nvSpPr>
          <p:cNvPr id="3" name="Content Placeholder 2"/>
          <p:cNvSpPr>
            <a:spLocks noGrp="1"/>
          </p:cNvSpPr>
          <p:nvPr>
            <p:ph idx="1"/>
          </p:nvPr>
        </p:nvSpPr>
        <p:spPr/>
        <p:txBody>
          <a:bodyPr>
            <a:normAutofit fontScale="92500" lnSpcReduction="10000"/>
          </a:bodyPr>
          <a:lstStyle/>
          <a:p>
            <a:r>
              <a:rPr lang="en-GB" dirty="0"/>
              <a:t>A CSP is defined by a set of </a:t>
            </a:r>
            <a:r>
              <a:rPr lang="en-GB" b="1" dirty="0"/>
              <a:t>variables, </a:t>
            </a:r>
            <a:r>
              <a:rPr lang="en-GB" dirty="0"/>
              <a:t>X1, X2, …, </a:t>
            </a:r>
            <a:r>
              <a:rPr lang="en-GB" dirty="0" err="1"/>
              <a:t>Xn</a:t>
            </a:r>
            <a:r>
              <a:rPr lang="en-GB" dirty="0"/>
              <a:t>, and a set of constraints, C1, C2, …, Cm. Each variable Xi has a non empty domain Di of possible values. Each constraint Ci involves some subset of the variables and specifies the allowable combinations of values for that subset. A state of the problem is defined by an assignment of values to some or all of the variables, {Xi=Vi, </a:t>
            </a:r>
            <a:r>
              <a:rPr lang="en-GB" dirty="0" err="1"/>
              <a:t>Xj</a:t>
            </a:r>
            <a:r>
              <a:rPr lang="en-GB" dirty="0"/>
              <a:t>=</a:t>
            </a:r>
            <a:r>
              <a:rPr lang="en-GB" dirty="0" err="1"/>
              <a:t>Vj</a:t>
            </a:r>
            <a:r>
              <a:rPr lang="en-GB" dirty="0"/>
              <a:t>,…}. </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20</a:t>
            </a:fld>
            <a:endParaRPr lang="en-GB" dirty="0"/>
          </a:p>
        </p:txBody>
      </p:sp>
    </p:spTree>
    <p:extLst>
      <p:ext uri="{BB962C8B-B14F-4D97-AF65-F5344CB8AC3E}">
        <p14:creationId xmlns:p14="http://schemas.microsoft.com/office/powerpoint/2010/main" val="270042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 Types: Constraint Satisfaction Problem</a:t>
            </a:r>
          </a:p>
        </p:txBody>
      </p:sp>
      <p:sp>
        <p:nvSpPr>
          <p:cNvPr id="3" name="Content Placeholder 2"/>
          <p:cNvSpPr>
            <a:spLocks noGrp="1"/>
          </p:cNvSpPr>
          <p:nvPr>
            <p:ph idx="1"/>
          </p:nvPr>
        </p:nvSpPr>
        <p:spPr/>
        <p:txBody>
          <a:bodyPr>
            <a:normAutofit fontScale="85000" lnSpcReduction="20000"/>
          </a:bodyPr>
          <a:lstStyle/>
          <a:p>
            <a:r>
              <a:rPr lang="en-GB" dirty="0"/>
              <a:t>Constraint propagation terminates for one of the two reasons:</a:t>
            </a:r>
          </a:p>
          <a:p>
            <a:pPr lvl="1"/>
            <a:r>
              <a:rPr lang="en-GB" dirty="0"/>
              <a:t>Contradiction detected: No solution consistent with known constraints</a:t>
            </a:r>
          </a:p>
          <a:p>
            <a:pPr lvl="1"/>
            <a:r>
              <a:rPr lang="en-GB" dirty="0"/>
              <a:t>Propagation has run of stream and there are no further changes that can be made on the basis of current knowledge</a:t>
            </a:r>
          </a:p>
          <a:p>
            <a:pPr lvl="1"/>
            <a:endParaRPr lang="en-GB" dirty="0"/>
          </a:p>
          <a:p>
            <a:r>
              <a:rPr lang="en-GB" dirty="0"/>
              <a:t>Variables:		Discrete and Finite Domain</a:t>
            </a:r>
          </a:p>
          <a:p>
            <a:r>
              <a:rPr lang="en-GB" dirty="0"/>
              <a:t>Constraints:	Linear and Non Linear</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21</a:t>
            </a:fld>
            <a:endParaRPr lang="en-GB" dirty="0"/>
          </a:p>
        </p:txBody>
      </p:sp>
    </p:spTree>
    <p:extLst>
      <p:ext uri="{BB962C8B-B14F-4D97-AF65-F5344CB8AC3E}">
        <p14:creationId xmlns:p14="http://schemas.microsoft.com/office/powerpoint/2010/main" val="2820530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 Types: Constraint Satisfaction Problem</a:t>
            </a:r>
          </a:p>
        </p:txBody>
      </p:sp>
      <p:sp>
        <p:nvSpPr>
          <p:cNvPr id="3" name="Content Placeholder 2"/>
          <p:cNvSpPr>
            <a:spLocks noGrp="1"/>
          </p:cNvSpPr>
          <p:nvPr>
            <p:ph idx="1"/>
          </p:nvPr>
        </p:nvSpPr>
        <p:spPr/>
        <p:txBody>
          <a:bodyPr/>
          <a:lstStyle/>
          <a:p>
            <a:r>
              <a:rPr lang="en-GB" dirty="0"/>
              <a:t>Types of Constraints</a:t>
            </a:r>
          </a:p>
          <a:p>
            <a:pPr lvl="1"/>
            <a:r>
              <a:rPr lang="en-GB" dirty="0"/>
              <a:t>Unary: 				Restricts the value of single variable</a:t>
            </a:r>
          </a:p>
          <a:p>
            <a:pPr lvl="1"/>
            <a:r>
              <a:rPr lang="en-GB" dirty="0"/>
              <a:t>Binary: 				Two variables</a:t>
            </a:r>
          </a:p>
          <a:p>
            <a:pPr lvl="1"/>
            <a:r>
              <a:rPr lang="en-GB" dirty="0"/>
              <a:t>Higher order constraints:	More than two variables</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22</a:t>
            </a:fld>
            <a:endParaRPr lang="en-GB" dirty="0"/>
          </a:p>
        </p:txBody>
      </p:sp>
    </p:spTree>
    <p:extLst>
      <p:ext uri="{BB962C8B-B14F-4D97-AF65-F5344CB8AC3E}">
        <p14:creationId xmlns:p14="http://schemas.microsoft.com/office/powerpoint/2010/main" val="2184299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Production System</a:t>
            </a:r>
          </a:p>
        </p:txBody>
      </p:sp>
      <p:sp>
        <p:nvSpPr>
          <p:cNvPr id="3" name="Content Placeholder 2"/>
          <p:cNvSpPr>
            <a:spLocks noGrp="1"/>
          </p:cNvSpPr>
          <p:nvPr>
            <p:ph idx="1"/>
          </p:nvPr>
        </p:nvSpPr>
        <p:spPr/>
        <p:txBody>
          <a:bodyPr>
            <a:normAutofit fontScale="85000" lnSpcReduction="10000"/>
          </a:bodyPr>
          <a:lstStyle/>
          <a:p>
            <a:r>
              <a:rPr lang="en-GB" dirty="0"/>
              <a:t>A production system consists of a set of rules, each consisting of a left side (a pattern), that determines the applicability of the rule and a right side that describes the operation to be performed id the rule is applied.</a:t>
            </a:r>
          </a:p>
          <a:p>
            <a:r>
              <a:rPr lang="en-GB" dirty="0"/>
              <a:t> 	Example: [A, clean] </a:t>
            </a:r>
            <a:r>
              <a:rPr lang="en-GB" dirty="0">
                <a:sym typeface="Wingdings" panose="05000000000000000000" pitchFamily="2" charset="2"/>
              </a:rPr>
              <a:t> move right</a:t>
            </a:r>
          </a:p>
          <a:p>
            <a:pPr marL="0" indent="0">
              <a:buNone/>
            </a:pPr>
            <a:r>
              <a:rPr lang="en-GB" dirty="0"/>
              <a:t>		        Pattern		Action</a:t>
            </a:r>
          </a:p>
          <a:p>
            <a:r>
              <a:rPr lang="en-GB" dirty="0"/>
              <a:t>Have one or more knowledge base (database) that contain whatever information is appropriate for the particular task</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23</a:t>
            </a:fld>
            <a:endParaRPr lang="en-GB" dirty="0"/>
          </a:p>
        </p:txBody>
      </p:sp>
    </p:spTree>
    <p:extLst>
      <p:ext uri="{BB962C8B-B14F-4D97-AF65-F5344CB8AC3E}">
        <p14:creationId xmlns:p14="http://schemas.microsoft.com/office/powerpoint/2010/main" val="577615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Production System</a:t>
            </a:r>
          </a:p>
        </p:txBody>
      </p:sp>
      <p:sp>
        <p:nvSpPr>
          <p:cNvPr id="3" name="Content Placeholder 2"/>
          <p:cNvSpPr>
            <a:spLocks noGrp="1"/>
          </p:cNvSpPr>
          <p:nvPr>
            <p:ph idx="1"/>
          </p:nvPr>
        </p:nvSpPr>
        <p:spPr>
          <a:xfrm>
            <a:off x="838199" y="1825625"/>
            <a:ext cx="10922391" cy="4351338"/>
          </a:xfrm>
        </p:spPr>
        <p:txBody>
          <a:bodyPr>
            <a:normAutofit fontScale="70000" lnSpcReduction="20000"/>
          </a:bodyPr>
          <a:lstStyle/>
          <a:p>
            <a:r>
              <a:rPr lang="en-GB" dirty="0"/>
              <a:t>A </a:t>
            </a:r>
            <a:r>
              <a:rPr lang="en-GB" b="1" dirty="0"/>
              <a:t>Control Strategy </a:t>
            </a:r>
            <a:r>
              <a:rPr lang="en-GB" dirty="0"/>
              <a:t>that specifies the order in which the rules will be selected and a way of resolving the conflicts that arise when several rules matched at once</a:t>
            </a:r>
          </a:p>
          <a:p>
            <a:pPr lvl="1"/>
            <a:r>
              <a:rPr lang="en-GB" dirty="0"/>
              <a:t>The first requirement of a good control strategy is that it cause motion</a:t>
            </a:r>
          </a:p>
          <a:p>
            <a:pPr marL="457200" lvl="1" indent="0">
              <a:buNone/>
            </a:pPr>
            <a:r>
              <a:rPr lang="en-GB" dirty="0"/>
              <a:t>	No motion action: filling the jug each time</a:t>
            </a:r>
          </a:p>
          <a:p>
            <a:pPr lvl="1"/>
            <a:r>
              <a:rPr lang="en-GB" dirty="0"/>
              <a:t>The second requirement of a good control strategy is that it should be systematic</a:t>
            </a:r>
          </a:p>
          <a:p>
            <a:pPr marL="457200" lvl="1" indent="0">
              <a:buNone/>
            </a:pPr>
            <a:r>
              <a:rPr lang="en-GB" dirty="0"/>
              <a:t>	No systematic action: random selection action</a:t>
            </a:r>
          </a:p>
          <a:p>
            <a:pPr lvl="1"/>
            <a:r>
              <a:rPr lang="en-GB" dirty="0"/>
              <a:t>The systematic control strategy is the good search technique</a:t>
            </a:r>
          </a:p>
          <a:p>
            <a:r>
              <a:rPr lang="en-GB" dirty="0"/>
              <a:t>Have a rule applier</a:t>
            </a:r>
          </a:p>
          <a:p>
            <a:pPr marL="0" indent="0">
              <a:buNone/>
            </a:pPr>
            <a:r>
              <a:rPr lang="en-GB" dirty="0"/>
              <a:t> </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24</a:t>
            </a:fld>
            <a:endParaRPr lang="en-GB" dirty="0"/>
          </a:p>
        </p:txBody>
      </p:sp>
    </p:spTree>
    <p:extLst>
      <p:ext uri="{BB962C8B-B14F-4D97-AF65-F5344CB8AC3E}">
        <p14:creationId xmlns:p14="http://schemas.microsoft.com/office/powerpoint/2010/main" val="1166764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Playing</a:t>
            </a:r>
          </a:p>
        </p:txBody>
      </p:sp>
      <p:sp>
        <p:nvSpPr>
          <p:cNvPr id="3" name="Content Placeholder 2"/>
          <p:cNvSpPr>
            <a:spLocks noGrp="1"/>
          </p:cNvSpPr>
          <p:nvPr>
            <p:ph idx="1"/>
          </p:nvPr>
        </p:nvSpPr>
        <p:spPr/>
        <p:txBody>
          <a:bodyPr>
            <a:normAutofit lnSpcReduction="10000"/>
          </a:bodyPr>
          <a:lstStyle/>
          <a:p>
            <a:r>
              <a:rPr lang="en-GB" dirty="0"/>
              <a:t>Multi agent environments</a:t>
            </a:r>
          </a:p>
          <a:p>
            <a:r>
              <a:rPr lang="en-GB" dirty="0"/>
              <a:t>Games and adversarial search [Unit3 </a:t>
            </a:r>
            <a:r>
              <a:rPr lang="en-GB" dirty="0">
                <a:sym typeface="Wingdings" panose="05000000000000000000" pitchFamily="2" charset="2"/>
              </a:rPr>
              <a:t> 3.1]</a:t>
            </a:r>
            <a:endParaRPr lang="en-GB" dirty="0"/>
          </a:p>
          <a:p>
            <a:r>
              <a:rPr lang="en-GB" dirty="0"/>
              <a:t>Game theory: a branch of economics that views any multi agent environment as a game provided that the impact of each agent on the others is significant, regardless of whether the agents are cooperative and competitive</a:t>
            </a:r>
          </a:p>
          <a:p>
            <a:endParaRPr lang="en-GB" dirty="0"/>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25</a:t>
            </a:fld>
            <a:endParaRPr lang="en-GB" dirty="0"/>
          </a:p>
        </p:txBody>
      </p:sp>
    </p:spTree>
    <p:extLst>
      <p:ext uri="{BB962C8B-B14F-4D97-AF65-F5344CB8AC3E}">
        <p14:creationId xmlns:p14="http://schemas.microsoft.com/office/powerpoint/2010/main" val="399472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Constraint Satisfaction Problem:</a:t>
            </a:r>
            <a:br>
              <a:rPr lang="en-GB" dirty="0"/>
            </a:br>
            <a:r>
              <a:rPr lang="en-GB" dirty="0"/>
              <a:t>Crypto-arithmetic Problem</a:t>
            </a:r>
          </a:p>
        </p:txBody>
      </p:sp>
      <p:sp>
        <p:nvSpPr>
          <p:cNvPr id="3" name="Content Placeholder 2"/>
          <p:cNvSpPr>
            <a:spLocks noGrp="1"/>
          </p:cNvSpPr>
          <p:nvPr>
            <p:ph idx="1"/>
          </p:nvPr>
        </p:nvSpPr>
        <p:spPr/>
        <p:txBody>
          <a:bodyPr>
            <a:normAutofit fontScale="92500" lnSpcReduction="20000"/>
          </a:bodyPr>
          <a:lstStyle/>
          <a:p>
            <a:r>
              <a:rPr lang="en-GB" dirty="0"/>
              <a:t>SEND+MORE=MONEY</a:t>
            </a:r>
          </a:p>
          <a:p>
            <a:r>
              <a:rPr lang="en-GB" dirty="0"/>
              <a:t>DONALD+HERALD=ROBERT</a:t>
            </a:r>
          </a:p>
          <a:p>
            <a:r>
              <a:rPr lang="en-GB" dirty="0"/>
              <a:t>CROSS+ROADS=DANGER</a:t>
            </a:r>
          </a:p>
          <a:p>
            <a:pPr marL="0" indent="0">
              <a:buNone/>
            </a:pPr>
            <a:r>
              <a:rPr lang="en-GB" dirty="0"/>
              <a:t>	</a:t>
            </a:r>
            <a:r>
              <a:rPr lang="en-US" dirty="0"/>
              <a:t>96233 </a:t>
            </a:r>
            <a:br>
              <a:rPr lang="en-US" dirty="0"/>
            </a:br>
            <a:r>
              <a:rPr lang="en-US" dirty="0"/>
              <a:t>     +62513 </a:t>
            </a:r>
            <a:br>
              <a:rPr lang="en-US" dirty="0"/>
            </a:br>
            <a:r>
              <a:rPr lang="en-US" dirty="0"/>
              <a:t>       ----------- </a:t>
            </a:r>
            <a:br>
              <a:rPr lang="en-US" dirty="0"/>
            </a:br>
            <a:r>
              <a:rPr lang="en-US" dirty="0"/>
              <a:t>      158746 </a:t>
            </a:r>
            <a:endParaRPr lang="en-GB" dirty="0"/>
          </a:p>
          <a:p>
            <a:r>
              <a:rPr lang="en-GB" dirty="0"/>
              <a:t>WRONG+WRONG=RIGHT</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26</a:t>
            </a:fld>
            <a:endParaRPr lang="en-GB" dirty="0"/>
          </a:p>
        </p:txBody>
      </p:sp>
    </p:spTree>
    <p:extLst>
      <p:ext uri="{BB962C8B-B14F-4D97-AF65-F5344CB8AC3E}">
        <p14:creationId xmlns:p14="http://schemas.microsoft.com/office/powerpoint/2010/main" val="704543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SEND+MORE=MONEY : Solution</a:t>
            </a:r>
          </a:p>
        </p:txBody>
      </p:sp>
      <p:sp>
        <p:nvSpPr>
          <p:cNvPr id="3" name="Content Placeholder 2"/>
          <p:cNvSpPr>
            <a:spLocks noGrp="1"/>
          </p:cNvSpPr>
          <p:nvPr>
            <p:ph sz="quarter" idx="13"/>
          </p:nvPr>
        </p:nvSpPr>
        <p:spPr>
          <a:xfrm>
            <a:off x="838200" y="1825624"/>
            <a:ext cx="5181600" cy="5032375"/>
          </a:xfrm>
        </p:spPr>
        <p:txBody>
          <a:bodyPr>
            <a:normAutofit fontScale="92500" lnSpcReduction="20000"/>
          </a:bodyPr>
          <a:lstStyle/>
          <a:p>
            <a:pPr marL="0" indent="0">
              <a:buNone/>
            </a:pPr>
            <a:r>
              <a:rPr lang="en-GB" dirty="0"/>
              <a:t>D+E=Y+10.x1</a:t>
            </a:r>
          </a:p>
          <a:p>
            <a:pPr marL="0" indent="0">
              <a:buNone/>
            </a:pPr>
            <a:r>
              <a:rPr lang="en-GB" dirty="0"/>
              <a:t>x1+N+R=E+10.x2</a:t>
            </a:r>
          </a:p>
          <a:p>
            <a:pPr marL="0" indent="0">
              <a:buNone/>
            </a:pPr>
            <a:r>
              <a:rPr lang="en-GB" dirty="0"/>
              <a:t>x2+E+O=N+10.x3</a:t>
            </a:r>
          </a:p>
          <a:p>
            <a:pPr marL="0" indent="0">
              <a:buNone/>
            </a:pPr>
            <a:r>
              <a:rPr lang="en-GB" dirty="0"/>
              <a:t>x3+S+M=O+10.x4</a:t>
            </a:r>
          </a:p>
          <a:p>
            <a:pPr marL="0" indent="0">
              <a:buNone/>
            </a:pPr>
            <a:r>
              <a:rPr lang="en-GB" dirty="0"/>
              <a:t>x5=M</a:t>
            </a:r>
          </a:p>
          <a:p>
            <a:pPr marL="514350" indent="-514350">
              <a:buFont typeface="+mj-lt"/>
              <a:buAutoNum type="arabicPeriod"/>
            </a:pPr>
            <a:r>
              <a:rPr lang="en-GB" dirty="0"/>
              <a:t>M=1, since carry from two digits and another carry can’t total more than 19</a:t>
            </a:r>
          </a:p>
          <a:p>
            <a:pPr marL="514350" indent="-514350">
              <a:buFont typeface="+mj-lt"/>
              <a:buAutoNum type="arabicPeriod"/>
            </a:pPr>
            <a:endParaRPr lang="en-GB" dirty="0"/>
          </a:p>
        </p:txBody>
      </p:sp>
      <p:sp>
        <p:nvSpPr>
          <p:cNvPr id="4" name="Content Placeholder 3"/>
          <p:cNvSpPr>
            <a:spLocks noGrp="1"/>
          </p:cNvSpPr>
          <p:nvPr>
            <p:ph sz="quarter" idx="14"/>
          </p:nvPr>
        </p:nvSpPr>
        <p:spPr>
          <a:xfrm>
            <a:off x="6172200" y="1825624"/>
            <a:ext cx="5181600" cy="5032375"/>
          </a:xfrm>
        </p:spPr>
        <p:txBody>
          <a:bodyPr>
            <a:normAutofit fontScale="85000" lnSpcReduction="20000"/>
          </a:bodyPr>
          <a:lstStyle/>
          <a:p>
            <a:pPr marL="514350" indent="-514350">
              <a:buFont typeface="+mj-lt"/>
              <a:buAutoNum type="arabicPeriod" startAt="2"/>
            </a:pPr>
            <a:r>
              <a:rPr lang="en-GB" dirty="0"/>
              <a:t>S can be 8 or 9 since S+M+x3&gt;9 to generate carry</a:t>
            </a:r>
            <a:br>
              <a:rPr lang="en-GB" dirty="0"/>
            </a:br>
            <a:r>
              <a:rPr lang="en-GB" dirty="0"/>
              <a:t>M=1 : </a:t>
            </a:r>
            <a:r>
              <a:rPr lang="en-GB" dirty="0">
                <a:sym typeface="Wingdings" panose="05000000000000000000" pitchFamily="2" charset="2"/>
              </a:rPr>
              <a:t>S+1+x3&gt;9  S+x3&gt;8</a:t>
            </a:r>
            <a:endParaRPr lang="en-GB" dirty="0"/>
          </a:p>
          <a:p>
            <a:pPr marL="514350" indent="-514350">
              <a:buFont typeface="+mj-lt"/>
              <a:buAutoNum type="arabicPeriod" startAt="2"/>
            </a:pPr>
            <a:r>
              <a:rPr lang="en-GB" dirty="0"/>
              <a:t>O=0, since S+M+x3 must be at least 10 and at most 11</a:t>
            </a:r>
            <a:br>
              <a:rPr lang="en-GB" dirty="0"/>
            </a:br>
            <a:r>
              <a:rPr lang="en-GB" dirty="0"/>
              <a:t>But M=1 so, O=0</a:t>
            </a:r>
          </a:p>
          <a:p>
            <a:pPr marL="514350" indent="-514350">
              <a:buFont typeface="+mj-lt"/>
              <a:buAutoNum type="arabicPeriod" startAt="2"/>
            </a:pPr>
            <a:r>
              <a:rPr lang="en-GB" dirty="0"/>
              <a:t>N=E or N=E+1</a:t>
            </a:r>
            <a:br>
              <a:rPr lang="en-GB" dirty="0"/>
            </a:br>
            <a:r>
              <a:rPr lang="en-GB" dirty="0"/>
              <a:t>Since, N&lt;&gt;E, N=E+1</a:t>
            </a:r>
          </a:p>
          <a:p>
            <a:pPr marL="0" indent="0">
              <a:buNone/>
            </a:pPr>
            <a:endParaRPr lang="en-GB" dirty="0"/>
          </a:p>
          <a:p>
            <a:pPr marL="0" indent="0">
              <a:buNone/>
            </a:pPr>
            <a:endParaRPr lang="en-GB" dirty="0"/>
          </a:p>
        </p:txBody>
      </p:sp>
      <p:sp>
        <p:nvSpPr>
          <p:cNvPr id="5" name="Slide Number Placeholder 4"/>
          <p:cNvSpPr>
            <a:spLocks noGrp="1"/>
          </p:cNvSpPr>
          <p:nvPr>
            <p:ph type="sldNum" sz="quarter" idx="16"/>
          </p:nvPr>
        </p:nvSpPr>
        <p:spPr/>
        <p:txBody>
          <a:bodyPr>
            <a:normAutofit fontScale="62500" lnSpcReduction="20000"/>
          </a:bodyPr>
          <a:lstStyle/>
          <a:p>
            <a:fld id="{2FD8CD91-B2F7-4B82-A5F9-5F7EC8045F15}" type="slidenum">
              <a:rPr lang="en-GB" smtClean="0"/>
              <a:t>27</a:t>
            </a:fld>
            <a:endParaRPr lang="en-GB" dirty="0"/>
          </a:p>
        </p:txBody>
      </p:sp>
    </p:spTree>
    <p:extLst>
      <p:ext uri="{BB962C8B-B14F-4D97-AF65-F5344CB8AC3E}">
        <p14:creationId xmlns:p14="http://schemas.microsoft.com/office/powerpoint/2010/main" val="249026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SEND+MORE=MONEY : Solution</a:t>
            </a:r>
          </a:p>
        </p:txBody>
      </p:sp>
      <p:sp>
        <p:nvSpPr>
          <p:cNvPr id="6" name="Content Placeholder 5"/>
          <p:cNvSpPr>
            <a:spLocks noGrp="1"/>
          </p:cNvSpPr>
          <p:nvPr>
            <p:ph sz="quarter" idx="13"/>
          </p:nvPr>
        </p:nvSpPr>
        <p:spPr/>
        <p:txBody>
          <a:bodyPr>
            <a:normAutofit fontScale="85000" lnSpcReduction="20000"/>
          </a:bodyPr>
          <a:lstStyle/>
          <a:p>
            <a:pPr marL="0" indent="0">
              <a:buNone/>
            </a:pPr>
            <a:r>
              <a:rPr lang="en-GB" dirty="0"/>
              <a:t>N=E or N=E+1</a:t>
            </a:r>
            <a:br>
              <a:rPr lang="en-GB" dirty="0"/>
            </a:br>
            <a:r>
              <a:rPr lang="en-GB" dirty="0"/>
              <a:t>as N&lt;&gt;E, N=E+1</a:t>
            </a:r>
          </a:p>
          <a:p>
            <a:pPr marL="0" indent="0">
              <a:buNone/>
            </a:pPr>
            <a:r>
              <a:rPr lang="en-GB" dirty="0"/>
              <a:t>Let S=9 </a:t>
            </a:r>
            <a:r>
              <a:rPr lang="en-GB" dirty="0">
                <a:sym typeface="Wingdings" panose="05000000000000000000" pitchFamily="2" charset="2"/>
              </a:rPr>
              <a:t> x3=0</a:t>
            </a:r>
          </a:p>
          <a:p>
            <a:pPr marL="0" indent="0">
              <a:buNone/>
            </a:pPr>
            <a:r>
              <a:rPr lang="en-GB" dirty="0">
                <a:sym typeface="Wingdings" panose="05000000000000000000" pitchFamily="2" charset="2"/>
              </a:rPr>
              <a:t>Choose E as first choice for variable selection since it appears most.</a:t>
            </a:r>
          </a:p>
          <a:p>
            <a:pPr marL="0" indent="0">
              <a:buNone/>
            </a:pPr>
            <a:r>
              <a:rPr lang="en-GB" dirty="0">
                <a:sym typeface="Wingdings" panose="05000000000000000000" pitchFamily="2" charset="2"/>
              </a:rPr>
              <a:t>x1+N+R=E+10.x2</a:t>
            </a:r>
          </a:p>
          <a:p>
            <a:pPr marL="0" indent="0">
              <a:buNone/>
            </a:pPr>
            <a:r>
              <a:rPr lang="en-GB" dirty="0"/>
              <a:t>Let E=6 and x1=1, N=7</a:t>
            </a:r>
          </a:p>
          <a:p>
            <a:pPr marL="0" indent="0">
              <a:buNone/>
            </a:pPr>
            <a:r>
              <a:rPr lang="en-GB" dirty="0"/>
              <a:t>1+7+R=16</a:t>
            </a:r>
          </a:p>
          <a:p>
            <a:endParaRPr lang="en-GB" dirty="0"/>
          </a:p>
        </p:txBody>
      </p:sp>
      <p:sp>
        <p:nvSpPr>
          <p:cNvPr id="7" name="Content Placeholder 6"/>
          <p:cNvSpPr>
            <a:spLocks noGrp="1"/>
          </p:cNvSpPr>
          <p:nvPr>
            <p:ph sz="quarter" idx="14"/>
          </p:nvPr>
        </p:nvSpPr>
        <p:spPr/>
        <p:txBody>
          <a:bodyPr/>
          <a:lstStyle/>
          <a:p>
            <a:pPr marL="0" indent="0">
              <a:buNone/>
            </a:pPr>
            <a:r>
              <a:rPr lang="en-GB" dirty="0"/>
              <a:t>Hence, R=8</a:t>
            </a:r>
          </a:p>
          <a:p>
            <a:pPr marL="0" indent="0">
              <a:buNone/>
            </a:pPr>
            <a:r>
              <a:rPr lang="en-GB" dirty="0"/>
              <a:t>Also, D+E=Y+10</a:t>
            </a:r>
          </a:p>
          <a:p>
            <a:pPr marL="0" indent="0">
              <a:buNone/>
            </a:pPr>
            <a:r>
              <a:rPr lang="en-GB" dirty="0"/>
              <a:t>D+6=Y+10</a:t>
            </a:r>
          </a:p>
          <a:p>
            <a:pPr marL="0" indent="0">
              <a:buNone/>
            </a:pPr>
            <a:r>
              <a:rPr lang="en-GB" dirty="0"/>
              <a:t>Hence,</a:t>
            </a:r>
          </a:p>
          <a:p>
            <a:pPr marL="0" indent="0">
              <a:buNone/>
            </a:pPr>
            <a:r>
              <a:rPr lang="en-GB" dirty="0"/>
              <a:t>S=9, E=5, N=6, D=7, M=1, O=0, R=8, Y=2</a:t>
            </a:r>
          </a:p>
          <a:p>
            <a:pPr marL="0" indent="0">
              <a:buNone/>
            </a:pPr>
            <a:endParaRPr lang="en-GB" dirty="0"/>
          </a:p>
          <a:p>
            <a:pPr marL="0" indent="0">
              <a:buNone/>
            </a:pPr>
            <a:endParaRPr lang="en-GB" dirty="0"/>
          </a:p>
        </p:txBody>
      </p:sp>
      <p:sp>
        <p:nvSpPr>
          <p:cNvPr id="3" name="Slide Number Placeholder 2"/>
          <p:cNvSpPr>
            <a:spLocks noGrp="1"/>
          </p:cNvSpPr>
          <p:nvPr>
            <p:ph type="sldNum" sz="quarter" idx="16"/>
          </p:nvPr>
        </p:nvSpPr>
        <p:spPr/>
        <p:txBody>
          <a:bodyPr>
            <a:normAutofit fontScale="62500" lnSpcReduction="20000"/>
          </a:bodyPr>
          <a:lstStyle/>
          <a:p>
            <a:fld id="{2FD8CD91-B2F7-4B82-A5F9-5F7EC8045F15}" type="slidenum">
              <a:rPr lang="en-GB" smtClean="0"/>
              <a:t>28</a:t>
            </a:fld>
            <a:endParaRPr lang="en-GB" dirty="0"/>
          </a:p>
        </p:txBody>
      </p:sp>
    </p:spTree>
    <p:extLst>
      <p:ext uri="{BB962C8B-B14F-4D97-AF65-F5344CB8AC3E}">
        <p14:creationId xmlns:p14="http://schemas.microsoft.com/office/powerpoint/2010/main" val="269040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Content Placeholder 4"/>
          <p:cNvSpPr>
            <a:spLocks noGrp="1"/>
          </p:cNvSpPr>
          <p:nvPr>
            <p:ph idx="1"/>
          </p:nvPr>
        </p:nvSpPr>
        <p:spPr/>
        <p:txBody>
          <a:bodyPr/>
          <a:lstStyle/>
          <a:p>
            <a:r>
              <a:rPr lang="en-GB" dirty="0"/>
              <a:t>Russell, S. and </a:t>
            </a:r>
            <a:r>
              <a:rPr lang="en-GB" dirty="0" err="1"/>
              <a:t>Norvig</a:t>
            </a:r>
            <a:r>
              <a:rPr lang="en-GB" dirty="0"/>
              <a:t>, P., 2011, Artificial Intelligence: A Modern Approach, Pearson, India.</a:t>
            </a:r>
          </a:p>
          <a:p>
            <a:r>
              <a:rPr lang="en-GB" dirty="0"/>
              <a:t>Rich, E. and Knight, K., 2004, Artificial Intelligence, Tata McGraw hill, India.</a:t>
            </a:r>
          </a:p>
        </p:txBody>
      </p:sp>
      <p:sp>
        <p:nvSpPr>
          <p:cNvPr id="3" name="Slide Number Placeholder 2"/>
          <p:cNvSpPr>
            <a:spLocks noGrp="1"/>
          </p:cNvSpPr>
          <p:nvPr>
            <p:ph type="sldNum" sz="quarter" idx="12"/>
          </p:nvPr>
        </p:nvSpPr>
        <p:spPr/>
        <p:txBody>
          <a:bodyPr>
            <a:normAutofit fontScale="62500" lnSpcReduction="20000"/>
          </a:bodyPr>
          <a:lstStyle/>
          <a:p>
            <a:fld id="{2FD8CD91-B2F7-4B82-A5F9-5F7EC8045F15}" type="slidenum">
              <a:rPr lang="en-GB" smtClean="0"/>
              <a:t>29</a:t>
            </a:fld>
            <a:endParaRPr lang="en-GB" dirty="0"/>
          </a:p>
        </p:txBody>
      </p:sp>
    </p:spTree>
    <p:extLst>
      <p:ext uri="{BB962C8B-B14F-4D97-AF65-F5344CB8AC3E}">
        <p14:creationId xmlns:p14="http://schemas.microsoft.com/office/powerpoint/2010/main" val="104181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in Problem Solving</a:t>
            </a:r>
          </a:p>
        </p:txBody>
      </p:sp>
      <p:sp>
        <p:nvSpPr>
          <p:cNvPr id="3" name="Content Placeholder 2"/>
          <p:cNvSpPr>
            <a:spLocks noGrp="1"/>
          </p:cNvSpPr>
          <p:nvPr>
            <p:ph idx="1"/>
          </p:nvPr>
        </p:nvSpPr>
        <p:spPr/>
        <p:txBody>
          <a:bodyPr/>
          <a:lstStyle/>
          <a:p>
            <a:r>
              <a:rPr lang="en-GB" dirty="0"/>
              <a:t>Goal Formulation</a:t>
            </a:r>
          </a:p>
          <a:p>
            <a:r>
              <a:rPr lang="en-GB" dirty="0"/>
              <a:t>Problem Formulation</a:t>
            </a:r>
          </a:p>
          <a:p>
            <a:r>
              <a:rPr lang="en-GB" dirty="0"/>
              <a:t>Searching</a:t>
            </a:r>
          </a:p>
          <a:p>
            <a:r>
              <a:rPr lang="en-GB" dirty="0"/>
              <a:t>Execution</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3</a:t>
            </a:fld>
            <a:endParaRPr lang="en-GB" dirty="0"/>
          </a:p>
        </p:txBody>
      </p:sp>
    </p:spTree>
    <p:extLst>
      <p:ext uri="{BB962C8B-B14F-4D97-AF65-F5344CB8AC3E}">
        <p14:creationId xmlns:p14="http://schemas.microsoft.com/office/powerpoint/2010/main" val="377378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20000"/>
          </a:bodyPr>
          <a:lstStyle/>
          <a:p>
            <a:r>
              <a:rPr lang="en-GB" dirty="0"/>
              <a:t>Any Queries?</a:t>
            </a:r>
          </a:p>
          <a:p>
            <a:endParaRPr lang="en-GB" dirty="0"/>
          </a:p>
          <a:p>
            <a:r>
              <a:rPr lang="en-GB" dirty="0"/>
              <a:t>Now Try to Solve your Problems.</a:t>
            </a:r>
          </a:p>
        </p:txBody>
      </p:sp>
      <p:sp>
        <p:nvSpPr>
          <p:cNvPr id="2" name="Title 1"/>
          <p:cNvSpPr>
            <a:spLocks noGrp="1"/>
          </p:cNvSpPr>
          <p:nvPr>
            <p:ph type="title"/>
          </p:nvPr>
        </p:nvSpPr>
        <p:spPr/>
        <p:txBody>
          <a:bodyPr/>
          <a:lstStyle/>
          <a:p>
            <a:r>
              <a:rPr lang="en-GB" dirty="0"/>
              <a:t>Thank You</a:t>
            </a:r>
          </a:p>
        </p:txBody>
      </p:sp>
      <p:sp>
        <p:nvSpPr>
          <p:cNvPr id="4" name="Slide Number Placeholder 3"/>
          <p:cNvSpPr>
            <a:spLocks noGrp="1"/>
          </p:cNvSpPr>
          <p:nvPr>
            <p:ph type="sldNum" sz="quarter" idx="11"/>
          </p:nvPr>
        </p:nvSpPr>
        <p:spPr/>
        <p:txBody>
          <a:bodyPr/>
          <a:lstStyle/>
          <a:p>
            <a:fld id="{2FD8CD91-B2F7-4B82-A5F9-5F7EC8045F15}" type="slidenum">
              <a:rPr lang="en-GB" smtClean="0"/>
              <a:t>30</a:t>
            </a:fld>
            <a:endParaRPr lang="en-GB" dirty="0"/>
          </a:p>
        </p:txBody>
      </p:sp>
    </p:spTree>
    <p:extLst>
      <p:ext uri="{BB962C8B-B14F-4D97-AF65-F5344CB8AC3E}">
        <p14:creationId xmlns:p14="http://schemas.microsoft.com/office/powerpoint/2010/main" val="322434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Defining Problems as a State Space Search</a:t>
            </a:r>
          </a:p>
        </p:txBody>
      </p:sp>
      <p:sp>
        <p:nvSpPr>
          <p:cNvPr id="3" name="Content Placeholder 2"/>
          <p:cNvSpPr>
            <a:spLocks noGrp="1"/>
          </p:cNvSpPr>
          <p:nvPr>
            <p:ph idx="1"/>
          </p:nvPr>
        </p:nvSpPr>
        <p:spPr/>
        <p:txBody>
          <a:bodyPr>
            <a:normAutofit fontScale="77500" lnSpcReduction="20000"/>
          </a:bodyPr>
          <a:lstStyle/>
          <a:p>
            <a:r>
              <a:rPr lang="en-GB" dirty="0"/>
              <a:t>Things that must be done to solve a problem are:</a:t>
            </a:r>
          </a:p>
          <a:p>
            <a:pPr lvl="1"/>
            <a:r>
              <a:rPr lang="en-GB" dirty="0"/>
              <a:t>Define the problem: It includes precise specifications of what the initial situation(s) will be as well as what final situations constitute acceptable solutions to the problem</a:t>
            </a:r>
          </a:p>
          <a:p>
            <a:pPr lvl="1"/>
            <a:r>
              <a:rPr lang="en-GB" dirty="0"/>
              <a:t>Analyse the problem: Few very important aspects those having immense impact on the appropriateness of various possible techniques for problem solving is to be critically examined</a:t>
            </a:r>
          </a:p>
          <a:p>
            <a:pPr lvl="1"/>
            <a:r>
              <a:rPr lang="en-GB" dirty="0"/>
              <a:t>Isolate and Represent the task knowledge: Knowledge necessary to solve the problem must be identified, isolated and represented</a:t>
            </a:r>
          </a:p>
          <a:p>
            <a:pPr lvl="1"/>
            <a:r>
              <a:rPr lang="en-GB" dirty="0"/>
              <a:t>Choose and apply the best technique: Among the alternatives identify the best technique to solve the problem and apply it</a:t>
            </a:r>
          </a:p>
          <a:p>
            <a:pPr lvl="1"/>
            <a:endParaRPr lang="en-GB" dirty="0"/>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4</a:t>
            </a:fld>
            <a:endParaRPr lang="en-GB" dirty="0"/>
          </a:p>
        </p:txBody>
      </p:sp>
    </p:spTree>
    <p:extLst>
      <p:ext uri="{BB962C8B-B14F-4D97-AF65-F5344CB8AC3E}">
        <p14:creationId xmlns:p14="http://schemas.microsoft.com/office/powerpoint/2010/main" val="149253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Defining Problems as a State Space Search</a:t>
            </a:r>
          </a:p>
        </p:txBody>
      </p:sp>
      <p:sp>
        <p:nvSpPr>
          <p:cNvPr id="3" name="Content Placeholder 2"/>
          <p:cNvSpPr>
            <a:spLocks noGrp="1"/>
          </p:cNvSpPr>
          <p:nvPr>
            <p:ph idx="1"/>
          </p:nvPr>
        </p:nvSpPr>
        <p:spPr>
          <a:xfrm>
            <a:off x="838200" y="1825624"/>
            <a:ext cx="10515600" cy="5032376"/>
          </a:xfrm>
        </p:spPr>
        <p:txBody>
          <a:bodyPr>
            <a:normAutofit fontScale="70000" lnSpcReduction="20000"/>
          </a:bodyPr>
          <a:lstStyle/>
          <a:p>
            <a:r>
              <a:rPr lang="en-GB" dirty="0"/>
              <a:t>Problem Statement: Play Chess, Solve Tower of Hanoi</a:t>
            </a:r>
          </a:p>
          <a:p>
            <a:pPr lvl="1"/>
            <a:r>
              <a:rPr lang="en-GB" dirty="0"/>
              <a:t>To develop the solution to the problem, problem must be well identified</a:t>
            </a:r>
          </a:p>
          <a:p>
            <a:pPr lvl="1"/>
            <a:r>
              <a:rPr lang="en-GB" dirty="0"/>
              <a:t>Starting with specification of states, rules and outcomes</a:t>
            </a:r>
          </a:p>
          <a:p>
            <a:pPr lvl="1"/>
            <a:r>
              <a:rPr lang="en-GB" dirty="0"/>
              <a:t>Focusing on Solving the Problem i.e. identifying the GOAL</a:t>
            </a:r>
          </a:p>
          <a:p>
            <a:r>
              <a:rPr lang="en-GB" dirty="0"/>
              <a:t>Incomplete and Complete Problem Statement</a:t>
            </a:r>
          </a:p>
          <a:p>
            <a:r>
              <a:rPr lang="en-GB" dirty="0"/>
              <a:t>Complete Set of Rules is a must</a:t>
            </a:r>
          </a:p>
          <a:p>
            <a:pPr lvl="1"/>
            <a:r>
              <a:rPr lang="en-GB" dirty="0"/>
              <a:t>Example: If White pawn at sqr (row e, column 2) is true and White pawn at sqr (row e, column 3) is empty then Move pawn from sqr (row e, column 2) to sqr( row e, column 3) </a:t>
            </a:r>
            <a:r>
              <a:rPr lang="en-GB" dirty="0">
                <a:sym typeface="Wingdings" panose="05000000000000000000" pitchFamily="2" charset="2"/>
              </a:rPr>
              <a:t> its specific way of writing rule</a:t>
            </a:r>
          </a:p>
          <a:p>
            <a:pPr lvl="1"/>
            <a:r>
              <a:rPr lang="en-GB" dirty="0">
                <a:sym typeface="Wingdings" panose="05000000000000000000" pitchFamily="2" charset="2"/>
              </a:rPr>
              <a:t>Developing such rules is very tedious as chess game alone will have 10e120 rules</a:t>
            </a:r>
          </a:p>
          <a:p>
            <a:pPr lvl="1"/>
            <a:r>
              <a:rPr lang="en-GB" dirty="0">
                <a:sym typeface="Wingdings" panose="05000000000000000000" pitchFamily="2" charset="2"/>
              </a:rPr>
              <a:t>So, generalization is to be done</a:t>
            </a:r>
          </a:p>
          <a:p>
            <a:pPr lvl="1"/>
            <a:endParaRPr lang="en-GB" dirty="0">
              <a:sym typeface="Wingdings" panose="05000000000000000000" pitchFamily="2" charset="2"/>
            </a:endParaRP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5</a:t>
            </a:fld>
            <a:endParaRPr lang="en-GB" dirty="0"/>
          </a:p>
        </p:txBody>
      </p:sp>
    </p:spTree>
    <p:extLst>
      <p:ext uri="{BB962C8B-B14F-4D97-AF65-F5344CB8AC3E}">
        <p14:creationId xmlns:p14="http://schemas.microsoft.com/office/powerpoint/2010/main" val="347680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Defining Problems as a State Space Search</a:t>
            </a:r>
          </a:p>
        </p:txBody>
      </p:sp>
      <p:sp>
        <p:nvSpPr>
          <p:cNvPr id="3" name="Content Placeholder 2"/>
          <p:cNvSpPr>
            <a:spLocks noGrp="1"/>
          </p:cNvSpPr>
          <p:nvPr>
            <p:ph idx="1"/>
          </p:nvPr>
        </p:nvSpPr>
        <p:spPr>
          <a:xfrm>
            <a:off x="838200" y="1825625"/>
            <a:ext cx="10515600" cy="4898732"/>
          </a:xfrm>
        </p:spPr>
        <p:txBody>
          <a:bodyPr>
            <a:normAutofit fontScale="70000" lnSpcReduction="20000"/>
          </a:bodyPr>
          <a:lstStyle/>
          <a:p>
            <a:r>
              <a:rPr lang="en-GB" dirty="0"/>
              <a:t>Problem</a:t>
            </a:r>
          </a:p>
          <a:p>
            <a:r>
              <a:rPr lang="en-GB" dirty="0"/>
              <a:t>State</a:t>
            </a:r>
          </a:p>
          <a:p>
            <a:r>
              <a:rPr lang="en-GB" dirty="0"/>
              <a:t>State Space: where each state corresponds to a stable situation</a:t>
            </a:r>
          </a:p>
          <a:p>
            <a:pPr lvl="1"/>
            <a:r>
              <a:rPr lang="en-GB" dirty="0"/>
              <a:t>Initial State</a:t>
            </a:r>
          </a:p>
          <a:p>
            <a:pPr lvl="1"/>
            <a:r>
              <a:rPr lang="en-GB" dirty="0"/>
              <a:t>Rules for transition from one state to another</a:t>
            </a:r>
          </a:p>
          <a:p>
            <a:pPr lvl="1"/>
            <a:r>
              <a:rPr lang="en-GB" dirty="0"/>
              <a:t>Final State </a:t>
            </a:r>
            <a:r>
              <a:rPr lang="en-GB" dirty="0">
                <a:sym typeface="Wingdings" panose="05000000000000000000" pitchFamily="2" charset="2"/>
              </a:rPr>
              <a:t> Ultimate Goal</a:t>
            </a:r>
          </a:p>
          <a:p>
            <a:r>
              <a:rPr lang="en-GB" dirty="0">
                <a:sym typeface="Wingdings" panose="05000000000000000000" pitchFamily="2" charset="2"/>
              </a:rPr>
              <a:t>State Space Representation  forms the basis for AI methods</a:t>
            </a:r>
          </a:p>
          <a:p>
            <a:r>
              <a:rPr lang="en-GB" dirty="0">
                <a:sym typeface="Wingdings" panose="05000000000000000000" pitchFamily="2" charset="2"/>
              </a:rPr>
              <a:t>State Space Structure corresponds to the structure of problem solving in two ways</a:t>
            </a:r>
          </a:p>
          <a:p>
            <a:pPr lvl="1"/>
            <a:r>
              <a:rPr lang="en-GB" dirty="0">
                <a:sym typeface="Wingdings" panose="05000000000000000000" pitchFamily="2" charset="2"/>
              </a:rPr>
              <a:t>It allows for a formal definition of the problem</a:t>
            </a:r>
          </a:p>
          <a:p>
            <a:pPr lvl="1"/>
            <a:r>
              <a:rPr lang="en-GB" dirty="0">
                <a:sym typeface="Wingdings" panose="05000000000000000000" pitchFamily="2" charset="2"/>
              </a:rPr>
              <a:t>It permits to define the process of solving the particular problem as a combination of known techniques and searching mechanism</a:t>
            </a:r>
          </a:p>
          <a:p>
            <a:pPr lvl="1"/>
            <a:endParaRPr lang="en-GB" dirty="0">
              <a:sym typeface="Wingdings" panose="05000000000000000000" pitchFamily="2" charset="2"/>
            </a:endParaRPr>
          </a:p>
          <a:p>
            <a:endParaRPr lang="en-GB" dirty="0"/>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6</a:t>
            </a:fld>
            <a:endParaRPr lang="en-GB" dirty="0"/>
          </a:p>
        </p:txBody>
      </p:sp>
    </p:spTree>
    <p:extLst>
      <p:ext uri="{BB962C8B-B14F-4D97-AF65-F5344CB8AC3E}">
        <p14:creationId xmlns:p14="http://schemas.microsoft.com/office/powerpoint/2010/main" val="207145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500" dirty="0"/>
              <a:t>Defining Problems as a State Space Search: </a:t>
            </a:r>
            <a:br>
              <a:rPr lang="en-GB" sz="4500" dirty="0"/>
            </a:br>
            <a:r>
              <a:rPr lang="en-GB" sz="4500" dirty="0"/>
              <a:t>An Example – A Water Jug Problem</a:t>
            </a:r>
          </a:p>
        </p:txBody>
      </p:sp>
      <p:sp>
        <p:nvSpPr>
          <p:cNvPr id="3" name="Content Placeholder 2"/>
          <p:cNvSpPr>
            <a:spLocks noGrp="1"/>
          </p:cNvSpPr>
          <p:nvPr>
            <p:ph idx="1"/>
          </p:nvPr>
        </p:nvSpPr>
        <p:spPr/>
        <p:txBody>
          <a:bodyPr/>
          <a:lstStyle/>
          <a:p>
            <a:pPr marL="0" indent="0">
              <a:buNone/>
            </a:pPr>
            <a:r>
              <a:rPr lang="en-GB" u="sng" dirty="0"/>
              <a:t>Problem</a:t>
            </a:r>
          </a:p>
          <a:p>
            <a:pPr marL="0" indent="0">
              <a:buNone/>
            </a:pPr>
            <a:r>
              <a:rPr lang="en-GB" i="1" dirty="0"/>
              <a:t>You are given two jugs, a 4 litre one and a 3 litre one. None of them have any measuring markers on it. There is a pump that can be used to fill the jugs with water. How can you get exactly a 2 litres of water in to the 4 litre jug?</a:t>
            </a:r>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7</a:t>
            </a:fld>
            <a:endParaRPr lang="en-GB" dirty="0"/>
          </a:p>
        </p:txBody>
      </p:sp>
    </p:spTree>
    <p:extLst>
      <p:ext uri="{BB962C8B-B14F-4D97-AF65-F5344CB8AC3E}">
        <p14:creationId xmlns:p14="http://schemas.microsoft.com/office/powerpoint/2010/main" val="401229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500" dirty="0"/>
              <a:t>Defining Problems as a State Space Search: </a:t>
            </a:r>
            <a:br>
              <a:rPr lang="en-GB" sz="4500" dirty="0"/>
            </a:br>
            <a:r>
              <a:rPr lang="en-GB" sz="4500" dirty="0"/>
              <a:t>An Example – A Water Jug Problem</a:t>
            </a:r>
          </a:p>
        </p:txBody>
      </p:sp>
      <p:sp>
        <p:nvSpPr>
          <p:cNvPr id="3" name="Content Placeholder 2"/>
          <p:cNvSpPr>
            <a:spLocks noGrp="1"/>
          </p:cNvSpPr>
          <p:nvPr>
            <p:ph idx="1"/>
          </p:nvPr>
        </p:nvSpPr>
        <p:spPr/>
        <p:txBody>
          <a:bodyPr>
            <a:normAutofit lnSpcReduction="10000"/>
          </a:bodyPr>
          <a:lstStyle/>
          <a:p>
            <a:pPr marL="0" indent="0">
              <a:buNone/>
            </a:pPr>
            <a:r>
              <a:rPr lang="en-GB" u="sng" dirty="0"/>
              <a:t>State Space</a:t>
            </a:r>
          </a:p>
          <a:p>
            <a:r>
              <a:rPr lang="en-GB" dirty="0"/>
              <a:t>Set of ordered pair of integers (x, y), such that    x= 0, 1, 2, 3, or 4 and y= 0, 1, 2, or 3, where x represents the quantity of water in 4 litre jug and y represents the quantity of water in 3 litre jug</a:t>
            </a:r>
          </a:p>
          <a:p>
            <a:r>
              <a:rPr lang="en-GB" dirty="0"/>
              <a:t>The start state is (0, 0)</a:t>
            </a:r>
          </a:p>
          <a:p>
            <a:r>
              <a:rPr lang="en-GB" dirty="0"/>
              <a:t>The final state is (2, n)</a:t>
            </a:r>
          </a:p>
          <a:p>
            <a:endParaRPr lang="en-GB" dirty="0"/>
          </a:p>
          <a:p>
            <a:endParaRPr lang="en-GB" dirty="0"/>
          </a:p>
        </p:txBody>
      </p:sp>
      <p:sp>
        <p:nvSpPr>
          <p:cNvPr id="4" name="Slide Number Placeholder 3"/>
          <p:cNvSpPr>
            <a:spLocks noGrp="1"/>
          </p:cNvSpPr>
          <p:nvPr>
            <p:ph type="sldNum" sz="quarter" idx="12"/>
          </p:nvPr>
        </p:nvSpPr>
        <p:spPr/>
        <p:txBody>
          <a:bodyPr>
            <a:normAutofit fontScale="62500" lnSpcReduction="20000"/>
          </a:bodyPr>
          <a:lstStyle/>
          <a:p>
            <a:fld id="{2FD8CD91-B2F7-4B82-A5F9-5F7EC8045F15}" type="slidenum">
              <a:rPr lang="en-GB" smtClean="0"/>
              <a:t>8</a:t>
            </a:fld>
            <a:endParaRPr lang="en-GB" dirty="0"/>
          </a:p>
        </p:txBody>
      </p:sp>
    </p:spTree>
    <p:extLst>
      <p:ext uri="{BB962C8B-B14F-4D97-AF65-F5344CB8AC3E}">
        <p14:creationId xmlns:p14="http://schemas.microsoft.com/office/powerpoint/2010/main" val="11204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Defining Problems as a State Space Search: </a:t>
            </a:r>
            <a:br>
              <a:rPr lang="en-GB" sz="4000" dirty="0"/>
            </a:br>
            <a:r>
              <a:rPr lang="en-GB" sz="4000" dirty="0"/>
              <a:t>An Example – A Water Jug Problem </a:t>
            </a:r>
            <a:r>
              <a:rPr lang="en-GB" sz="4000" dirty="0">
                <a:sym typeface="Wingdings" panose="05000000000000000000" pitchFamily="2" charset="2"/>
              </a:rPr>
              <a:t> Rules</a:t>
            </a:r>
            <a:endParaRPr lang="en-GB" sz="4000" dirty="0"/>
          </a:p>
        </p:txBody>
      </p:sp>
      <p:sp>
        <p:nvSpPr>
          <p:cNvPr id="7" name="Text Placeholder 6"/>
          <p:cNvSpPr>
            <a:spLocks noGrp="1"/>
          </p:cNvSpPr>
          <p:nvPr>
            <p:ph sz="quarter" idx="13"/>
          </p:nvPr>
        </p:nvSpPr>
        <p:spPr>
          <a:xfrm>
            <a:off x="337625" y="1825624"/>
            <a:ext cx="5345723" cy="5032375"/>
          </a:xfrm>
        </p:spPr>
        <p:txBody>
          <a:bodyPr anchor="t">
            <a:normAutofit/>
          </a:bodyPr>
          <a:lstStyle/>
          <a:p>
            <a:pPr marL="514350" indent="-514350">
              <a:buFont typeface="+mj-lt"/>
              <a:buAutoNum type="arabicPeriod"/>
            </a:pPr>
            <a:r>
              <a:rPr lang="en-GB" sz="2400" dirty="0"/>
              <a:t>(x, y) if x&lt;4 </a:t>
            </a:r>
            <a:r>
              <a:rPr lang="en-GB" sz="2400" dirty="0">
                <a:sym typeface="Wingdings" panose="05000000000000000000" pitchFamily="2" charset="2"/>
              </a:rPr>
              <a:t> (4, y)</a:t>
            </a:r>
            <a:br>
              <a:rPr lang="en-GB" sz="2400" dirty="0">
                <a:sym typeface="Wingdings" panose="05000000000000000000" pitchFamily="2" charset="2"/>
              </a:rPr>
            </a:br>
            <a:r>
              <a:rPr lang="en-GB" sz="2400" dirty="0">
                <a:sym typeface="Wingdings" panose="05000000000000000000" pitchFamily="2" charset="2"/>
              </a:rPr>
              <a:t>Fill the 4 litre jug</a:t>
            </a:r>
          </a:p>
          <a:p>
            <a:pPr marL="514350" indent="-514350">
              <a:buFont typeface="+mj-lt"/>
              <a:buAutoNum type="arabicPeriod"/>
            </a:pPr>
            <a:r>
              <a:rPr lang="en-GB" sz="2400" dirty="0">
                <a:sym typeface="Wingdings" panose="05000000000000000000" pitchFamily="2" charset="2"/>
              </a:rPr>
              <a:t>(x, y) if y&lt;3  (x, 3)</a:t>
            </a:r>
            <a:br>
              <a:rPr lang="en-GB" sz="2400" dirty="0">
                <a:sym typeface="Wingdings" panose="05000000000000000000" pitchFamily="2" charset="2"/>
              </a:rPr>
            </a:br>
            <a:r>
              <a:rPr lang="en-GB" sz="2400" dirty="0">
                <a:sym typeface="Wingdings" panose="05000000000000000000" pitchFamily="2" charset="2"/>
              </a:rPr>
              <a:t>Fill the 3 litre jug</a:t>
            </a:r>
          </a:p>
          <a:p>
            <a:pPr marL="514350" indent="-514350">
              <a:buFont typeface="+mj-lt"/>
              <a:buAutoNum type="arabicPeriod"/>
            </a:pPr>
            <a:r>
              <a:rPr lang="en-GB" sz="2400" dirty="0">
                <a:sym typeface="Wingdings" panose="05000000000000000000" pitchFamily="2" charset="2"/>
              </a:rPr>
              <a:t>(x, y) if y&gt;0  (x, 0)</a:t>
            </a:r>
            <a:br>
              <a:rPr lang="en-GB" sz="2400" dirty="0">
                <a:sym typeface="Wingdings" panose="05000000000000000000" pitchFamily="2" charset="2"/>
              </a:rPr>
            </a:br>
            <a:r>
              <a:rPr lang="en-GB" sz="2400" dirty="0">
                <a:sym typeface="Wingdings" panose="05000000000000000000" pitchFamily="2" charset="2"/>
              </a:rPr>
              <a:t>Empty the 3 litre jug</a:t>
            </a:r>
          </a:p>
          <a:p>
            <a:pPr marL="514350" indent="-514350">
              <a:buFont typeface="+mj-lt"/>
              <a:buAutoNum type="arabicPeriod"/>
            </a:pPr>
            <a:r>
              <a:rPr lang="en-GB" sz="2400" dirty="0">
                <a:sym typeface="Wingdings" panose="05000000000000000000" pitchFamily="2" charset="2"/>
              </a:rPr>
              <a:t>(x, y) if x&gt;0  (0, y)</a:t>
            </a:r>
            <a:br>
              <a:rPr lang="en-GB" sz="2400" dirty="0">
                <a:sym typeface="Wingdings" panose="05000000000000000000" pitchFamily="2" charset="2"/>
              </a:rPr>
            </a:br>
            <a:r>
              <a:rPr lang="en-GB" sz="2400" dirty="0">
                <a:sym typeface="Wingdings" panose="05000000000000000000" pitchFamily="2" charset="2"/>
              </a:rPr>
              <a:t>Empty the 4 litre jug</a:t>
            </a:r>
          </a:p>
          <a:p>
            <a:pPr marL="514350" indent="-514350">
              <a:buFont typeface="+mj-lt"/>
              <a:buAutoNum type="arabicPeriod"/>
            </a:pPr>
            <a:r>
              <a:rPr lang="en-GB" sz="2400" dirty="0">
                <a:sym typeface="Wingdings" panose="05000000000000000000" pitchFamily="2" charset="2"/>
              </a:rPr>
              <a:t>(x, y) if x&gt;o  (x-d, y)</a:t>
            </a:r>
            <a:br>
              <a:rPr lang="en-GB" sz="2400" dirty="0">
                <a:sym typeface="Wingdings" panose="05000000000000000000" pitchFamily="2" charset="2"/>
              </a:rPr>
            </a:br>
            <a:r>
              <a:rPr lang="en-GB" sz="2400" dirty="0">
                <a:sym typeface="Wingdings" panose="05000000000000000000" pitchFamily="2" charset="2"/>
              </a:rPr>
              <a:t>Put some water out of 4 l jug</a:t>
            </a:r>
          </a:p>
        </p:txBody>
      </p:sp>
      <p:sp>
        <p:nvSpPr>
          <p:cNvPr id="8" name="Content Placeholder 7"/>
          <p:cNvSpPr>
            <a:spLocks noGrp="1"/>
          </p:cNvSpPr>
          <p:nvPr>
            <p:ph sz="quarter" idx="14"/>
          </p:nvPr>
        </p:nvSpPr>
        <p:spPr>
          <a:xfrm>
            <a:off x="5809957" y="1825624"/>
            <a:ext cx="6049107" cy="5032375"/>
          </a:xfrm>
        </p:spPr>
        <p:txBody>
          <a:bodyPr>
            <a:normAutofit fontScale="62500" lnSpcReduction="20000"/>
          </a:bodyPr>
          <a:lstStyle/>
          <a:p>
            <a:pPr marL="514350" indent="-514350">
              <a:buFont typeface="+mj-lt"/>
              <a:buAutoNum type="arabicPeriod" startAt="6"/>
            </a:pPr>
            <a:r>
              <a:rPr lang="en-GB" dirty="0">
                <a:sym typeface="Wingdings" panose="05000000000000000000" pitchFamily="2" charset="2"/>
              </a:rPr>
              <a:t>(x, y) if y&gt;0  (x, y-d)</a:t>
            </a:r>
            <a:br>
              <a:rPr lang="en-GB" dirty="0">
                <a:sym typeface="Wingdings" panose="05000000000000000000" pitchFamily="2" charset="2"/>
              </a:rPr>
            </a:br>
            <a:r>
              <a:rPr lang="en-GB" dirty="0">
                <a:sym typeface="Wingdings" panose="05000000000000000000" pitchFamily="2" charset="2"/>
              </a:rPr>
              <a:t>Put some water out of 3 l jug</a:t>
            </a:r>
          </a:p>
          <a:p>
            <a:pPr marL="514350" indent="-514350">
              <a:buFont typeface="+mj-lt"/>
              <a:buAutoNum type="arabicPeriod" startAt="6"/>
            </a:pPr>
            <a:r>
              <a:rPr lang="en-GB" dirty="0">
                <a:sym typeface="Wingdings" panose="05000000000000000000" pitchFamily="2" charset="2"/>
              </a:rPr>
              <a:t>(x, y) if x+y&gt;=4 &amp; y&gt;0 (4, y-(4-x))</a:t>
            </a:r>
            <a:br>
              <a:rPr lang="en-GB" dirty="0">
                <a:sym typeface="Wingdings" panose="05000000000000000000" pitchFamily="2" charset="2"/>
              </a:rPr>
            </a:br>
            <a:r>
              <a:rPr lang="en-GB" dirty="0">
                <a:sym typeface="Wingdings" panose="05000000000000000000" pitchFamily="2" charset="2"/>
              </a:rPr>
              <a:t>Put water from 3l jug into 4l jug to fill it</a:t>
            </a:r>
          </a:p>
          <a:p>
            <a:pPr marL="514350" indent="-514350">
              <a:buFont typeface="+mj-lt"/>
              <a:buAutoNum type="arabicPeriod" startAt="6"/>
            </a:pPr>
            <a:r>
              <a:rPr lang="en-GB" dirty="0"/>
              <a:t>(x, y) if x+y&gt;=3 &amp; x&gt;0 </a:t>
            </a:r>
            <a:r>
              <a:rPr lang="en-GB" dirty="0">
                <a:sym typeface="Wingdings" panose="05000000000000000000" pitchFamily="2" charset="2"/>
              </a:rPr>
              <a:t>(x-(3-y), 3)</a:t>
            </a:r>
            <a:br>
              <a:rPr lang="en-GB" dirty="0">
                <a:sym typeface="Wingdings" panose="05000000000000000000" pitchFamily="2" charset="2"/>
              </a:rPr>
            </a:br>
            <a:r>
              <a:rPr lang="en-GB" dirty="0">
                <a:sym typeface="Wingdings" panose="05000000000000000000" pitchFamily="2" charset="2"/>
              </a:rPr>
              <a:t>Put water from 4l jug into 3l jug to fill it</a:t>
            </a:r>
          </a:p>
          <a:p>
            <a:pPr marL="514350" indent="-514350">
              <a:buFont typeface="+mj-lt"/>
              <a:buAutoNum type="arabicPeriod" startAt="6"/>
            </a:pPr>
            <a:r>
              <a:rPr lang="en-GB" dirty="0"/>
              <a:t>(x, y) if x+y&lt;3 &amp; x&gt;0 </a:t>
            </a:r>
            <a:r>
              <a:rPr lang="en-GB" dirty="0">
                <a:sym typeface="Wingdings" panose="05000000000000000000" pitchFamily="2" charset="2"/>
              </a:rPr>
              <a:t>(0, x+y)</a:t>
            </a:r>
            <a:br>
              <a:rPr lang="en-GB" dirty="0">
                <a:sym typeface="Wingdings" panose="05000000000000000000" pitchFamily="2" charset="2"/>
              </a:rPr>
            </a:br>
            <a:r>
              <a:rPr lang="en-GB" dirty="0">
                <a:sym typeface="Wingdings" panose="05000000000000000000" pitchFamily="2" charset="2"/>
              </a:rPr>
              <a:t>Put all the water from 4l jug in to 3l jug</a:t>
            </a:r>
          </a:p>
          <a:p>
            <a:pPr marL="514350" indent="-514350">
              <a:buFont typeface="+mj-lt"/>
              <a:buAutoNum type="arabicPeriod" startAt="6"/>
            </a:pPr>
            <a:r>
              <a:rPr lang="en-GB" dirty="0"/>
              <a:t>(x, y) if x+y&lt;4 &amp; y&gt;0 </a:t>
            </a:r>
            <a:r>
              <a:rPr lang="en-GB" dirty="0">
                <a:sym typeface="Wingdings" panose="05000000000000000000" pitchFamily="2" charset="2"/>
              </a:rPr>
              <a:t>(x+y, 0)</a:t>
            </a:r>
            <a:br>
              <a:rPr lang="en-GB" dirty="0">
                <a:sym typeface="Wingdings" panose="05000000000000000000" pitchFamily="2" charset="2"/>
              </a:rPr>
            </a:br>
            <a:r>
              <a:rPr lang="en-GB" dirty="0">
                <a:sym typeface="Wingdings" panose="05000000000000000000" pitchFamily="2" charset="2"/>
              </a:rPr>
              <a:t>Put all the water from 3l jug in to 4l jug</a:t>
            </a:r>
          </a:p>
          <a:p>
            <a:pPr marL="514350" indent="-514350">
              <a:buFont typeface="+mj-lt"/>
              <a:buAutoNum type="arabicPeriod" startAt="8"/>
            </a:pPr>
            <a:endParaRPr lang="en-GB" dirty="0"/>
          </a:p>
        </p:txBody>
      </p:sp>
      <p:sp>
        <p:nvSpPr>
          <p:cNvPr id="3" name="Slide Number Placeholder 2"/>
          <p:cNvSpPr>
            <a:spLocks noGrp="1"/>
          </p:cNvSpPr>
          <p:nvPr>
            <p:ph type="sldNum" sz="quarter" idx="16"/>
          </p:nvPr>
        </p:nvSpPr>
        <p:spPr/>
        <p:txBody>
          <a:bodyPr>
            <a:normAutofit fontScale="62500" lnSpcReduction="20000"/>
          </a:bodyPr>
          <a:lstStyle/>
          <a:p>
            <a:fld id="{2FD8CD91-B2F7-4B82-A5F9-5F7EC8045F15}" type="slidenum">
              <a:rPr lang="en-GB" smtClean="0"/>
              <a:t>9</a:t>
            </a:fld>
            <a:endParaRPr lang="en-GB" dirty="0"/>
          </a:p>
        </p:txBody>
      </p:sp>
    </p:spTree>
    <p:extLst>
      <p:ext uri="{BB962C8B-B14F-4D97-AF65-F5344CB8AC3E}">
        <p14:creationId xmlns:p14="http://schemas.microsoft.com/office/powerpoint/2010/main" val="2557971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Theme1" id="{38BD9530-7876-4A1F-95F0-5B6B87114800}" vid="{2CAFF7A4-BAB4-4864-AEAE-9F6D045884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388</TotalTime>
  <Words>1593</Words>
  <Application>Microsoft Office PowerPoint</Application>
  <PresentationFormat>Widescreen</PresentationFormat>
  <Paragraphs>235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Tw Cen MT</vt:lpstr>
      <vt:lpstr>Wingdings</vt:lpstr>
      <vt:lpstr>Wingdings 2</vt:lpstr>
      <vt:lpstr>Theme1</vt:lpstr>
      <vt:lpstr>Unit 2</vt:lpstr>
      <vt:lpstr>Contents</vt:lpstr>
      <vt:lpstr>Steps in Problem Solving</vt:lpstr>
      <vt:lpstr>Defining Problems as a State Space Search</vt:lpstr>
      <vt:lpstr>Defining Problems as a State Space Search</vt:lpstr>
      <vt:lpstr>Defining Problems as a State Space Search</vt:lpstr>
      <vt:lpstr>Defining Problems as a State Space Search:  An Example – A Water Jug Problem</vt:lpstr>
      <vt:lpstr>Defining Problems as a State Space Search:  An Example – A Water Jug Problem</vt:lpstr>
      <vt:lpstr>Defining Problems as a State Space Search:  An Example – A Water Jug Problem  Rules</vt:lpstr>
      <vt:lpstr>Defining Problems as a State Space Search:  An Example – A Water Jug Problem  Solution</vt:lpstr>
      <vt:lpstr>Defining Problems as a State Space Search</vt:lpstr>
      <vt:lpstr>Defining Problems as a State Space Search</vt:lpstr>
      <vt:lpstr>Problem Formulation</vt:lpstr>
      <vt:lpstr>Problem Characteristics</vt:lpstr>
      <vt:lpstr>Problem Types</vt:lpstr>
      <vt:lpstr>Problem Types: Well Defined Problem</vt:lpstr>
      <vt:lpstr>Problem Types: Well Defined Problem</vt:lpstr>
      <vt:lpstr>Problem Types: Constraint Satisfaction Problem</vt:lpstr>
      <vt:lpstr>Problem Types: Constraint Satisfaction Problem</vt:lpstr>
      <vt:lpstr>Problem Types: Constraint Satisfaction Problem</vt:lpstr>
      <vt:lpstr>Problem Types: Constraint Satisfaction Problem</vt:lpstr>
      <vt:lpstr>Problem Types: Constraint Satisfaction Problem</vt:lpstr>
      <vt:lpstr>Production System</vt:lpstr>
      <vt:lpstr>Production System</vt:lpstr>
      <vt:lpstr>Game Playing</vt:lpstr>
      <vt:lpstr>Constraint Satisfaction Problem: Crypto-arithmetic Problem</vt:lpstr>
      <vt:lpstr>SEND+MORE=MONEY : Solution</vt:lpstr>
      <vt:lpstr>SEND+MORE=MONEY : Solution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 III Chapter II: Problem Solving</dc:title>
  <dc:creator>Bibek Ropakheti</dc:creator>
  <cp:lastModifiedBy>Krishna KC</cp:lastModifiedBy>
  <cp:revision>69</cp:revision>
  <dcterms:created xsi:type="dcterms:W3CDTF">2014-05-22T11:51:17Z</dcterms:created>
  <dcterms:modified xsi:type="dcterms:W3CDTF">2016-04-03T23:45:33Z</dcterms:modified>
</cp:coreProperties>
</file>