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jlbH4QPLzFrNiH2Aj4gb0f75Om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9B7134-EDB9-411C-A9E8-A6B86C1C7A30}">
  <a:tblStyle styleId="{799B7134-EDB9-411C-A9E8-A6B86C1C7A3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AECE6"/>
          </a:solidFill>
        </a:fill>
      </a:tcStyle>
    </a:wholeTbl>
    <a:band1H>
      <a:tcTxStyle/>
      <a:tcStyle>
        <a:fill>
          <a:solidFill>
            <a:srgbClr val="F5D8CA"/>
          </a:solidFill>
        </a:fill>
      </a:tcStyle>
    </a:band1H>
    <a:band2H>
      <a:tcTxStyle/>
    </a:band2H>
    <a:band1V>
      <a:tcTxStyle/>
      <a:tcStyle>
        <a:fill>
          <a:solidFill>
            <a:srgbClr val="F5D8C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Notes about this is in word file</a:t>
            </a:r>
            <a:endParaRPr/>
          </a:p>
        </p:txBody>
      </p:sp>
      <p:sp>
        <p:nvSpPr>
          <p:cNvPr id="150" name="Google Shape;15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Figure in Figure folder</a:t>
            </a:r>
            <a:endParaRPr/>
          </a:p>
        </p:txBody>
      </p:sp>
      <p:sp>
        <p:nvSpPr>
          <p:cNvPr id="165" name="Google Shape;16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1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9"/>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9"/>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19"/>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2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2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2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3" name="Shape 33"/>
        <p:cNvGrpSpPr/>
        <p:nvPr/>
      </p:nvGrpSpPr>
      <p:grpSpPr>
        <a:xfrm>
          <a:off x="0" y="0"/>
          <a:ext cx="0" cy="0"/>
          <a:chOff x="0" y="0"/>
          <a:chExt cx="0" cy="0"/>
        </a:xfrm>
      </p:grpSpPr>
      <p:sp>
        <p:nvSpPr>
          <p:cNvPr id="34" name="Google Shape;34;p2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1"/>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1"/>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8" name="Google Shape;38;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1" name="Google Shape;41;p21"/>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2"/>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 name="Google Shape;45;p22"/>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3"/>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23"/>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23"/>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23"/>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3" name="Shape 63"/>
        <p:cNvGrpSpPr/>
        <p:nvPr/>
      </p:nvGrpSpPr>
      <p:grpSpPr>
        <a:xfrm>
          <a:off x="0" y="0"/>
          <a:ext cx="0" cy="0"/>
          <a:chOff x="0" y="0"/>
          <a:chExt cx="0" cy="0"/>
        </a:xfrm>
      </p:grpSpPr>
      <p:sp>
        <p:nvSpPr>
          <p:cNvPr id="64" name="Google Shape;64;p2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26"/>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6"/>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6"/>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6"/>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26"/>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26"/>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6"/>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27"/>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7"/>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7"/>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2" name="Google Shape;82;p27"/>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83" name="Google Shape;83;p27"/>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2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8"/>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8"/>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en-US"/>
              <a:t>Unit 2</a:t>
            </a:r>
            <a:endParaRPr/>
          </a:p>
        </p:txBody>
      </p:sp>
      <p:sp>
        <p:nvSpPr>
          <p:cNvPr id="106" name="Google Shape;106;p1"/>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Agent</a:t>
            </a:r>
            <a:endParaRPr/>
          </a:p>
        </p:txBody>
      </p:sp>
      <p:sp>
        <p:nvSpPr>
          <p:cNvPr id="175" name="Google Shape;175;p1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
            </a:pPr>
            <a:r>
              <a:rPr lang="en-US" sz="2400"/>
              <a:t>Simple Reflex Agent</a:t>
            </a:r>
            <a:endParaRPr/>
          </a:p>
          <a:p>
            <a:pPr indent="0" lvl="0" marL="91440" rtl="0" algn="l">
              <a:lnSpc>
                <a:spcPct val="90000"/>
              </a:lnSpc>
              <a:spcBef>
                <a:spcPts val="1400"/>
              </a:spcBef>
              <a:spcAft>
                <a:spcPts val="0"/>
              </a:spcAft>
              <a:buSzPts val="2000"/>
              <a:buNone/>
            </a:pPr>
            <a:r>
              <a:t/>
            </a:r>
            <a:endParaRPr/>
          </a:p>
        </p:txBody>
      </p:sp>
      <p:pic>
        <p:nvPicPr>
          <p:cNvPr id="176" name="Google Shape;176;p10"/>
          <p:cNvPicPr preferRelativeResize="0"/>
          <p:nvPr/>
        </p:nvPicPr>
        <p:blipFill rotWithShape="1">
          <a:blip r:embed="rId3">
            <a:alphaModFix/>
          </a:blip>
          <a:srcRect b="0" l="0" r="0" t="0"/>
          <a:stretch/>
        </p:blipFill>
        <p:spPr>
          <a:xfrm>
            <a:off x="1097280" y="2423601"/>
            <a:ext cx="5459802" cy="3335754"/>
          </a:xfrm>
          <a:prstGeom prst="rect">
            <a:avLst/>
          </a:prstGeom>
          <a:noFill/>
          <a:ln>
            <a:noFill/>
          </a:ln>
        </p:spPr>
      </p:pic>
      <p:sp>
        <p:nvSpPr>
          <p:cNvPr id="177" name="Google Shape;177;p10"/>
          <p:cNvSpPr txBox="1"/>
          <p:nvPr/>
        </p:nvSpPr>
        <p:spPr>
          <a:xfrm>
            <a:off x="6742099" y="2423601"/>
            <a:ext cx="4413581"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condition–action-rule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if </a:t>
            </a:r>
            <a:r>
              <a:rPr i="1" lang="en-US" sz="1800">
                <a:solidFill>
                  <a:schemeClr val="dk1"/>
                </a:solidFill>
                <a:latin typeface="Calibri"/>
                <a:ea typeface="Calibri"/>
                <a:cs typeface="Calibri"/>
                <a:sym typeface="Calibri"/>
              </a:rPr>
              <a:t>car-in-front-is-braking </a:t>
            </a:r>
            <a:r>
              <a:rPr b="1" lang="en-US" sz="1800">
                <a:solidFill>
                  <a:schemeClr val="dk1"/>
                </a:solidFill>
                <a:latin typeface="Calibri"/>
                <a:ea typeface="Calibri"/>
                <a:cs typeface="Calibri"/>
                <a:sym typeface="Calibri"/>
              </a:rPr>
              <a:t>then </a:t>
            </a:r>
            <a:r>
              <a:rPr i="1" lang="en-US" sz="1800">
                <a:solidFill>
                  <a:schemeClr val="dk1"/>
                </a:solidFill>
                <a:latin typeface="Calibri"/>
                <a:ea typeface="Calibri"/>
                <a:cs typeface="Calibri"/>
                <a:sym typeface="Calibri"/>
              </a:rPr>
              <a:t>initiate-braking</a:t>
            </a:r>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Limited intelligence</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Agent</a:t>
            </a:r>
            <a:endParaRPr/>
          </a:p>
        </p:txBody>
      </p:sp>
      <p:sp>
        <p:nvSpPr>
          <p:cNvPr id="183" name="Google Shape;183;p1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
            </a:pPr>
            <a:r>
              <a:rPr lang="en-US" sz="2400"/>
              <a:t>Model Based Agent </a:t>
            </a:r>
            <a:endParaRPr/>
          </a:p>
          <a:p>
            <a:pPr indent="-127000" lvl="0" marL="91440" rtl="0" algn="l">
              <a:lnSpc>
                <a:spcPct val="90000"/>
              </a:lnSpc>
              <a:spcBef>
                <a:spcPts val="1400"/>
              </a:spcBef>
              <a:spcAft>
                <a:spcPts val="0"/>
              </a:spcAft>
              <a:buSzPts val="2000"/>
              <a:buChar char=" "/>
            </a:pPr>
            <a:r>
              <a:rPr lang="en-US"/>
              <a:t>The most effective way to handle partial observability is for the agent to </a:t>
            </a:r>
            <a:r>
              <a:rPr i="1" lang="en-US"/>
              <a:t>keep track of the</a:t>
            </a:r>
            <a:br>
              <a:rPr lang="en-US"/>
            </a:br>
            <a:r>
              <a:rPr i="1" lang="en-US"/>
              <a:t>part of the world it can’t see now</a:t>
            </a:r>
            <a:r>
              <a:rPr lang="en-US"/>
              <a:t>. By maintaining </a:t>
            </a:r>
            <a:r>
              <a:rPr lang="en-US">
                <a:solidFill>
                  <a:srgbClr val="FF0000"/>
                </a:solidFill>
              </a:rPr>
              <a:t>Internal State</a:t>
            </a:r>
            <a:endParaRPr/>
          </a:p>
          <a:p>
            <a:pPr indent="-127000" lvl="0" marL="91440" rtl="0" algn="l">
              <a:lnSpc>
                <a:spcPct val="90000"/>
              </a:lnSpc>
              <a:spcBef>
                <a:spcPts val="1400"/>
              </a:spcBef>
              <a:spcAft>
                <a:spcPts val="0"/>
              </a:spcAft>
              <a:buSzPts val="2000"/>
              <a:buChar char=" "/>
            </a:pPr>
            <a:r>
              <a:rPr lang="en-US"/>
              <a:t>how the world works:???</a:t>
            </a:r>
            <a:endParaRPr/>
          </a:p>
          <a:p>
            <a:pPr indent="0" lvl="0" marL="91440" rtl="0" algn="l">
              <a:lnSpc>
                <a:spcPct val="90000"/>
              </a:lnSpc>
              <a:spcBef>
                <a:spcPts val="1400"/>
              </a:spcBef>
              <a:spcAft>
                <a:spcPts val="0"/>
              </a:spcAft>
              <a:buSzPts val="2000"/>
              <a:buNone/>
            </a:pPr>
            <a:r>
              <a:t/>
            </a:r>
            <a:endParaRPr/>
          </a:p>
          <a:p>
            <a:pPr indent="0" lvl="0" marL="0" rtl="0" algn="l">
              <a:lnSpc>
                <a:spcPct val="90000"/>
              </a:lnSpc>
              <a:spcBef>
                <a:spcPts val="1400"/>
              </a:spcBef>
              <a:spcAft>
                <a:spcPts val="0"/>
              </a:spcAft>
              <a:buSzPts val="2000"/>
              <a:buNone/>
            </a:pPr>
            <a:br>
              <a:rPr lang="en-US"/>
            </a:br>
            <a:br>
              <a:rPr lang="en-US"/>
            </a:b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t/>
            </a:r>
            <a:endParaRPr/>
          </a:p>
        </p:txBody>
      </p:sp>
      <p:sp>
        <p:nvSpPr>
          <p:cNvPr id="189" name="Google Shape;189;p1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Model Based Agent</a:t>
            </a:r>
            <a:endParaRPr/>
          </a:p>
          <a:p>
            <a:pPr indent="0" lvl="0" marL="91440" rtl="0" algn="l">
              <a:lnSpc>
                <a:spcPct val="90000"/>
              </a:lnSpc>
              <a:spcBef>
                <a:spcPts val="1400"/>
              </a:spcBef>
              <a:spcAft>
                <a:spcPts val="0"/>
              </a:spcAft>
              <a:buSzPts val="2000"/>
              <a:buNone/>
            </a:pPr>
            <a:r>
              <a:t/>
            </a:r>
            <a:endParaRPr/>
          </a:p>
        </p:txBody>
      </p:sp>
      <p:pic>
        <p:nvPicPr>
          <p:cNvPr id="190" name="Google Shape;190;p12"/>
          <p:cNvPicPr preferRelativeResize="0"/>
          <p:nvPr/>
        </p:nvPicPr>
        <p:blipFill rotWithShape="1">
          <a:blip r:embed="rId3">
            <a:alphaModFix/>
          </a:blip>
          <a:srcRect b="0" l="0" r="0" t="0"/>
          <a:stretch/>
        </p:blipFill>
        <p:spPr>
          <a:xfrm>
            <a:off x="909638" y="2224093"/>
            <a:ext cx="6309076" cy="389010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Agent</a:t>
            </a:r>
            <a:endParaRPr/>
          </a:p>
        </p:txBody>
      </p:sp>
      <p:sp>
        <p:nvSpPr>
          <p:cNvPr id="196" name="Google Shape;196;p1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
            </a:pPr>
            <a:r>
              <a:rPr lang="en-US" sz="2400"/>
              <a:t>Goal Based Agent</a:t>
            </a:r>
            <a:endParaRPr/>
          </a:p>
          <a:p>
            <a:pPr indent="-127000" lvl="0" marL="91440" rtl="0" algn="l">
              <a:lnSpc>
                <a:spcPct val="90000"/>
              </a:lnSpc>
              <a:spcBef>
                <a:spcPts val="1400"/>
              </a:spcBef>
              <a:spcAft>
                <a:spcPts val="0"/>
              </a:spcAft>
              <a:buSzPts val="2000"/>
              <a:buChar char=" "/>
            </a:pPr>
            <a:r>
              <a:rPr lang="en-US"/>
              <a:t>Knowing something about the current state of the environment is not always enough to decide</a:t>
            </a:r>
            <a:br>
              <a:rPr lang="en-US"/>
            </a:br>
            <a:r>
              <a:rPr lang="en-US"/>
              <a:t>what to do. For example, at a road junction, the taxi can turn left, turn right, or go straight</a:t>
            </a:r>
            <a:br>
              <a:rPr lang="en-US"/>
            </a:br>
            <a:r>
              <a:rPr lang="en-US"/>
              <a:t>on.</a:t>
            </a:r>
            <a:br>
              <a:rPr lang="en-US"/>
            </a:br>
            <a:br>
              <a:rPr lang="en-US"/>
            </a:br>
            <a:r>
              <a:rPr lang="en-US"/>
              <a:t>The agent needs some sort of </a:t>
            </a:r>
            <a:r>
              <a:rPr b="1" lang="en-US"/>
              <a:t>goal </a:t>
            </a:r>
            <a:r>
              <a:rPr lang="en-US"/>
              <a:t>information that describes situations that are desirable</a:t>
            </a:r>
            <a:br>
              <a:rPr lang="en-US"/>
            </a:br>
            <a:br>
              <a:rPr lang="en-US"/>
            </a:b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Agents</a:t>
            </a:r>
            <a:endParaRPr/>
          </a:p>
        </p:txBody>
      </p:sp>
      <p:sp>
        <p:nvSpPr>
          <p:cNvPr id="202" name="Google Shape;202;p1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
            </a:pPr>
            <a:r>
              <a:rPr lang="en-US" sz="2400"/>
              <a:t>Goal Based Agent</a:t>
            </a:r>
            <a:endParaRPr sz="2400"/>
          </a:p>
        </p:txBody>
      </p:sp>
      <p:pic>
        <p:nvPicPr>
          <p:cNvPr id="203" name="Google Shape;203;p14"/>
          <p:cNvPicPr preferRelativeResize="0"/>
          <p:nvPr/>
        </p:nvPicPr>
        <p:blipFill rotWithShape="1">
          <a:blip r:embed="rId3">
            <a:alphaModFix/>
          </a:blip>
          <a:srcRect b="0" l="0" r="0" t="0"/>
          <a:stretch/>
        </p:blipFill>
        <p:spPr>
          <a:xfrm>
            <a:off x="1097280" y="2323750"/>
            <a:ext cx="6313454" cy="3983729"/>
          </a:xfrm>
          <a:prstGeom prst="rect">
            <a:avLst/>
          </a:prstGeom>
          <a:noFill/>
          <a:ln>
            <a:noFill/>
          </a:ln>
        </p:spPr>
      </p:pic>
      <p:sp>
        <p:nvSpPr>
          <p:cNvPr id="204" name="Google Shape;204;p14"/>
          <p:cNvSpPr txBox="1"/>
          <p:nvPr/>
        </p:nvSpPr>
        <p:spPr>
          <a:xfrm>
            <a:off x="7867515" y="2323750"/>
            <a:ext cx="4324486" cy="42165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It keeps track of the world state as well as a set of goals it is trying to achieve, and chooses an action that will (eventually) lead to the achievement of its goals.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Searching and Planning is mandatory</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“What will happen if I do such-and-such?” and “Will that make me happy?</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anim calcmode="lin" valueType="num">
                                      <p:cBhvr additive="base">
                                        <p:cTn dur="500"/>
                                        <p:tgtEl>
                                          <p:spTgt spid="20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4">
                                            <p:txEl>
                                              <p:pRg end="1" st="1"/>
                                            </p:txEl>
                                          </p:spTgt>
                                        </p:tgtEl>
                                        <p:attrNameLst>
                                          <p:attrName>style.visibility</p:attrName>
                                        </p:attrNameLst>
                                      </p:cBhvr>
                                      <p:to>
                                        <p:strVal val="visible"/>
                                      </p:to>
                                    </p:set>
                                    <p:anim calcmode="lin" valueType="num">
                                      <p:cBhvr additive="base">
                                        <p:cTn dur="500"/>
                                        <p:tgtEl>
                                          <p:spTgt spid="20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4">
                                            <p:txEl>
                                              <p:pRg end="2" st="2"/>
                                            </p:txEl>
                                          </p:spTgt>
                                        </p:tgtEl>
                                        <p:attrNameLst>
                                          <p:attrName>style.visibility</p:attrName>
                                        </p:attrNameLst>
                                      </p:cBhvr>
                                      <p:to>
                                        <p:strVal val="visible"/>
                                      </p:to>
                                    </p:set>
                                    <p:anim calcmode="lin" valueType="num">
                                      <p:cBhvr additive="base">
                                        <p:cTn dur="500"/>
                                        <p:tgtEl>
                                          <p:spTgt spid="20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4">
                                            <p:txEl>
                                              <p:pRg end="3" st="3"/>
                                            </p:txEl>
                                          </p:spTgt>
                                        </p:tgtEl>
                                        <p:attrNameLst>
                                          <p:attrName>style.visibility</p:attrName>
                                        </p:attrNameLst>
                                      </p:cBhvr>
                                      <p:to>
                                        <p:strVal val="visible"/>
                                      </p:to>
                                    </p:set>
                                    <p:anim calcmode="lin" valueType="num">
                                      <p:cBhvr additive="base">
                                        <p:cTn dur="500"/>
                                        <p:tgtEl>
                                          <p:spTgt spid="20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4">
                                            <p:txEl>
                                              <p:pRg end="4" st="4"/>
                                            </p:txEl>
                                          </p:spTgt>
                                        </p:tgtEl>
                                        <p:attrNameLst>
                                          <p:attrName>style.visibility</p:attrName>
                                        </p:attrNameLst>
                                      </p:cBhvr>
                                      <p:to>
                                        <p:strVal val="visible"/>
                                      </p:to>
                                    </p:set>
                                    <p:anim calcmode="lin" valueType="num">
                                      <p:cBhvr additive="base">
                                        <p:cTn dur="500"/>
                                        <p:tgtEl>
                                          <p:spTgt spid="20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Agents</a:t>
            </a:r>
            <a:endParaRPr/>
          </a:p>
        </p:txBody>
      </p:sp>
      <p:sp>
        <p:nvSpPr>
          <p:cNvPr id="210" name="Google Shape;210;p1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
            </a:pPr>
            <a:r>
              <a:rPr lang="en-US" sz="2400"/>
              <a:t>Utility Based Agent</a:t>
            </a:r>
            <a:endParaRPr/>
          </a:p>
          <a:p>
            <a:pPr indent="-127000" lvl="0" marL="91440" rtl="0" algn="l">
              <a:lnSpc>
                <a:spcPct val="90000"/>
              </a:lnSpc>
              <a:spcBef>
                <a:spcPts val="1400"/>
              </a:spcBef>
              <a:spcAft>
                <a:spcPts val="0"/>
              </a:spcAft>
              <a:buSzPts val="2000"/>
              <a:buChar char=" "/>
            </a:pPr>
            <a:r>
              <a:rPr lang="en-US"/>
              <a:t>Goals alone are not enough to generate high-quality behavior in most environments. For</a:t>
            </a:r>
            <a:br>
              <a:rPr lang="en-US"/>
            </a:br>
            <a:r>
              <a:rPr lang="en-US"/>
              <a:t>example, many action sequences will get the taxi to its destination (thereby achieving the</a:t>
            </a:r>
            <a:br>
              <a:rPr lang="en-US"/>
            </a:br>
            <a:r>
              <a:rPr lang="en-US"/>
              <a:t>goal) but some are quicker, safer, more reliable, or cheaper than others.</a:t>
            </a:r>
            <a:br>
              <a:rPr lang="en-US"/>
            </a:br>
            <a:endParaRPr/>
          </a:p>
          <a:p>
            <a:pPr indent="-127000" lvl="0" marL="91440" rtl="0" algn="l">
              <a:lnSpc>
                <a:spcPct val="90000"/>
              </a:lnSpc>
              <a:spcBef>
                <a:spcPts val="1400"/>
              </a:spcBef>
              <a:spcAft>
                <a:spcPts val="0"/>
              </a:spcAft>
              <a:buSzPts val="2000"/>
              <a:buChar char=" "/>
            </a:pPr>
            <a:r>
              <a:rPr lang="en-US"/>
              <a:t>Goal Achieved or not????</a:t>
            </a:r>
            <a:endParaRPr/>
          </a:p>
          <a:p>
            <a:pPr indent="0" lvl="0" marL="0" rtl="0" algn="l">
              <a:lnSpc>
                <a:spcPct val="90000"/>
              </a:lnSpc>
              <a:spcBef>
                <a:spcPts val="1400"/>
              </a:spcBef>
              <a:spcAft>
                <a:spcPts val="0"/>
              </a:spcAft>
              <a:buSzPts val="2000"/>
              <a:buNone/>
            </a:pPr>
            <a:r>
              <a:rPr lang="en-US"/>
              <a:t> Happy or Unhappy</a:t>
            </a:r>
            <a:br>
              <a:rPr lang="en-US"/>
            </a:br>
            <a:endParaRPr/>
          </a:p>
          <a:p>
            <a:pPr indent="0" lvl="0" marL="0" rtl="0" algn="l">
              <a:lnSpc>
                <a:spcPct val="90000"/>
              </a:lnSpc>
              <a:spcBef>
                <a:spcPts val="1400"/>
              </a:spcBef>
              <a:spcAft>
                <a:spcPts val="0"/>
              </a:spcAft>
              <a:buSzPts val="2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Agent</a:t>
            </a:r>
            <a:endParaRPr/>
          </a:p>
        </p:txBody>
      </p:sp>
      <p:sp>
        <p:nvSpPr>
          <p:cNvPr id="216" name="Google Shape;216;p1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
            </a:pPr>
            <a:r>
              <a:rPr lang="en-US" sz="2400"/>
              <a:t>Utility Based Agents</a:t>
            </a:r>
            <a:endParaRPr sz="2400"/>
          </a:p>
        </p:txBody>
      </p:sp>
      <p:pic>
        <p:nvPicPr>
          <p:cNvPr id="217" name="Google Shape;217;p16"/>
          <p:cNvPicPr preferRelativeResize="0"/>
          <p:nvPr/>
        </p:nvPicPr>
        <p:blipFill rotWithShape="1">
          <a:blip r:embed="rId3">
            <a:alphaModFix/>
          </a:blip>
          <a:srcRect b="0" l="0" r="0" t="0"/>
          <a:stretch/>
        </p:blipFill>
        <p:spPr>
          <a:xfrm>
            <a:off x="1097280" y="2347362"/>
            <a:ext cx="6347016" cy="3848722"/>
          </a:xfrm>
          <a:prstGeom prst="rect">
            <a:avLst/>
          </a:prstGeom>
          <a:noFill/>
          <a:ln>
            <a:noFill/>
          </a:ln>
        </p:spPr>
      </p:pic>
      <p:sp>
        <p:nvSpPr>
          <p:cNvPr id="218" name="Google Shape;218;p16"/>
          <p:cNvSpPr txBox="1"/>
          <p:nvPr/>
        </p:nvSpPr>
        <p:spPr>
          <a:xfrm>
            <a:off x="7444296" y="2331352"/>
            <a:ext cx="4747704"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It uses a model of the world, along with</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 utility function that measures its preferences among states of the world. Then it chooses the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action that leads to the best expected utility, where expected utility is computed by averaging</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over all possible outcome states, weighted by the probability of the outcome</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t/>
            </a:r>
            <a:endParaRPr/>
          </a:p>
        </p:txBody>
      </p:sp>
      <p:sp>
        <p:nvSpPr>
          <p:cNvPr id="224" name="Google Shape;224;p1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Topic Covered</a:t>
            </a:r>
            <a:endParaRPr/>
          </a:p>
        </p:txBody>
      </p:sp>
      <p:sp>
        <p:nvSpPr>
          <p:cNvPr id="112" name="Google Shape;112;p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1. Black- Box Model of Agent</a:t>
            </a:r>
            <a:endParaRPr/>
          </a:p>
          <a:p>
            <a:pPr indent="-127000" lvl="0" marL="91440" rtl="0" algn="l">
              <a:lnSpc>
                <a:spcPct val="90000"/>
              </a:lnSpc>
              <a:spcBef>
                <a:spcPts val="1400"/>
              </a:spcBef>
              <a:spcAft>
                <a:spcPts val="0"/>
              </a:spcAft>
              <a:buSzPts val="2000"/>
              <a:buChar char=" "/>
            </a:pPr>
            <a:r>
              <a:rPr lang="en-US"/>
              <a:t>2. Intentionality and Goals</a:t>
            </a:r>
            <a:endParaRPr/>
          </a:p>
          <a:p>
            <a:pPr indent="-127000" lvl="0" marL="91440" rtl="0" algn="l">
              <a:lnSpc>
                <a:spcPct val="90000"/>
              </a:lnSpc>
              <a:spcBef>
                <a:spcPts val="1400"/>
              </a:spcBef>
              <a:spcAft>
                <a:spcPts val="0"/>
              </a:spcAft>
              <a:buSzPts val="2000"/>
              <a:buChar char=" "/>
            </a:pPr>
            <a:r>
              <a:rPr lang="en-US"/>
              <a:t>3. Games, Search, Heuristic and Pruning</a:t>
            </a:r>
            <a:endParaRPr/>
          </a:p>
          <a:p>
            <a:pPr indent="-127000" lvl="0" marL="91440" rtl="0" algn="l">
              <a:lnSpc>
                <a:spcPct val="90000"/>
              </a:lnSpc>
              <a:spcBef>
                <a:spcPts val="1400"/>
              </a:spcBef>
              <a:spcAft>
                <a:spcPts val="0"/>
              </a:spcAft>
              <a:buSzPts val="2000"/>
              <a:buChar char=" "/>
            </a:pPr>
            <a:r>
              <a:rPr lang="en-US"/>
              <a:t>4. Strategies Rules</a:t>
            </a:r>
            <a:endParaRPr/>
          </a:p>
          <a:p>
            <a:pPr indent="-127000" lvl="0" marL="91440" rtl="0" algn="l">
              <a:lnSpc>
                <a:spcPct val="90000"/>
              </a:lnSpc>
              <a:spcBef>
                <a:spcPts val="1400"/>
              </a:spcBef>
              <a:spcAft>
                <a:spcPts val="0"/>
              </a:spcAft>
              <a:buSzPts val="2000"/>
              <a:buChar char=" "/>
            </a:pPr>
            <a:r>
              <a:rPr lang="en-US"/>
              <a:t>5. Making Simple Game- Playing Agent for TTT</a:t>
            </a:r>
            <a:endParaRPr/>
          </a:p>
          <a:p>
            <a:pPr indent="-127000" lvl="0" marL="91440" rtl="0" algn="l">
              <a:lnSpc>
                <a:spcPct val="90000"/>
              </a:lnSpc>
              <a:spcBef>
                <a:spcPts val="1400"/>
              </a:spcBef>
              <a:spcAft>
                <a:spcPts val="0"/>
              </a:spcAft>
              <a:buSzPts val="2000"/>
              <a:buChar char=" "/>
            </a:pPr>
            <a:r>
              <a:rPr lang="en-US"/>
              <a:t>6. Evaluation Functions, Utilitarian, Decision Making, Planning, Internal Representation</a:t>
            </a:r>
            <a:endParaRPr/>
          </a:p>
          <a:p>
            <a:pPr indent="0" lvl="0" marL="91440" rtl="0" algn="l">
              <a:lnSpc>
                <a:spcPct val="90000"/>
              </a:lnSpc>
              <a:spcBef>
                <a:spcPts val="1400"/>
              </a:spcBef>
              <a:spcAft>
                <a:spcPts val="0"/>
              </a:spcAft>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1. Black-Box Model of Agent</a:t>
            </a:r>
            <a:endParaRPr/>
          </a:p>
        </p:txBody>
      </p:sp>
      <p:sp>
        <p:nvSpPr>
          <p:cNvPr id="118" name="Google Shape;118;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An agent is anything that can be viewed as perceiving its environment through sensors and acting upon that environment through actuators.</a:t>
            </a:r>
            <a:endParaRPr/>
          </a:p>
          <a:p>
            <a:pPr indent="0" lvl="0" marL="91440" rtl="0" algn="l">
              <a:lnSpc>
                <a:spcPct val="90000"/>
              </a:lnSpc>
              <a:spcBef>
                <a:spcPts val="1400"/>
              </a:spcBef>
              <a:spcAft>
                <a:spcPts val="0"/>
              </a:spcAft>
              <a:buSzPts val="2000"/>
              <a:buNone/>
            </a:pPr>
            <a:r>
              <a:t/>
            </a:r>
            <a:endParaRPr/>
          </a:p>
        </p:txBody>
      </p:sp>
      <p:graphicFrame>
        <p:nvGraphicFramePr>
          <p:cNvPr id="119" name="Google Shape;119;p3"/>
          <p:cNvGraphicFramePr/>
          <p:nvPr/>
        </p:nvGraphicFramePr>
        <p:xfrm>
          <a:off x="1233510" y="2548466"/>
          <a:ext cx="3000000" cy="3000000"/>
        </p:xfrm>
        <a:graphic>
          <a:graphicData uri="http://schemas.openxmlformats.org/drawingml/2006/table">
            <a:tbl>
              <a:tblPr bandRow="1" firstRow="1">
                <a:noFill/>
                <a:tableStyleId>{799B7134-EDB9-411C-A9E8-A6B86C1C7A30}</a:tableStyleId>
              </a:tblPr>
              <a:tblGrid>
                <a:gridCol w="2709325"/>
                <a:gridCol w="2709325"/>
                <a:gridCol w="2709325"/>
              </a:tblGrid>
              <a:tr h="370850">
                <a:tc>
                  <a:txBody>
                    <a:bodyPr/>
                    <a:lstStyle/>
                    <a:p>
                      <a:pPr indent="0" lvl="0" marL="0" marR="0" rtl="0" algn="l">
                        <a:spcBef>
                          <a:spcPts val="0"/>
                        </a:spcBef>
                        <a:spcAft>
                          <a:spcPts val="0"/>
                        </a:spcAft>
                        <a:buNone/>
                      </a:pPr>
                      <a:r>
                        <a:rPr lang="en-US" sz="1800" u="none" cap="none" strike="noStrike"/>
                        <a:t>Agent</a:t>
                      </a:r>
                      <a:endParaRPr sz="1800"/>
                    </a:p>
                  </a:txBody>
                  <a:tcPr marT="45725" marB="45725" marR="91450" marL="91450"/>
                </a:tc>
                <a:tc>
                  <a:txBody>
                    <a:bodyPr/>
                    <a:lstStyle/>
                    <a:p>
                      <a:pPr indent="0" lvl="0" marL="0" marR="0" rtl="0" algn="l">
                        <a:spcBef>
                          <a:spcPts val="0"/>
                        </a:spcBef>
                        <a:spcAft>
                          <a:spcPts val="0"/>
                        </a:spcAft>
                        <a:buNone/>
                      </a:pPr>
                      <a:r>
                        <a:rPr lang="en-US" sz="1800"/>
                        <a:t>Human</a:t>
                      </a:r>
                      <a:endParaRPr sz="1800"/>
                    </a:p>
                  </a:txBody>
                  <a:tcPr marT="45725" marB="45725" marR="91450" marL="91450"/>
                </a:tc>
                <a:tc>
                  <a:txBody>
                    <a:bodyPr/>
                    <a:lstStyle/>
                    <a:p>
                      <a:pPr indent="0" lvl="0" marL="0" marR="0" rtl="0" algn="l">
                        <a:spcBef>
                          <a:spcPts val="0"/>
                        </a:spcBef>
                        <a:spcAft>
                          <a:spcPts val="0"/>
                        </a:spcAft>
                        <a:buNone/>
                      </a:pPr>
                      <a:r>
                        <a:rPr lang="en-US" sz="1800"/>
                        <a:t>Machine</a:t>
                      </a:r>
                      <a:endParaRPr sz="1800"/>
                    </a:p>
                  </a:txBody>
                  <a:tcPr marT="45725" marB="45725" marR="91450" marL="91450"/>
                </a:tc>
              </a:tr>
              <a:tr h="370850">
                <a:tc>
                  <a:txBody>
                    <a:bodyPr/>
                    <a:lstStyle/>
                    <a:p>
                      <a:pPr indent="0" lvl="0" marL="0" marR="0" rtl="0" algn="l">
                        <a:spcBef>
                          <a:spcPts val="0"/>
                        </a:spcBef>
                        <a:spcAft>
                          <a:spcPts val="0"/>
                        </a:spcAft>
                        <a:buNone/>
                      </a:pPr>
                      <a:r>
                        <a:rPr lang="en-US" sz="1800"/>
                        <a:t>Sensors</a:t>
                      </a:r>
                      <a:endParaRPr sz="1800"/>
                    </a:p>
                  </a:txBody>
                  <a:tcPr marT="45725" marB="45725" marR="91450" marL="91450"/>
                </a:tc>
                <a:tc>
                  <a:txBody>
                    <a:bodyPr/>
                    <a:lstStyle/>
                    <a:p>
                      <a:pPr indent="0" lvl="0" marL="0" marR="0" rtl="0" algn="l">
                        <a:spcBef>
                          <a:spcPts val="0"/>
                        </a:spcBef>
                        <a:spcAft>
                          <a:spcPts val="0"/>
                        </a:spcAft>
                        <a:buNone/>
                      </a:pPr>
                      <a:r>
                        <a:rPr lang="en-US" sz="1800"/>
                        <a:t>Eyes, ears, other organs</a:t>
                      </a:r>
                      <a:endParaRPr sz="1800"/>
                    </a:p>
                  </a:txBody>
                  <a:tcPr marT="45725" marB="45725" marR="91450" marL="91450"/>
                </a:tc>
                <a:tc>
                  <a:txBody>
                    <a:bodyPr/>
                    <a:lstStyle/>
                    <a:p>
                      <a:pPr indent="0" lvl="0" marL="0" marR="0" rtl="0" algn="l">
                        <a:spcBef>
                          <a:spcPts val="0"/>
                        </a:spcBef>
                        <a:spcAft>
                          <a:spcPts val="0"/>
                        </a:spcAft>
                        <a:buNone/>
                      </a:pPr>
                      <a:r>
                        <a:rPr lang="en-US" sz="1800"/>
                        <a:t>Cameras,</a:t>
                      </a:r>
                      <a:r>
                        <a:rPr lang="en-US" sz="1800"/>
                        <a:t> IR finder</a:t>
                      </a:r>
                      <a:endParaRPr sz="1800"/>
                    </a:p>
                  </a:txBody>
                  <a:tcPr marT="45725" marB="45725" marR="91450" marL="91450"/>
                </a:tc>
              </a:tr>
              <a:tr h="370850">
                <a:tc>
                  <a:txBody>
                    <a:bodyPr/>
                    <a:lstStyle/>
                    <a:p>
                      <a:pPr indent="0" lvl="0" marL="0" marR="0" rtl="0" algn="l">
                        <a:spcBef>
                          <a:spcPts val="0"/>
                        </a:spcBef>
                        <a:spcAft>
                          <a:spcPts val="0"/>
                        </a:spcAft>
                        <a:buNone/>
                      </a:pPr>
                      <a:r>
                        <a:rPr lang="en-US" sz="1800"/>
                        <a:t>Actuators</a:t>
                      </a:r>
                      <a:endParaRPr sz="1800"/>
                    </a:p>
                  </a:txBody>
                  <a:tcPr marT="45725" marB="45725" marR="91450" marL="91450"/>
                </a:tc>
                <a:tc>
                  <a:txBody>
                    <a:bodyPr/>
                    <a:lstStyle/>
                    <a:p>
                      <a:pPr indent="0" lvl="0" marL="0" marR="0" rtl="0" algn="l">
                        <a:spcBef>
                          <a:spcPts val="0"/>
                        </a:spcBef>
                        <a:spcAft>
                          <a:spcPts val="0"/>
                        </a:spcAft>
                        <a:buNone/>
                      </a:pPr>
                      <a:r>
                        <a:rPr lang="en-US" sz="1800"/>
                        <a:t>Hands, legs mouth, other body parts</a:t>
                      </a:r>
                      <a:endParaRPr sz="1800"/>
                    </a:p>
                  </a:txBody>
                  <a:tcPr marT="45725" marB="45725" marR="91450" marL="91450"/>
                </a:tc>
                <a:tc>
                  <a:txBody>
                    <a:bodyPr/>
                    <a:lstStyle/>
                    <a:p>
                      <a:pPr indent="0" lvl="0" marL="0" marR="0" rtl="0" algn="l">
                        <a:spcBef>
                          <a:spcPts val="0"/>
                        </a:spcBef>
                        <a:spcAft>
                          <a:spcPts val="0"/>
                        </a:spcAft>
                        <a:buNone/>
                      </a:pPr>
                      <a:r>
                        <a:rPr lang="en-US" sz="1800"/>
                        <a:t>Various motors</a:t>
                      </a:r>
                      <a:r>
                        <a:rPr lang="en-US" sz="1800"/>
                        <a:t> for actuators</a:t>
                      </a:r>
                      <a:endParaRPr sz="1800"/>
                    </a:p>
                  </a:txBody>
                  <a:tcPr marT="45725" marB="45725" marR="91450" marL="91450"/>
                </a:tc>
              </a:tr>
            </a:tbl>
          </a:graphicData>
        </a:graphic>
      </p:graphicFrame>
      <p:grpSp>
        <p:nvGrpSpPr>
          <p:cNvPr id="120" name="Google Shape;120;p3"/>
          <p:cNvGrpSpPr/>
          <p:nvPr/>
        </p:nvGrpSpPr>
        <p:grpSpPr>
          <a:xfrm>
            <a:off x="1247535" y="3988310"/>
            <a:ext cx="4878945" cy="1989158"/>
            <a:chOff x="1571223" y="4056103"/>
            <a:chExt cx="6244106" cy="1989158"/>
          </a:xfrm>
        </p:grpSpPr>
        <p:sp>
          <p:nvSpPr>
            <p:cNvPr id="121" name="Google Shape;121;p3"/>
            <p:cNvSpPr/>
            <p:nvPr/>
          </p:nvSpPr>
          <p:spPr>
            <a:xfrm>
              <a:off x="1571223" y="4365937"/>
              <a:ext cx="2588653" cy="1400125"/>
            </a:xfrm>
            <a:prstGeom prst="ellipse">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Environment</a:t>
              </a:r>
              <a:endParaRPr b="0" i="0" sz="1800" u="none" cap="none" strike="noStrike">
                <a:solidFill>
                  <a:schemeClr val="lt1"/>
                </a:solidFill>
                <a:latin typeface="Calibri"/>
                <a:ea typeface="Calibri"/>
                <a:cs typeface="Calibri"/>
                <a:sym typeface="Calibri"/>
              </a:endParaRPr>
            </a:p>
          </p:txBody>
        </p:sp>
        <p:sp>
          <p:nvSpPr>
            <p:cNvPr id="122" name="Google Shape;122;p3"/>
            <p:cNvSpPr/>
            <p:nvPr/>
          </p:nvSpPr>
          <p:spPr>
            <a:xfrm>
              <a:off x="5226676" y="4383419"/>
              <a:ext cx="2588653" cy="1400125"/>
            </a:xfrm>
            <a:prstGeom prst="ellipse">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Agent [Sensors]</a:t>
              </a:r>
              <a:endParaRPr/>
            </a:p>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[Actuators]</a:t>
              </a:r>
              <a:endParaRPr b="0" i="0" sz="1800" u="none" cap="none" strike="noStrike">
                <a:solidFill>
                  <a:schemeClr val="lt1"/>
                </a:solidFill>
                <a:latin typeface="Calibri"/>
                <a:ea typeface="Calibri"/>
                <a:cs typeface="Calibri"/>
                <a:sym typeface="Calibri"/>
              </a:endParaRPr>
            </a:p>
          </p:txBody>
        </p:sp>
        <p:sp>
          <p:nvSpPr>
            <p:cNvPr id="123" name="Google Shape;123;p3"/>
            <p:cNvSpPr/>
            <p:nvPr/>
          </p:nvSpPr>
          <p:spPr>
            <a:xfrm>
              <a:off x="3521299" y="4056103"/>
              <a:ext cx="2343955" cy="437883"/>
            </a:xfrm>
            <a:prstGeom prst="curvedDownArrow">
              <a:avLst>
                <a:gd fmla="val 25000" name="adj1"/>
                <a:gd fmla="val 50000" name="adj2"/>
                <a:gd fmla="val 25000" name="adj3"/>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4" name="Google Shape;124;p3"/>
            <p:cNvSpPr/>
            <p:nvPr/>
          </p:nvSpPr>
          <p:spPr>
            <a:xfrm rot="10800000">
              <a:off x="3461841" y="5607378"/>
              <a:ext cx="2343955" cy="437883"/>
            </a:xfrm>
            <a:prstGeom prst="curvedDownArrow">
              <a:avLst>
                <a:gd fmla="val 25000" name="adj1"/>
                <a:gd fmla="val 50000" name="adj2"/>
                <a:gd fmla="val 25000" name="adj3"/>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5" name="Google Shape;125;p3"/>
            <p:cNvSpPr txBox="1"/>
            <p:nvPr/>
          </p:nvSpPr>
          <p:spPr>
            <a:xfrm>
              <a:off x="4242383" y="4090378"/>
              <a:ext cx="9017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Percept</a:t>
              </a:r>
              <a:endParaRPr sz="1800">
                <a:solidFill>
                  <a:schemeClr val="dk1"/>
                </a:solidFill>
                <a:latin typeface="Calibri"/>
                <a:ea typeface="Calibri"/>
                <a:cs typeface="Calibri"/>
                <a:sym typeface="Calibri"/>
              </a:endParaRPr>
            </a:p>
          </p:txBody>
        </p:sp>
        <p:sp>
          <p:nvSpPr>
            <p:cNvPr id="126" name="Google Shape;126;p3"/>
            <p:cNvSpPr txBox="1"/>
            <p:nvPr/>
          </p:nvSpPr>
          <p:spPr>
            <a:xfrm>
              <a:off x="4182925" y="5621013"/>
              <a:ext cx="8787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Actions</a:t>
              </a:r>
              <a:endParaRPr sz="1800">
                <a:solidFill>
                  <a:schemeClr val="dk1"/>
                </a:solidFill>
                <a:latin typeface="Calibri"/>
                <a:ea typeface="Calibri"/>
                <a:cs typeface="Calibri"/>
                <a:sym typeface="Calibri"/>
              </a:endParaRPr>
            </a:p>
          </p:txBody>
        </p:sp>
      </p:grpSp>
      <p:sp>
        <p:nvSpPr>
          <p:cNvPr id="127" name="Google Shape;127;p3"/>
          <p:cNvSpPr txBox="1"/>
          <p:nvPr/>
        </p:nvSpPr>
        <p:spPr>
          <a:xfrm>
            <a:off x="2258880" y="6051810"/>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3"/>
          <p:cNvSpPr txBox="1"/>
          <p:nvPr/>
        </p:nvSpPr>
        <p:spPr>
          <a:xfrm>
            <a:off x="7276563" y="5977468"/>
            <a:ext cx="34173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Agent = architecture + programme</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Agent</a:t>
            </a:r>
            <a:endParaRPr/>
          </a:p>
        </p:txBody>
      </p:sp>
      <p:sp>
        <p:nvSpPr>
          <p:cNvPr id="134" name="Google Shape;134;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fontScale="92500" lnSpcReduction="20000"/>
          </a:bodyPr>
          <a:lstStyle/>
          <a:p>
            <a:pPr indent="-117475" lvl="0" marL="91440" rtl="0" algn="l">
              <a:lnSpc>
                <a:spcPct val="90000"/>
              </a:lnSpc>
              <a:spcBef>
                <a:spcPts val="0"/>
              </a:spcBef>
              <a:spcAft>
                <a:spcPts val="0"/>
              </a:spcAft>
              <a:buSzPct val="100000"/>
              <a:buChar char=" "/>
            </a:pPr>
            <a:r>
              <a:rPr lang="en-US"/>
              <a:t>Rational Agent</a:t>
            </a:r>
            <a:endParaRPr/>
          </a:p>
          <a:p>
            <a:pPr indent="-117475" lvl="0" marL="91440" rtl="0" algn="l">
              <a:lnSpc>
                <a:spcPct val="90000"/>
              </a:lnSpc>
              <a:spcBef>
                <a:spcPts val="1400"/>
              </a:spcBef>
              <a:spcAft>
                <a:spcPts val="0"/>
              </a:spcAft>
              <a:buSzPct val="100000"/>
              <a:buChar char=" "/>
            </a:pPr>
            <a:r>
              <a:rPr lang="en-US"/>
              <a:t>- Striving to do the right thing based on what it perceive and the action it can perform</a:t>
            </a:r>
            <a:endParaRPr/>
          </a:p>
          <a:p>
            <a:pPr indent="-117475" lvl="0" marL="91440" rtl="0" algn="l">
              <a:lnSpc>
                <a:spcPct val="90000"/>
              </a:lnSpc>
              <a:spcBef>
                <a:spcPts val="1400"/>
              </a:spcBef>
              <a:spcAft>
                <a:spcPts val="0"/>
              </a:spcAft>
              <a:buSzPct val="100000"/>
              <a:buChar char=" "/>
            </a:pPr>
            <a:r>
              <a:rPr lang="en-US"/>
              <a:t>-Performance Measure: An objective Criterion for success of an agent’s behaviour.</a:t>
            </a:r>
            <a:endParaRPr/>
          </a:p>
          <a:p>
            <a:pPr indent="-117475" lvl="0" marL="91440" rtl="0" algn="l">
              <a:lnSpc>
                <a:spcPct val="90000"/>
              </a:lnSpc>
              <a:spcBef>
                <a:spcPts val="1400"/>
              </a:spcBef>
              <a:spcAft>
                <a:spcPts val="0"/>
              </a:spcAft>
              <a:buSzPct val="100000"/>
              <a:buChar char=" "/>
            </a:pPr>
            <a:r>
              <a:rPr lang="en-US"/>
              <a:t>Ex: Vacuum Cleaner : - amount of dirt cleaned, amount of time consumed, amount of electricity consumed, amount of noise generated, etc.</a:t>
            </a:r>
            <a:endParaRPr/>
          </a:p>
          <a:p>
            <a:pPr indent="-117475" lvl="0" marL="91440" rtl="0" algn="l">
              <a:lnSpc>
                <a:spcPct val="90000"/>
              </a:lnSpc>
              <a:spcBef>
                <a:spcPts val="1400"/>
              </a:spcBef>
              <a:spcAft>
                <a:spcPts val="0"/>
              </a:spcAft>
              <a:buSzPct val="100000"/>
              <a:buChar char=" "/>
            </a:pPr>
            <a:r>
              <a:rPr lang="en-US"/>
              <a:t>Intelligent Agent :  Self Driving Car:</a:t>
            </a:r>
            <a:endParaRPr/>
          </a:p>
          <a:p>
            <a:pPr indent="-117475" lvl="0" marL="91440" rtl="0" algn="l">
              <a:lnSpc>
                <a:spcPct val="90000"/>
              </a:lnSpc>
              <a:spcBef>
                <a:spcPts val="1400"/>
              </a:spcBef>
              <a:spcAft>
                <a:spcPts val="0"/>
              </a:spcAft>
              <a:buSzPct val="100000"/>
              <a:buChar char=" "/>
            </a:pPr>
            <a:r>
              <a:rPr lang="en-US"/>
              <a:t>PEAS(Performance, Environment, Actuator, Sensors)</a:t>
            </a:r>
            <a:endParaRPr/>
          </a:p>
          <a:p>
            <a:pPr indent="-117475" lvl="0" marL="91440" rtl="0" algn="l">
              <a:lnSpc>
                <a:spcPct val="90000"/>
              </a:lnSpc>
              <a:spcBef>
                <a:spcPts val="1400"/>
              </a:spcBef>
              <a:spcAft>
                <a:spcPts val="0"/>
              </a:spcAft>
              <a:buSzPct val="100000"/>
              <a:buChar char=" "/>
            </a:pPr>
            <a:r>
              <a:rPr lang="en-US"/>
              <a:t>P: Safe, Fast, Legal, comfortable trip, maximize profit</a:t>
            </a:r>
            <a:endParaRPr/>
          </a:p>
          <a:p>
            <a:pPr indent="-117475" lvl="0" marL="91440" rtl="0" algn="l">
              <a:lnSpc>
                <a:spcPct val="90000"/>
              </a:lnSpc>
              <a:spcBef>
                <a:spcPts val="1400"/>
              </a:spcBef>
              <a:spcAft>
                <a:spcPts val="0"/>
              </a:spcAft>
              <a:buSzPct val="100000"/>
              <a:buChar char=" "/>
            </a:pPr>
            <a:r>
              <a:rPr lang="en-US"/>
              <a:t>E: Road, Other Traffics, Pedestrians, Customers</a:t>
            </a:r>
            <a:endParaRPr/>
          </a:p>
          <a:p>
            <a:pPr indent="-117475" lvl="0" marL="91440" rtl="0" algn="l">
              <a:lnSpc>
                <a:spcPct val="90000"/>
              </a:lnSpc>
              <a:spcBef>
                <a:spcPts val="1400"/>
              </a:spcBef>
              <a:spcAft>
                <a:spcPts val="0"/>
              </a:spcAft>
              <a:buSzPct val="100000"/>
              <a:buChar char=" "/>
            </a:pPr>
            <a:r>
              <a:rPr lang="en-US"/>
              <a:t>A: Steering Wheels, accelerator, brake, signal, horn</a:t>
            </a:r>
            <a:endParaRPr/>
          </a:p>
          <a:p>
            <a:pPr indent="-117475" lvl="0" marL="91440" rtl="0" algn="l">
              <a:lnSpc>
                <a:spcPct val="90000"/>
              </a:lnSpc>
              <a:spcBef>
                <a:spcPts val="1400"/>
              </a:spcBef>
              <a:spcAft>
                <a:spcPts val="0"/>
              </a:spcAft>
              <a:buSzPct val="100000"/>
              <a:buChar char=" "/>
            </a:pPr>
            <a:r>
              <a:rPr lang="en-US"/>
              <a:t>S: Cameras, Sonar, Speedometer, GPS, Odometer, Engine sensors, keyboard</a:t>
            </a:r>
            <a:endParaRPr/>
          </a:p>
          <a:p>
            <a:pPr indent="0" lvl="0" marL="91440" rtl="0" algn="l">
              <a:lnSpc>
                <a:spcPct val="90000"/>
              </a:lnSpc>
              <a:spcBef>
                <a:spcPts val="1400"/>
              </a:spcBef>
              <a:spcAft>
                <a:spcPts val="0"/>
              </a:spcAft>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Agent</a:t>
            </a:r>
            <a:endParaRPr/>
          </a:p>
        </p:txBody>
      </p:sp>
      <p:sp>
        <p:nvSpPr>
          <p:cNvPr id="140" name="Google Shape;140;p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fontScale="85000" lnSpcReduction="20000"/>
          </a:bodyPr>
          <a:lstStyle/>
          <a:p>
            <a:pPr indent="-129540" lvl="0" marL="91440" rtl="0" algn="l">
              <a:lnSpc>
                <a:spcPct val="90000"/>
              </a:lnSpc>
              <a:spcBef>
                <a:spcPts val="0"/>
              </a:spcBef>
              <a:spcAft>
                <a:spcPts val="0"/>
              </a:spcAft>
              <a:buSzPct val="100000"/>
              <a:buChar char=" "/>
            </a:pPr>
            <a:r>
              <a:rPr b="1" lang="en-US" sz="2400"/>
              <a:t>Types of Environment</a:t>
            </a:r>
            <a:endParaRPr/>
          </a:p>
          <a:p>
            <a:pPr indent="-107950" lvl="0" marL="91440" rtl="0" algn="l">
              <a:lnSpc>
                <a:spcPct val="90000"/>
              </a:lnSpc>
              <a:spcBef>
                <a:spcPts val="1400"/>
              </a:spcBef>
              <a:spcAft>
                <a:spcPts val="0"/>
              </a:spcAft>
              <a:buSzPct val="100000"/>
              <a:buChar char=" "/>
            </a:pPr>
            <a:r>
              <a:rPr b="1" lang="en-US"/>
              <a:t>Fully observable (vs. partially observable): </a:t>
            </a:r>
            <a:r>
              <a:rPr lang="en-US"/>
              <a:t>An agent's sensors give it access to the complete state of the environment at each point in time.</a:t>
            </a:r>
            <a:endParaRPr/>
          </a:p>
          <a:p>
            <a:pPr indent="-107950" lvl="0" marL="91440" rtl="0" algn="l">
              <a:lnSpc>
                <a:spcPct val="90000"/>
              </a:lnSpc>
              <a:spcBef>
                <a:spcPts val="1400"/>
              </a:spcBef>
              <a:spcAft>
                <a:spcPts val="0"/>
              </a:spcAft>
              <a:buSzPct val="100000"/>
              <a:buChar char=" "/>
            </a:pPr>
            <a:r>
              <a:rPr b="1" lang="en-US"/>
              <a:t>Deterministic (vs. stochastic): </a:t>
            </a:r>
            <a:r>
              <a:rPr lang="en-US"/>
              <a:t>The next state of the environment is completely determined by the current state and the action executed by the agent. (If the environment is deterministic except for the actions of other agents, then the environment is strategic)</a:t>
            </a:r>
            <a:endParaRPr/>
          </a:p>
          <a:p>
            <a:pPr indent="-107950" lvl="0" marL="91440" rtl="0" algn="l">
              <a:lnSpc>
                <a:spcPct val="90000"/>
              </a:lnSpc>
              <a:spcBef>
                <a:spcPts val="1400"/>
              </a:spcBef>
              <a:spcAft>
                <a:spcPts val="0"/>
              </a:spcAft>
              <a:buSzPct val="100000"/>
              <a:buChar char=" "/>
            </a:pPr>
            <a:r>
              <a:rPr b="1" lang="en-US"/>
              <a:t>Episodic (vs. sequential): </a:t>
            </a:r>
            <a:r>
              <a:rPr lang="en-US"/>
              <a:t>The agent's experience is divided into atomic "episodes" (each episode consists of the agent perceiving and then performing a single action), and the choice of action in each episode depends only on the episode itself.</a:t>
            </a:r>
            <a:endParaRPr/>
          </a:p>
          <a:p>
            <a:pPr indent="-107950" lvl="0" marL="91440" rtl="0" algn="l">
              <a:lnSpc>
                <a:spcPct val="90000"/>
              </a:lnSpc>
              <a:spcBef>
                <a:spcPts val="1400"/>
              </a:spcBef>
              <a:spcAft>
                <a:spcPts val="0"/>
              </a:spcAft>
              <a:buSzPct val="100000"/>
              <a:buChar char=" "/>
            </a:pPr>
            <a:r>
              <a:rPr b="1" lang="en-US"/>
              <a:t>Static (vs. dynamic): </a:t>
            </a:r>
            <a:r>
              <a:rPr lang="en-US"/>
              <a:t>The environment is unchanged while an agent is deliberating. (The environment is semi-dynamic if the environment itself does not change with the passage of time but the agent's performance score does) </a:t>
            </a:r>
            <a:endParaRPr/>
          </a:p>
          <a:p>
            <a:pPr indent="-107950" lvl="0" marL="91440" rtl="0" algn="l">
              <a:lnSpc>
                <a:spcPct val="90000"/>
              </a:lnSpc>
              <a:spcBef>
                <a:spcPts val="1400"/>
              </a:spcBef>
              <a:spcAft>
                <a:spcPts val="0"/>
              </a:spcAft>
              <a:buSzPct val="100000"/>
              <a:buChar char=" "/>
            </a:pPr>
            <a:r>
              <a:rPr b="1" lang="en-US"/>
              <a:t>Discrete (vs. continuous): </a:t>
            </a:r>
            <a:r>
              <a:rPr lang="en-US"/>
              <a:t>A limited number of distinct, clearly defined percepts and actions.</a:t>
            </a:r>
            <a:endParaRPr/>
          </a:p>
          <a:p>
            <a:pPr indent="0" lvl="0" marL="0" rtl="0" algn="l">
              <a:lnSpc>
                <a:spcPct val="90000"/>
              </a:lnSpc>
              <a:spcBef>
                <a:spcPts val="1400"/>
              </a:spcBef>
              <a:spcAft>
                <a:spcPts val="0"/>
              </a:spcAft>
              <a:buSzPct val="100000"/>
              <a:buNone/>
            </a:pPr>
            <a:r>
              <a:rPr b="1" lang="en-US"/>
              <a:t> Single agent (vs. multi-agent): </a:t>
            </a:r>
            <a:r>
              <a:rPr lang="en-US"/>
              <a:t>An agent operating by itself in an environment.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t/>
            </a:r>
            <a:endParaRPr/>
          </a:p>
        </p:txBody>
      </p:sp>
      <p:pic>
        <p:nvPicPr>
          <p:cNvPr id="146" name="Google Shape;146;p6"/>
          <p:cNvPicPr preferRelativeResize="0"/>
          <p:nvPr>
            <p:ph idx="1" type="body"/>
          </p:nvPr>
        </p:nvPicPr>
        <p:blipFill rotWithShape="1">
          <a:blip r:embed="rId3">
            <a:alphaModFix/>
          </a:blip>
          <a:srcRect b="0" l="0" r="0" t="0"/>
          <a:stretch/>
        </p:blipFill>
        <p:spPr>
          <a:xfrm>
            <a:off x="1236372" y="1737360"/>
            <a:ext cx="9597336" cy="42832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t/>
            </a:r>
            <a:endParaRPr/>
          </a:p>
        </p:txBody>
      </p:sp>
      <p:sp>
        <p:nvSpPr>
          <p:cNvPr id="153" name="Google Shape;153;p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Agent Programme:  takes the current percept as input from the sensors and return an action to the actuators.</a:t>
            </a:r>
            <a:endParaRPr/>
          </a:p>
          <a:p>
            <a:pPr indent="0" lvl="0" marL="91440" rtl="0" algn="l">
              <a:lnSpc>
                <a:spcPct val="90000"/>
              </a:lnSpc>
              <a:spcBef>
                <a:spcPts val="1400"/>
              </a:spcBef>
              <a:spcAft>
                <a:spcPts val="0"/>
              </a:spcAft>
              <a:buSzPts val="2000"/>
              <a:buNone/>
            </a:pPr>
            <a:r>
              <a:t/>
            </a:r>
            <a:endParaRPr/>
          </a:p>
          <a:p>
            <a:pPr indent="-127000" lvl="0" marL="91440" rtl="0" algn="l">
              <a:lnSpc>
                <a:spcPct val="90000"/>
              </a:lnSpc>
              <a:spcBef>
                <a:spcPts val="1400"/>
              </a:spcBef>
              <a:spcAft>
                <a:spcPts val="0"/>
              </a:spcAft>
              <a:buSzPts val="2000"/>
              <a:buChar char=" "/>
            </a:pPr>
            <a:br>
              <a:rPr lang="en-US"/>
            </a:br>
            <a:br>
              <a:rPr lang="en-US"/>
            </a:br>
            <a:endParaRPr/>
          </a:p>
        </p:txBody>
      </p:sp>
      <p:pic>
        <p:nvPicPr>
          <p:cNvPr id="154" name="Google Shape;154;p7"/>
          <p:cNvPicPr preferRelativeResize="0"/>
          <p:nvPr/>
        </p:nvPicPr>
        <p:blipFill rotWithShape="1">
          <a:blip r:embed="rId3">
            <a:alphaModFix/>
          </a:blip>
          <a:srcRect b="0" l="0" r="0" t="0"/>
          <a:stretch/>
        </p:blipFill>
        <p:spPr>
          <a:xfrm>
            <a:off x="1097280" y="2633368"/>
            <a:ext cx="9567141" cy="2466666"/>
          </a:xfrm>
          <a:prstGeom prst="rect">
            <a:avLst/>
          </a:prstGeom>
          <a:noFill/>
          <a:ln>
            <a:noFill/>
          </a:ln>
        </p:spPr>
      </p:pic>
      <p:sp>
        <p:nvSpPr>
          <p:cNvPr id="155" name="Google Shape;155;p7"/>
          <p:cNvSpPr/>
          <p:nvPr/>
        </p:nvSpPr>
        <p:spPr>
          <a:xfrm>
            <a:off x="1193443" y="5075011"/>
            <a:ext cx="9470978"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The T</a:t>
            </a:r>
            <a:r>
              <a:rPr lang="en-US" sz="1200">
                <a:solidFill>
                  <a:srgbClr val="000000"/>
                </a:solidFill>
                <a:latin typeface="Calibri"/>
                <a:ea typeface="Calibri"/>
                <a:cs typeface="Calibri"/>
                <a:sym typeface="Calibri"/>
              </a:rPr>
              <a:t>ABLE</a:t>
            </a:r>
            <a:r>
              <a:rPr lang="en-US" sz="1600">
                <a:solidFill>
                  <a:srgbClr val="000000"/>
                </a:solidFill>
                <a:latin typeface="Calibri"/>
                <a:ea typeface="Calibri"/>
                <a:cs typeface="Calibri"/>
                <a:sym typeface="Calibri"/>
              </a:rPr>
              <a:t>-D</a:t>
            </a:r>
            <a:r>
              <a:rPr lang="en-US" sz="1200">
                <a:solidFill>
                  <a:srgbClr val="000000"/>
                </a:solidFill>
                <a:latin typeface="Calibri"/>
                <a:ea typeface="Calibri"/>
                <a:cs typeface="Calibri"/>
                <a:sym typeface="Calibri"/>
              </a:rPr>
              <a:t>RIVEN</a:t>
            </a:r>
            <a:r>
              <a:rPr lang="en-US" sz="1600">
                <a:solidFill>
                  <a:srgbClr val="000000"/>
                </a:solidFill>
                <a:latin typeface="Calibri"/>
                <a:ea typeface="Calibri"/>
                <a:cs typeface="Calibri"/>
                <a:sym typeface="Calibri"/>
              </a:rPr>
              <a:t>-A</a:t>
            </a:r>
            <a:r>
              <a:rPr lang="en-US" sz="1200">
                <a:solidFill>
                  <a:srgbClr val="000000"/>
                </a:solidFill>
                <a:latin typeface="Calibri"/>
                <a:ea typeface="Calibri"/>
                <a:cs typeface="Calibri"/>
                <a:sym typeface="Calibri"/>
              </a:rPr>
              <a:t>GENT </a:t>
            </a:r>
            <a:r>
              <a:rPr lang="en-US" sz="1600">
                <a:solidFill>
                  <a:srgbClr val="000000"/>
                </a:solidFill>
                <a:latin typeface="Calibri"/>
                <a:ea typeface="Calibri"/>
                <a:cs typeface="Calibri"/>
                <a:sym typeface="Calibri"/>
              </a:rPr>
              <a:t>program is invoked for each new percept and returns an action each time. It retains the complete percept sequence in memory</a:t>
            </a:r>
            <a:br>
              <a:rPr lang="en-US" sz="1600">
                <a:solidFill>
                  <a:srgbClr val="000000"/>
                </a:solidFill>
                <a:latin typeface="Calibri"/>
                <a:ea typeface="Calibri"/>
                <a:cs typeface="Calibri"/>
                <a:sym typeface="Calibri"/>
              </a:rPr>
            </a:br>
            <a:br>
              <a:rPr lang="en-US" sz="1600">
                <a:solidFill>
                  <a:srgbClr val="000000"/>
                </a:solidFill>
                <a:latin typeface="Calibri"/>
                <a:ea typeface="Calibri"/>
                <a:cs typeface="Calibri"/>
                <a:sym typeface="Calibri"/>
              </a:rPr>
            </a:br>
            <a:endParaRPr sz="16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Agent</a:t>
            </a:r>
            <a:endParaRPr/>
          </a:p>
        </p:txBody>
      </p:sp>
      <p:sp>
        <p:nvSpPr>
          <p:cNvPr id="161" name="Google Shape;161;p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b="1" lang="en-US"/>
              <a:t>Four basic types in order of increasing generality</a:t>
            </a:r>
            <a:r>
              <a:rPr lang="en-US"/>
              <a:t>:</a:t>
            </a:r>
            <a:endParaRPr/>
          </a:p>
          <a:p>
            <a:pPr indent="-127000" lvl="0" marL="91440" rtl="0" algn="l">
              <a:lnSpc>
                <a:spcPct val="90000"/>
              </a:lnSpc>
              <a:spcBef>
                <a:spcPts val="1400"/>
              </a:spcBef>
              <a:spcAft>
                <a:spcPts val="0"/>
              </a:spcAft>
              <a:buSzPts val="2000"/>
              <a:buChar char=" "/>
            </a:pPr>
            <a:r>
              <a:rPr lang="en-US"/>
              <a:t>• Simple reflex agents</a:t>
            </a:r>
            <a:endParaRPr/>
          </a:p>
          <a:p>
            <a:pPr indent="-127000" lvl="0" marL="91440" rtl="0" algn="l">
              <a:lnSpc>
                <a:spcPct val="90000"/>
              </a:lnSpc>
              <a:spcBef>
                <a:spcPts val="1400"/>
              </a:spcBef>
              <a:spcAft>
                <a:spcPts val="0"/>
              </a:spcAft>
              <a:buSzPts val="2000"/>
              <a:buChar char=" "/>
            </a:pPr>
            <a:r>
              <a:rPr lang="en-US"/>
              <a:t>• Model-based reflex agents</a:t>
            </a:r>
            <a:endParaRPr/>
          </a:p>
          <a:p>
            <a:pPr indent="-127000" lvl="0" marL="91440" rtl="0" algn="l">
              <a:lnSpc>
                <a:spcPct val="90000"/>
              </a:lnSpc>
              <a:spcBef>
                <a:spcPts val="1400"/>
              </a:spcBef>
              <a:spcAft>
                <a:spcPts val="0"/>
              </a:spcAft>
              <a:buSzPts val="2000"/>
              <a:buChar char=" "/>
            </a:pPr>
            <a:r>
              <a:rPr lang="en-US"/>
              <a:t>• Goal-based agents</a:t>
            </a:r>
            <a:endParaRPr/>
          </a:p>
          <a:p>
            <a:pPr indent="-127000" lvl="0" marL="91440" rtl="0" algn="l">
              <a:lnSpc>
                <a:spcPct val="90000"/>
              </a:lnSpc>
              <a:spcBef>
                <a:spcPts val="1400"/>
              </a:spcBef>
              <a:spcAft>
                <a:spcPts val="0"/>
              </a:spcAft>
              <a:buSzPts val="2000"/>
              <a:buChar char=" "/>
            </a:pPr>
            <a:r>
              <a:rPr lang="en-US"/>
              <a:t>• Utility-based agents</a:t>
            </a:r>
            <a:endParaRPr/>
          </a:p>
          <a:p>
            <a:pPr indent="-127000" lvl="0" marL="91440" rtl="0" algn="l">
              <a:lnSpc>
                <a:spcPct val="90000"/>
              </a:lnSpc>
              <a:spcBef>
                <a:spcPts val="1400"/>
              </a:spcBef>
              <a:spcAft>
                <a:spcPts val="0"/>
              </a:spcAft>
              <a:buSzPts val="2000"/>
              <a:buChar char=" "/>
            </a:pPr>
            <a:r>
              <a:rPr lang="en-US"/>
              <a:t>• Learning Agent [Self-Study]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Agents</a:t>
            </a:r>
            <a:endParaRPr/>
          </a:p>
        </p:txBody>
      </p:sp>
      <p:sp>
        <p:nvSpPr>
          <p:cNvPr id="168" name="Google Shape;168;p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SzPts val="2400"/>
              <a:buNone/>
            </a:pPr>
            <a:r>
              <a:rPr lang="en-US" sz="2400"/>
              <a:t>Simple Reflex Agent</a:t>
            </a:r>
            <a:endParaRPr/>
          </a:p>
          <a:p>
            <a:pPr indent="0" lvl="0" marL="0" rtl="0" algn="l">
              <a:lnSpc>
                <a:spcPct val="90000"/>
              </a:lnSpc>
              <a:spcBef>
                <a:spcPts val="1400"/>
              </a:spcBef>
              <a:spcAft>
                <a:spcPts val="0"/>
              </a:spcAft>
              <a:buSzPts val="2000"/>
              <a:buNone/>
            </a:pPr>
            <a:r>
              <a:rPr lang="en-US"/>
              <a:t>These agents select actions on the basis of the </a:t>
            </a:r>
            <a:r>
              <a:rPr i="1" lang="en-US">
                <a:solidFill>
                  <a:srgbClr val="FF0000"/>
                </a:solidFill>
              </a:rPr>
              <a:t>current</a:t>
            </a:r>
            <a:r>
              <a:rPr i="1" lang="en-US"/>
              <a:t> </a:t>
            </a:r>
            <a:r>
              <a:rPr lang="en-US"/>
              <a:t>percept, ignoring the rest of the percept history</a:t>
            </a:r>
            <a:endParaRPr/>
          </a:p>
          <a:p>
            <a:pPr indent="0" lvl="0" marL="0" rtl="0" algn="l">
              <a:lnSpc>
                <a:spcPct val="90000"/>
              </a:lnSpc>
              <a:spcBef>
                <a:spcPts val="1400"/>
              </a:spcBef>
              <a:spcAft>
                <a:spcPts val="0"/>
              </a:spcAft>
              <a:buSzPts val="2000"/>
              <a:buNone/>
            </a:pPr>
            <a:r>
              <a:rPr lang="en-US"/>
              <a:t>Ex: Vacuum Cleaner : its decision is based only on the current location and on whether that location contains dirt</a:t>
            </a:r>
            <a:endParaRPr/>
          </a:p>
          <a:p>
            <a:pPr indent="0" lvl="0" marL="0" rtl="0" algn="l">
              <a:lnSpc>
                <a:spcPct val="90000"/>
              </a:lnSpc>
              <a:spcBef>
                <a:spcPts val="1400"/>
              </a:spcBef>
              <a:spcAft>
                <a:spcPts val="0"/>
              </a:spcAft>
              <a:buSzPts val="2000"/>
              <a:buNone/>
            </a:pPr>
            <a:r>
              <a:t/>
            </a:r>
            <a:endParaRPr/>
          </a:p>
          <a:p>
            <a:pPr indent="0" lvl="0" marL="0" rtl="0" algn="l">
              <a:lnSpc>
                <a:spcPct val="90000"/>
              </a:lnSpc>
              <a:spcBef>
                <a:spcPts val="1400"/>
              </a:spcBef>
              <a:spcAft>
                <a:spcPts val="0"/>
              </a:spcAft>
              <a:buSzPts val="2000"/>
              <a:buNone/>
            </a:pPr>
            <a:r>
              <a:t/>
            </a:r>
            <a:endParaRPr/>
          </a:p>
          <a:p>
            <a:pPr indent="0" lvl="0" marL="0" rtl="0" algn="l">
              <a:lnSpc>
                <a:spcPct val="90000"/>
              </a:lnSpc>
              <a:spcBef>
                <a:spcPts val="1400"/>
              </a:spcBef>
              <a:spcAft>
                <a:spcPts val="0"/>
              </a:spcAft>
              <a:buSzPts val="2000"/>
              <a:buNone/>
            </a:pPr>
            <a:r>
              <a:t/>
            </a:r>
            <a:endParaRPr/>
          </a:p>
        </p:txBody>
      </p:sp>
      <p:pic>
        <p:nvPicPr>
          <p:cNvPr id="169" name="Google Shape;169;p9"/>
          <p:cNvPicPr preferRelativeResize="0"/>
          <p:nvPr/>
        </p:nvPicPr>
        <p:blipFill rotWithShape="1">
          <a:blip r:embed="rId3">
            <a:alphaModFix/>
          </a:blip>
          <a:srcRect b="0" l="0" r="0" t="0"/>
          <a:stretch/>
        </p:blipFill>
        <p:spPr>
          <a:xfrm>
            <a:off x="1097280" y="3857414"/>
            <a:ext cx="9961912" cy="179641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2014-11-09T17:31:48Z</dcterms:created>
  <dc:creator>Krishna Hari KC</dc:creator>
</cp:coreProperties>
</file>