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301" r:id="rId14"/>
    <p:sldId id="302" r:id="rId15"/>
    <p:sldId id="303" r:id="rId16"/>
    <p:sldId id="304" r:id="rId17"/>
    <p:sldId id="299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289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9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6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CA2D2-B044-402E-9715-E186A787EF9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42F6E-11AB-40ED-8A5D-0C388A141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10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42F6E-11AB-40ED-8A5D-0C388A141EC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42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62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07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44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13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30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7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72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4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38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5173-4566-4585-B90F-906EA29EB0E9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7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5173-4566-4585-B90F-906EA29EB0E9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C0A8E-0269-4F5F-8B12-14763A0CB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0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Search Techniques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523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Uninformed </a:t>
            </a:r>
            <a:r>
              <a:rPr lang="en-GB" dirty="0" smtClean="0"/>
              <a:t>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Search provided with </a:t>
            </a:r>
            <a:r>
              <a:rPr lang="en-GB" b="1" i="1" dirty="0" smtClean="0"/>
              <a:t>problem definition only </a:t>
            </a:r>
            <a:r>
              <a:rPr lang="en-GB" dirty="0" smtClean="0"/>
              <a:t>and no additional information about the state space</a:t>
            </a:r>
          </a:p>
          <a:p>
            <a:r>
              <a:rPr lang="en-GB" dirty="0" smtClean="0"/>
              <a:t>Expansion of current state to new set of states is possible</a:t>
            </a:r>
          </a:p>
          <a:p>
            <a:r>
              <a:rPr lang="en-GB" dirty="0" smtClean="0"/>
              <a:t>It can only distinguish between goal state and non-goal state</a:t>
            </a:r>
          </a:p>
          <a:p>
            <a:r>
              <a:rPr lang="en-GB" dirty="0" smtClean="0"/>
              <a:t>Less effective compared to Informed search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Breadth First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Root node is expanded first</a:t>
            </a:r>
          </a:p>
          <a:p>
            <a:r>
              <a:rPr lang="en-GB" dirty="0" smtClean="0"/>
              <a:t>Then all the successors of the root node are expanded</a:t>
            </a:r>
          </a:p>
          <a:p>
            <a:r>
              <a:rPr lang="en-GB" dirty="0" smtClean="0"/>
              <a:t>Then their successors are expanded and so on.</a:t>
            </a:r>
          </a:p>
          <a:p>
            <a:r>
              <a:rPr lang="en-GB" dirty="0" smtClean="0"/>
              <a:t>Nodes, which are visited first will be expanded first (FIFO)</a:t>
            </a:r>
          </a:p>
          <a:p>
            <a:r>
              <a:rPr lang="en-GB" dirty="0" smtClean="0"/>
              <a:t>All the nodes of depth ‘d’ are expanded before expanding any node of depth ‘d+1’</a:t>
            </a:r>
            <a:endParaRPr lang="en-GB" dirty="0"/>
          </a:p>
        </p:txBody>
      </p:sp>
      <p:grpSp>
        <p:nvGrpSpPr>
          <p:cNvPr id="54" name="Group 53"/>
          <p:cNvGrpSpPr/>
          <p:nvPr/>
        </p:nvGrpSpPr>
        <p:grpSpPr>
          <a:xfrm>
            <a:off x="6072175" y="1217799"/>
            <a:ext cx="4321608" cy="4484748"/>
            <a:chOff x="6015903" y="1217799"/>
            <a:chExt cx="4321608" cy="4484748"/>
          </a:xfrm>
        </p:grpSpPr>
        <p:sp>
          <p:nvSpPr>
            <p:cNvPr id="6" name="Oval 5"/>
            <p:cNvSpPr/>
            <p:nvPr/>
          </p:nvSpPr>
          <p:spPr>
            <a:xfrm>
              <a:off x="8229600" y="1217799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769389" y="2056448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229599" y="2543362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9549721" y="2056448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921013" y="4199847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947345" y="4971027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F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581900" y="4968461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H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015903" y="4047646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G</a:t>
              </a:r>
              <a:endParaRPr lang="en-GB" dirty="0"/>
            </a:p>
          </p:txBody>
        </p:sp>
        <p:cxnSp>
          <p:nvCxnSpPr>
            <p:cNvPr id="14" name="Straight Connector 13"/>
            <p:cNvCxnSpPr>
              <a:stCxn id="6" idx="2"/>
              <a:endCxn id="7" idx="7"/>
            </p:cNvCxnSpPr>
            <p:nvPr/>
          </p:nvCxnSpPr>
          <p:spPr>
            <a:xfrm flipH="1">
              <a:off x="7441810" y="1583559"/>
              <a:ext cx="787790" cy="58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4"/>
              <a:endCxn id="8" idx="0"/>
            </p:cNvCxnSpPr>
            <p:nvPr/>
          </p:nvCxnSpPr>
          <p:spPr>
            <a:xfrm flipH="1">
              <a:off x="8623494" y="1949319"/>
              <a:ext cx="1" cy="594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6"/>
              <a:endCxn id="9" idx="1"/>
            </p:cNvCxnSpPr>
            <p:nvPr/>
          </p:nvCxnSpPr>
          <p:spPr>
            <a:xfrm>
              <a:off x="9017390" y="1583559"/>
              <a:ext cx="647700" cy="58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5"/>
              <a:endCxn id="11" idx="0"/>
            </p:cNvCxnSpPr>
            <p:nvPr/>
          </p:nvCxnSpPr>
          <p:spPr>
            <a:xfrm>
              <a:off x="8902020" y="3167753"/>
              <a:ext cx="439220" cy="1803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10" idx="0"/>
            </p:cNvCxnSpPr>
            <p:nvPr/>
          </p:nvCxnSpPr>
          <p:spPr>
            <a:xfrm>
              <a:off x="7163284" y="2787968"/>
              <a:ext cx="151624" cy="1411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3"/>
              <a:endCxn id="12" idx="0"/>
            </p:cNvCxnSpPr>
            <p:nvPr/>
          </p:nvCxnSpPr>
          <p:spPr>
            <a:xfrm flipH="1">
              <a:off x="7975795" y="3167753"/>
              <a:ext cx="369173" cy="1800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3" idx="0"/>
            </p:cNvCxnSpPr>
            <p:nvPr/>
          </p:nvCxnSpPr>
          <p:spPr>
            <a:xfrm flipH="1">
              <a:off x="6409798" y="2703560"/>
              <a:ext cx="509265" cy="1344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 flipH="1">
            <a:off x="7638172" y="1825625"/>
            <a:ext cx="647700" cy="4814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638172" y="2543362"/>
            <a:ext cx="549225" cy="2446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9073661" y="2560318"/>
            <a:ext cx="532332" cy="143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774570" y="2787968"/>
            <a:ext cx="2831424" cy="12596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233624" y="5010665"/>
            <a:ext cx="278526" cy="3772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425962" y="5472332"/>
            <a:ext cx="532330" cy="140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618852" y="4779166"/>
            <a:ext cx="302841" cy="1522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3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Breadth First </a:t>
            </a:r>
            <a:r>
              <a:rPr lang="en-GB" dirty="0" smtClean="0"/>
              <a:t>Search: Four Criteria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Completeness</a:t>
            </a:r>
          </a:p>
          <a:p>
            <a:pPr lvl="1"/>
            <a:r>
              <a:rPr lang="en-GB" dirty="0" smtClean="0"/>
              <a:t>d: depth of the shallowest goal</a:t>
            </a:r>
          </a:p>
          <a:p>
            <a:pPr lvl="1"/>
            <a:r>
              <a:rPr lang="en-GB" dirty="0" smtClean="0"/>
              <a:t>b: branch factor</a:t>
            </a:r>
          </a:p>
          <a:p>
            <a:pPr lvl="1"/>
            <a:r>
              <a:rPr lang="en-GB" dirty="0" smtClean="0"/>
              <a:t>This search strategy finds the shallowest goal first</a:t>
            </a:r>
          </a:p>
          <a:p>
            <a:pPr lvl="1"/>
            <a:r>
              <a:rPr lang="en-GB" dirty="0" smtClean="0"/>
              <a:t>Complete, if the shallowest goal is at some finite depth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Optimality</a:t>
            </a:r>
          </a:p>
          <a:p>
            <a:pPr lvl="1"/>
            <a:r>
              <a:rPr lang="en-GB" dirty="0" smtClean="0"/>
              <a:t>If the shallowest goal nodes were available, it would already have been reached</a:t>
            </a:r>
          </a:p>
          <a:p>
            <a:pPr lvl="1"/>
            <a:r>
              <a:rPr lang="en-GB" dirty="0" smtClean="0"/>
              <a:t>Optimal, if the path cost is a non-decreasing function of the path of the node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Breadth First Search: Four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GB" dirty="0" smtClean="0"/>
              <a:t>Time Complexity</a:t>
            </a:r>
          </a:p>
          <a:p>
            <a:pPr lvl="1"/>
            <a:r>
              <a:rPr lang="en-GB" dirty="0" smtClean="0"/>
              <a:t>For a search tree a branching factor ‘b’ expanding the root yields ‘b’ nodes at the first level.</a:t>
            </a:r>
          </a:p>
          <a:p>
            <a:pPr lvl="1"/>
            <a:r>
              <a:rPr lang="en-GB" dirty="0" smtClean="0"/>
              <a:t>Expanding ‘b’ nodes at first level yields b</a:t>
            </a:r>
            <a:r>
              <a:rPr lang="en-GB" baseline="30000" dirty="0" smtClean="0"/>
              <a:t>2</a:t>
            </a:r>
            <a:r>
              <a:rPr lang="en-GB" dirty="0" smtClean="0"/>
              <a:t> nodes at the second level.</a:t>
            </a:r>
            <a:endParaRPr lang="en-GB" baseline="30000" dirty="0" smtClean="0"/>
          </a:p>
          <a:p>
            <a:pPr lvl="1"/>
            <a:r>
              <a:rPr lang="en-GB" dirty="0" smtClean="0"/>
              <a:t>Similarly, expanding the nodes at (d+1)</a:t>
            </a:r>
            <a:r>
              <a:rPr lang="en-GB" baseline="30000" dirty="0" err="1" smtClean="0"/>
              <a:t>th</a:t>
            </a:r>
            <a:r>
              <a:rPr lang="en-GB" dirty="0"/>
              <a:t> </a:t>
            </a:r>
            <a:r>
              <a:rPr lang="en-GB" dirty="0" smtClean="0"/>
              <a:t>level yields </a:t>
            </a:r>
            <a:r>
              <a:rPr lang="en-GB" dirty="0" err="1" smtClean="0"/>
              <a:t>b</a:t>
            </a:r>
            <a:r>
              <a:rPr lang="en-GB" baseline="30000" dirty="0" err="1" smtClean="0"/>
              <a:t>d</a:t>
            </a:r>
            <a:r>
              <a:rPr lang="en-GB" dirty="0" smtClean="0"/>
              <a:t> node at </a:t>
            </a:r>
            <a:r>
              <a:rPr lang="en-GB" dirty="0" err="1" smtClean="0"/>
              <a:t>d</a:t>
            </a:r>
            <a:r>
              <a:rPr lang="en-GB" baseline="30000" dirty="0" err="1" smtClean="0"/>
              <a:t>th</a:t>
            </a:r>
            <a:r>
              <a:rPr lang="en-GB" dirty="0" smtClean="0"/>
              <a:t> level</a:t>
            </a:r>
          </a:p>
          <a:p>
            <a:pPr lvl="1"/>
            <a:r>
              <a:rPr lang="en-GB" dirty="0" smtClean="0"/>
              <a:t>If the goal is in </a:t>
            </a:r>
            <a:r>
              <a:rPr lang="en-GB" dirty="0" err="1" smtClean="0"/>
              <a:t>d</a:t>
            </a:r>
            <a:r>
              <a:rPr lang="en-GB" baseline="30000" dirty="0" err="1" smtClean="0"/>
              <a:t>th</a:t>
            </a:r>
            <a:r>
              <a:rPr lang="en-GB" dirty="0" smtClean="0"/>
              <a:t> level, in the worst case, the goal node would be the last node in the </a:t>
            </a:r>
            <a:r>
              <a:rPr lang="en-GB" dirty="0" err="1" smtClean="0"/>
              <a:t>d</a:t>
            </a:r>
            <a:r>
              <a:rPr lang="en-GB" baseline="30000" dirty="0" err="1" smtClean="0"/>
              <a:t>th</a:t>
            </a:r>
            <a:r>
              <a:rPr lang="en-GB" dirty="0" smtClean="0"/>
              <a:t>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/>
          <a:lstStyle/>
          <a:p>
            <a:pPr lvl="1"/>
            <a:r>
              <a:rPr lang="en-GB" dirty="0" smtClean="0"/>
              <a:t>Hence, We should expand (b</a:t>
            </a:r>
            <a:r>
              <a:rPr lang="en-GB" baseline="30000" dirty="0" smtClean="0"/>
              <a:t>d</a:t>
            </a:r>
            <a:r>
              <a:rPr lang="en-GB" dirty="0" smtClean="0"/>
              <a:t>-1) nodes in the </a:t>
            </a:r>
            <a:r>
              <a:rPr lang="en-GB" dirty="0" err="1" smtClean="0"/>
              <a:t>d</a:t>
            </a:r>
            <a:r>
              <a:rPr lang="en-GB" baseline="30000" dirty="0" err="1" smtClean="0"/>
              <a:t>th</a:t>
            </a:r>
            <a:r>
              <a:rPr lang="en-GB" dirty="0" smtClean="0"/>
              <a:t> level (Except the goal node itself which doesn’t need to be expanded)</a:t>
            </a:r>
          </a:p>
          <a:p>
            <a:pPr lvl="1"/>
            <a:r>
              <a:rPr lang="en-GB" dirty="0" smtClean="0"/>
              <a:t>So, Total number of nodes generated at </a:t>
            </a:r>
            <a:r>
              <a:rPr lang="en-GB" dirty="0" err="1" smtClean="0"/>
              <a:t>d</a:t>
            </a:r>
            <a:r>
              <a:rPr lang="en-GB" baseline="30000" dirty="0" err="1" smtClean="0"/>
              <a:t>th</a:t>
            </a:r>
            <a:r>
              <a:rPr lang="en-GB" dirty="0" smtClean="0"/>
              <a:t> level = b(b</a:t>
            </a:r>
            <a:r>
              <a:rPr lang="en-GB" baseline="30000" dirty="0" smtClean="0"/>
              <a:t>d</a:t>
            </a:r>
            <a:r>
              <a:rPr lang="en-GB" dirty="0" smtClean="0"/>
              <a:t>-1)</a:t>
            </a:r>
            <a:br>
              <a:rPr lang="en-GB" dirty="0" smtClean="0"/>
            </a:br>
            <a:r>
              <a:rPr lang="en-GB" dirty="0" smtClean="0"/>
              <a:t>=b</a:t>
            </a:r>
            <a:r>
              <a:rPr lang="en-GB" baseline="30000" dirty="0" smtClean="0"/>
              <a:t>d+1</a:t>
            </a:r>
            <a:r>
              <a:rPr lang="en-GB" dirty="0" smtClean="0"/>
              <a:t>-b</a:t>
            </a:r>
          </a:p>
          <a:p>
            <a:pPr lvl="1"/>
            <a:r>
              <a:rPr lang="en-GB" dirty="0" smtClean="0"/>
              <a:t>Again, Total number of nodes generated = 1+b+b</a:t>
            </a:r>
            <a:r>
              <a:rPr lang="en-GB" baseline="30000" dirty="0" smtClean="0"/>
              <a:t>2</a:t>
            </a:r>
            <a:r>
              <a:rPr lang="en-GB" dirty="0" smtClean="0"/>
              <a:t>+…+b</a:t>
            </a:r>
            <a:r>
              <a:rPr lang="en-GB" baseline="30000" dirty="0" smtClean="0"/>
              <a:t>d+1</a:t>
            </a:r>
            <a:r>
              <a:rPr lang="en-GB" dirty="0" smtClean="0"/>
              <a:t>-b</a:t>
            </a:r>
            <a:br>
              <a:rPr lang="en-GB" dirty="0" smtClean="0"/>
            </a:br>
            <a:r>
              <a:rPr lang="en-GB" dirty="0" smtClean="0"/>
              <a:t>=O(b</a:t>
            </a:r>
            <a:r>
              <a:rPr lang="en-GB" baseline="30000" dirty="0" smtClean="0"/>
              <a:t>d+1</a:t>
            </a:r>
            <a:r>
              <a:rPr lang="en-GB" dirty="0" smtClean="0"/>
              <a:t>)=O(</a:t>
            </a:r>
            <a:r>
              <a:rPr lang="en-GB" dirty="0" err="1" smtClean="0"/>
              <a:t>b</a:t>
            </a:r>
            <a:r>
              <a:rPr lang="en-GB" baseline="30000" dirty="0" err="1" smtClean="0"/>
              <a:t>d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 smtClean="0"/>
              <a:t>Hence, time complexity is </a:t>
            </a:r>
            <a:r>
              <a:rPr lang="en-GB" dirty="0"/>
              <a:t>O(b</a:t>
            </a:r>
            <a:r>
              <a:rPr lang="en-GB" baseline="30000" dirty="0"/>
              <a:t>d+1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where, b= branching factor and </a:t>
            </a:r>
            <a:br>
              <a:rPr lang="en-GB" dirty="0" smtClean="0"/>
            </a:br>
            <a:r>
              <a:rPr lang="en-GB" dirty="0" smtClean="0"/>
              <a:t>d= level of goal node in the search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8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Breadth First Search: Four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Space Complexity</a:t>
            </a:r>
          </a:p>
          <a:p>
            <a:pPr lvl="1"/>
            <a:r>
              <a:rPr lang="en-GB" dirty="0" smtClean="0"/>
              <a:t>Same as time complexity</a:t>
            </a:r>
          </a:p>
          <a:p>
            <a:pPr lvl="1"/>
            <a:r>
              <a:rPr lang="en-GB" dirty="0" smtClean="0"/>
              <a:t>i.e. </a:t>
            </a:r>
            <a:r>
              <a:rPr lang="en-GB" dirty="0"/>
              <a:t>O(b</a:t>
            </a:r>
            <a:r>
              <a:rPr lang="en-GB" baseline="30000" dirty="0"/>
              <a:t>d+1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Since each node has to be kept in the memory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Disadvantages</a:t>
            </a:r>
          </a:p>
          <a:p>
            <a:pPr lvl="1"/>
            <a:r>
              <a:rPr lang="en-GB" dirty="0" smtClean="0"/>
              <a:t>Memory Wastage</a:t>
            </a:r>
          </a:p>
          <a:p>
            <a:pPr lvl="1"/>
            <a:r>
              <a:rPr lang="en-GB" dirty="0" smtClean="0"/>
              <a:t>Irrelevant Operations</a:t>
            </a:r>
          </a:p>
          <a:p>
            <a:pPr lvl="1"/>
            <a:r>
              <a:rPr lang="en-GB" dirty="0" smtClean="0"/>
              <a:t>Time Intensive</a:t>
            </a:r>
          </a:p>
          <a:p>
            <a:pPr lvl="1"/>
            <a:r>
              <a:rPr lang="en-GB" dirty="0" smtClean="0"/>
              <a:t>It doesn’t assure the optimal cost 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2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Uniform Cost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It expands the lowest cost mode on the fringe</a:t>
            </a:r>
          </a:p>
          <a:p>
            <a:r>
              <a:rPr lang="en-GB" dirty="0" smtClean="0"/>
              <a:t>The first solution is guaranteed to be the cheapest one because a cheaper one would have expanded earlier and so would have been found first</a:t>
            </a:r>
          </a:p>
          <a:p>
            <a:r>
              <a:rPr lang="en-GB" dirty="0" smtClean="0"/>
              <a:t>Required Condition: A to H</a:t>
            </a:r>
          </a:p>
          <a:p>
            <a:pPr lvl="1"/>
            <a:r>
              <a:rPr lang="en-GB" dirty="0" smtClean="0"/>
              <a:t>ABEH=21, ACH=5, ACFH=7, ADIH=6</a:t>
            </a:r>
            <a:endParaRPr lang="en-GB" dirty="0"/>
          </a:p>
        </p:txBody>
      </p:sp>
      <p:grpSp>
        <p:nvGrpSpPr>
          <p:cNvPr id="36" name="Group 35"/>
          <p:cNvGrpSpPr/>
          <p:nvPr/>
        </p:nvGrpSpPr>
        <p:grpSpPr>
          <a:xfrm>
            <a:off x="7247107" y="1836774"/>
            <a:ext cx="3821927" cy="4482182"/>
            <a:chOff x="7247107" y="1794577"/>
            <a:chExt cx="3821927" cy="4482182"/>
          </a:xfrm>
        </p:grpSpPr>
        <p:sp>
          <p:nvSpPr>
            <p:cNvPr id="9" name="Oval 8"/>
            <p:cNvSpPr/>
            <p:nvPr/>
          </p:nvSpPr>
          <p:spPr>
            <a:xfrm>
              <a:off x="8961123" y="1794577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00912" y="2633226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961122" y="3120140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281244" y="2633226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247107" y="4813719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</a:t>
              </a: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9404694" y="4548979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F</a:t>
              </a: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8313423" y="5545239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H</a:t>
              </a:r>
              <a:endParaRPr lang="en-GB" dirty="0"/>
            </a:p>
          </p:txBody>
        </p:sp>
        <p:cxnSp>
          <p:nvCxnSpPr>
            <p:cNvPr id="17" name="Straight Connector 16"/>
            <p:cNvCxnSpPr>
              <a:stCxn id="9" idx="2"/>
              <a:endCxn id="10" idx="7"/>
            </p:cNvCxnSpPr>
            <p:nvPr/>
          </p:nvCxnSpPr>
          <p:spPr>
            <a:xfrm flipH="1">
              <a:off x="8173333" y="2160337"/>
              <a:ext cx="787790" cy="58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4"/>
              <a:endCxn id="11" idx="0"/>
            </p:cNvCxnSpPr>
            <p:nvPr/>
          </p:nvCxnSpPr>
          <p:spPr>
            <a:xfrm flipH="1">
              <a:off x="9355017" y="2526097"/>
              <a:ext cx="1" cy="594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12" idx="1"/>
            </p:cNvCxnSpPr>
            <p:nvPr/>
          </p:nvCxnSpPr>
          <p:spPr>
            <a:xfrm>
              <a:off x="9748913" y="2160337"/>
              <a:ext cx="647700" cy="58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5"/>
              <a:endCxn id="14" idx="0"/>
            </p:cNvCxnSpPr>
            <p:nvPr/>
          </p:nvCxnSpPr>
          <p:spPr>
            <a:xfrm>
              <a:off x="9633543" y="3744531"/>
              <a:ext cx="165046" cy="804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4"/>
              <a:endCxn id="13" idx="0"/>
            </p:cNvCxnSpPr>
            <p:nvPr/>
          </p:nvCxnSpPr>
          <p:spPr>
            <a:xfrm flipH="1">
              <a:off x="7641002" y="3364746"/>
              <a:ext cx="253805" cy="1448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3"/>
              <a:endCxn id="15" idx="0"/>
            </p:cNvCxnSpPr>
            <p:nvPr/>
          </p:nvCxnSpPr>
          <p:spPr>
            <a:xfrm flipH="1">
              <a:off x="8707318" y="3744531"/>
              <a:ext cx="369173" cy="1800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1"/>
              <a:endCxn id="13" idx="5"/>
            </p:cNvCxnSpPr>
            <p:nvPr/>
          </p:nvCxnSpPr>
          <p:spPr>
            <a:xfrm flipH="1" flipV="1">
              <a:off x="7919528" y="5438110"/>
              <a:ext cx="509264" cy="214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/>
          <p:cNvSpPr/>
          <p:nvPr/>
        </p:nvSpPr>
        <p:spPr>
          <a:xfrm>
            <a:off x="10520688" y="4251012"/>
            <a:ext cx="78779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</a:t>
            </a:r>
            <a:endParaRPr lang="en-GB" dirty="0"/>
          </a:p>
        </p:txBody>
      </p:sp>
      <p:cxnSp>
        <p:nvCxnSpPr>
          <p:cNvPr id="8" name="Straight Connector 7"/>
          <p:cNvCxnSpPr>
            <a:stCxn id="12" idx="4"/>
            <a:endCxn id="7" idx="0"/>
          </p:cNvCxnSpPr>
          <p:nvPr/>
        </p:nvCxnSpPr>
        <p:spPr>
          <a:xfrm>
            <a:off x="10675139" y="3406943"/>
            <a:ext cx="239444" cy="844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4"/>
            <a:endCxn id="15" idx="7"/>
          </p:cNvCxnSpPr>
          <p:nvPr/>
        </p:nvCxnSpPr>
        <p:spPr>
          <a:xfrm flipH="1">
            <a:off x="8985844" y="5322696"/>
            <a:ext cx="812745" cy="37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  <a:endCxn id="15" idx="6"/>
          </p:cNvCxnSpPr>
          <p:nvPr/>
        </p:nvCxnSpPr>
        <p:spPr>
          <a:xfrm flipH="1">
            <a:off x="9101213" y="4982532"/>
            <a:ext cx="1813370" cy="970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73333" y="2202534"/>
            <a:ext cx="39389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7162700" y="4022346"/>
            <a:ext cx="47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7751298" y="5694565"/>
            <a:ext cx="28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8961122" y="2675423"/>
            <a:ext cx="26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8428792" y="4251012"/>
            <a:ext cx="27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9798589" y="3893857"/>
            <a:ext cx="28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8961122" y="5134708"/>
            <a:ext cx="26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10086535" y="1836774"/>
            <a:ext cx="31007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10914583" y="3516923"/>
            <a:ext cx="269232" cy="37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10086535" y="5694565"/>
            <a:ext cx="31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9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Uniform Cost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GB" dirty="0" smtClean="0"/>
              <a:t>Solution: Required Operation</a:t>
            </a:r>
          </a:p>
          <a:p>
            <a:pPr lvl="1"/>
            <a:r>
              <a:rPr lang="en-GB" dirty="0" smtClean="0"/>
              <a:t>Expand A</a:t>
            </a:r>
            <a:r>
              <a:rPr lang="en-GB" dirty="0" smtClean="0">
                <a:sym typeface="Wingdings" panose="05000000000000000000" pitchFamily="2" charset="2"/>
              </a:rPr>
              <a:t> Yield B, C, D</a:t>
            </a:r>
            <a:br>
              <a:rPr lang="en-GB" dirty="0" smtClean="0">
                <a:sym typeface="Wingdings" panose="05000000000000000000" pitchFamily="2" charset="2"/>
              </a:rPr>
            </a:br>
            <a:r>
              <a:rPr lang="en-GB" dirty="0" smtClean="0">
                <a:sym typeface="Wingdings" panose="05000000000000000000" pitchFamily="2" charset="2"/>
              </a:rPr>
              <a:t>With AB=1, AC=4, AD=3</a:t>
            </a:r>
          </a:p>
          <a:p>
            <a:pPr lvl="1"/>
            <a:r>
              <a:rPr lang="en-GB" dirty="0" smtClean="0"/>
              <a:t>Expand B</a:t>
            </a:r>
            <a:r>
              <a:rPr lang="en-GB" dirty="0" smtClean="0">
                <a:sym typeface="Wingdings" panose="05000000000000000000" pitchFamily="2" charset="2"/>
              </a:rPr>
              <a:t> Yield E with ABE=13</a:t>
            </a:r>
            <a:br>
              <a:rPr lang="en-GB" dirty="0" smtClean="0">
                <a:sym typeface="Wingdings" panose="05000000000000000000" pitchFamily="2" charset="2"/>
              </a:rPr>
            </a:br>
            <a:r>
              <a:rPr lang="en-GB" dirty="0" smtClean="0">
                <a:sym typeface="Wingdings" panose="05000000000000000000" pitchFamily="2" charset="2"/>
              </a:rPr>
              <a:t>As ABE&gt;AC and ABE&gt;AD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Expand D Yield I with ADI=5</a:t>
            </a:r>
            <a:br>
              <a:rPr lang="en-GB" dirty="0" smtClean="0">
                <a:sym typeface="Wingdings" panose="05000000000000000000" pitchFamily="2" charset="2"/>
              </a:rPr>
            </a:br>
            <a:r>
              <a:rPr lang="en-GB" dirty="0" smtClean="0">
                <a:sym typeface="Wingdings" panose="05000000000000000000" pitchFamily="2" charset="2"/>
              </a:rPr>
              <a:t>As ADI&gt;AC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Expand C Yield H and F with ACH=5 and ACF=6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Solution Achieved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If all step costs are equal, it is identical breadth first search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247107" y="1836774"/>
            <a:ext cx="3821927" cy="4482182"/>
            <a:chOff x="7247107" y="1794577"/>
            <a:chExt cx="3821927" cy="4482182"/>
          </a:xfrm>
        </p:grpSpPr>
        <p:sp>
          <p:nvSpPr>
            <p:cNvPr id="9" name="Oval 8"/>
            <p:cNvSpPr/>
            <p:nvPr/>
          </p:nvSpPr>
          <p:spPr>
            <a:xfrm>
              <a:off x="8961123" y="1794577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00912" y="2633226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961122" y="3120140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281244" y="2633226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247107" y="4813719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</a:t>
              </a: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9404694" y="4548979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F</a:t>
              </a: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8313423" y="5545239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H</a:t>
              </a:r>
              <a:endParaRPr lang="en-GB" dirty="0"/>
            </a:p>
          </p:txBody>
        </p:sp>
        <p:cxnSp>
          <p:nvCxnSpPr>
            <p:cNvPr id="17" name="Straight Connector 16"/>
            <p:cNvCxnSpPr>
              <a:stCxn id="9" idx="2"/>
              <a:endCxn id="10" idx="7"/>
            </p:cNvCxnSpPr>
            <p:nvPr/>
          </p:nvCxnSpPr>
          <p:spPr>
            <a:xfrm flipH="1">
              <a:off x="8173333" y="2160337"/>
              <a:ext cx="787790" cy="58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4"/>
              <a:endCxn id="11" idx="0"/>
            </p:cNvCxnSpPr>
            <p:nvPr/>
          </p:nvCxnSpPr>
          <p:spPr>
            <a:xfrm flipH="1">
              <a:off x="9355017" y="2526097"/>
              <a:ext cx="1" cy="594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12" idx="1"/>
            </p:cNvCxnSpPr>
            <p:nvPr/>
          </p:nvCxnSpPr>
          <p:spPr>
            <a:xfrm>
              <a:off x="9748913" y="2160337"/>
              <a:ext cx="647700" cy="58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5"/>
              <a:endCxn id="14" idx="0"/>
            </p:cNvCxnSpPr>
            <p:nvPr/>
          </p:nvCxnSpPr>
          <p:spPr>
            <a:xfrm>
              <a:off x="9633543" y="3744531"/>
              <a:ext cx="165046" cy="804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4"/>
              <a:endCxn id="13" idx="0"/>
            </p:cNvCxnSpPr>
            <p:nvPr/>
          </p:nvCxnSpPr>
          <p:spPr>
            <a:xfrm flipH="1">
              <a:off x="7641002" y="3364746"/>
              <a:ext cx="253805" cy="1448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3"/>
              <a:endCxn id="15" idx="0"/>
            </p:cNvCxnSpPr>
            <p:nvPr/>
          </p:nvCxnSpPr>
          <p:spPr>
            <a:xfrm flipH="1">
              <a:off x="8707318" y="3744531"/>
              <a:ext cx="369173" cy="1800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1"/>
              <a:endCxn id="13" idx="5"/>
            </p:cNvCxnSpPr>
            <p:nvPr/>
          </p:nvCxnSpPr>
          <p:spPr>
            <a:xfrm flipH="1" flipV="1">
              <a:off x="7919528" y="5438110"/>
              <a:ext cx="509264" cy="214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/>
          <p:cNvSpPr/>
          <p:nvPr/>
        </p:nvSpPr>
        <p:spPr>
          <a:xfrm>
            <a:off x="10520688" y="4251012"/>
            <a:ext cx="78779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</a:t>
            </a:r>
            <a:endParaRPr lang="en-GB" dirty="0"/>
          </a:p>
        </p:txBody>
      </p:sp>
      <p:cxnSp>
        <p:nvCxnSpPr>
          <p:cNvPr id="8" name="Straight Connector 7"/>
          <p:cNvCxnSpPr>
            <a:stCxn id="12" idx="4"/>
            <a:endCxn id="7" idx="0"/>
          </p:cNvCxnSpPr>
          <p:nvPr/>
        </p:nvCxnSpPr>
        <p:spPr>
          <a:xfrm>
            <a:off x="10675139" y="3406943"/>
            <a:ext cx="239444" cy="844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4"/>
            <a:endCxn id="15" idx="7"/>
          </p:cNvCxnSpPr>
          <p:nvPr/>
        </p:nvCxnSpPr>
        <p:spPr>
          <a:xfrm flipH="1">
            <a:off x="8985844" y="5322696"/>
            <a:ext cx="812745" cy="37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  <a:endCxn id="15" idx="6"/>
          </p:cNvCxnSpPr>
          <p:nvPr/>
        </p:nvCxnSpPr>
        <p:spPr>
          <a:xfrm flipH="1">
            <a:off x="9101213" y="4982532"/>
            <a:ext cx="1813370" cy="970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73333" y="2202534"/>
            <a:ext cx="39389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7162700" y="4022346"/>
            <a:ext cx="47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7751298" y="5694565"/>
            <a:ext cx="28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8961122" y="2675423"/>
            <a:ext cx="26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8428792" y="4251012"/>
            <a:ext cx="27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9798589" y="3893857"/>
            <a:ext cx="28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8961122" y="5134708"/>
            <a:ext cx="26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10086535" y="1836774"/>
            <a:ext cx="31007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10914583" y="3516923"/>
            <a:ext cx="269232" cy="37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10086535" y="5694565"/>
            <a:ext cx="31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4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Uniform Cost Search</a:t>
            </a:r>
            <a:endParaRPr lang="en-GB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Disadvantages</a:t>
            </a:r>
          </a:p>
          <a:p>
            <a:pPr lvl="1"/>
            <a:r>
              <a:rPr lang="en-GB" sz="2800" dirty="0" smtClean="0"/>
              <a:t>Doesn’t care about the number of steps a path has but only about their cost</a:t>
            </a:r>
          </a:p>
          <a:p>
            <a:pPr lvl="1"/>
            <a:r>
              <a:rPr lang="en-GB" sz="2800" dirty="0" smtClean="0"/>
              <a:t>It might get stuck in an infinite loop if it expands a node that has a zero cost action leading back to same state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329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Uniform Cost Search: Four Criteria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Completeness</a:t>
            </a:r>
          </a:p>
          <a:p>
            <a:pPr lvl="1"/>
            <a:r>
              <a:rPr lang="en-GB" dirty="0" smtClean="0"/>
              <a:t>Complete, if the cost of every step is greater than or equal to some small positive constant E</a:t>
            </a:r>
          </a:p>
          <a:p>
            <a:r>
              <a:rPr lang="en-GB" dirty="0" smtClean="0"/>
              <a:t>Optimality</a:t>
            </a:r>
          </a:p>
          <a:p>
            <a:pPr lvl="1"/>
            <a:r>
              <a:rPr lang="en-GB" dirty="0" smtClean="0"/>
              <a:t>The same ensures optimality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Time Complexity</a:t>
            </a:r>
          </a:p>
          <a:p>
            <a:pPr lvl="1"/>
            <a:r>
              <a:rPr lang="en-GB" dirty="0" smtClean="0"/>
              <a:t>O(b </a:t>
            </a:r>
            <a:r>
              <a:rPr lang="en-GB" baseline="30000" dirty="0"/>
              <a:t>C</a:t>
            </a:r>
            <a:r>
              <a:rPr lang="en-GB" baseline="30000" dirty="0" smtClean="0"/>
              <a:t>*/E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Where C*</a:t>
            </a:r>
            <a:r>
              <a:rPr lang="en-GB" dirty="0" smtClean="0">
                <a:sym typeface="Wingdings" panose="05000000000000000000" pitchFamily="2" charset="2"/>
              </a:rPr>
              <a:t> cost of optimal path</a:t>
            </a:r>
            <a:br>
              <a:rPr lang="en-GB" dirty="0" smtClean="0">
                <a:sym typeface="Wingdings" panose="05000000000000000000" pitchFamily="2" charset="2"/>
              </a:rPr>
            </a:br>
            <a:r>
              <a:rPr lang="en-GB" dirty="0" smtClean="0">
                <a:sym typeface="Wingdings" panose="05000000000000000000" pitchFamily="2" charset="2"/>
              </a:rPr>
              <a:t>and E small positive constant</a:t>
            </a:r>
            <a:endParaRPr lang="en-GB" dirty="0" smtClean="0"/>
          </a:p>
          <a:p>
            <a:pPr lvl="1"/>
            <a:r>
              <a:rPr lang="en-GB" dirty="0" smtClean="0"/>
              <a:t>This complexity is much greater than that of Breadth first search</a:t>
            </a:r>
          </a:p>
          <a:p>
            <a:r>
              <a:rPr lang="en-GB" dirty="0" smtClean="0"/>
              <a:t>Space Complexity</a:t>
            </a:r>
          </a:p>
          <a:p>
            <a:pPr lvl="1"/>
            <a:r>
              <a:rPr lang="en-GB" dirty="0"/>
              <a:t>O(b </a:t>
            </a:r>
            <a:r>
              <a:rPr lang="en-GB" baseline="30000" dirty="0"/>
              <a:t>C*/E</a:t>
            </a:r>
            <a:r>
              <a:rPr lang="en-GB" dirty="0"/>
              <a:t>)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18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Depth First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Expands the nodes at the deepest level of the search tree (LIFO)</a:t>
            </a:r>
          </a:p>
          <a:p>
            <a:r>
              <a:rPr lang="en-GB" dirty="0" smtClean="0"/>
              <a:t>When a dead end is reached, the search backup to the next node that still has unexplored successors</a:t>
            </a:r>
          </a:p>
          <a:p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6751030" y="1358486"/>
            <a:ext cx="4557448" cy="4484748"/>
            <a:chOff x="6554081" y="1738305"/>
            <a:chExt cx="4557448" cy="4484748"/>
          </a:xfrm>
        </p:grpSpPr>
        <p:grpSp>
          <p:nvGrpSpPr>
            <p:cNvPr id="6" name="Group 5"/>
            <p:cNvGrpSpPr/>
            <p:nvPr/>
          </p:nvGrpSpPr>
          <p:grpSpPr>
            <a:xfrm>
              <a:off x="6554081" y="1738305"/>
              <a:ext cx="4318004" cy="4484748"/>
              <a:chOff x="6075779" y="1217799"/>
              <a:chExt cx="4318004" cy="4484748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285872" y="1217799"/>
                <a:ext cx="78779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A</a:t>
                </a:r>
                <a:endParaRPr lang="en-GB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825661" y="2056448"/>
                <a:ext cx="78779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B</a:t>
                </a:r>
                <a:endParaRPr lang="en-GB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285871" y="2543362"/>
                <a:ext cx="78779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</a:t>
                </a:r>
                <a:endParaRPr lang="en-GB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605993" y="2056448"/>
                <a:ext cx="78779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D</a:t>
                </a:r>
                <a:endParaRPr lang="en-GB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850382" y="4236941"/>
                <a:ext cx="78779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E</a:t>
                </a:r>
                <a:endParaRPr lang="en-GB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003617" y="4971027"/>
                <a:ext cx="78779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F</a:t>
                </a:r>
                <a:endParaRPr lang="en-GB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638172" y="4968461"/>
                <a:ext cx="78779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H</a:t>
                </a:r>
                <a:endParaRPr lang="en-GB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75779" y="3336587"/>
                <a:ext cx="78779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G</a:t>
                </a:r>
                <a:endParaRPr lang="en-GB" dirty="0"/>
              </a:p>
            </p:txBody>
          </p:sp>
          <p:cxnSp>
            <p:nvCxnSpPr>
              <p:cNvPr id="17" name="Straight Connector 16"/>
              <p:cNvCxnSpPr>
                <a:stCxn id="9" idx="2"/>
                <a:endCxn id="10" idx="7"/>
              </p:cNvCxnSpPr>
              <p:nvPr/>
            </p:nvCxnSpPr>
            <p:spPr>
              <a:xfrm flipH="1">
                <a:off x="7498082" y="1583559"/>
                <a:ext cx="787790" cy="5800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9" idx="4"/>
                <a:endCxn id="11" idx="0"/>
              </p:cNvCxnSpPr>
              <p:nvPr/>
            </p:nvCxnSpPr>
            <p:spPr>
              <a:xfrm flipH="1">
                <a:off x="8679766" y="1949319"/>
                <a:ext cx="1" cy="5940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9" idx="6"/>
                <a:endCxn id="12" idx="1"/>
              </p:cNvCxnSpPr>
              <p:nvPr/>
            </p:nvCxnSpPr>
            <p:spPr>
              <a:xfrm>
                <a:off x="9073662" y="1583559"/>
                <a:ext cx="647700" cy="5800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1" idx="5"/>
                <a:endCxn id="14" idx="0"/>
              </p:cNvCxnSpPr>
              <p:nvPr/>
            </p:nvCxnSpPr>
            <p:spPr>
              <a:xfrm>
                <a:off x="8958292" y="3167753"/>
                <a:ext cx="439220" cy="18032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0" idx="4"/>
                <a:endCxn id="13" idx="0"/>
              </p:cNvCxnSpPr>
              <p:nvPr/>
            </p:nvCxnSpPr>
            <p:spPr>
              <a:xfrm>
                <a:off x="7219556" y="2787968"/>
                <a:ext cx="24721" cy="14489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1" idx="3"/>
                <a:endCxn id="15" idx="0"/>
              </p:cNvCxnSpPr>
              <p:nvPr/>
            </p:nvCxnSpPr>
            <p:spPr>
              <a:xfrm flipH="1">
                <a:off x="8032067" y="3167753"/>
                <a:ext cx="369173" cy="18007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0" idx="3"/>
                <a:endCxn id="16" idx="0"/>
              </p:cNvCxnSpPr>
              <p:nvPr/>
            </p:nvCxnSpPr>
            <p:spPr>
              <a:xfrm flipH="1">
                <a:off x="6469674" y="2680839"/>
                <a:ext cx="471356" cy="655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10323739" y="4194740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</a:t>
              </a:r>
              <a:endParaRPr lang="en-GB" dirty="0"/>
            </a:p>
          </p:txBody>
        </p:sp>
        <p:cxnSp>
          <p:nvCxnSpPr>
            <p:cNvPr id="8" name="Straight Connector 7"/>
            <p:cNvCxnSpPr>
              <a:stCxn id="12" idx="4"/>
              <a:endCxn id="7" idx="0"/>
            </p:cNvCxnSpPr>
            <p:nvPr/>
          </p:nvCxnSpPr>
          <p:spPr>
            <a:xfrm>
              <a:off x="10478190" y="3308474"/>
              <a:ext cx="239444" cy="886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flipH="1">
            <a:off x="8201465" y="1690688"/>
            <a:ext cx="520504" cy="3631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865034" y="2684049"/>
            <a:ext cx="478301" cy="7315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7237" y="4377628"/>
            <a:ext cx="407963" cy="3772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173333" y="3308440"/>
            <a:ext cx="647110" cy="10691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848578" y="3477274"/>
            <a:ext cx="351693" cy="16318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101213" y="5219114"/>
            <a:ext cx="532330" cy="140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0281244" y="3038622"/>
            <a:ext cx="115369" cy="17162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914583" y="2928655"/>
            <a:ext cx="154451" cy="5486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42461"/>
          </a:xfrm>
        </p:spPr>
        <p:txBody>
          <a:bodyPr>
            <a:normAutofit/>
          </a:bodyPr>
          <a:lstStyle/>
          <a:p>
            <a:r>
              <a:rPr lang="en-GB" b="1" dirty="0" smtClean="0"/>
              <a:t>Searching</a:t>
            </a:r>
          </a:p>
          <a:p>
            <a:r>
              <a:rPr lang="en-GB" b="1" dirty="0" smtClean="0"/>
              <a:t>Uninformed Search Techniques</a:t>
            </a:r>
          </a:p>
          <a:p>
            <a:pPr lvl="1"/>
            <a:r>
              <a:rPr lang="en-GB" b="1" dirty="0"/>
              <a:t>Breadth First </a:t>
            </a:r>
            <a:r>
              <a:rPr lang="en-GB" b="1" dirty="0" smtClean="0"/>
              <a:t>Search</a:t>
            </a:r>
          </a:p>
          <a:p>
            <a:pPr lvl="1"/>
            <a:r>
              <a:rPr lang="en-GB" b="1" dirty="0" smtClean="0"/>
              <a:t>Uniform Cost Search</a:t>
            </a:r>
            <a:endParaRPr lang="en-GB" b="1" dirty="0"/>
          </a:p>
          <a:p>
            <a:pPr lvl="1"/>
            <a:r>
              <a:rPr lang="en-GB" b="1" dirty="0" smtClean="0"/>
              <a:t>Depth First Search</a:t>
            </a:r>
          </a:p>
          <a:p>
            <a:pPr lvl="1"/>
            <a:r>
              <a:rPr lang="en-GB" b="1" dirty="0" smtClean="0"/>
              <a:t>Backtracking Search</a:t>
            </a:r>
          </a:p>
          <a:p>
            <a:pPr lvl="1"/>
            <a:r>
              <a:rPr lang="en-GB" b="1" dirty="0" smtClean="0"/>
              <a:t>Depth Limited Search</a:t>
            </a:r>
          </a:p>
          <a:p>
            <a:pPr lvl="1"/>
            <a:r>
              <a:rPr lang="en-GB" b="1" dirty="0" smtClean="0"/>
              <a:t>Iterative Deepening Depth First Search</a:t>
            </a:r>
          </a:p>
          <a:p>
            <a:pPr lvl="1"/>
            <a:r>
              <a:rPr lang="en-GB" b="1" dirty="0" smtClean="0"/>
              <a:t>Bidirectional Search</a:t>
            </a:r>
          </a:p>
          <a:p>
            <a:pPr lvl="1"/>
            <a:r>
              <a:rPr lang="en-GB" b="1" dirty="0" smtClean="0"/>
              <a:t>Search Strategy Comparison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Informed Search Techniques</a:t>
            </a:r>
          </a:p>
          <a:p>
            <a:pPr lvl="1"/>
            <a:r>
              <a:rPr lang="en-GB" dirty="0" smtClean="0"/>
              <a:t>Hill Climbing</a:t>
            </a:r>
          </a:p>
          <a:p>
            <a:pPr lvl="1"/>
            <a:r>
              <a:rPr lang="en-GB" dirty="0" smtClean="0"/>
              <a:t>Best First Searching</a:t>
            </a:r>
          </a:p>
          <a:p>
            <a:pPr lvl="1"/>
            <a:r>
              <a:rPr lang="en-GB" dirty="0" smtClean="0"/>
              <a:t>Greedy Search</a:t>
            </a:r>
          </a:p>
          <a:p>
            <a:pPr lvl="1"/>
            <a:r>
              <a:rPr lang="en-GB" dirty="0" smtClean="0"/>
              <a:t>A* Search</a:t>
            </a:r>
            <a:endParaRPr lang="en-GB" dirty="0"/>
          </a:p>
          <a:p>
            <a:pPr lvl="1"/>
            <a:r>
              <a:rPr lang="en-GB" dirty="0" smtClean="0"/>
              <a:t>Adversarial Search Techniques</a:t>
            </a:r>
          </a:p>
          <a:p>
            <a:pPr lvl="2"/>
            <a:r>
              <a:rPr lang="en-GB" dirty="0" smtClean="0"/>
              <a:t>Mini-max Procedure</a:t>
            </a:r>
          </a:p>
          <a:p>
            <a:pPr lvl="2"/>
            <a:r>
              <a:rPr lang="en-GB" dirty="0" smtClean="0"/>
              <a:t>Alpha Beta Procedure</a:t>
            </a:r>
          </a:p>
        </p:txBody>
      </p:sp>
    </p:spTree>
    <p:extLst>
      <p:ext uri="{BB962C8B-B14F-4D97-AF65-F5344CB8AC3E}">
        <p14:creationId xmlns:p14="http://schemas.microsoft.com/office/powerpoint/2010/main" val="63052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Depth First </a:t>
            </a:r>
            <a:r>
              <a:rPr lang="en-GB" dirty="0" smtClean="0"/>
              <a:t>Search: Four Criteria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Completeness</a:t>
            </a:r>
          </a:p>
          <a:p>
            <a:pPr lvl="1"/>
            <a:r>
              <a:rPr lang="en-GB" dirty="0" smtClean="0"/>
              <a:t>Can get stuck going down the wrong path</a:t>
            </a:r>
          </a:p>
          <a:p>
            <a:pPr lvl="1"/>
            <a:r>
              <a:rPr lang="en-GB" dirty="0" smtClean="0"/>
              <a:t>It will always continue downwards without backing up</a:t>
            </a:r>
          </a:p>
          <a:p>
            <a:pPr lvl="1"/>
            <a:r>
              <a:rPr lang="en-GB" dirty="0" smtClean="0"/>
              <a:t>If the path chose get infinitely down, even when shallow solution exists</a:t>
            </a:r>
          </a:p>
          <a:p>
            <a:pPr lvl="1"/>
            <a:r>
              <a:rPr lang="en-GB" dirty="0" smtClean="0"/>
              <a:t>Not complete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Optimality</a:t>
            </a:r>
          </a:p>
          <a:p>
            <a:pPr lvl="1"/>
            <a:r>
              <a:rPr lang="en-GB" dirty="0" smtClean="0"/>
              <a:t>The strategy might return a solution path that is longer than the optimal solution, if it starts with an unlucky path</a:t>
            </a:r>
          </a:p>
          <a:p>
            <a:pPr lvl="1"/>
            <a:r>
              <a:rPr lang="en-GB" dirty="0" smtClean="0"/>
              <a:t>Not optimal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010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Depth First Search: Four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/>
          <a:lstStyle/>
          <a:p>
            <a:r>
              <a:rPr lang="en-GB" dirty="0" smtClean="0"/>
              <a:t>Space Complexity</a:t>
            </a:r>
          </a:p>
          <a:p>
            <a:pPr lvl="1"/>
            <a:r>
              <a:rPr lang="en-GB" dirty="0" smtClean="0"/>
              <a:t>It needs to store a single path from root to a leaf node and the remaining unexpanded sibling nodes for each node in the path</a:t>
            </a:r>
          </a:p>
          <a:p>
            <a:pPr lvl="1"/>
            <a:r>
              <a:rPr lang="en-GB" dirty="0" smtClean="0"/>
              <a:t>For a search tree of branching factor ‘b’ and maximum tree depth ‘m’, only the storage of b</a:t>
            </a:r>
            <a:r>
              <a:rPr lang="en-GB" baseline="-25000" dirty="0" smtClean="0"/>
              <a:t>m+1</a:t>
            </a:r>
            <a:r>
              <a:rPr lang="en-GB" dirty="0" smtClean="0"/>
              <a:t> node is required</a:t>
            </a:r>
          </a:p>
          <a:p>
            <a:pPr lvl="1"/>
            <a:r>
              <a:rPr lang="en-GB" dirty="0" smtClean="0"/>
              <a:t>Hence, </a:t>
            </a:r>
            <a:br>
              <a:rPr lang="en-GB" dirty="0" smtClean="0"/>
            </a:br>
            <a:r>
              <a:rPr lang="en-GB" dirty="0" smtClean="0"/>
              <a:t>Space Complexity= O(b.m+1) </a:t>
            </a:r>
            <a:br>
              <a:rPr lang="en-GB" dirty="0" smtClean="0"/>
            </a:br>
            <a:r>
              <a:rPr lang="en-GB" dirty="0" smtClean="0"/>
              <a:t>			  = O(</a:t>
            </a:r>
            <a:r>
              <a:rPr lang="en-GB" dirty="0" err="1" smtClean="0"/>
              <a:t>bm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Time Complexity</a:t>
            </a:r>
          </a:p>
          <a:p>
            <a:pPr lvl="1"/>
            <a:r>
              <a:rPr lang="en-GB" dirty="0" smtClean="0"/>
              <a:t>O(</a:t>
            </a:r>
            <a:r>
              <a:rPr lang="en-GB" dirty="0" err="1" smtClean="0"/>
              <a:t>b</a:t>
            </a:r>
            <a:r>
              <a:rPr lang="en-GB" baseline="30000" dirty="0" err="1" smtClean="0"/>
              <a:t>m</a:t>
            </a:r>
            <a:r>
              <a:rPr lang="en-GB" dirty="0" smtClean="0"/>
              <a:t>), in the worst case, since in the worst case all the </a:t>
            </a:r>
            <a:r>
              <a:rPr lang="en-GB" dirty="0" err="1" smtClean="0"/>
              <a:t>b</a:t>
            </a:r>
            <a:r>
              <a:rPr lang="en-GB" baseline="30000" dirty="0" err="1" smtClean="0"/>
              <a:t>m</a:t>
            </a:r>
            <a:r>
              <a:rPr lang="en-GB" dirty="0" smtClean="0"/>
              <a:t> nodes of the search tree would be generated</a:t>
            </a:r>
          </a:p>
          <a:p>
            <a:pPr lvl="1"/>
            <a:r>
              <a:rPr lang="en-GB" dirty="0" smtClean="0"/>
              <a:t>Hence,</a:t>
            </a:r>
            <a:br>
              <a:rPr lang="en-GB" dirty="0" smtClean="0"/>
            </a:br>
            <a:r>
              <a:rPr lang="en-GB" dirty="0" smtClean="0"/>
              <a:t>Time Complexity= </a:t>
            </a:r>
            <a:r>
              <a:rPr lang="en-GB" dirty="0"/>
              <a:t>O(</a:t>
            </a:r>
            <a:r>
              <a:rPr lang="en-GB" dirty="0" err="1"/>
              <a:t>b</a:t>
            </a:r>
            <a:r>
              <a:rPr lang="en-GB" baseline="30000" dirty="0" err="1"/>
              <a:t>m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13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Backtracking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It uses still less memory</a:t>
            </a:r>
          </a:p>
          <a:p>
            <a:r>
              <a:rPr lang="en-GB" dirty="0" smtClean="0"/>
              <a:t>Only one successor is generated at a time rather than all</a:t>
            </a:r>
          </a:p>
          <a:p>
            <a:r>
              <a:rPr lang="en-GB" dirty="0" smtClean="0"/>
              <a:t>Each partially expanded nodes remember which node to expand next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Completeness: Not Complete</a:t>
            </a:r>
          </a:p>
          <a:p>
            <a:r>
              <a:rPr lang="en-GB" dirty="0" smtClean="0"/>
              <a:t>Optimality: Not Optimal</a:t>
            </a:r>
          </a:p>
          <a:p>
            <a:r>
              <a:rPr lang="en-GB" dirty="0" smtClean="0"/>
              <a:t>Time Complexity= O(</a:t>
            </a:r>
            <a:r>
              <a:rPr lang="en-GB" dirty="0" err="1" smtClean="0"/>
              <a:t>b</a:t>
            </a:r>
            <a:r>
              <a:rPr lang="en-GB" baseline="30000" dirty="0" err="1" smtClean="0"/>
              <a:t>m</a:t>
            </a:r>
            <a:r>
              <a:rPr lang="en-GB" dirty="0" smtClean="0"/>
              <a:t>)</a:t>
            </a:r>
          </a:p>
          <a:p>
            <a:r>
              <a:rPr lang="en-GB" dirty="0" smtClean="0"/>
              <a:t>Space Complexity= O(m)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625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Depth Limited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Modification of depth first search</a:t>
            </a:r>
          </a:p>
          <a:p>
            <a:r>
              <a:rPr lang="en-GB" dirty="0" smtClean="0"/>
              <a:t>Depth first search with predetermined limit ‘l’</a:t>
            </a:r>
          </a:p>
          <a:p>
            <a:r>
              <a:rPr lang="en-GB" dirty="0" smtClean="0"/>
              <a:t>After the nodes at the level ‘l’ are explored, the search backtracks without going further deep</a:t>
            </a:r>
          </a:p>
          <a:p>
            <a:r>
              <a:rPr lang="en-GB" dirty="0" smtClean="0"/>
              <a:t>Hence, it solves the infinite path problem of the depth first search strategy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Completeness: Complete except at additional source of incompleteness if l&gt;d</a:t>
            </a:r>
          </a:p>
          <a:p>
            <a:r>
              <a:rPr lang="en-GB" dirty="0" smtClean="0"/>
              <a:t>Optimality: Optimal except at l&gt;d</a:t>
            </a:r>
          </a:p>
          <a:p>
            <a:r>
              <a:rPr lang="en-GB" dirty="0" smtClean="0"/>
              <a:t>Time Complexity=O(</a:t>
            </a:r>
            <a:r>
              <a:rPr lang="en-GB" dirty="0" err="1" smtClean="0"/>
              <a:t>b</a:t>
            </a:r>
            <a:r>
              <a:rPr lang="en-GB" baseline="30000" dirty="0" err="1" smtClean="0"/>
              <a:t>l</a:t>
            </a:r>
            <a:r>
              <a:rPr lang="en-GB" dirty="0" smtClean="0"/>
              <a:t>)</a:t>
            </a:r>
          </a:p>
          <a:p>
            <a:r>
              <a:rPr lang="en-GB" dirty="0" smtClean="0"/>
              <a:t>Space Complexity=O(</a:t>
            </a:r>
            <a:r>
              <a:rPr lang="en-GB" dirty="0" err="1" smtClean="0"/>
              <a:t>bl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835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Iterative Deepening Depth First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Finds the best limit by gradually increasing depth limit l first to 0, then to 1, 2 and so on</a:t>
            </a:r>
          </a:p>
          <a:p>
            <a:r>
              <a:rPr lang="en-GB" dirty="0" smtClean="0"/>
              <a:t>Combines the benefits of the depth first and breadth first search</a:t>
            </a:r>
          </a:p>
          <a:p>
            <a:r>
              <a:rPr lang="en-GB" dirty="0" smtClean="0"/>
              <a:t>The complex part is to choose good depth limit</a:t>
            </a:r>
          </a:p>
          <a:p>
            <a:r>
              <a:rPr lang="en-GB" dirty="0" smtClean="0"/>
              <a:t>This strategy addresses the issue of good depth limit by trying all possible depth limits</a:t>
            </a:r>
          </a:p>
          <a:p>
            <a:r>
              <a:rPr lang="en-GB" dirty="0" smtClean="0"/>
              <a:t>The process is repeated until goal is found at depth limit ‘d’ which is the depth of shallowest goal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Completeness: as of Breadth First Search i.e. Complete if branching factor is finite</a:t>
            </a:r>
          </a:p>
          <a:p>
            <a:r>
              <a:rPr lang="en-GB" dirty="0" smtClean="0"/>
              <a:t>Optimality: as of Breadth First Search i.e. optimal if the path cost is non decreasing function of depth</a:t>
            </a:r>
          </a:p>
          <a:p>
            <a:r>
              <a:rPr lang="en-GB" dirty="0" smtClean="0"/>
              <a:t>Time Complexity= O(</a:t>
            </a:r>
            <a:r>
              <a:rPr lang="en-GB" dirty="0" err="1" smtClean="0"/>
              <a:t>b</a:t>
            </a:r>
            <a:r>
              <a:rPr lang="en-GB" baseline="30000" dirty="0" err="1" smtClean="0"/>
              <a:t>d</a:t>
            </a:r>
            <a:r>
              <a:rPr lang="en-GB" dirty="0" smtClean="0"/>
              <a:t>)</a:t>
            </a:r>
          </a:p>
          <a:p>
            <a:r>
              <a:rPr lang="en-GB" dirty="0" smtClean="0"/>
              <a:t>Space Complexity= O(</a:t>
            </a:r>
            <a:r>
              <a:rPr lang="en-GB" dirty="0" err="1" smtClean="0"/>
              <a:t>b</a:t>
            </a:r>
            <a:r>
              <a:rPr lang="en-GB" baseline="30000" dirty="0" err="1" smtClean="0"/>
              <a:t>d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299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Bidirectional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Performs two simultaneous searches, one forward from initial state and the other backward from the last state</a:t>
            </a:r>
          </a:p>
          <a:p>
            <a:r>
              <a:rPr lang="en-GB" dirty="0" smtClean="0"/>
              <a:t>Search stops when the two traversals meet in the middle</a:t>
            </a:r>
          </a:p>
          <a:p>
            <a:r>
              <a:rPr lang="en-GB" dirty="0"/>
              <a:t>Completeness: Complete if both searches are B.F.S. and b is finite</a:t>
            </a:r>
          </a:p>
          <a:p>
            <a:r>
              <a:rPr lang="en-GB" dirty="0"/>
              <a:t>Optimality: Optimal if both searches are B.F.S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Time Complexity</a:t>
            </a:r>
          </a:p>
          <a:p>
            <a:pPr lvl="1"/>
            <a:r>
              <a:rPr lang="en-GB" dirty="0" smtClean="0"/>
              <a:t>For B.F.S. is O(b</a:t>
            </a:r>
            <a:r>
              <a:rPr lang="en-GB" baseline="30000" dirty="0" smtClean="0"/>
              <a:t>d+1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If B.F. Bidirectional Search is used then the complexity = O(</a:t>
            </a:r>
            <a:r>
              <a:rPr lang="en-GB" dirty="0" err="1" smtClean="0"/>
              <a:t>b</a:t>
            </a:r>
            <a:r>
              <a:rPr lang="en-GB" baseline="30000" dirty="0" err="1" smtClean="0"/>
              <a:t>d</a:t>
            </a:r>
            <a:r>
              <a:rPr lang="en-GB" baseline="30000" dirty="0" smtClean="0"/>
              <a:t>/2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Since the forward and backward searches have to go halfway only</a:t>
            </a:r>
          </a:p>
          <a:p>
            <a:r>
              <a:rPr lang="en-GB" dirty="0" smtClean="0"/>
              <a:t>Space Complexity=</a:t>
            </a:r>
            <a:r>
              <a:rPr lang="en-GB" dirty="0"/>
              <a:t> O(</a:t>
            </a:r>
            <a:r>
              <a:rPr lang="en-GB" dirty="0" err="1"/>
              <a:t>b</a:t>
            </a:r>
            <a:r>
              <a:rPr lang="en-GB" baseline="30000" dirty="0" err="1"/>
              <a:t>d</a:t>
            </a:r>
            <a:r>
              <a:rPr lang="en-GB" baseline="30000" dirty="0"/>
              <a:t>/2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185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Informed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665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Russell, S. and </a:t>
            </a:r>
            <a:r>
              <a:rPr lang="en-GB" dirty="0" err="1" smtClean="0"/>
              <a:t>Norvig</a:t>
            </a:r>
            <a:r>
              <a:rPr lang="en-GB" dirty="0" smtClean="0"/>
              <a:t>, P., 2011, Artificial Intelligence: A Modern Approach, Pearson, India.</a:t>
            </a:r>
          </a:p>
          <a:p>
            <a:r>
              <a:rPr lang="en-GB" dirty="0" smtClean="0"/>
              <a:t>Rich, E. and Knight, K., 2004, Artificial Intelligence, Tata McGraw hill, </a:t>
            </a:r>
            <a:r>
              <a:rPr lang="en-GB" smtClean="0"/>
              <a:t>India.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39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0999079" cy="1909811"/>
          </a:xfrm>
        </p:spPr>
        <p:txBody>
          <a:bodyPr>
            <a:normAutofit/>
          </a:bodyPr>
          <a:lstStyle/>
          <a:p>
            <a:r>
              <a:rPr lang="en-GB" dirty="0" smtClean="0"/>
              <a:t>Any Queries?</a:t>
            </a:r>
          </a:p>
          <a:p>
            <a:endParaRPr lang="en-GB" dirty="0" smtClean="0"/>
          </a:p>
          <a:p>
            <a:r>
              <a:rPr lang="en-GB" dirty="0" smtClean="0"/>
              <a:t>Use “Search technique” so that you could find the optimal solution within yourself.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Step in Problem Solving</a:t>
            </a:r>
          </a:p>
          <a:p>
            <a:r>
              <a:rPr lang="en-GB" dirty="0" smtClean="0"/>
              <a:t>Searching is Performed through the State Space</a:t>
            </a:r>
          </a:p>
          <a:p>
            <a:r>
              <a:rPr lang="en-GB" dirty="0" smtClean="0"/>
              <a:t>Searching accomplished by constructing a search tree</a:t>
            </a:r>
          </a:p>
          <a:p>
            <a:endParaRPr lang="en-GB" dirty="0"/>
          </a:p>
        </p:txBody>
      </p:sp>
      <p:grpSp>
        <p:nvGrpSpPr>
          <p:cNvPr id="39" name="Group 38"/>
          <p:cNvGrpSpPr/>
          <p:nvPr/>
        </p:nvGrpSpPr>
        <p:grpSpPr>
          <a:xfrm>
            <a:off x="6794110" y="2042381"/>
            <a:ext cx="3658770" cy="3657600"/>
            <a:chOff x="6794110" y="1324928"/>
            <a:chExt cx="3658770" cy="3657600"/>
          </a:xfrm>
        </p:grpSpPr>
        <p:sp>
          <p:nvSpPr>
            <p:cNvPr id="7" name="Oval 6"/>
            <p:cNvSpPr/>
            <p:nvPr/>
          </p:nvSpPr>
          <p:spPr>
            <a:xfrm>
              <a:off x="8229600" y="1324928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794110" y="2056448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9665090" y="2056448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229600" y="2787968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794110" y="3519488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9665090" y="3519488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F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581900" y="4251008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H</a:t>
              </a: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877300" y="4251008"/>
              <a:ext cx="78779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G</a:t>
              </a:r>
              <a:endParaRPr lang="en-GB" dirty="0"/>
            </a:p>
          </p:txBody>
        </p:sp>
        <p:cxnSp>
          <p:nvCxnSpPr>
            <p:cNvPr id="16" name="Straight Connector 15"/>
            <p:cNvCxnSpPr>
              <a:endCxn id="8" idx="7"/>
            </p:cNvCxnSpPr>
            <p:nvPr/>
          </p:nvCxnSpPr>
          <p:spPr>
            <a:xfrm flipH="1">
              <a:off x="7466531" y="1690688"/>
              <a:ext cx="763069" cy="472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9" idx="1"/>
            </p:cNvCxnSpPr>
            <p:nvPr/>
          </p:nvCxnSpPr>
          <p:spPr>
            <a:xfrm>
              <a:off x="9017390" y="1690688"/>
              <a:ext cx="763069" cy="472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6"/>
              <a:endCxn id="10" idx="1"/>
            </p:cNvCxnSpPr>
            <p:nvPr/>
          </p:nvCxnSpPr>
          <p:spPr>
            <a:xfrm>
              <a:off x="7581900" y="2422208"/>
              <a:ext cx="763069" cy="472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4"/>
              <a:endCxn id="12" idx="0"/>
            </p:cNvCxnSpPr>
            <p:nvPr/>
          </p:nvCxnSpPr>
          <p:spPr>
            <a:xfrm>
              <a:off x="10058985" y="2787968"/>
              <a:ext cx="0" cy="731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12" idx="1"/>
            </p:cNvCxnSpPr>
            <p:nvPr/>
          </p:nvCxnSpPr>
          <p:spPr>
            <a:xfrm>
              <a:off x="9017390" y="3153728"/>
              <a:ext cx="763069" cy="472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8" idx="4"/>
              <a:endCxn id="11" idx="0"/>
            </p:cNvCxnSpPr>
            <p:nvPr/>
          </p:nvCxnSpPr>
          <p:spPr>
            <a:xfrm>
              <a:off x="7188005" y="2787968"/>
              <a:ext cx="0" cy="731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2"/>
              <a:endCxn id="11" idx="7"/>
            </p:cNvCxnSpPr>
            <p:nvPr/>
          </p:nvCxnSpPr>
          <p:spPr>
            <a:xfrm flipH="1">
              <a:off x="7466531" y="3153728"/>
              <a:ext cx="763069" cy="472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" idx="3"/>
              <a:endCxn id="13" idx="0"/>
            </p:cNvCxnSpPr>
            <p:nvPr/>
          </p:nvCxnSpPr>
          <p:spPr>
            <a:xfrm flipH="1">
              <a:off x="7975795" y="3412359"/>
              <a:ext cx="369174" cy="838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0" idx="5"/>
              <a:endCxn id="14" idx="0"/>
            </p:cNvCxnSpPr>
            <p:nvPr/>
          </p:nvCxnSpPr>
          <p:spPr>
            <a:xfrm>
              <a:off x="8902021" y="3412359"/>
              <a:ext cx="369174" cy="838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2" idx="4"/>
              <a:endCxn id="14" idx="7"/>
            </p:cNvCxnSpPr>
            <p:nvPr/>
          </p:nvCxnSpPr>
          <p:spPr>
            <a:xfrm flipH="1">
              <a:off x="9549721" y="4251008"/>
              <a:ext cx="509264" cy="107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37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Searching: Steps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Check whether the current state is the goal state or not</a:t>
            </a:r>
          </a:p>
          <a:p>
            <a:r>
              <a:rPr lang="en-GB" dirty="0" smtClean="0"/>
              <a:t>Expand the current state to generate the new sets of states</a:t>
            </a:r>
          </a:p>
          <a:p>
            <a:r>
              <a:rPr lang="en-GB" dirty="0" smtClean="0"/>
              <a:t>Choose one of the new states generated for search which entire depend on the selected search strategy</a:t>
            </a:r>
          </a:p>
          <a:p>
            <a:r>
              <a:rPr lang="en-GB" dirty="0" smtClean="0"/>
              <a:t>Repeat the above steps until the goal state is reached or there are no more states to be expanded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0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Searching: Criteria to Measure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Completeness</a:t>
            </a:r>
            <a:r>
              <a:rPr lang="en-GB" dirty="0" smtClean="0"/>
              <a:t>: Ability to find the solution if the solution exists</a:t>
            </a:r>
          </a:p>
          <a:p>
            <a:r>
              <a:rPr lang="en-GB" b="1" dirty="0" smtClean="0"/>
              <a:t>Optimality</a:t>
            </a:r>
            <a:r>
              <a:rPr lang="en-GB" dirty="0" smtClean="0"/>
              <a:t>: Ability to find out the highest quality solution among the several solutions</a:t>
            </a:r>
          </a:p>
          <a:p>
            <a:pPr lvl="1"/>
            <a:r>
              <a:rPr lang="en-GB" dirty="0" smtClean="0"/>
              <a:t>Should maintain the information about the number of steps or the path cost from the current state to the goal state</a:t>
            </a:r>
          </a:p>
          <a:p>
            <a:r>
              <a:rPr lang="en-GB" b="1" dirty="0" smtClean="0"/>
              <a:t>Time</a:t>
            </a:r>
            <a:r>
              <a:rPr lang="en-GB" dirty="0" smtClean="0"/>
              <a:t> </a:t>
            </a:r>
            <a:r>
              <a:rPr lang="en-GB" b="1" dirty="0" smtClean="0"/>
              <a:t>Complexity</a:t>
            </a:r>
            <a:r>
              <a:rPr lang="en-GB" dirty="0" smtClean="0"/>
              <a:t>: Time taken to find out the solution</a:t>
            </a:r>
          </a:p>
          <a:p>
            <a:r>
              <a:rPr lang="en-GB" b="1" dirty="0" smtClean="0"/>
              <a:t>Space</a:t>
            </a:r>
            <a:r>
              <a:rPr lang="en-GB" dirty="0" smtClean="0"/>
              <a:t> </a:t>
            </a:r>
            <a:r>
              <a:rPr lang="en-GB" b="1" dirty="0" smtClean="0"/>
              <a:t>Complexity</a:t>
            </a:r>
            <a:r>
              <a:rPr lang="en-GB" dirty="0" smtClean="0"/>
              <a:t>: Amount of Memory required to perform the searching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8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Searching: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Blind Search or Uninformed Search</a:t>
            </a:r>
          </a:p>
          <a:p>
            <a:r>
              <a:rPr lang="en-GB" dirty="0" smtClean="0"/>
              <a:t>Informed Search or Heuristic Search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9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Searching: Evolution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number to indicate how far we are from the goal</a:t>
            </a:r>
          </a:p>
          <a:p>
            <a:r>
              <a:rPr lang="en-GB" dirty="0" smtClean="0"/>
              <a:t>Every move should reduce this number or if not never increase</a:t>
            </a:r>
          </a:p>
          <a:p>
            <a:r>
              <a:rPr lang="en-GB" dirty="0" smtClean="0"/>
              <a:t>When this number becomes zero, the problem is solved (there may be some exceptions)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3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 Puzzle Games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4768520"/>
              </p:ext>
            </p:extLst>
          </p:nvPr>
        </p:nvGraphicFramePr>
        <p:xfrm>
          <a:off x="838200" y="1825625"/>
          <a:ext cx="4521591" cy="235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416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1</a:t>
                      </a:r>
                      <a:endParaRPr lang="en-GB" sz="3600" dirty="0"/>
                    </a:p>
                  </a:txBody>
                  <a:tcPr marL="125036" marR="125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2</a:t>
                      </a:r>
                      <a:endParaRPr lang="en-GB" sz="3600" dirty="0"/>
                    </a:p>
                  </a:txBody>
                  <a:tcPr marL="125036" marR="125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3</a:t>
                      </a:r>
                      <a:endParaRPr lang="en-GB" sz="3600" dirty="0"/>
                    </a:p>
                  </a:txBody>
                  <a:tcPr marL="125036" marR="1250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16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8</a:t>
                      </a:r>
                      <a:endParaRPr lang="en-GB" sz="3600" dirty="0"/>
                    </a:p>
                  </a:txBody>
                  <a:tcPr marL="125036" marR="125036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marL="125036" marR="125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4</a:t>
                      </a:r>
                      <a:endParaRPr lang="en-GB" sz="3600" dirty="0"/>
                    </a:p>
                  </a:txBody>
                  <a:tcPr marL="125036" marR="1250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16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7</a:t>
                      </a:r>
                      <a:endParaRPr lang="en-GB" sz="3600" dirty="0"/>
                    </a:p>
                  </a:txBody>
                  <a:tcPr marL="125036" marR="125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6</a:t>
                      </a:r>
                      <a:endParaRPr lang="en-GB" sz="3600" dirty="0"/>
                    </a:p>
                  </a:txBody>
                  <a:tcPr marL="125036" marR="125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5</a:t>
                      </a:r>
                      <a:endParaRPr lang="en-GB" sz="3600" dirty="0"/>
                    </a:p>
                  </a:txBody>
                  <a:tcPr marL="125036" marR="1250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4948541"/>
              </p:ext>
            </p:extLst>
          </p:nvPr>
        </p:nvGraphicFramePr>
        <p:xfrm>
          <a:off x="6172200" y="1825625"/>
          <a:ext cx="4997548" cy="2324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478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2</a:t>
                      </a:r>
                      <a:endParaRPr lang="en-GB" sz="3600" dirty="0"/>
                    </a:p>
                  </a:txBody>
                  <a:tcPr marL="125036" marR="125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8</a:t>
                      </a:r>
                      <a:endParaRPr lang="en-GB" sz="3600" dirty="0"/>
                    </a:p>
                  </a:txBody>
                  <a:tcPr marL="125036" marR="125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3</a:t>
                      </a:r>
                      <a:endParaRPr lang="en-GB" sz="3600" dirty="0"/>
                    </a:p>
                  </a:txBody>
                  <a:tcPr marL="125036" marR="1250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8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1</a:t>
                      </a:r>
                      <a:endParaRPr lang="en-GB" sz="3600" dirty="0"/>
                    </a:p>
                  </a:txBody>
                  <a:tcPr marL="125036" marR="125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4</a:t>
                      </a:r>
                      <a:endParaRPr lang="en-GB" sz="3600" dirty="0"/>
                    </a:p>
                  </a:txBody>
                  <a:tcPr marL="125036" marR="125036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marL="125036" marR="1250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8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7</a:t>
                      </a:r>
                      <a:endParaRPr lang="en-GB" sz="3600" dirty="0"/>
                    </a:p>
                  </a:txBody>
                  <a:tcPr marL="125036" marR="125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6</a:t>
                      </a:r>
                      <a:endParaRPr lang="en-GB" sz="3600" dirty="0"/>
                    </a:p>
                  </a:txBody>
                  <a:tcPr marL="125036" marR="1250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5</a:t>
                      </a:r>
                      <a:endParaRPr lang="en-GB" sz="3600" dirty="0"/>
                    </a:p>
                  </a:txBody>
                  <a:tcPr marL="125036" marR="1250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4501662"/>
            <a:ext cx="4591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Its  Goal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Evolution Function = 0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4501662"/>
            <a:ext cx="4591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Its  Initial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Evolution Function = -4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0044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Searching: Problem Classification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Ignorable</a:t>
            </a:r>
            <a:r>
              <a:rPr lang="en-GB" dirty="0" smtClean="0"/>
              <a:t>: Intermediate actions can be ignored. Example: Water Jug Problem</a:t>
            </a:r>
          </a:p>
          <a:p>
            <a:r>
              <a:rPr lang="en-GB" b="1" dirty="0" smtClean="0"/>
              <a:t>Recoverable</a:t>
            </a:r>
            <a:r>
              <a:rPr lang="en-GB" dirty="0" smtClean="0"/>
              <a:t>: The actions can be implemented to go the initial states. Example: 8 Puzzle Games</a:t>
            </a:r>
          </a:p>
          <a:p>
            <a:r>
              <a:rPr lang="en-GB" b="1" dirty="0" smtClean="0"/>
              <a:t>Irrecoverable</a:t>
            </a:r>
            <a:r>
              <a:rPr lang="en-GB" dirty="0" smtClean="0"/>
              <a:t>: The actions can’t be implemented to reach the previous state. Example: Tic-Tac-Toe</a:t>
            </a:r>
          </a:p>
          <a:p>
            <a:r>
              <a:rPr lang="en-GB" b="1" dirty="0" smtClean="0"/>
              <a:t>Decomposable</a:t>
            </a:r>
            <a:r>
              <a:rPr lang="en-GB" dirty="0" smtClean="0"/>
              <a:t>: The problem can be broken into similar ones. Example: Bike Racing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5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1502</Words>
  <Application>Microsoft Office PowerPoint</Application>
  <PresentationFormat>Widescreen</PresentationFormat>
  <Paragraphs>263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Search Techniques</vt:lpstr>
      <vt:lpstr>Outline</vt:lpstr>
      <vt:lpstr>Searching</vt:lpstr>
      <vt:lpstr>Searching: Steps</vt:lpstr>
      <vt:lpstr>Searching: Criteria to Measure Performance</vt:lpstr>
      <vt:lpstr>Searching: Types</vt:lpstr>
      <vt:lpstr>Searching: Evolution Function</vt:lpstr>
      <vt:lpstr>8 Puzzle Games</vt:lpstr>
      <vt:lpstr>Searching: Problem Classification</vt:lpstr>
      <vt:lpstr>Uninformed Search</vt:lpstr>
      <vt:lpstr>Breadth First Search</vt:lpstr>
      <vt:lpstr>Breadth First Search: Four Criteria</vt:lpstr>
      <vt:lpstr>Breadth First Search: Four Criteria</vt:lpstr>
      <vt:lpstr>Breadth First Search: Four Criteria</vt:lpstr>
      <vt:lpstr>Uniform Cost Search</vt:lpstr>
      <vt:lpstr>Uniform Cost Search</vt:lpstr>
      <vt:lpstr>Uniform Cost Search</vt:lpstr>
      <vt:lpstr>Uniform Cost Search: Four Criteria </vt:lpstr>
      <vt:lpstr>Depth First Search</vt:lpstr>
      <vt:lpstr>Depth First Search: Four Criteria</vt:lpstr>
      <vt:lpstr>Depth First Search: Four Criteria</vt:lpstr>
      <vt:lpstr>Backtracking Search</vt:lpstr>
      <vt:lpstr>Depth Limited Search</vt:lpstr>
      <vt:lpstr>Iterative Deepening Depth First Search</vt:lpstr>
      <vt:lpstr>Bidirectional Search</vt:lpstr>
      <vt:lpstr>Informed Search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Lecture I: Introduction</dc:title>
  <dc:creator>Bibek Ropakheti</dc:creator>
  <cp:lastModifiedBy>Krishna Hari KC</cp:lastModifiedBy>
  <cp:revision>128</cp:revision>
  <dcterms:created xsi:type="dcterms:W3CDTF">2014-05-15T04:25:13Z</dcterms:created>
  <dcterms:modified xsi:type="dcterms:W3CDTF">2015-11-24T02:12:53Z</dcterms:modified>
</cp:coreProperties>
</file>