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18"/>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56"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81" r:id="rId90"/>
    <p:sldId id="358" r:id="rId91"/>
    <p:sldId id="359" r:id="rId92"/>
    <p:sldId id="360" r:id="rId93"/>
    <p:sldId id="361" r:id="rId94"/>
    <p:sldId id="362" r:id="rId95"/>
    <p:sldId id="363" r:id="rId96"/>
    <p:sldId id="364" r:id="rId97"/>
    <p:sldId id="365" r:id="rId98"/>
    <p:sldId id="366" r:id="rId99"/>
    <p:sldId id="367" r:id="rId100"/>
    <p:sldId id="368" r:id="rId101"/>
    <p:sldId id="369" r:id="rId102"/>
    <p:sldId id="370" r:id="rId103"/>
    <p:sldId id="371" r:id="rId104"/>
    <p:sldId id="372" r:id="rId105"/>
    <p:sldId id="373" r:id="rId106"/>
    <p:sldId id="374" r:id="rId107"/>
    <p:sldId id="375" r:id="rId108"/>
    <p:sldId id="376" r:id="rId109"/>
    <p:sldId id="377" r:id="rId110"/>
    <p:sldId id="378" r:id="rId111"/>
    <p:sldId id="379" r:id="rId112"/>
    <p:sldId id="383" r:id="rId113"/>
    <p:sldId id="380" r:id="rId114"/>
    <p:sldId id="329" r:id="rId115"/>
    <p:sldId id="330" r:id="rId116"/>
    <p:sldId id="331" r:id="rId117"/>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2DA2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3" autoAdjust="0"/>
    <p:restoredTop sz="87602" autoAdjust="0"/>
  </p:normalViewPr>
  <p:slideViewPr>
    <p:cSldViewPr>
      <p:cViewPr varScale="1">
        <p:scale>
          <a:sx n="78" d="100"/>
          <a:sy n="78" d="100"/>
        </p:scale>
        <p:origin x="1200" y="72"/>
      </p:cViewPr>
      <p:guideLst>
        <p:guide orient="horz" pos="1620"/>
        <p:guide pos="2880"/>
      </p:guideLst>
    </p:cSldViewPr>
  </p:slideViewPr>
  <p:outlineViewPr>
    <p:cViewPr>
      <p:scale>
        <a:sx n="33" d="100"/>
        <a:sy n="33" d="100"/>
      </p:scale>
      <p:origin x="0" y="-8687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presProps" Target="pres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6/6/2016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99988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1E1B4861-94B6-4571-9326-383F2A53F38C}" type="datetime1">
              <a:rPr kumimoji="0" lang="en-US" smtClean="0">
                <a:solidFill>
                  <a:srgbClr val="FFFFFF"/>
                </a:solidFill>
              </a:rPr>
              <a:t>6/6/2016</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92EC7CC-520A-4FEA-AF3D-48DD8B57F87A}" type="datetime1">
              <a:rPr lang="en-US" smtClean="0"/>
              <a:t>6/6/2016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EC0A8E-0269-4F5F-8B12-14763A0CBE83}" type="slidenum">
              <a:rPr lang="en-GB" smtClean="0"/>
              <a:t>‹#›</a:t>
            </a:fld>
            <a:endParaRPr lang="en-GB"/>
          </a:p>
        </p:txBody>
      </p:sp>
    </p:spTree>
    <p:extLst>
      <p:ext uri="{BB962C8B-B14F-4D97-AF65-F5344CB8AC3E}">
        <p14:creationId xmlns:p14="http://schemas.microsoft.com/office/powerpoint/2010/main" val="217875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3" name="Rectangle 2"/>
          <p:cNvSpPr>
            <a:spLocks noGrp="1"/>
          </p:cNvSpPr>
          <p:nvPr>
            <p:ph type="dt" sz="half" idx="10"/>
          </p:nvPr>
        </p:nvSpPr>
        <p:spPr/>
        <p:txBody>
          <a:bodyPr/>
          <a:lstStyle/>
          <a:p>
            <a:fld id="{473ECDF5-1388-4DE2-AB82-9C4933C27EF6}" type="datetime1">
              <a:rPr kumimoji="0" lang="en-US" smtClean="0"/>
              <a:t>6/6/2016</a:t>
            </a:fld>
            <a:endParaRPr kumimoji="0" lang="en-US"/>
          </a:p>
        </p:txBody>
      </p:sp>
      <p:sp>
        <p:nvSpPr>
          <p:cNvPr id="4" name="Rectangle 3"/>
          <p:cNvSpPr>
            <a:spLocks noGrp="1"/>
          </p:cNvSpPr>
          <p:nvPr>
            <p:ph type="ftr" sz="quarter" idx="11"/>
          </p:nvPr>
        </p:nvSpPr>
        <p:spPr/>
        <p:txBody>
          <a:bodyPr/>
          <a:lstStyle/>
          <a:p>
            <a:endParaRPr kumimoji="0" lang="en-US"/>
          </a:p>
        </p:txBody>
      </p:sp>
      <p:sp>
        <p:nvSpPr>
          <p:cNvPr id="5" name="Rectangle 4"/>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a:t>Click to edit master title style</a:t>
            </a:r>
          </a:p>
        </p:txBody>
      </p:sp>
      <p:sp>
        <p:nvSpPr>
          <p:cNvPr id="12" name="Date Placeholder 11"/>
          <p:cNvSpPr>
            <a:spLocks noGrp="1"/>
          </p:cNvSpPr>
          <p:nvPr>
            <p:ph type="dt" sz="half" idx="10"/>
          </p:nvPr>
        </p:nvSpPr>
        <p:spPr/>
        <p:txBody>
          <a:bodyPr/>
          <a:lstStyle/>
          <a:p>
            <a:fld id="{9523DD46-A7A9-4C57-AB37-A1E6EF9AF10F}" type="datetime1">
              <a:rPr kumimoji="0" lang="en-US" smtClean="0"/>
              <a:t>6/6/2016</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4844901" y="1352549"/>
            <a:ext cx="3886200" cy="3268625"/>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8" name="Date Placeholder 7"/>
          <p:cNvSpPr>
            <a:spLocks noGrp="1"/>
          </p:cNvSpPr>
          <p:nvPr>
            <p:ph type="dt" sz="half" idx="15"/>
          </p:nvPr>
        </p:nvSpPr>
        <p:spPr/>
        <p:txBody>
          <a:bodyPr rtlCol="0"/>
          <a:lstStyle/>
          <a:p>
            <a:fld id="{2EC2831B-F506-456E-8E40-7BADAAF8D1FA}" type="datetime1">
              <a:rPr kumimoji="0" lang="en-US" smtClean="0"/>
              <a:t>6/6/2016</a:t>
            </a:fld>
            <a:endParaRPr kumimoji="0" lang="en-US"/>
          </a:p>
        </p:txBody>
      </p:sp>
      <p:sp>
        <p:nvSpPr>
          <p:cNvPr id="10" name="Slide Number Placeholder 9"/>
          <p:cNvSpPr>
            <a:spLocks noGrp="1"/>
          </p:cNvSpPr>
          <p:nvPr>
            <p:ph type="sldNum" sz="quarter" idx="16"/>
          </p:nvPr>
        </p:nvSpPr>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4800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Date Placeholder 9"/>
          <p:cNvSpPr>
            <a:spLocks noGrp="1"/>
          </p:cNvSpPr>
          <p:nvPr>
            <p:ph type="dt" sz="half" idx="15"/>
          </p:nvPr>
        </p:nvSpPr>
        <p:spPr/>
        <p:txBody>
          <a:bodyPr rtlCol="0"/>
          <a:lstStyle/>
          <a:p>
            <a:fld id="{C55A7165-1118-44C3-9276-9016D1831B45}" type="datetime1">
              <a:rPr kumimoji="0" lang="en-US" smtClean="0"/>
              <a:t>6/6/2016</a:t>
            </a:fld>
            <a:endParaRPr kumimoji="0"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3" name="Date Placeholder 2"/>
          <p:cNvSpPr>
            <a:spLocks noGrp="1"/>
          </p:cNvSpPr>
          <p:nvPr>
            <p:ph type="dt" sz="half" idx="10"/>
          </p:nvPr>
        </p:nvSpPr>
        <p:spPr/>
        <p:txBody>
          <a:bodyPr/>
          <a:lstStyle/>
          <a:p>
            <a:fld id="{95D504F4-49DC-4179-B380-B9E6AA589DD9}" type="datetime1">
              <a:rPr kumimoji="0" lang="en-US" smtClean="0"/>
              <a:t>6/6/2016</a:t>
            </a:fld>
            <a:endParaRPr kumimoji="0"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21B27-0DED-491E-B8E7-69E829F89AB5}" type="datetime1">
              <a:rPr kumimoji="0" lang="en-US" smtClean="0"/>
              <a:t>6/6/2016</a:t>
            </a:fld>
            <a:endParaRPr kumimoji="0"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a:t>Click to edit Master title style</a:t>
            </a:r>
            <a:endParaRPr/>
          </a:p>
        </p:txBody>
      </p:sp>
      <p:sp>
        <p:nvSpPr>
          <p:cNvPr id="5" name="Date Placeholder 4"/>
          <p:cNvSpPr>
            <a:spLocks noGrp="1"/>
          </p:cNvSpPr>
          <p:nvPr>
            <p:ph type="dt" sz="half" idx="10"/>
          </p:nvPr>
        </p:nvSpPr>
        <p:spPr/>
        <p:txBody>
          <a:bodyPr/>
          <a:lstStyle/>
          <a:p>
            <a:fld id="{C5DF8A88-138D-4F95-A2E5-5FC9CA48B743}" type="datetime1">
              <a:rPr kumimoji="0" lang="en-US" smtClean="0"/>
              <a:t>6/6/2016</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75DC22E3-6C59-4445-9880-878DAB3A5943}" type="datetime1">
              <a:rPr kumimoji="0" lang="en-US" smtClean="0"/>
              <a:t>6/6/2016</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eaLnBrk="1" latinLnBrk="1" hangingPunct="1"/>
            <a:r>
              <a:rPr kumimoji="0" lang="en-US"/>
              <a:t>Click to 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D82B2267-E776-4F32-B28A-41D179635181}" type="datetime1">
              <a:rPr kumimoji="0" lang="en-US" smtClean="0"/>
              <a:t>6/6/2016</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pPr eaLnBrk="1" latinLnBrk="1" hangingPunct="1"/>
            <a:r>
              <a:rPr kumimoji="0"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ftr="0" dt="0"/>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 Id="rId4" Type="http://schemas.openxmlformats.org/officeDocument/2006/relationships/image" Target="../media/image3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p>
            <a:r>
              <a:rPr lang="en-US" dirty="0"/>
              <a:t>Knowledge Representation</a:t>
            </a:r>
          </a:p>
        </p:txBody>
      </p:sp>
      <p:sp>
        <p:nvSpPr>
          <p:cNvPr id="5" name="Rectangle 4"/>
          <p:cNvSpPr>
            <a:spLocks noGrp="1"/>
          </p:cNvSpPr>
          <p:nvPr>
            <p:ph type="subTitle" idx="1"/>
          </p:nvPr>
        </p:nvSpPr>
        <p:spPr/>
        <p:txBody>
          <a:bodyPr>
            <a:normAutofit lnSpcReduction="10000"/>
          </a:bodyPr>
          <a:lstStyle/>
          <a:p>
            <a:r>
              <a:rPr lang="en-US"/>
              <a:t>Unit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Knowledge Representation: Issues</a:t>
            </a:r>
          </a:p>
        </p:txBody>
      </p:sp>
      <p:sp>
        <p:nvSpPr>
          <p:cNvPr id="5" name="Content Placeholder 4"/>
          <p:cNvSpPr>
            <a:spLocks noGrp="1"/>
          </p:cNvSpPr>
          <p:nvPr>
            <p:ph idx="1"/>
          </p:nvPr>
        </p:nvSpPr>
        <p:spPr/>
        <p:txBody>
          <a:bodyPr>
            <a:normAutofit fontScale="92500" lnSpcReduction="20000"/>
          </a:bodyPr>
          <a:lstStyle/>
          <a:p>
            <a:r>
              <a:rPr lang="en-GB" dirty="0"/>
              <a:t>Are any attributes of objects so basic that they have been occurred in almost every problem domain?</a:t>
            </a:r>
          </a:p>
          <a:p>
            <a:r>
              <a:rPr lang="en-GB" dirty="0"/>
              <a:t>Are there any important relationships that exist among attributes of objects</a:t>
            </a:r>
          </a:p>
          <a:p>
            <a:r>
              <a:rPr lang="en-GB" dirty="0"/>
              <a:t>At what level should knowledge be represented?</a:t>
            </a:r>
          </a:p>
          <a:p>
            <a:r>
              <a:rPr lang="en-GB" dirty="0"/>
              <a:t>How should sets of objects be represented?</a:t>
            </a:r>
          </a:p>
          <a:p>
            <a:r>
              <a:rPr lang="en-GB" dirty="0"/>
              <a:t>How can relevant parts be accessed when they are needed?</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10</a:t>
            </a:fld>
            <a:endParaRPr lang="en-GB"/>
          </a:p>
        </p:txBody>
      </p:sp>
    </p:spTree>
    <p:extLst>
      <p:ext uri="{BB962C8B-B14F-4D97-AF65-F5344CB8AC3E}">
        <p14:creationId xmlns:p14="http://schemas.microsoft.com/office/powerpoint/2010/main" val="4171112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Reasoning</a:t>
            </a:r>
          </a:p>
        </p:txBody>
      </p:sp>
      <p:sp>
        <p:nvSpPr>
          <p:cNvPr id="3" name="Content Placeholder 2"/>
          <p:cNvSpPr>
            <a:spLocks noGrp="1"/>
          </p:cNvSpPr>
          <p:nvPr>
            <p:ph idx="1"/>
          </p:nvPr>
        </p:nvSpPr>
        <p:spPr>
          <a:xfrm>
            <a:off x="946404" y="1371600"/>
            <a:ext cx="7269480" cy="3514725"/>
          </a:xfrm>
        </p:spPr>
        <p:txBody>
          <a:bodyPr>
            <a:noAutofit/>
          </a:bodyPr>
          <a:lstStyle/>
          <a:p>
            <a:r>
              <a:rPr lang="en-US" sz="1800" dirty="0"/>
              <a:t>If the occurrence of A depends on only two mutually exclusive events, i.e. B and NOT B, then above equation becomes</a:t>
            </a:r>
          </a:p>
          <a:p>
            <a:endParaRPr lang="en-US" sz="1800" dirty="0"/>
          </a:p>
          <a:p>
            <a:r>
              <a:rPr lang="en-US" sz="1800" dirty="0"/>
              <a:t>Similarly,</a:t>
            </a:r>
          </a:p>
          <a:p>
            <a:endParaRPr lang="en-US" sz="1800" dirty="0"/>
          </a:p>
          <a:p>
            <a:endParaRPr lang="en-US" sz="1800" dirty="0"/>
          </a:p>
          <a:p>
            <a:r>
              <a:rPr lang="en-US" sz="1800" dirty="0"/>
              <a:t>Substituting above equations in Bayesian Equation, We get:</a:t>
            </a:r>
          </a:p>
          <a:p>
            <a:pPr marL="0" indent="0">
              <a:buNone/>
            </a:pPr>
            <a:endParaRPr lang="en-US" sz="1800" dirty="0"/>
          </a:p>
          <a:p>
            <a:endParaRPr lang="en-US" sz="1800" dirty="0"/>
          </a:p>
          <a:p>
            <a:endParaRPr lang="en-US" sz="1800" dirty="0"/>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100</a:t>
            </a:fld>
            <a:endParaRPr lang="en-US" dirty="0"/>
          </a:p>
        </p:txBody>
      </p:sp>
      <p:pic>
        <p:nvPicPr>
          <p:cNvPr id="5" name="Picture 4"/>
          <p:cNvPicPr>
            <a:picLocks noChangeAspect="1"/>
          </p:cNvPicPr>
          <p:nvPr/>
        </p:nvPicPr>
        <p:blipFill>
          <a:blip r:embed="rId2"/>
          <a:stretch>
            <a:fillRect/>
          </a:stretch>
        </p:blipFill>
        <p:spPr>
          <a:xfrm>
            <a:off x="946404" y="2038350"/>
            <a:ext cx="5001052" cy="496552"/>
          </a:xfrm>
          <a:prstGeom prst="rect">
            <a:avLst/>
          </a:prstGeom>
        </p:spPr>
      </p:pic>
      <p:pic>
        <p:nvPicPr>
          <p:cNvPr id="6" name="Picture 5"/>
          <p:cNvPicPr>
            <a:picLocks noChangeAspect="1"/>
          </p:cNvPicPr>
          <p:nvPr/>
        </p:nvPicPr>
        <p:blipFill>
          <a:blip r:embed="rId3"/>
          <a:stretch>
            <a:fillRect/>
          </a:stretch>
        </p:blipFill>
        <p:spPr>
          <a:xfrm>
            <a:off x="946405" y="3002497"/>
            <a:ext cx="5082170" cy="377729"/>
          </a:xfrm>
          <a:prstGeom prst="rect">
            <a:avLst/>
          </a:prstGeom>
        </p:spPr>
      </p:pic>
      <p:pic>
        <p:nvPicPr>
          <p:cNvPr id="7" name="Picture 6"/>
          <p:cNvPicPr>
            <a:picLocks noChangeAspect="1"/>
          </p:cNvPicPr>
          <p:nvPr/>
        </p:nvPicPr>
        <p:blipFill>
          <a:blip r:embed="rId4"/>
          <a:stretch>
            <a:fillRect/>
          </a:stretch>
        </p:blipFill>
        <p:spPr>
          <a:xfrm>
            <a:off x="1155215" y="4006575"/>
            <a:ext cx="4583430" cy="982859"/>
          </a:xfrm>
          <a:prstGeom prst="rect">
            <a:avLst/>
          </a:prstGeom>
        </p:spPr>
      </p:pic>
    </p:spTree>
    <p:extLst>
      <p:ext uri="{BB962C8B-B14F-4D97-AF65-F5344CB8AC3E}">
        <p14:creationId xmlns:p14="http://schemas.microsoft.com/office/powerpoint/2010/main" val="28894553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Reasoning: Bayesian Networks</a:t>
            </a:r>
          </a:p>
        </p:txBody>
      </p:sp>
      <p:sp>
        <p:nvSpPr>
          <p:cNvPr id="3" name="Content Placeholder 2"/>
          <p:cNvSpPr>
            <a:spLocks noGrp="1"/>
          </p:cNvSpPr>
          <p:nvPr>
            <p:ph idx="1"/>
          </p:nvPr>
        </p:nvSpPr>
        <p:spPr>
          <a:xfrm>
            <a:off x="946404" y="1371600"/>
            <a:ext cx="7269480" cy="3263503"/>
          </a:xfrm>
        </p:spPr>
        <p:txBody>
          <a:bodyPr>
            <a:noAutofit/>
          </a:bodyPr>
          <a:lstStyle/>
          <a:p>
            <a:pPr marL="0" indent="0">
              <a:buNone/>
            </a:pPr>
            <a:r>
              <a:rPr lang="en-US" sz="2100" b="1" dirty="0"/>
              <a:t>Why Bayesian Network???</a:t>
            </a:r>
          </a:p>
          <a:p>
            <a:r>
              <a:rPr lang="en-US" sz="1800" dirty="0"/>
              <a:t>To represent the probabilistic relationship between two different classes</a:t>
            </a:r>
          </a:p>
          <a:p>
            <a:r>
              <a:rPr lang="en-US" sz="1800" dirty="0"/>
              <a:t>To avoid dependencies between values of attributes by joint conditional probability distribution</a:t>
            </a:r>
          </a:p>
          <a:p>
            <a:r>
              <a:rPr lang="en-US" sz="1800" dirty="0"/>
              <a:t>In Naïve Bayes classifier, attributes are conditionally independent</a:t>
            </a:r>
          </a:p>
          <a:p>
            <a:endParaRPr lang="en-US" sz="1800" dirty="0"/>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101</a:t>
            </a:fld>
            <a:endParaRPr lang="en-US" dirty="0"/>
          </a:p>
        </p:txBody>
      </p:sp>
    </p:spTree>
    <p:extLst>
      <p:ext uri="{BB962C8B-B14F-4D97-AF65-F5344CB8AC3E}">
        <p14:creationId xmlns:p14="http://schemas.microsoft.com/office/powerpoint/2010/main" val="41368875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Reasoning: Bayesian Networks</a:t>
            </a:r>
          </a:p>
        </p:txBody>
      </p:sp>
      <p:sp>
        <p:nvSpPr>
          <p:cNvPr id="3" name="Content Placeholder 2"/>
          <p:cNvSpPr>
            <a:spLocks noGrp="1"/>
          </p:cNvSpPr>
          <p:nvPr>
            <p:ph idx="1"/>
          </p:nvPr>
        </p:nvSpPr>
        <p:spPr>
          <a:xfrm>
            <a:off x="946404" y="1371600"/>
            <a:ext cx="7269480" cy="3263503"/>
          </a:xfrm>
        </p:spPr>
        <p:txBody>
          <a:bodyPr>
            <a:noAutofit/>
          </a:bodyPr>
          <a:lstStyle/>
          <a:p>
            <a:r>
              <a:rPr lang="en-US" sz="2400" dirty="0"/>
              <a:t>Bayesian Network are also known as </a:t>
            </a:r>
            <a:r>
              <a:rPr lang="en-US" sz="2400" b="1" dirty="0"/>
              <a:t>Bayes Network, Belief Networks </a:t>
            </a:r>
            <a:r>
              <a:rPr lang="en-US" sz="2400" dirty="0"/>
              <a:t>and</a:t>
            </a:r>
            <a:r>
              <a:rPr lang="en-US" sz="2400" b="1" dirty="0"/>
              <a:t> Probabilistic Networks</a:t>
            </a:r>
          </a:p>
          <a:p>
            <a:r>
              <a:rPr lang="en-US" sz="2400" dirty="0"/>
              <a:t>A BN is defined by two parts, </a:t>
            </a:r>
            <a:r>
              <a:rPr lang="en-US" sz="2400" b="1" dirty="0"/>
              <a:t>Directed Acyclic Graph (DAG) </a:t>
            </a:r>
            <a:r>
              <a:rPr lang="en-US" sz="2400" dirty="0"/>
              <a:t> and </a:t>
            </a:r>
            <a:r>
              <a:rPr lang="en-US" sz="2400" b="1" dirty="0"/>
              <a:t>Conditional Probability Tables (CPT)</a:t>
            </a:r>
          </a:p>
          <a:p>
            <a:endParaRPr lang="en-US" sz="2400" dirty="0"/>
          </a:p>
          <a:p>
            <a:pPr lvl="1" indent="0">
              <a:buNone/>
            </a:pPr>
            <a:r>
              <a:rPr lang="en-US" sz="2000" dirty="0"/>
              <a:t>Nodes </a:t>
            </a:r>
            <a:r>
              <a:rPr lang="en-US" sz="2000" dirty="0">
                <a:sym typeface="Wingdings" panose="05000000000000000000" pitchFamily="2" charset="2"/>
              </a:rPr>
              <a:t> Random Variables</a:t>
            </a:r>
          </a:p>
          <a:p>
            <a:pPr lvl="1" indent="0">
              <a:buNone/>
            </a:pPr>
            <a:r>
              <a:rPr lang="en-US" sz="2000" dirty="0">
                <a:sym typeface="Wingdings" panose="05000000000000000000" pitchFamily="2" charset="2"/>
              </a:rPr>
              <a:t>Arcs Indicates Probabilistic dependencies between nodes</a:t>
            </a:r>
            <a:endParaRPr lang="en-US" sz="2000" dirty="0"/>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102</a:t>
            </a:fld>
            <a:endParaRPr lang="en-US" dirty="0"/>
          </a:p>
        </p:txBody>
      </p:sp>
    </p:spTree>
    <p:extLst>
      <p:ext uri="{BB962C8B-B14F-4D97-AF65-F5344CB8AC3E}">
        <p14:creationId xmlns:p14="http://schemas.microsoft.com/office/powerpoint/2010/main" val="7565855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Reasoning: Bayesian Networks</a:t>
            </a:r>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103</a:t>
            </a:fld>
            <a:endParaRPr lang="en-US" dirty="0"/>
          </a:p>
        </p:txBody>
      </p:sp>
      <p:grpSp>
        <p:nvGrpSpPr>
          <p:cNvPr id="29" name="Group 28"/>
          <p:cNvGrpSpPr/>
          <p:nvPr/>
        </p:nvGrpSpPr>
        <p:grpSpPr>
          <a:xfrm>
            <a:off x="197835" y="1436012"/>
            <a:ext cx="8793765" cy="3497938"/>
            <a:chOff x="162116" y="1233963"/>
            <a:chExt cx="11725020" cy="4663917"/>
          </a:xfrm>
        </p:grpSpPr>
        <p:cxnSp>
          <p:nvCxnSpPr>
            <p:cNvPr id="16" name="Straight Arrow Connector 15"/>
            <p:cNvCxnSpPr>
              <a:stCxn id="5" idx="4"/>
              <a:endCxn id="6" idx="0"/>
            </p:cNvCxnSpPr>
            <p:nvPr/>
          </p:nvCxnSpPr>
          <p:spPr>
            <a:xfrm flipH="1">
              <a:off x="5618225" y="2834640"/>
              <a:ext cx="0" cy="815340"/>
            </a:xfrm>
            <a:prstGeom prst="straightConnector1">
              <a:avLst/>
            </a:prstGeom>
            <a:ln>
              <a:tailEnd type="triangle"/>
            </a:ln>
          </p:spPr>
          <p:style>
            <a:lnRef idx="2">
              <a:schemeClr val="accent6"/>
            </a:lnRef>
            <a:fillRef idx="1">
              <a:schemeClr val="lt1"/>
            </a:fillRef>
            <a:effectRef idx="0">
              <a:schemeClr val="accent6"/>
            </a:effectRef>
            <a:fontRef idx="minor">
              <a:schemeClr val="dk1"/>
            </a:fontRef>
          </p:style>
        </p:cxnSp>
        <p:cxnSp>
          <p:nvCxnSpPr>
            <p:cNvPr id="17" name="Straight Arrow Connector 16"/>
            <p:cNvCxnSpPr/>
            <p:nvPr/>
          </p:nvCxnSpPr>
          <p:spPr>
            <a:xfrm flipH="1">
              <a:off x="4193285" y="4297680"/>
              <a:ext cx="966598" cy="754380"/>
            </a:xfrm>
            <a:prstGeom prst="straightConnector1">
              <a:avLst/>
            </a:prstGeom>
            <a:ln>
              <a:tailEnd type="triangle"/>
            </a:ln>
          </p:spPr>
          <p:style>
            <a:lnRef idx="2">
              <a:schemeClr val="accent6"/>
            </a:lnRef>
            <a:fillRef idx="1">
              <a:schemeClr val="lt1"/>
            </a:fillRef>
            <a:effectRef idx="0">
              <a:schemeClr val="accent6"/>
            </a:effectRef>
            <a:fontRef idx="minor">
              <a:schemeClr val="dk1"/>
            </a:fontRef>
          </p:style>
        </p:cxnSp>
        <p:cxnSp>
          <p:nvCxnSpPr>
            <p:cNvPr id="19" name="Straight Arrow Connector 18"/>
            <p:cNvCxnSpPr>
              <a:endCxn id="7" idx="1"/>
            </p:cNvCxnSpPr>
            <p:nvPr/>
          </p:nvCxnSpPr>
          <p:spPr>
            <a:xfrm>
              <a:off x="6076569" y="4297680"/>
              <a:ext cx="852431" cy="819711"/>
            </a:xfrm>
            <a:prstGeom prst="straightConnector1">
              <a:avLst/>
            </a:prstGeom>
            <a:ln>
              <a:tailEnd type="triangle"/>
            </a:ln>
          </p:spPr>
          <p:style>
            <a:lnRef idx="2">
              <a:schemeClr val="accent6"/>
            </a:lnRef>
            <a:fillRef idx="1">
              <a:schemeClr val="lt1"/>
            </a:fillRef>
            <a:effectRef idx="0">
              <a:schemeClr val="accent6"/>
            </a:effectRef>
            <a:fontRef idx="minor">
              <a:schemeClr val="dk1"/>
            </a:fontRef>
          </p:style>
        </p:cxnSp>
        <p:grpSp>
          <p:nvGrpSpPr>
            <p:cNvPr id="28" name="Group 27"/>
            <p:cNvGrpSpPr/>
            <p:nvPr/>
          </p:nvGrpSpPr>
          <p:grpSpPr>
            <a:xfrm>
              <a:off x="162116" y="1233963"/>
              <a:ext cx="11725020" cy="4663917"/>
              <a:chOff x="162116" y="1233963"/>
              <a:chExt cx="11725020" cy="4663917"/>
            </a:xfrm>
          </p:grpSpPr>
          <p:sp>
            <p:nvSpPr>
              <p:cNvPr id="5" name="Oval 4"/>
              <p:cNvSpPr/>
              <p:nvPr/>
            </p:nvSpPr>
            <p:spPr>
              <a:xfrm>
                <a:off x="5164074" y="1920240"/>
                <a:ext cx="916686" cy="91440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A</a:t>
                </a:r>
                <a:endParaRPr lang="en-US" sz="1350" b="1" dirty="0"/>
              </a:p>
            </p:txBody>
          </p:sp>
          <p:sp>
            <p:nvSpPr>
              <p:cNvPr id="6" name="Oval 5"/>
              <p:cNvSpPr/>
              <p:nvPr/>
            </p:nvSpPr>
            <p:spPr>
              <a:xfrm>
                <a:off x="5159883" y="3649980"/>
                <a:ext cx="916686" cy="91440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100" dirty="0"/>
                  <a:t>B</a:t>
                </a:r>
                <a:endParaRPr lang="en-US" sz="1350" dirty="0"/>
              </a:p>
            </p:txBody>
          </p:sp>
          <p:sp>
            <p:nvSpPr>
              <p:cNvPr id="7" name="Oval 6"/>
              <p:cNvSpPr/>
              <p:nvPr/>
            </p:nvSpPr>
            <p:spPr>
              <a:xfrm>
                <a:off x="6794754" y="4983480"/>
                <a:ext cx="916686" cy="91440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100" b="1" dirty="0"/>
                  <a:t>D</a:t>
                </a:r>
                <a:endParaRPr lang="en-US" sz="1350" b="1" dirty="0"/>
              </a:p>
            </p:txBody>
          </p:sp>
          <p:sp>
            <p:nvSpPr>
              <p:cNvPr id="8" name="Oval 7"/>
              <p:cNvSpPr/>
              <p:nvPr/>
            </p:nvSpPr>
            <p:spPr>
              <a:xfrm>
                <a:off x="3493008" y="4983480"/>
                <a:ext cx="916686" cy="91440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100" dirty="0"/>
                  <a:t>C</a:t>
                </a:r>
                <a:endParaRPr lang="en-US" sz="1350" dirty="0"/>
              </a:p>
            </p:txBody>
          </p:sp>
          <p:sp>
            <p:nvSpPr>
              <p:cNvPr id="23" name="Rounded Rectangular Callout 22"/>
              <p:cNvSpPr/>
              <p:nvPr/>
            </p:nvSpPr>
            <p:spPr>
              <a:xfrm>
                <a:off x="711136" y="1465582"/>
                <a:ext cx="3812859" cy="1986280"/>
              </a:xfrm>
              <a:prstGeom prst="wedgeRoundRectCallout">
                <a:avLst>
                  <a:gd name="adj1" fmla="val 72970"/>
                  <a:gd name="adj2" fmla="val 6164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Directed acyclic graphs use only unidirectional arrows to show the direction of causation</a:t>
                </a:r>
              </a:p>
            </p:txBody>
          </p:sp>
          <p:sp>
            <p:nvSpPr>
              <p:cNvPr id="24" name="Rounded Rectangular Callout 23"/>
              <p:cNvSpPr/>
              <p:nvPr/>
            </p:nvSpPr>
            <p:spPr>
              <a:xfrm>
                <a:off x="162116" y="3853735"/>
                <a:ext cx="2971800" cy="2044145"/>
              </a:xfrm>
              <a:prstGeom prst="wedgeRoundRectCallout">
                <a:avLst>
                  <a:gd name="adj1" fmla="val 115979"/>
                  <a:gd name="adj2" fmla="val -39625"/>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Each node in graph represents a random variable</a:t>
                </a:r>
              </a:p>
            </p:txBody>
          </p:sp>
          <p:sp>
            <p:nvSpPr>
              <p:cNvPr id="25" name="Rounded Rectangular Callout 24"/>
              <p:cNvSpPr/>
              <p:nvPr/>
            </p:nvSpPr>
            <p:spPr>
              <a:xfrm>
                <a:off x="7781163" y="1233963"/>
                <a:ext cx="3801173" cy="2022317"/>
              </a:xfrm>
              <a:prstGeom prst="wedgeRoundRectCallout">
                <a:avLst>
                  <a:gd name="adj1" fmla="val -101639"/>
                  <a:gd name="adj2" fmla="val 6978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Follow the general graph principles such as a node A is parent of another node B, if there is an arrow from node A to node B</a:t>
                </a:r>
              </a:p>
            </p:txBody>
          </p:sp>
          <p:sp>
            <p:nvSpPr>
              <p:cNvPr id="26" name="Rounded Rectangular Callout 25"/>
              <p:cNvSpPr/>
              <p:nvPr/>
            </p:nvSpPr>
            <p:spPr>
              <a:xfrm>
                <a:off x="8102536" y="3862704"/>
                <a:ext cx="3784600" cy="2035176"/>
              </a:xfrm>
              <a:prstGeom prst="wedgeRoundRectCallout">
                <a:avLst>
                  <a:gd name="adj1" fmla="val -104536"/>
                  <a:gd name="adj2" fmla="val -3883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Informally, an arrow from node X to node Y means X has a direct influence on Y</a:t>
                </a:r>
              </a:p>
            </p:txBody>
          </p:sp>
        </p:grpSp>
      </p:grpSp>
    </p:spTree>
    <p:extLst>
      <p:ext uri="{BB962C8B-B14F-4D97-AF65-F5344CB8AC3E}">
        <p14:creationId xmlns:p14="http://schemas.microsoft.com/office/powerpoint/2010/main" val="8625403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Reasoning: Bayesian Networks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371600"/>
                <a:ext cx="7269480" cy="3263503"/>
              </a:xfrm>
            </p:spPr>
            <p:txBody>
              <a:bodyPr>
                <a:noAutofit/>
              </a:bodyPr>
              <a:lstStyle/>
              <a:p>
                <a:pPr marL="0" indent="0">
                  <a:buNone/>
                </a:pPr>
                <a:r>
                  <a:rPr lang="en-US" sz="1800" b="1" dirty="0"/>
                  <a:t>A BN is a directed graph with the following properties:</a:t>
                </a:r>
              </a:p>
              <a:p>
                <a:r>
                  <a:rPr lang="en-US" sz="1800" b="1" dirty="0"/>
                  <a:t>Nodes</a:t>
                </a:r>
                <a:r>
                  <a:rPr lang="en-US" sz="1800" dirty="0"/>
                  <a:t>: Set of Random Variables which may be discrete or continuous</a:t>
                </a:r>
              </a:p>
              <a:p>
                <a:r>
                  <a:rPr lang="en-US" sz="1800" b="1" dirty="0"/>
                  <a:t>Directed Links (Arcs) </a:t>
                </a:r>
                <a:r>
                  <a:rPr lang="en-US" sz="1800" dirty="0"/>
                  <a:t>: The real meaning od a link from node X to node Y is that X has a direct influence on Y</a:t>
                </a:r>
              </a:p>
              <a:p>
                <a:r>
                  <a:rPr lang="en-US" sz="1800" dirty="0"/>
                  <a:t>Each node has a Conditional Probability Distribution </a:t>
                </a:r>
                <a14:m>
                  <m:oMath xmlns:m="http://schemas.openxmlformats.org/officeDocument/2006/math">
                    <m:r>
                      <a:rPr lang="en-US" sz="1800" b="1">
                        <a:latin typeface="Cambria Math" panose="02040503050406030204" pitchFamily="18" charset="0"/>
                      </a:rPr>
                      <m:t>𝐏</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i="1">
                        <a:latin typeface="Cambria Math" panose="02040503050406030204" pitchFamily="18" charset="0"/>
                      </a:rPr>
                      <m:t>𝑃𝑎𝑟𝑒𝑛𝑡𝑠</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sub>
                        </m:sSub>
                      </m:e>
                    </m:d>
                  </m:oMath>
                </a14:m>
                <a:r>
                  <a:rPr lang="en-US" sz="1800" dirty="0"/>
                  <a:t>) that quantifies the effects that the parent have on the node</a:t>
                </a:r>
              </a:p>
              <a:p>
                <a:r>
                  <a:rPr lang="en-US" sz="1800" dirty="0"/>
                  <a:t>The graph has no directed cycles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371600"/>
                <a:ext cx="7269480" cy="3263503"/>
              </a:xfrm>
              <a:blipFill>
                <a:blip r:embed="rId2"/>
                <a:stretch>
                  <a:fillRect l="-671" t="-935" r="-3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104</a:t>
            </a:fld>
            <a:endParaRPr lang="en-US" dirty="0"/>
          </a:p>
        </p:txBody>
      </p:sp>
    </p:spTree>
    <p:extLst>
      <p:ext uri="{BB962C8B-B14F-4D97-AF65-F5344CB8AC3E}">
        <p14:creationId xmlns:p14="http://schemas.microsoft.com/office/powerpoint/2010/main" val="15529259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Reasoning: Bayesian Networks</a:t>
            </a:r>
          </a:p>
        </p:txBody>
      </p:sp>
      <p:sp>
        <p:nvSpPr>
          <p:cNvPr id="3" name="Content Placeholder 2"/>
          <p:cNvSpPr>
            <a:spLocks noGrp="1"/>
          </p:cNvSpPr>
          <p:nvPr>
            <p:ph idx="1"/>
          </p:nvPr>
        </p:nvSpPr>
        <p:spPr>
          <a:xfrm>
            <a:off x="946404" y="1371600"/>
            <a:ext cx="7269480" cy="3263503"/>
          </a:xfrm>
        </p:spPr>
        <p:txBody>
          <a:bodyPr>
            <a:noAutofit/>
          </a:bodyPr>
          <a:lstStyle/>
          <a:p>
            <a:pPr marL="0" indent="0">
              <a:buNone/>
            </a:pPr>
            <a:r>
              <a:rPr lang="en-US" sz="1800" b="1" dirty="0"/>
              <a:t>A BN is a directed graph with the following properties (</a:t>
            </a:r>
            <a:r>
              <a:rPr lang="en-US" sz="1800" b="1" dirty="0" err="1"/>
              <a:t>contd</a:t>
            </a:r>
            <a:r>
              <a:rPr lang="en-US" sz="1800" b="1" dirty="0"/>
              <a:t>…)</a:t>
            </a:r>
          </a:p>
          <a:p>
            <a:r>
              <a:rPr lang="en-US" sz="1800" dirty="0"/>
              <a:t>If an arc is drawn from Y to Z, then Y is a parent or immediate predecessor of Z, and Z is a descendant of Y</a:t>
            </a:r>
          </a:p>
          <a:p>
            <a:endParaRPr lang="en-US" sz="1800" dirty="0"/>
          </a:p>
          <a:p>
            <a:endParaRPr lang="en-US" sz="1800" dirty="0"/>
          </a:p>
          <a:p>
            <a:endParaRPr lang="en-US" sz="1800" dirty="0"/>
          </a:p>
          <a:p>
            <a:endParaRPr lang="en-US" sz="1800" dirty="0"/>
          </a:p>
          <a:p>
            <a:r>
              <a:rPr lang="en-US" sz="1800" dirty="0"/>
              <a:t>Each variable is conditionally independent of its non-descendants in the graph, given its parents</a:t>
            </a:r>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105</a:t>
            </a:fld>
            <a:endParaRPr lang="en-US" dirty="0"/>
          </a:p>
        </p:txBody>
      </p:sp>
      <p:grpSp>
        <p:nvGrpSpPr>
          <p:cNvPr id="6" name="Group 5"/>
          <p:cNvGrpSpPr/>
          <p:nvPr/>
        </p:nvGrpSpPr>
        <p:grpSpPr>
          <a:xfrm>
            <a:off x="3329559" y="2419350"/>
            <a:ext cx="861441" cy="1447800"/>
            <a:chOff x="4297680" y="3223259"/>
            <a:chExt cx="1668780" cy="2283858"/>
          </a:xfrm>
        </p:grpSpPr>
        <p:sp>
          <p:nvSpPr>
            <p:cNvPr id="7" name="Oval 6"/>
            <p:cNvSpPr/>
            <p:nvPr/>
          </p:nvSpPr>
          <p:spPr>
            <a:xfrm>
              <a:off x="4297680" y="3223259"/>
              <a:ext cx="1668780" cy="8229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00" dirty="0"/>
                <a:t>Y</a:t>
              </a:r>
              <a:endParaRPr lang="en-US" sz="1350" dirty="0"/>
            </a:p>
          </p:txBody>
        </p:sp>
        <p:sp>
          <p:nvSpPr>
            <p:cNvPr id="8" name="Oval 7"/>
            <p:cNvSpPr/>
            <p:nvPr/>
          </p:nvSpPr>
          <p:spPr>
            <a:xfrm>
              <a:off x="4297680" y="4716066"/>
              <a:ext cx="1668780" cy="7910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Z</a:t>
              </a:r>
              <a:endParaRPr lang="en-US" sz="1350" dirty="0"/>
            </a:p>
          </p:txBody>
        </p:sp>
        <p:cxnSp>
          <p:nvCxnSpPr>
            <p:cNvPr id="9" name="Straight Arrow Connector 8"/>
            <p:cNvCxnSpPr>
              <a:stCxn id="7" idx="4"/>
              <a:endCxn id="8" idx="0"/>
            </p:cNvCxnSpPr>
            <p:nvPr/>
          </p:nvCxnSpPr>
          <p:spPr>
            <a:xfrm>
              <a:off x="5132070" y="4046220"/>
              <a:ext cx="0" cy="669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13378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Reasoning: Bayesian Networks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371600"/>
                <a:ext cx="7269480" cy="3263503"/>
              </a:xfrm>
            </p:spPr>
            <p:txBody>
              <a:bodyPr>
                <a:noAutofit/>
              </a:bodyPr>
              <a:lstStyle/>
              <a:p>
                <a:pPr marL="0" indent="0">
                  <a:buNone/>
                </a:pPr>
                <a:r>
                  <a:rPr lang="en-US" sz="1800" b="1" dirty="0"/>
                  <a:t>Incremental Network Construction:</a:t>
                </a:r>
              </a:p>
              <a:p>
                <a:pPr marL="385763" indent="-385763" algn="just">
                  <a:buFont typeface="+mj-lt"/>
                  <a:buAutoNum type="arabicPeriod"/>
                </a:pPr>
                <a:r>
                  <a:rPr lang="en-US" sz="1800" b="1" i="1" dirty="0"/>
                  <a:t>Nodes</a:t>
                </a:r>
                <a:r>
                  <a:rPr lang="en-US" sz="1800" i="1" dirty="0"/>
                  <a:t>: </a:t>
                </a:r>
                <a:r>
                  <a:rPr lang="en-US" sz="1800" dirty="0"/>
                  <a:t>First determine the set of variables that are required to model the domain. Now order them,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2</m:t>
                            </m:r>
                          </m:sub>
                        </m:sSub>
                        <m:r>
                          <a:rPr lang="en-US" sz="1800" i="1">
                            <a:latin typeface="Cambria Math" panose="02040503050406030204" pitchFamily="18" charset="0"/>
                          </a:rPr>
                          <m:t>, . . . ,</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sub>
                        </m:sSub>
                      </m:e>
                    </m:d>
                  </m:oMath>
                </a14:m>
                <a:r>
                  <a:rPr lang="en-US" sz="1800" i="1" dirty="0"/>
                  <a:t>. </a:t>
                </a:r>
                <a:r>
                  <a:rPr lang="en-US" sz="1800" dirty="0"/>
                  <a:t>Any order will work, but the resulting network will be more compact if the variables are ordered such that causes precede effects</a:t>
                </a:r>
              </a:p>
              <a:p>
                <a:pPr marL="385763" indent="-385763" algn="just">
                  <a:buFont typeface="+mj-lt"/>
                  <a:buAutoNum type="arabicPeriod"/>
                </a:pPr>
                <a:r>
                  <a:rPr lang="en-US" sz="1800" b="1" i="1" dirty="0"/>
                  <a:t>Links</a:t>
                </a:r>
                <a:r>
                  <a:rPr lang="en-US" sz="1800" i="1" dirty="0"/>
                  <a:t> </a:t>
                </a:r>
                <a:r>
                  <a:rPr lang="en-US" sz="1800" dirty="0"/>
                  <a:t>: for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𝑖</m:t>
                        </m:r>
                        <m:r>
                          <a:rPr lang="en-US" sz="1800" i="1">
                            <a:latin typeface="Cambria Math" panose="02040503050406030204" pitchFamily="18" charset="0"/>
                          </a:rPr>
                          <m:t>=1 </m:t>
                        </m:r>
                        <m:r>
                          <a:rPr lang="en-US" sz="1800" i="1">
                            <a:latin typeface="Cambria Math" panose="02040503050406030204" pitchFamily="18" charset="0"/>
                          </a:rPr>
                          <m:t>𝑡𝑜</m:t>
                        </m:r>
                        <m:r>
                          <a:rPr lang="en-US" sz="1800" i="1">
                            <a:latin typeface="Cambria Math" panose="02040503050406030204" pitchFamily="18" charset="0"/>
                          </a:rPr>
                          <m:t> </m:t>
                        </m:r>
                        <m:r>
                          <a:rPr lang="en-US" sz="1800" i="1">
                            <a:latin typeface="Cambria Math" panose="02040503050406030204" pitchFamily="18" charset="0"/>
                          </a:rPr>
                          <m:t>𝑛</m:t>
                        </m:r>
                      </m:e>
                      <m:sup/>
                    </m:sSup>
                    <m:r>
                      <a:rPr lang="en-US" sz="1800" i="1">
                        <a:latin typeface="Cambria Math" panose="02040503050406030204" pitchFamily="18" charset="0"/>
                      </a:rPr>
                      <m:t> </m:t>
                    </m:r>
                    <m:r>
                      <a:rPr lang="en-US" sz="1800" i="1">
                        <a:latin typeface="Cambria Math" panose="02040503050406030204" pitchFamily="18" charset="0"/>
                      </a:rPr>
                      <m:t>𝑑𝑜</m:t>
                    </m:r>
                    <m:r>
                      <a:rPr lang="en-US" sz="1800" i="1">
                        <a:latin typeface="Cambria Math" panose="02040503050406030204" pitchFamily="18" charset="0"/>
                      </a:rPr>
                      <m:t>:</m:t>
                    </m:r>
                  </m:oMath>
                </a14:m>
                <a:endParaRPr lang="en-US" sz="1800" i="1" dirty="0"/>
              </a:p>
              <a:p>
                <a:pPr marL="728663" lvl="1" indent="-385763" algn="just">
                  <a:buFont typeface="+mj-lt"/>
                  <a:buAutoNum type="arabicPeriod"/>
                </a:pPr>
                <a:r>
                  <a:rPr lang="en-US" sz="1500" dirty="0"/>
                  <a:t>Choose, from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𝑋</m:t>
                        </m:r>
                      </m:e>
                      <m:sub>
                        <m:r>
                          <a:rPr lang="en-US" sz="1500" i="1">
                            <a:latin typeface="Cambria Math" panose="02040503050406030204" pitchFamily="18" charset="0"/>
                          </a:rPr>
                          <m:t>1</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𝑋</m:t>
                        </m:r>
                      </m:e>
                      <m:sub>
                        <m:r>
                          <a:rPr lang="en-US" sz="1500" i="1">
                            <a:latin typeface="Cambria Math" panose="02040503050406030204" pitchFamily="18" charset="0"/>
                          </a:rPr>
                          <m:t>𝑛</m:t>
                        </m:r>
                        <m:r>
                          <a:rPr lang="en-US" sz="1500" i="1">
                            <a:latin typeface="Cambria Math" panose="02040503050406030204" pitchFamily="18" charset="0"/>
                          </a:rPr>
                          <m:t>−1</m:t>
                        </m:r>
                      </m:sub>
                    </m:sSub>
                  </m:oMath>
                </a14:m>
                <a:r>
                  <a:rPr lang="en-US" sz="1500" dirty="0"/>
                  <a:t> , a minimal set of parents for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𝑋</m:t>
                        </m:r>
                      </m:e>
                      <m:sub>
                        <m:r>
                          <a:rPr lang="en-US" sz="1500" i="1">
                            <a:latin typeface="Cambria Math" panose="02040503050406030204" pitchFamily="18" charset="0"/>
                          </a:rPr>
                          <m:t>𝑖</m:t>
                        </m:r>
                      </m:sub>
                    </m:sSub>
                  </m:oMath>
                </a14:m>
                <a:r>
                  <a:rPr lang="en-US" sz="1500" dirty="0"/>
                  <a:t> such that equation </a:t>
                </a:r>
                <a14:m>
                  <m:oMath xmlns:m="http://schemas.openxmlformats.org/officeDocument/2006/math">
                    <m:r>
                      <a:rPr lang="en-US" sz="1500" b="1">
                        <a:latin typeface="Cambria Math" panose="02040503050406030204" pitchFamily="18" charset="0"/>
                      </a:rPr>
                      <m:t>𝐏</m:t>
                    </m:r>
                    <m:r>
                      <a:rPr lang="en-US" sz="1500">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𝑋</m:t>
                        </m:r>
                      </m:e>
                      <m:sub>
                        <m:r>
                          <a:rPr lang="en-US" sz="1500" i="1">
                            <a:latin typeface="Cambria Math" panose="02040503050406030204" pitchFamily="18" charset="0"/>
                          </a:rPr>
                          <m:t>𝑖</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𝑋</m:t>
                        </m:r>
                      </m:e>
                      <m:sub>
                        <m:r>
                          <a:rPr lang="en-US" sz="1500" i="1">
                            <a:latin typeface="Cambria Math" panose="02040503050406030204" pitchFamily="18" charset="0"/>
                          </a:rPr>
                          <m:t>𝑖</m:t>
                        </m:r>
                        <m:r>
                          <a:rPr lang="en-US" sz="1500" i="1">
                            <a:latin typeface="Cambria Math" panose="02040503050406030204" pitchFamily="18" charset="0"/>
                          </a:rPr>
                          <m:t>−1</m:t>
                        </m:r>
                      </m:sub>
                    </m:sSub>
                    <m:r>
                      <a:rPr lang="en-US" sz="1500" i="1">
                        <a:latin typeface="Cambria Math" panose="02040503050406030204" pitchFamily="18" charset="0"/>
                      </a:rPr>
                      <m:t>, …,</m:t>
                    </m:r>
                    <m:sSub>
                      <m:sSubPr>
                        <m:ctrlPr>
                          <a:rPr lang="en-US" sz="1500" i="1">
                            <a:latin typeface="Cambria Math" panose="02040503050406030204" pitchFamily="18" charset="0"/>
                          </a:rPr>
                        </m:ctrlPr>
                      </m:sSubPr>
                      <m:e>
                        <m:r>
                          <a:rPr lang="en-US" sz="1500" i="1">
                            <a:latin typeface="Cambria Math" panose="02040503050406030204" pitchFamily="18" charset="0"/>
                          </a:rPr>
                          <m:t>𝑋</m:t>
                        </m:r>
                      </m:e>
                      <m:sub>
                        <m:r>
                          <a:rPr lang="en-US" sz="1500" i="1">
                            <a:latin typeface="Cambria Math" panose="02040503050406030204" pitchFamily="18" charset="0"/>
                          </a:rPr>
                          <m:t>1</m:t>
                        </m:r>
                      </m:sub>
                    </m:sSub>
                  </m:oMath>
                </a14:m>
                <a:r>
                  <a:rPr lang="en-US" sz="1500" dirty="0"/>
                  <a:t>)</a:t>
                </a:r>
                <a14:m>
                  <m:oMath xmlns:m="http://schemas.openxmlformats.org/officeDocument/2006/math">
                    <m:r>
                      <a:rPr lang="en-US" sz="1500">
                        <a:latin typeface="Cambria Math" panose="02040503050406030204" pitchFamily="18" charset="0"/>
                      </a:rPr>
                      <m:t>=</m:t>
                    </m:r>
                    <m:r>
                      <a:rPr lang="en-US" sz="1500" b="1">
                        <a:latin typeface="Cambria Math" panose="02040503050406030204" pitchFamily="18" charset="0"/>
                      </a:rPr>
                      <m:t>𝐏</m:t>
                    </m:r>
                    <m:r>
                      <a:rPr lang="en-US" sz="1500">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𝑋</m:t>
                        </m:r>
                      </m:e>
                      <m:sub>
                        <m:r>
                          <a:rPr lang="en-US" sz="1500" i="1">
                            <a:latin typeface="Cambria Math" panose="02040503050406030204" pitchFamily="18" charset="0"/>
                          </a:rPr>
                          <m:t>𝑖</m:t>
                        </m:r>
                      </m:sub>
                    </m:sSub>
                    <m:r>
                      <a:rPr lang="en-US" sz="1500" i="1">
                        <a:latin typeface="Cambria Math" panose="02040503050406030204" pitchFamily="18" charset="0"/>
                      </a:rPr>
                      <m:t>|</m:t>
                    </m:r>
                    <m:r>
                      <a:rPr lang="en-US" sz="1500" i="1">
                        <a:latin typeface="Cambria Math" panose="02040503050406030204" pitchFamily="18" charset="0"/>
                      </a:rPr>
                      <m:t>𝑃𝑎𝑟𝑒𝑛𝑡𝑠</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𝑋</m:t>
                            </m:r>
                          </m:e>
                          <m:sub>
                            <m:r>
                              <a:rPr lang="en-US" sz="1500" i="1">
                                <a:latin typeface="Cambria Math" panose="02040503050406030204" pitchFamily="18" charset="0"/>
                              </a:rPr>
                              <m:t>𝑖</m:t>
                            </m:r>
                          </m:sub>
                        </m:sSub>
                      </m:e>
                    </m:d>
                  </m:oMath>
                </a14:m>
                <a:r>
                  <a:rPr lang="en-US" sz="1500" dirty="0"/>
                  <a:t>) is satisfied</a:t>
                </a:r>
              </a:p>
              <a:p>
                <a:pPr marL="728663" lvl="1" indent="-385763" algn="just">
                  <a:buFont typeface="+mj-lt"/>
                  <a:buAutoNum type="arabicPeriod"/>
                </a:pPr>
                <a:r>
                  <a:rPr lang="en-US" sz="1500" dirty="0"/>
                  <a:t>For each parent insert a link from the parent to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𝑋</m:t>
                        </m:r>
                      </m:e>
                      <m:sub>
                        <m:r>
                          <a:rPr lang="en-US" sz="1500" i="1">
                            <a:latin typeface="Cambria Math" panose="02040503050406030204" pitchFamily="18" charset="0"/>
                          </a:rPr>
                          <m:t>𝑖</m:t>
                        </m:r>
                      </m:sub>
                    </m:sSub>
                  </m:oMath>
                </a14:m>
                <a:endParaRPr lang="en-US" sz="1500" dirty="0"/>
              </a:p>
              <a:p>
                <a:pPr marL="728663" lvl="1" indent="-385763" algn="just">
                  <a:buFont typeface="+mj-lt"/>
                  <a:buAutoNum type="arabicPeriod"/>
                </a:pPr>
                <a:r>
                  <a:rPr lang="en-US" sz="1500" dirty="0"/>
                  <a:t>CPTs: Write down the Conditional Probability Table, </a:t>
                </a:r>
                <a14:m>
                  <m:oMath xmlns:m="http://schemas.openxmlformats.org/officeDocument/2006/math">
                    <m:r>
                      <a:rPr lang="en-US" sz="1500" b="1">
                        <a:latin typeface="Cambria Math" panose="02040503050406030204" pitchFamily="18" charset="0"/>
                      </a:rPr>
                      <m:t>𝐏</m:t>
                    </m:r>
                    <m:r>
                      <a:rPr lang="en-US" sz="1500">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𝑋</m:t>
                        </m:r>
                      </m:e>
                      <m:sub>
                        <m:r>
                          <a:rPr lang="en-US" sz="1500" i="1">
                            <a:latin typeface="Cambria Math" panose="02040503050406030204" pitchFamily="18" charset="0"/>
                          </a:rPr>
                          <m:t>𝑖</m:t>
                        </m:r>
                      </m:sub>
                    </m:sSub>
                    <m:r>
                      <a:rPr lang="en-US" sz="1500" i="1">
                        <a:latin typeface="Cambria Math" panose="02040503050406030204" pitchFamily="18" charset="0"/>
                      </a:rPr>
                      <m:t>|</m:t>
                    </m:r>
                    <m:r>
                      <a:rPr lang="en-US" sz="1500" i="1">
                        <a:latin typeface="Cambria Math" panose="02040503050406030204" pitchFamily="18" charset="0"/>
                      </a:rPr>
                      <m:t>𝑃𝑎𝑟𝑒𝑛𝑡𝑠</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𝑋</m:t>
                            </m:r>
                          </m:e>
                          <m:sub>
                            <m:r>
                              <a:rPr lang="en-US" sz="1500" i="1">
                                <a:latin typeface="Cambria Math" panose="02040503050406030204" pitchFamily="18" charset="0"/>
                              </a:rPr>
                              <m:t>𝑖</m:t>
                            </m:r>
                          </m:sub>
                        </m:sSub>
                      </m:e>
                    </m:d>
                  </m:oMath>
                </a14:m>
                <a:r>
                  <a:rPr lang="en-US" sz="15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371600"/>
                <a:ext cx="7269480" cy="3263503"/>
              </a:xfrm>
              <a:blipFill>
                <a:blip r:embed="rId2"/>
                <a:stretch>
                  <a:fillRect l="-671" t="-935" r="-7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106</a:t>
            </a:fld>
            <a:endParaRPr lang="en-US" dirty="0"/>
          </a:p>
        </p:txBody>
      </p:sp>
    </p:spTree>
    <p:extLst>
      <p:ext uri="{BB962C8B-B14F-4D97-AF65-F5344CB8AC3E}">
        <p14:creationId xmlns:p14="http://schemas.microsoft.com/office/powerpoint/2010/main" val="19084861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Reasoning: Bayesian Networks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371600"/>
                <a:ext cx="7269480" cy="3263503"/>
              </a:xfrm>
            </p:spPr>
            <p:txBody>
              <a:bodyPr>
                <a:noAutofit/>
              </a:bodyPr>
              <a:lstStyle/>
              <a:p>
                <a:pPr marL="0" indent="0">
                  <a:buNone/>
                </a:pPr>
                <a:r>
                  <a:rPr lang="en-US" sz="1800" dirty="0"/>
                  <a:t>Conditional Independence:</a:t>
                </a:r>
              </a:p>
              <a:p>
                <a:pPr marL="0" indent="0">
                  <a:buNone/>
                </a:pPr>
                <a14:m>
                  <m:oMath xmlns:m="http://schemas.openxmlformats.org/officeDocument/2006/math">
                    <m:r>
                      <a:rPr lang="en-US" sz="1800" b="1">
                        <a:latin typeface="Cambria Math" panose="02040503050406030204" pitchFamily="18" charset="0"/>
                      </a:rPr>
                      <m:t>𝐏</m:t>
                    </m:r>
                    <m:d>
                      <m:dPr>
                        <m:ctrlPr>
                          <a:rPr lang="en-US" sz="1800" b="1"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sub>
                        </m:sSub>
                      </m:e>
                    </m:d>
                    <m:r>
                      <a:rPr lang="en-US" sz="1800">
                        <a:latin typeface="Cambria Math" panose="02040503050406030204" pitchFamily="18" charset="0"/>
                      </a:rPr>
                      <m:t>=</m:t>
                    </m:r>
                    <m:r>
                      <a:rPr lang="en-US" sz="1800" b="1">
                        <a:latin typeface="Cambria Math" panose="02040503050406030204" pitchFamily="18" charset="0"/>
                      </a:rPr>
                      <m:t>𝐏</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oMath>
                </a14:m>
                <a:r>
                  <a:rPr lang="en-US" sz="1800" dirty="0"/>
                  <a:t>)</a:t>
                </a:r>
                <a:r>
                  <a:rPr lang="en-US" sz="1800" b="1" dirty="0"/>
                  <a:t> </a:t>
                </a:r>
                <a14:m>
                  <m:oMath xmlns:m="http://schemas.openxmlformats.org/officeDocument/2006/math">
                    <m:r>
                      <a:rPr lang="en-US" sz="1800" b="1">
                        <a:latin typeface="Cambria Math" panose="02040503050406030204" pitchFamily="18" charset="0"/>
                      </a:rPr>
                      <m:t>𝐏</m:t>
                    </m:r>
                    <m:d>
                      <m:dPr>
                        <m:ctrlPr>
                          <a:rPr lang="en-US" sz="1800" b="1"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e>
                    </m:d>
                  </m:oMath>
                </a14:m>
                <a:endParaRPr lang="en-US" sz="1800" dirty="0"/>
              </a:p>
              <a:p>
                <a:pPr marL="0" indent="0">
                  <a:buNone/>
                </a:pPr>
                <a:r>
                  <a:rPr lang="en-US" sz="1800" dirty="0"/>
                  <a:t>		        = </a:t>
                </a:r>
                <a14:m>
                  <m:oMath xmlns:m="http://schemas.openxmlformats.org/officeDocument/2006/math">
                    <m:r>
                      <a:rPr lang="en-US" sz="1800" b="1">
                        <a:latin typeface="Cambria Math" panose="02040503050406030204" pitchFamily="18" charset="0"/>
                      </a:rPr>
                      <m:t>𝐏</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oMath>
                </a14:m>
                <a:r>
                  <a:rPr lang="en-US" sz="1800" dirty="0"/>
                  <a:t>)</a:t>
                </a:r>
                <a:r>
                  <a:rPr lang="en-US" sz="1800" b="1" dirty="0"/>
                  <a:t> </a:t>
                </a:r>
                <a14:m>
                  <m:oMath xmlns:m="http://schemas.openxmlformats.org/officeDocument/2006/math">
                    <m:r>
                      <a:rPr lang="en-US" sz="1800" b="1">
                        <a:latin typeface="Cambria Math" panose="02040503050406030204" pitchFamily="18" charset="0"/>
                      </a:rPr>
                      <m:t>𝐏</m:t>
                    </m:r>
                    <m:d>
                      <m:dPr>
                        <m:ctrlPr>
                          <a:rPr lang="en-US" sz="1800" b="1"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e>
                    </m:d>
                    <m:r>
                      <a:rPr lang="en-US" sz="1800">
                        <a:latin typeface="Cambria Math" panose="02040503050406030204" pitchFamily="18" charset="0"/>
                      </a:rPr>
                      <m:t>…</m:t>
                    </m:r>
                    <m:r>
                      <a:rPr lang="en-US" sz="1800" b="1">
                        <a:latin typeface="Cambria Math" panose="02040503050406030204" pitchFamily="18" charset="0"/>
                      </a:rPr>
                      <m:t>𝐏</m:t>
                    </m:r>
                    <m:d>
                      <m:dPr>
                        <m:ctrlPr>
                          <a:rPr lang="en-US" sz="1800" b="1"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e>
                    </m:d>
                    <m:r>
                      <a:rPr lang="en-US" sz="1800" b="1">
                        <a:latin typeface="Cambria Math" panose="02040503050406030204" pitchFamily="18" charset="0"/>
                      </a:rPr>
                      <m:t>𝐏</m:t>
                    </m:r>
                    <m:d>
                      <m:dPr>
                        <m:ctrlPr>
                          <a:rPr lang="en-US" sz="1800" b="1"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e>
                    </m:d>
                  </m:oMath>
                </a14:m>
                <a:endParaRPr lang="en-US" sz="1800" dirty="0"/>
              </a:p>
              <a:p>
                <a:pPr marL="0" indent="0">
                  <a:buNone/>
                </a:pPr>
                <a:r>
                  <a:rPr lang="en-US" sz="1800" dirty="0"/>
                  <a:t>		        </a:t>
                </a:r>
                <a14:m>
                  <m:oMath xmlns:m="http://schemas.openxmlformats.org/officeDocument/2006/math">
                    <m:r>
                      <a:rPr lang="en-US" sz="1800">
                        <a:latin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𝑛</m:t>
                        </m:r>
                      </m:sup>
                      <m:e>
                        <m:r>
                          <a:rPr lang="en-US" sz="1800" b="1">
                            <a:latin typeface="Cambria Math" panose="02040503050406030204" pitchFamily="18" charset="0"/>
                          </a:rPr>
                          <m:t>𝐏</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i="1">
                            <a:latin typeface="Cambria Math" panose="02040503050406030204" pitchFamily="18" charset="0"/>
                          </a:rPr>
                          <m:t>𝑃𝑎𝑟𝑒𝑛𝑡𝑠</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sub>
                            </m:sSub>
                          </m:e>
                        </m:d>
                        <m:r>
                          <m:rPr>
                            <m:nor/>
                          </m:rPr>
                          <a:rPr lang="en-US" sz="1800" dirty="0"/>
                          <m:t>)</m:t>
                        </m:r>
                      </m:e>
                    </m:nary>
                  </m:oMath>
                </a14:m>
                <a:endParaRPr lang="en-US" sz="1800" dirty="0"/>
              </a:p>
              <a:p>
                <a:pPr marL="0" indent="0">
                  <a:buNone/>
                </a:pPr>
                <a:endParaRPr lang="en-US" sz="1800" dirty="0"/>
              </a:p>
              <a:p>
                <a:pPr marL="0" indent="0">
                  <a:buNone/>
                </a:pPr>
                <a:r>
                  <a:rPr lang="en-US" sz="1800" dirty="0"/>
                  <a:t>A BN represents Conditional Independence </a:t>
                </a:r>
              </a:p>
              <a:p>
                <a:pPr marL="0" indent="0">
                  <a:buNone/>
                </a:pPr>
                <a14:m>
                  <m:oMath xmlns:m="http://schemas.openxmlformats.org/officeDocument/2006/math">
                    <m:r>
                      <a:rPr lang="en-US" sz="1800" b="1">
                        <a:latin typeface="Cambria Math" panose="02040503050406030204" pitchFamily="18" charset="0"/>
                      </a:rPr>
                      <m:t>𝐏</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oMath>
                </a14:m>
                <a:r>
                  <a:rPr lang="en-US" sz="1800" dirty="0"/>
                  <a:t>)</a:t>
                </a:r>
                <a14:m>
                  <m:oMath xmlns:m="http://schemas.openxmlformats.org/officeDocument/2006/math">
                    <m:r>
                      <a:rPr lang="en-US" sz="1800">
                        <a:latin typeface="Cambria Math" panose="02040503050406030204" pitchFamily="18" charset="0"/>
                      </a:rPr>
                      <m:t>=</m:t>
                    </m:r>
                    <m:r>
                      <a:rPr lang="en-US" sz="1800" b="1">
                        <a:latin typeface="Cambria Math" panose="02040503050406030204" pitchFamily="18" charset="0"/>
                      </a:rPr>
                      <m:t>𝐏</m:t>
                    </m:r>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i="1">
                        <a:latin typeface="Cambria Math" panose="02040503050406030204" pitchFamily="18" charset="0"/>
                      </a:rPr>
                      <m:t>𝑃𝑎𝑟𝑒𝑛𝑡𝑠</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𝑖</m:t>
                            </m:r>
                          </m:sub>
                        </m:sSub>
                      </m:e>
                    </m:d>
                  </m:oMath>
                </a14:m>
                <a:r>
                  <a:rPr lang="en-US" sz="1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371600"/>
                <a:ext cx="7269480" cy="3263503"/>
              </a:xfrm>
              <a:blipFill>
                <a:blip r:embed="rId2"/>
                <a:stretch>
                  <a:fillRect l="-671" t="-9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107</a:t>
            </a:fld>
            <a:endParaRPr lang="en-US" dirty="0"/>
          </a:p>
        </p:txBody>
      </p:sp>
    </p:spTree>
    <p:extLst>
      <p:ext uri="{BB962C8B-B14F-4D97-AF65-F5344CB8AC3E}">
        <p14:creationId xmlns:p14="http://schemas.microsoft.com/office/powerpoint/2010/main" val="37091895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Reasoning: Bayesian Networks</a:t>
            </a:r>
          </a:p>
        </p:txBody>
      </p:sp>
      <p:sp>
        <p:nvSpPr>
          <p:cNvPr id="3" name="Content Placeholder 2"/>
          <p:cNvSpPr>
            <a:spLocks noGrp="1"/>
          </p:cNvSpPr>
          <p:nvPr>
            <p:ph idx="1"/>
          </p:nvPr>
        </p:nvSpPr>
        <p:spPr>
          <a:xfrm>
            <a:off x="946404" y="1371600"/>
            <a:ext cx="7269480" cy="3263503"/>
          </a:xfrm>
        </p:spPr>
        <p:txBody>
          <a:bodyPr>
            <a:noAutofit/>
          </a:bodyPr>
          <a:lstStyle/>
          <a:p>
            <a:pPr marL="0" indent="0">
              <a:buNone/>
            </a:pPr>
            <a:r>
              <a:rPr lang="en-US" sz="1800" b="1" dirty="0"/>
              <a:t>Example</a:t>
            </a:r>
          </a:p>
          <a:p>
            <a:r>
              <a:rPr lang="en-US" sz="1800" dirty="0"/>
              <a:t>Burglar Alarm at Home</a:t>
            </a:r>
          </a:p>
          <a:p>
            <a:pPr lvl="1"/>
            <a:r>
              <a:rPr lang="en-US" sz="1500" dirty="0"/>
              <a:t>Fairly reliable at detecting a Burglary</a:t>
            </a:r>
          </a:p>
          <a:p>
            <a:pPr lvl="1"/>
            <a:r>
              <a:rPr lang="en-US" sz="1500" dirty="0"/>
              <a:t>Also Respond at times of Earthquake</a:t>
            </a:r>
          </a:p>
          <a:p>
            <a:r>
              <a:rPr lang="en-US" sz="1800" dirty="0"/>
              <a:t>Two neighbors (John and Mary) on hearing Alarm calls you</a:t>
            </a:r>
          </a:p>
          <a:p>
            <a:pPr lvl="1"/>
            <a:r>
              <a:rPr lang="en-US" sz="1500" dirty="0"/>
              <a:t>John always calls when he hears the alarm, but sometimes confuses the telephone ringing with the alarm and calls then too</a:t>
            </a:r>
          </a:p>
          <a:p>
            <a:pPr lvl="1"/>
            <a:r>
              <a:rPr lang="en-US" sz="1500" dirty="0"/>
              <a:t>Mary likes aloud music and sometimes misses the alarm altogether</a:t>
            </a:r>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108</a:t>
            </a:fld>
            <a:endParaRPr lang="en-US" dirty="0"/>
          </a:p>
        </p:txBody>
      </p:sp>
    </p:spTree>
    <p:extLst>
      <p:ext uri="{BB962C8B-B14F-4D97-AF65-F5344CB8AC3E}">
        <p14:creationId xmlns:p14="http://schemas.microsoft.com/office/powerpoint/2010/main" val="34066994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Reasoning: Bayesian Networks</a:t>
            </a:r>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109</a:t>
            </a:fld>
            <a:endParaRPr lang="en-US" dirty="0"/>
          </a:p>
        </p:txBody>
      </p:sp>
      <p:pic>
        <p:nvPicPr>
          <p:cNvPr id="5" name="Content Placeholder 4"/>
          <p:cNvPicPr>
            <a:picLocks noGrp="1" noChangeAspect="1"/>
          </p:cNvPicPr>
          <p:nvPr>
            <p:ph idx="1"/>
          </p:nvPr>
        </p:nvPicPr>
        <p:blipFill>
          <a:blip r:embed="rId2"/>
          <a:stretch>
            <a:fillRect/>
          </a:stretch>
        </p:blipFill>
        <p:spPr>
          <a:xfrm>
            <a:off x="1293376" y="1268491"/>
            <a:ext cx="5069889" cy="3617834"/>
          </a:xfrm>
          <a:prstGeom prst="rect">
            <a:avLst/>
          </a:prstGeom>
        </p:spPr>
      </p:pic>
    </p:spTree>
    <p:extLst>
      <p:ext uri="{BB962C8B-B14F-4D97-AF65-F5344CB8AC3E}">
        <p14:creationId xmlns:p14="http://schemas.microsoft.com/office/powerpoint/2010/main" val="154142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Knowledge Based Agent</a:t>
            </a:r>
          </a:p>
        </p:txBody>
      </p:sp>
      <p:sp>
        <p:nvSpPr>
          <p:cNvPr id="3" name="Content Placeholder 2"/>
          <p:cNvSpPr>
            <a:spLocks noGrp="1"/>
          </p:cNvSpPr>
          <p:nvPr>
            <p:ph idx="1"/>
          </p:nvPr>
        </p:nvSpPr>
        <p:spPr/>
        <p:txBody>
          <a:bodyPr>
            <a:normAutofit fontScale="85000" lnSpcReduction="10000"/>
          </a:bodyPr>
          <a:lstStyle/>
          <a:p>
            <a:r>
              <a:rPr lang="en-GB" dirty="0"/>
              <a:t>Knowledge Base: a set of sentences</a:t>
            </a:r>
          </a:p>
          <a:p>
            <a:r>
              <a:rPr lang="en-GB" dirty="0"/>
              <a:t>An agent having a knowledge base </a:t>
            </a:r>
          </a:p>
          <a:p>
            <a:r>
              <a:rPr lang="en-GB" dirty="0"/>
              <a:t>Each sentence in a knowledge base is expressed in a language called a knowledge representation language</a:t>
            </a:r>
          </a:p>
          <a:p>
            <a:r>
              <a:rPr lang="en-GB" dirty="0"/>
              <a:t>There must be a way to add new sentences to the knowledge base</a:t>
            </a:r>
          </a:p>
          <a:p>
            <a:r>
              <a:rPr lang="en-GB" dirty="0"/>
              <a:t>Logical Agents must infer from the knowledge base that has the information from the past or background knowledge</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11</a:t>
            </a:fld>
            <a:endParaRPr lang="en-GB"/>
          </a:p>
        </p:txBody>
      </p:sp>
    </p:spTree>
    <p:extLst>
      <p:ext uri="{BB962C8B-B14F-4D97-AF65-F5344CB8AC3E}">
        <p14:creationId xmlns:p14="http://schemas.microsoft.com/office/powerpoint/2010/main" val="45110576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Reasoning: Bayesian Networks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371600"/>
                <a:ext cx="7269480" cy="3263503"/>
              </a:xfrm>
            </p:spPr>
            <p:txBody>
              <a:bodyPr>
                <a:noAutofit/>
              </a:bodyPr>
              <a:lstStyle/>
              <a:p>
                <a:r>
                  <a:rPr lang="en-US" sz="1500" dirty="0"/>
                  <a:t>Inference from Effect to cause; given Burglary, what is P(J|B)?</a:t>
                </a:r>
              </a:p>
              <a:p>
                <a:pPr marL="0" indent="0">
                  <a:buNone/>
                </a:pPr>
                <a:r>
                  <a:rPr lang="en-US" sz="1500" dirty="0"/>
                  <a:t>	P(J | B) = ?</a:t>
                </a:r>
              </a:p>
              <a:p>
                <a:pPr marL="0" indent="0">
                  <a:buNone/>
                </a:pPr>
                <a:r>
                  <a:rPr lang="en-US" sz="1500" dirty="0"/>
                  <a:t>	first calculate probability of Alarm ringing on burglary:</a:t>
                </a:r>
              </a:p>
              <a:p>
                <a:pPr marL="0" indent="0">
                  <a:buNone/>
                </a:pPr>
                <a:r>
                  <a:rPr lang="en-US" sz="1500" dirty="0"/>
                  <a:t>	P(A | B) = P(B)P(</a:t>
                </a:r>
                <a14:m>
                  <m:oMath xmlns:m="http://schemas.openxmlformats.org/officeDocument/2006/math">
                    <m:r>
                      <a:rPr lang="en-US" sz="1500" i="1">
                        <a:latin typeface="Cambria Math" panose="02040503050406030204" pitchFamily="18" charset="0"/>
                        <a:ea typeface="Cambria Math" panose="02040503050406030204" pitchFamily="18" charset="0"/>
                      </a:rPr>
                      <m:t>¬</m:t>
                    </m:r>
                  </m:oMath>
                </a14:m>
                <a:r>
                  <a:rPr lang="en-US" sz="1500" dirty="0"/>
                  <a:t>E)P(B</a:t>
                </a:r>
                <a14:m>
                  <m:oMath xmlns:m="http://schemas.openxmlformats.org/officeDocument/2006/math">
                    <m:r>
                      <a:rPr lang="en-US" sz="1500" i="1" dirty="0">
                        <a:latin typeface="Cambria Math" panose="02040503050406030204" pitchFamily="18" charset="0"/>
                        <a:ea typeface="Cambria Math" panose="02040503050406030204" pitchFamily="18" charset="0"/>
                      </a:rPr>
                      <m:t>∩</m:t>
                    </m:r>
                    <m:r>
                      <a:rPr lang="en-US" sz="1500" i="1">
                        <a:latin typeface="Cambria Math" panose="02040503050406030204" pitchFamily="18" charset="0"/>
                        <a:ea typeface="Cambria Math" panose="02040503050406030204" pitchFamily="18" charset="0"/>
                      </a:rPr>
                      <m:t>¬</m:t>
                    </m:r>
                  </m:oMath>
                </a14:m>
                <a:r>
                  <a:rPr lang="en-US" sz="1500" dirty="0"/>
                  <a:t>E) + P(B)P(E)P(B</a:t>
                </a:r>
                <a14:m>
                  <m:oMath xmlns:m="http://schemas.openxmlformats.org/officeDocument/2006/math">
                    <m:r>
                      <a:rPr lang="en-US" sz="1500" i="1" dirty="0">
                        <a:latin typeface="Cambria Math" panose="02040503050406030204" pitchFamily="18" charset="0"/>
                        <a:ea typeface="Cambria Math" panose="02040503050406030204" pitchFamily="18" charset="0"/>
                      </a:rPr>
                      <m:t>∩</m:t>
                    </m:r>
                  </m:oMath>
                </a14:m>
                <a:r>
                  <a:rPr lang="en-US" sz="1500" dirty="0"/>
                  <a:t>E) </a:t>
                </a:r>
              </a:p>
              <a:p>
                <a:pPr marL="0" indent="0">
                  <a:buNone/>
                </a:pPr>
                <a:r>
                  <a:rPr lang="en-US" sz="1500" dirty="0"/>
                  <a:t>	P(A | B) = 1*(0.998)*(0.94) + 1*(0.002)*(0.95)</a:t>
                </a:r>
              </a:p>
              <a:p>
                <a:pPr marL="0" indent="0">
                  <a:buNone/>
                </a:pPr>
                <a:r>
                  <a:rPr lang="en-US" sz="1500" dirty="0"/>
                  <a:t>	P(A | B) = 0.94</a:t>
                </a:r>
              </a:p>
              <a:p>
                <a:pPr marL="0" indent="0">
                  <a:buNone/>
                </a:pPr>
                <a:r>
                  <a:rPr lang="en-US" sz="1500" dirty="0"/>
                  <a:t>	Now, Let us calculate P(J | B)</a:t>
                </a:r>
              </a:p>
              <a:p>
                <a:pPr marL="0" indent="0">
                  <a:buNone/>
                </a:pPr>
                <a:r>
                  <a:rPr lang="en-US" sz="1500" dirty="0"/>
                  <a:t>	P(J | B) = P(A | B)*P(J) + P(</a:t>
                </a:r>
                <a14:m>
                  <m:oMath xmlns:m="http://schemas.openxmlformats.org/officeDocument/2006/math">
                    <m:r>
                      <a:rPr lang="en-US" sz="1500" i="1">
                        <a:latin typeface="Cambria Math" panose="02040503050406030204" pitchFamily="18" charset="0"/>
                        <a:ea typeface="Cambria Math" panose="02040503050406030204" pitchFamily="18" charset="0"/>
                      </a:rPr>
                      <m:t>¬</m:t>
                    </m:r>
                    <m:r>
                      <a:rPr lang="en-US" sz="1500">
                        <a:latin typeface="Cambria Math" panose="02040503050406030204" pitchFamily="18" charset="0"/>
                        <a:ea typeface="Cambria Math" panose="02040503050406030204" pitchFamily="18" charset="0"/>
                      </a:rPr>
                      <m:t>(</m:t>
                    </m:r>
                  </m:oMath>
                </a14:m>
                <a:r>
                  <a:rPr lang="en-US" sz="1500" dirty="0"/>
                  <a:t>A | B))*P(</a:t>
                </a:r>
                <a14:m>
                  <m:oMath xmlns:m="http://schemas.openxmlformats.org/officeDocument/2006/math">
                    <m:r>
                      <a:rPr lang="en-US" sz="1500" i="1">
                        <a:latin typeface="Cambria Math" panose="02040503050406030204" pitchFamily="18" charset="0"/>
                        <a:ea typeface="Cambria Math" panose="02040503050406030204" pitchFamily="18" charset="0"/>
                      </a:rPr>
                      <m:t>¬</m:t>
                    </m:r>
                  </m:oMath>
                </a14:m>
                <a:r>
                  <a:rPr lang="en-US" sz="1500" dirty="0"/>
                  <a:t>J)</a:t>
                </a:r>
              </a:p>
              <a:p>
                <a:pPr marL="0" indent="0">
                  <a:buNone/>
                </a:pPr>
                <a:r>
                  <a:rPr lang="en-US" sz="1500" dirty="0"/>
                  <a:t>	P(J | B) = (0.94) * (0.9) + (0.06) * (0.05) = 0.85</a:t>
                </a:r>
              </a:p>
              <a:p>
                <a:r>
                  <a:rPr lang="en-US" sz="1500" dirty="0"/>
                  <a:t>Also calculate P(M|B)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371600"/>
                <a:ext cx="7269480" cy="3263503"/>
              </a:xfrm>
              <a:blipFill>
                <a:blip r:embed="rId2"/>
                <a:stretch>
                  <a:fillRect t="-3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110</a:t>
            </a:fld>
            <a:endParaRPr lang="en-US" dirty="0"/>
          </a:p>
        </p:txBody>
      </p:sp>
    </p:spTree>
    <p:extLst>
      <p:ext uri="{BB962C8B-B14F-4D97-AF65-F5344CB8AC3E}">
        <p14:creationId xmlns:p14="http://schemas.microsoft.com/office/powerpoint/2010/main" val="30044660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a:t>
            </a:r>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111</a:t>
            </a:fld>
            <a:endParaRPr lang="en-US" dirty="0"/>
          </a:p>
        </p:txBody>
      </p:sp>
      <p:grpSp>
        <p:nvGrpSpPr>
          <p:cNvPr id="17" name="Group 16"/>
          <p:cNvGrpSpPr/>
          <p:nvPr/>
        </p:nvGrpSpPr>
        <p:grpSpPr>
          <a:xfrm>
            <a:off x="2177415" y="1352550"/>
            <a:ext cx="3749040" cy="1964055"/>
            <a:chOff x="2903220" y="1803400"/>
            <a:chExt cx="4998720" cy="2618740"/>
          </a:xfrm>
        </p:grpSpPr>
        <p:sp>
          <p:nvSpPr>
            <p:cNvPr id="5" name="Rounded Rectangle 4"/>
            <p:cNvSpPr/>
            <p:nvPr/>
          </p:nvSpPr>
          <p:spPr>
            <a:xfrm>
              <a:off x="2971800" y="1803400"/>
              <a:ext cx="1485900" cy="91440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dirty="0"/>
                <a:t>Pneumonia (P)</a:t>
              </a:r>
              <a:endParaRPr lang="en-US" sz="1350" dirty="0"/>
            </a:p>
          </p:txBody>
        </p:sp>
        <p:sp>
          <p:nvSpPr>
            <p:cNvPr id="6" name="Rounded Rectangle 5"/>
            <p:cNvSpPr/>
            <p:nvPr/>
          </p:nvSpPr>
          <p:spPr>
            <a:xfrm>
              <a:off x="6416040" y="1803400"/>
              <a:ext cx="1485900" cy="91440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dirty="0"/>
                <a:t>Smoking (S)</a:t>
              </a:r>
              <a:endParaRPr lang="en-US" sz="1350" dirty="0"/>
            </a:p>
          </p:txBody>
        </p:sp>
        <p:sp>
          <p:nvSpPr>
            <p:cNvPr id="8" name="Rounded Rectangle 7"/>
            <p:cNvSpPr/>
            <p:nvPr/>
          </p:nvSpPr>
          <p:spPr>
            <a:xfrm>
              <a:off x="2903220" y="3507740"/>
              <a:ext cx="1668780" cy="91440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dirty="0"/>
                <a:t>Temperature (T)</a:t>
              </a:r>
              <a:endParaRPr lang="en-US" sz="1350" dirty="0"/>
            </a:p>
          </p:txBody>
        </p:sp>
        <p:sp>
          <p:nvSpPr>
            <p:cNvPr id="9" name="Rounded Rectangle 8"/>
            <p:cNvSpPr/>
            <p:nvPr/>
          </p:nvSpPr>
          <p:spPr>
            <a:xfrm>
              <a:off x="5355336" y="3507740"/>
              <a:ext cx="1485900" cy="91440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500" dirty="0"/>
                <a:t>Cough (C)</a:t>
              </a:r>
              <a:endParaRPr lang="en-US" sz="1350" dirty="0"/>
            </a:p>
          </p:txBody>
        </p:sp>
        <p:cxnSp>
          <p:nvCxnSpPr>
            <p:cNvPr id="11" name="Straight Arrow Connector 10"/>
            <p:cNvCxnSpPr>
              <a:stCxn id="5" idx="2"/>
              <a:endCxn id="8" idx="0"/>
            </p:cNvCxnSpPr>
            <p:nvPr/>
          </p:nvCxnSpPr>
          <p:spPr>
            <a:xfrm>
              <a:off x="3714750" y="2717800"/>
              <a:ext cx="22860" cy="7899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endCxn id="9" idx="0"/>
            </p:cNvCxnSpPr>
            <p:nvPr/>
          </p:nvCxnSpPr>
          <p:spPr>
            <a:xfrm>
              <a:off x="3714750" y="2717800"/>
              <a:ext cx="2383536" cy="7899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9" idx="0"/>
            </p:cNvCxnSpPr>
            <p:nvPr/>
          </p:nvCxnSpPr>
          <p:spPr>
            <a:xfrm flipH="1">
              <a:off x="6098286" y="2717800"/>
              <a:ext cx="912114" cy="7899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aphicFrame>
        <p:nvGraphicFramePr>
          <p:cNvPr id="18" name="Table 17"/>
          <p:cNvGraphicFramePr>
            <a:graphicFrameLocks noGrp="1"/>
          </p:cNvGraphicFramePr>
          <p:nvPr/>
        </p:nvGraphicFramePr>
        <p:xfrm>
          <a:off x="381000" y="1452563"/>
          <a:ext cx="1498092" cy="845820"/>
        </p:xfrm>
        <a:graphic>
          <a:graphicData uri="http://schemas.openxmlformats.org/drawingml/2006/table">
            <a:tbl>
              <a:tblPr firstRow="1" bandRow="1">
                <a:tableStyleId>{073A0DAA-6AF3-43AB-8588-CEC1D06C72B9}</a:tableStyleId>
              </a:tblPr>
              <a:tblGrid>
                <a:gridCol w="749046">
                  <a:extLst>
                    <a:ext uri="{9D8B030D-6E8A-4147-A177-3AD203B41FA5}">
                      <a16:colId xmlns:a16="http://schemas.microsoft.com/office/drawing/2014/main" val="1098904736"/>
                    </a:ext>
                  </a:extLst>
                </a:gridCol>
                <a:gridCol w="749046">
                  <a:extLst>
                    <a:ext uri="{9D8B030D-6E8A-4147-A177-3AD203B41FA5}">
                      <a16:colId xmlns:a16="http://schemas.microsoft.com/office/drawing/2014/main" val="159608072"/>
                    </a:ext>
                  </a:extLst>
                </a:gridCol>
              </a:tblGrid>
              <a:tr h="274320">
                <a:tc gridSpan="2">
                  <a:txBody>
                    <a:bodyPr/>
                    <a:lstStyle/>
                    <a:p>
                      <a:pPr algn="ctr"/>
                      <a:r>
                        <a:rPr lang="en-US" sz="1400" dirty="0"/>
                        <a:t>Pneumonia</a:t>
                      </a:r>
                    </a:p>
                  </a:txBody>
                  <a:tcPr marL="68580" marR="68580" marT="34290" marB="34290"/>
                </a:tc>
                <a:tc hMerge="1">
                  <a:txBody>
                    <a:bodyPr/>
                    <a:lstStyle/>
                    <a:p>
                      <a:endParaRPr lang="en-US" dirty="0"/>
                    </a:p>
                  </a:txBody>
                  <a:tcPr/>
                </a:tc>
                <a:extLst>
                  <a:ext uri="{0D108BD9-81ED-4DB2-BD59-A6C34878D82A}">
                    <a16:rowId xmlns:a16="http://schemas.microsoft.com/office/drawing/2014/main" val="1214528332"/>
                  </a:ext>
                </a:extLst>
              </a:tr>
              <a:tr h="274320">
                <a:tc>
                  <a:txBody>
                    <a:bodyPr/>
                    <a:lstStyle/>
                    <a:p>
                      <a:pPr algn="ctr"/>
                      <a:r>
                        <a:rPr lang="en-US" sz="1400" dirty="0"/>
                        <a:t>True</a:t>
                      </a:r>
                    </a:p>
                  </a:txBody>
                  <a:tcPr marL="68580" marR="68580" marT="34290" marB="34290"/>
                </a:tc>
                <a:tc>
                  <a:txBody>
                    <a:bodyPr/>
                    <a:lstStyle/>
                    <a:p>
                      <a:pPr algn="ctr"/>
                      <a:r>
                        <a:rPr lang="en-US" sz="1400" dirty="0"/>
                        <a:t>0.1</a:t>
                      </a:r>
                    </a:p>
                  </a:txBody>
                  <a:tcPr marL="68580" marR="68580" marT="34290" marB="34290"/>
                </a:tc>
                <a:extLst>
                  <a:ext uri="{0D108BD9-81ED-4DB2-BD59-A6C34878D82A}">
                    <a16:rowId xmlns:a16="http://schemas.microsoft.com/office/drawing/2014/main" val="925219678"/>
                  </a:ext>
                </a:extLst>
              </a:tr>
              <a:tr h="274320">
                <a:tc>
                  <a:txBody>
                    <a:bodyPr/>
                    <a:lstStyle/>
                    <a:p>
                      <a:pPr algn="ctr"/>
                      <a:r>
                        <a:rPr lang="en-US" sz="1400" dirty="0"/>
                        <a:t>False</a:t>
                      </a:r>
                    </a:p>
                  </a:txBody>
                  <a:tcPr marL="68580" marR="68580" marT="34290" marB="34290"/>
                </a:tc>
                <a:tc>
                  <a:txBody>
                    <a:bodyPr/>
                    <a:lstStyle/>
                    <a:p>
                      <a:pPr algn="ctr"/>
                      <a:r>
                        <a:rPr lang="en-US" sz="1400" dirty="0"/>
                        <a:t>0.9</a:t>
                      </a:r>
                    </a:p>
                  </a:txBody>
                  <a:tcPr marL="68580" marR="68580" marT="34290" marB="34290"/>
                </a:tc>
                <a:extLst>
                  <a:ext uri="{0D108BD9-81ED-4DB2-BD59-A6C34878D82A}">
                    <a16:rowId xmlns:a16="http://schemas.microsoft.com/office/drawing/2014/main" val="1271873728"/>
                  </a:ext>
                </a:extLst>
              </a:tr>
            </a:tbl>
          </a:graphicData>
        </a:graphic>
      </p:graphicFrame>
      <p:graphicFrame>
        <p:nvGraphicFramePr>
          <p:cNvPr id="19" name="Table 18"/>
          <p:cNvGraphicFramePr>
            <a:graphicFrameLocks noGrp="1"/>
          </p:cNvGraphicFramePr>
          <p:nvPr/>
        </p:nvGraphicFramePr>
        <p:xfrm>
          <a:off x="6164770" y="1352550"/>
          <a:ext cx="1186624" cy="870621"/>
        </p:xfrm>
        <a:graphic>
          <a:graphicData uri="http://schemas.openxmlformats.org/drawingml/2006/table">
            <a:tbl>
              <a:tblPr firstRow="1" bandRow="1">
                <a:tableStyleId>{073A0DAA-6AF3-43AB-8588-CEC1D06C72B9}</a:tableStyleId>
              </a:tblPr>
              <a:tblGrid>
                <a:gridCol w="593312">
                  <a:extLst>
                    <a:ext uri="{9D8B030D-6E8A-4147-A177-3AD203B41FA5}">
                      <a16:colId xmlns:a16="http://schemas.microsoft.com/office/drawing/2014/main" val="1098904736"/>
                    </a:ext>
                  </a:extLst>
                </a:gridCol>
                <a:gridCol w="593312">
                  <a:extLst>
                    <a:ext uri="{9D8B030D-6E8A-4147-A177-3AD203B41FA5}">
                      <a16:colId xmlns:a16="http://schemas.microsoft.com/office/drawing/2014/main" val="159608072"/>
                    </a:ext>
                  </a:extLst>
                </a:gridCol>
              </a:tblGrid>
              <a:tr h="290207">
                <a:tc gridSpan="2">
                  <a:txBody>
                    <a:bodyPr/>
                    <a:lstStyle/>
                    <a:p>
                      <a:pPr algn="ctr"/>
                      <a:r>
                        <a:rPr lang="en-US" sz="1400" dirty="0"/>
                        <a:t>smoking</a:t>
                      </a:r>
                    </a:p>
                  </a:txBody>
                  <a:tcPr marL="68580" marR="68580" marT="34290" marB="34290"/>
                </a:tc>
                <a:tc hMerge="1">
                  <a:txBody>
                    <a:bodyPr/>
                    <a:lstStyle/>
                    <a:p>
                      <a:endParaRPr lang="en-US" dirty="0"/>
                    </a:p>
                  </a:txBody>
                  <a:tcPr/>
                </a:tc>
                <a:extLst>
                  <a:ext uri="{0D108BD9-81ED-4DB2-BD59-A6C34878D82A}">
                    <a16:rowId xmlns:a16="http://schemas.microsoft.com/office/drawing/2014/main" val="1214528332"/>
                  </a:ext>
                </a:extLst>
              </a:tr>
              <a:tr h="290207">
                <a:tc>
                  <a:txBody>
                    <a:bodyPr/>
                    <a:lstStyle/>
                    <a:p>
                      <a:pPr algn="ctr"/>
                      <a:r>
                        <a:rPr lang="en-US" sz="1400" dirty="0"/>
                        <a:t>True</a:t>
                      </a:r>
                    </a:p>
                  </a:txBody>
                  <a:tcPr marL="68580" marR="68580" marT="34290" marB="34290"/>
                </a:tc>
                <a:tc>
                  <a:txBody>
                    <a:bodyPr/>
                    <a:lstStyle/>
                    <a:p>
                      <a:pPr algn="ctr"/>
                      <a:r>
                        <a:rPr lang="en-US" sz="1400" dirty="0"/>
                        <a:t>0.2</a:t>
                      </a:r>
                    </a:p>
                  </a:txBody>
                  <a:tcPr marL="68580" marR="68580" marT="34290" marB="34290"/>
                </a:tc>
                <a:extLst>
                  <a:ext uri="{0D108BD9-81ED-4DB2-BD59-A6C34878D82A}">
                    <a16:rowId xmlns:a16="http://schemas.microsoft.com/office/drawing/2014/main" val="925219678"/>
                  </a:ext>
                </a:extLst>
              </a:tr>
              <a:tr h="290207">
                <a:tc>
                  <a:txBody>
                    <a:bodyPr/>
                    <a:lstStyle/>
                    <a:p>
                      <a:pPr algn="ctr"/>
                      <a:r>
                        <a:rPr lang="en-US" sz="1400" dirty="0"/>
                        <a:t>False</a:t>
                      </a:r>
                    </a:p>
                  </a:txBody>
                  <a:tcPr marL="68580" marR="68580" marT="34290" marB="34290"/>
                </a:tc>
                <a:tc>
                  <a:txBody>
                    <a:bodyPr/>
                    <a:lstStyle/>
                    <a:p>
                      <a:pPr algn="ctr"/>
                      <a:r>
                        <a:rPr lang="en-US" sz="1400" dirty="0"/>
                        <a:t>0.8</a:t>
                      </a:r>
                    </a:p>
                  </a:txBody>
                  <a:tcPr marL="68580" marR="68580" marT="34290" marB="34290"/>
                </a:tc>
                <a:extLst>
                  <a:ext uri="{0D108BD9-81ED-4DB2-BD59-A6C34878D82A}">
                    <a16:rowId xmlns:a16="http://schemas.microsoft.com/office/drawing/2014/main" val="1271873728"/>
                  </a:ext>
                </a:extLst>
              </a:tr>
            </a:tbl>
          </a:graphicData>
        </a:graphic>
      </p:graphicFrame>
      <p:graphicFrame>
        <p:nvGraphicFramePr>
          <p:cNvPr id="21" name="Table 20"/>
          <p:cNvGraphicFramePr>
            <a:graphicFrameLocks noGrp="1"/>
          </p:cNvGraphicFramePr>
          <p:nvPr/>
        </p:nvGraphicFramePr>
        <p:xfrm>
          <a:off x="1592580" y="3491865"/>
          <a:ext cx="1609534" cy="1127760"/>
        </p:xfrm>
        <a:graphic>
          <a:graphicData uri="http://schemas.openxmlformats.org/drawingml/2006/table">
            <a:tbl>
              <a:tblPr firstRow="1" bandRow="1">
                <a:tableStyleId>{073A0DAA-6AF3-43AB-8588-CEC1D06C72B9}</a:tableStyleId>
              </a:tblPr>
              <a:tblGrid>
                <a:gridCol w="804767">
                  <a:extLst>
                    <a:ext uri="{9D8B030D-6E8A-4147-A177-3AD203B41FA5}">
                      <a16:colId xmlns:a16="http://schemas.microsoft.com/office/drawing/2014/main" val="1098904736"/>
                    </a:ext>
                  </a:extLst>
                </a:gridCol>
                <a:gridCol w="804767">
                  <a:extLst>
                    <a:ext uri="{9D8B030D-6E8A-4147-A177-3AD203B41FA5}">
                      <a16:colId xmlns:a16="http://schemas.microsoft.com/office/drawing/2014/main" val="159608072"/>
                    </a:ext>
                  </a:extLst>
                </a:gridCol>
              </a:tblGrid>
              <a:tr h="278130">
                <a:tc gridSpan="2">
                  <a:txBody>
                    <a:bodyPr/>
                    <a:lstStyle/>
                    <a:p>
                      <a:pPr algn="ctr"/>
                      <a:r>
                        <a:rPr lang="en-US" sz="1400" dirty="0"/>
                        <a:t>Temperature</a:t>
                      </a:r>
                    </a:p>
                  </a:txBody>
                  <a:tcPr marL="68580" marR="68580" marT="34290" marB="34290"/>
                </a:tc>
                <a:tc hMerge="1">
                  <a:txBody>
                    <a:bodyPr/>
                    <a:lstStyle/>
                    <a:p>
                      <a:endParaRPr lang="en-US" dirty="0"/>
                    </a:p>
                  </a:txBody>
                  <a:tcPr/>
                </a:tc>
                <a:extLst>
                  <a:ext uri="{0D108BD9-81ED-4DB2-BD59-A6C34878D82A}">
                    <a16:rowId xmlns:a16="http://schemas.microsoft.com/office/drawing/2014/main" val="1214528332"/>
                  </a:ext>
                </a:extLst>
              </a:tr>
              <a:tr h="278130">
                <a:tc>
                  <a:txBody>
                    <a:bodyPr/>
                    <a:lstStyle/>
                    <a:p>
                      <a:pPr algn="ctr"/>
                      <a:r>
                        <a:rPr lang="en-US" sz="1400" dirty="0"/>
                        <a:t>Yes</a:t>
                      </a:r>
                    </a:p>
                  </a:txBody>
                  <a:tcPr marL="68580" marR="68580" marT="34290" marB="34290"/>
                </a:tc>
                <a:tc>
                  <a:txBody>
                    <a:bodyPr/>
                    <a:lstStyle/>
                    <a:p>
                      <a:pPr algn="ctr"/>
                      <a:r>
                        <a:rPr lang="en-US" sz="1400" dirty="0"/>
                        <a:t>No</a:t>
                      </a:r>
                    </a:p>
                  </a:txBody>
                  <a:tcPr marL="68580" marR="68580" marT="34290" marB="34290"/>
                </a:tc>
                <a:extLst>
                  <a:ext uri="{0D108BD9-81ED-4DB2-BD59-A6C34878D82A}">
                    <a16:rowId xmlns:a16="http://schemas.microsoft.com/office/drawing/2014/main" val="925219678"/>
                  </a:ext>
                </a:extLst>
              </a:tr>
              <a:tr h="278130">
                <a:tc>
                  <a:txBody>
                    <a:bodyPr/>
                    <a:lstStyle/>
                    <a:p>
                      <a:pPr algn="ctr"/>
                      <a:r>
                        <a:rPr lang="en-US" sz="1400" dirty="0"/>
                        <a:t>0.9</a:t>
                      </a:r>
                    </a:p>
                  </a:txBody>
                  <a:tcPr marL="68580" marR="68580" marT="34290" marB="34290"/>
                </a:tc>
                <a:tc>
                  <a:txBody>
                    <a:bodyPr/>
                    <a:lstStyle/>
                    <a:p>
                      <a:pPr algn="ctr"/>
                      <a:r>
                        <a:rPr lang="en-US" sz="1400" dirty="0"/>
                        <a:t>0.1</a:t>
                      </a:r>
                    </a:p>
                  </a:txBody>
                  <a:tcPr marL="68580" marR="68580" marT="34290" marB="34290"/>
                </a:tc>
                <a:extLst>
                  <a:ext uri="{0D108BD9-81ED-4DB2-BD59-A6C34878D82A}">
                    <a16:rowId xmlns:a16="http://schemas.microsoft.com/office/drawing/2014/main" val="1271873728"/>
                  </a:ext>
                </a:extLst>
              </a:tr>
              <a:tr h="278130">
                <a:tc>
                  <a:txBody>
                    <a:bodyPr/>
                    <a:lstStyle/>
                    <a:p>
                      <a:pPr algn="ctr"/>
                      <a:r>
                        <a:rPr lang="en-US" sz="1400" dirty="0"/>
                        <a:t>0.2</a:t>
                      </a:r>
                    </a:p>
                  </a:txBody>
                  <a:tcPr marL="68580" marR="68580" marT="34290" marB="34290"/>
                </a:tc>
                <a:tc>
                  <a:txBody>
                    <a:bodyPr/>
                    <a:lstStyle/>
                    <a:p>
                      <a:pPr algn="ctr"/>
                      <a:r>
                        <a:rPr lang="en-US" sz="1400" dirty="0"/>
                        <a:t>0.8</a:t>
                      </a:r>
                    </a:p>
                  </a:txBody>
                  <a:tcPr marL="68580" marR="68580" marT="34290" marB="34290"/>
                </a:tc>
                <a:extLst>
                  <a:ext uri="{0D108BD9-81ED-4DB2-BD59-A6C34878D82A}">
                    <a16:rowId xmlns:a16="http://schemas.microsoft.com/office/drawing/2014/main" val="322680992"/>
                  </a:ext>
                </a:extLst>
              </a:tr>
            </a:tbl>
          </a:graphicData>
        </a:graphic>
      </p:graphicFrame>
      <p:graphicFrame>
        <p:nvGraphicFramePr>
          <p:cNvPr id="23" name="Table 22"/>
          <p:cNvGraphicFramePr>
            <a:graphicFrameLocks noGrp="1"/>
          </p:cNvGraphicFramePr>
          <p:nvPr/>
        </p:nvGraphicFramePr>
        <p:xfrm>
          <a:off x="568080" y="3769995"/>
          <a:ext cx="1024500" cy="845820"/>
        </p:xfrm>
        <a:graphic>
          <a:graphicData uri="http://schemas.openxmlformats.org/drawingml/2006/table">
            <a:tbl>
              <a:tblPr firstRow="1" bandRow="1">
                <a:tableStyleId>{073A0DAA-6AF3-43AB-8588-CEC1D06C72B9}</a:tableStyleId>
              </a:tblPr>
              <a:tblGrid>
                <a:gridCol w="1024500">
                  <a:extLst>
                    <a:ext uri="{9D8B030D-6E8A-4147-A177-3AD203B41FA5}">
                      <a16:colId xmlns:a16="http://schemas.microsoft.com/office/drawing/2014/main" val="3011708366"/>
                    </a:ext>
                  </a:extLst>
                </a:gridCol>
              </a:tblGrid>
              <a:tr h="278130">
                <a:tc>
                  <a:txBody>
                    <a:bodyPr/>
                    <a:lstStyle/>
                    <a:p>
                      <a:r>
                        <a:rPr lang="en-US" sz="1400" dirty="0"/>
                        <a:t>Pneumonia</a:t>
                      </a:r>
                    </a:p>
                  </a:txBody>
                  <a:tcPr marL="68580" marR="68580" marT="34290" marB="34290"/>
                </a:tc>
                <a:extLst>
                  <a:ext uri="{0D108BD9-81ED-4DB2-BD59-A6C34878D82A}">
                    <a16:rowId xmlns:a16="http://schemas.microsoft.com/office/drawing/2014/main" val="1986826615"/>
                  </a:ext>
                </a:extLst>
              </a:tr>
              <a:tr h="278130">
                <a:tc>
                  <a:txBody>
                    <a:bodyPr/>
                    <a:lstStyle/>
                    <a:p>
                      <a:r>
                        <a:rPr lang="en-US" sz="1400" dirty="0"/>
                        <a:t>Yes</a:t>
                      </a:r>
                    </a:p>
                  </a:txBody>
                  <a:tcPr marL="68580" marR="68580" marT="34290" marB="34290"/>
                </a:tc>
                <a:extLst>
                  <a:ext uri="{0D108BD9-81ED-4DB2-BD59-A6C34878D82A}">
                    <a16:rowId xmlns:a16="http://schemas.microsoft.com/office/drawing/2014/main" val="1056504922"/>
                  </a:ext>
                </a:extLst>
              </a:tr>
              <a:tr h="278130">
                <a:tc>
                  <a:txBody>
                    <a:bodyPr/>
                    <a:lstStyle/>
                    <a:p>
                      <a:r>
                        <a:rPr lang="en-US" sz="1400" dirty="0"/>
                        <a:t>No</a:t>
                      </a:r>
                    </a:p>
                  </a:txBody>
                  <a:tcPr marL="68580" marR="68580" marT="34290" marB="34290"/>
                </a:tc>
                <a:extLst>
                  <a:ext uri="{0D108BD9-81ED-4DB2-BD59-A6C34878D82A}">
                    <a16:rowId xmlns:a16="http://schemas.microsoft.com/office/drawing/2014/main" val="931955364"/>
                  </a:ext>
                </a:extLst>
              </a:tr>
            </a:tbl>
          </a:graphicData>
        </a:graphic>
      </p:graphicFrame>
      <p:graphicFrame>
        <p:nvGraphicFramePr>
          <p:cNvPr id="24" name="Table 23"/>
          <p:cNvGraphicFramePr>
            <a:graphicFrameLocks noGrp="1"/>
          </p:cNvGraphicFramePr>
          <p:nvPr/>
        </p:nvGraphicFramePr>
        <p:xfrm>
          <a:off x="5656635" y="3137570"/>
          <a:ext cx="1424940" cy="1691640"/>
        </p:xfrm>
        <a:graphic>
          <a:graphicData uri="http://schemas.openxmlformats.org/drawingml/2006/table">
            <a:tbl>
              <a:tblPr firstRow="1" bandRow="1">
                <a:tableStyleId>{073A0DAA-6AF3-43AB-8588-CEC1D06C72B9}</a:tableStyleId>
              </a:tblPr>
              <a:tblGrid>
                <a:gridCol w="712470">
                  <a:extLst>
                    <a:ext uri="{9D8B030D-6E8A-4147-A177-3AD203B41FA5}">
                      <a16:colId xmlns:a16="http://schemas.microsoft.com/office/drawing/2014/main" val="1098904736"/>
                    </a:ext>
                  </a:extLst>
                </a:gridCol>
                <a:gridCol w="712470">
                  <a:extLst>
                    <a:ext uri="{9D8B030D-6E8A-4147-A177-3AD203B41FA5}">
                      <a16:colId xmlns:a16="http://schemas.microsoft.com/office/drawing/2014/main" val="159608072"/>
                    </a:ext>
                  </a:extLst>
                </a:gridCol>
              </a:tblGrid>
              <a:tr h="274320">
                <a:tc gridSpan="2">
                  <a:txBody>
                    <a:bodyPr/>
                    <a:lstStyle/>
                    <a:p>
                      <a:pPr algn="ctr"/>
                      <a:r>
                        <a:rPr lang="en-US" sz="1400" dirty="0"/>
                        <a:t>Cough</a:t>
                      </a:r>
                    </a:p>
                  </a:txBody>
                  <a:tcPr marL="68580" marR="68580" marT="34290" marB="34290"/>
                </a:tc>
                <a:tc hMerge="1">
                  <a:txBody>
                    <a:bodyPr/>
                    <a:lstStyle/>
                    <a:p>
                      <a:endParaRPr lang="en-US" dirty="0"/>
                    </a:p>
                  </a:txBody>
                  <a:tcPr/>
                </a:tc>
                <a:extLst>
                  <a:ext uri="{0D108BD9-81ED-4DB2-BD59-A6C34878D82A}">
                    <a16:rowId xmlns:a16="http://schemas.microsoft.com/office/drawing/2014/main" val="1214528332"/>
                  </a:ext>
                </a:extLst>
              </a:tr>
              <a:tr h="274320">
                <a:tc>
                  <a:txBody>
                    <a:bodyPr/>
                    <a:lstStyle/>
                    <a:p>
                      <a:pPr algn="ctr"/>
                      <a:r>
                        <a:rPr lang="en-US" sz="1400" dirty="0"/>
                        <a:t>True</a:t>
                      </a:r>
                    </a:p>
                  </a:txBody>
                  <a:tcPr marL="68580" marR="68580" marT="34290" marB="34290"/>
                </a:tc>
                <a:tc>
                  <a:txBody>
                    <a:bodyPr/>
                    <a:lstStyle/>
                    <a:p>
                      <a:pPr algn="ctr"/>
                      <a:r>
                        <a:rPr lang="en-US" sz="1400" dirty="0"/>
                        <a:t>False</a:t>
                      </a:r>
                    </a:p>
                  </a:txBody>
                  <a:tcPr marL="68580" marR="68580" marT="34290" marB="34290"/>
                </a:tc>
                <a:extLst>
                  <a:ext uri="{0D108BD9-81ED-4DB2-BD59-A6C34878D82A}">
                    <a16:rowId xmlns:a16="http://schemas.microsoft.com/office/drawing/2014/main" val="925219678"/>
                  </a:ext>
                </a:extLst>
              </a:tr>
              <a:tr h="274320">
                <a:tc>
                  <a:txBody>
                    <a:bodyPr/>
                    <a:lstStyle/>
                    <a:p>
                      <a:pPr algn="ctr"/>
                      <a:r>
                        <a:rPr lang="en-US" sz="1400" dirty="0"/>
                        <a:t>0.95</a:t>
                      </a:r>
                    </a:p>
                  </a:txBody>
                  <a:tcPr marL="68580" marR="68580" marT="34290" marB="34290"/>
                </a:tc>
                <a:tc>
                  <a:txBody>
                    <a:bodyPr/>
                    <a:lstStyle/>
                    <a:p>
                      <a:pPr algn="ctr"/>
                      <a:r>
                        <a:rPr lang="en-US" sz="1400" dirty="0"/>
                        <a:t>0.05</a:t>
                      </a:r>
                    </a:p>
                  </a:txBody>
                  <a:tcPr marL="68580" marR="68580" marT="34290" marB="34290"/>
                </a:tc>
                <a:extLst>
                  <a:ext uri="{0D108BD9-81ED-4DB2-BD59-A6C34878D82A}">
                    <a16:rowId xmlns:a16="http://schemas.microsoft.com/office/drawing/2014/main" val="1271873728"/>
                  </a:ext>
                </a:extLst>
              </a:tr>
              <a:tr h="274320">
                <a:tc>
                  <a:txBody>
                    <a:bodyPr/>
                    <a:lstStyle/>
                    <a:p>
                      <a:pPr algn="ctr"/>
                      <a:r>
                        <a:rPr lang="en-US" sz="1400" dirty="0"/>
                        <a:t>0.8</a:t>
                      </a:r>
                    </a:p>
                  </a:txBody>
                  <a:tcPr marL="68580" marR="68580" marT="34290" marB="34290"/>
                </a:tc>
                <a:tc>
                  <a:txBody>
                    <a:bodyPr/>
                    <a:lstStyle/>
                    <a:p>
                      <a:pPr algn="ctr"/>
                      <a:r>
                        <a:rPr lang="en-US" sz="1400" dirty="0"/>
                        <a:t>0.2</a:t>
                      </a:r>
                    </a:p>
                  </a:txBody>
                  <a:tcPr marL="68580" marR="68580" marT="34290" marB="34290"/>
                </a:tc>
                <a:extLst>
                  <a:ext uri="{0D108BD9-81ED-4DB2-BD59-A6C34878D82A}">
                    <a16:rowId xmlns:a16="http://schemas.microsoft.com/office/drawing/2014/main" val="1868363275"/>
                  </a:ext>
                </a:extLst>
              </a:tr>
              <a:tr h="274320">
                <a:tc>
                  <a:txBody>
                    <a:bodyPr/>
                    <a:lstStyle/>
                    <a:p>
                      <a:pPr algn="ctr"/>
                      <a:r>
                        <a:rPr lang="en-US" sz="1400" dirty="0"/>
                        <a:t>0.6</a:t>
                      </a:r>
                    </a:p>
                  </a:txBody>
                  <a:tcPr marL="68580" marR="68580" marT="34290" marB="34290"/>
                </a:tc>
                <a:tc>
                  <a:txBody>
                    <a:bodyPr/>
                    <a:lstStyle/>
                    <a:p>
                      <a:pPr algn="ctr"/>
                      <a:r>
                        <a:rPr lang="en-US" sz="1400" dirty="0"/>
                        <a:t>0.4</a:t>
                      </a:r>
                    </a:p>
                  </a:txBody>
                  <a:tcPr marL="68580" marR="68580" marT="34290" marB="34290"/>
                </a:tc>
                <a:extLst>
                  <a:ext uri="{0D108BD9-81ED-4DB2-BD59-A6C34878D82A}">
                    <a16:rowId xmlns:a16="http://schemas.microsoft.com/office/drawing/2014/main" val="158689107"/>
                  </a:ext>
                </a:extLst>
              </a:tr>
              <a:tr h="274320">
                <a:tc>
                  <a:txBody>
                    <a:bodyPr/>
                    <a:lstStyle/>
                    <a:p>
                      <a:pPr algn="ctr"/>
                      <a:r>
                        <a:rPr lang="en-US" sz="1400" dirty="0"/>
                        <a:t>0.05</a:t>
                      </a:r>
                    </a:p>
                  </a:txBody>
                  <a:tcPr marL="68580" marR="68580" marT="34290" marB="34290"/>
                </a:tc>
                <a:tc>
                  <a:txBody>
                    <a:bodyPr/>
                    <a:lstStyle/>
                    <a:p>
                      <a:pPr algn="ctr"/>
                      <a:r>
                        <a:rPr lang="en-US" sz="1400" dirty="0"/>
                        <a:t>0.95</a:t>
                      </a:r>
                    </a:p>
                  </a:txBody>
                  <a:tcPr marL="68580" marR="68580" marT="34290" marB="34290"/>
                </a:tc>
                <a:extLst>
                  <a:ext uri="{0D108BD9-81ED-4DB2-BD59-A6C34878D82A}">
                    <a16:rowId xmlns:a16="http://schemas.microsoft.com/office/drawing/2014/main" val="2730338920"/>
                  </a:ext>
                </a:extLst>
              </a:tr>
            </a:tbl>
          </a:graphicData>
        </a:graphic>
      </p:graphicFrame>
      <p:graphicFrame>
        <p:nvGraphicFramePr>
          <p:cNvPr id="25" name="Table 24"/>
          <p:cNvGraphicFramePr>
            <a:graphicFrameLocks noGrp="1"/>
          </p:cNvGraphicFramePr>
          <p:nvPr/>
        </p:nvGraphicFramePr>
        <p:xfrm>
          <a:off x="3757924" y="3411890"/>
          <a:ext cx="1909954" cy="1623060"/>
        </p:xfrm>
        <a:graphic>
          <a:graphicData uri="http://schemas.openxmlformats.org/drawingml/2006/table">
            <a:tbl>
              <a:tblPr firstRow="1" bandRow="1">
                <a:tableStyleId>{073A0DAA-6AF3-43AB-8588-CEC1D06C72B9}</a:tableStyleId>
              </a:tblPr>
              <a:tblGrid>
                <a:gridCol w="954977">
                  <a:extLst>
                    <a:ext uri="{9D8B030D-6E8A-4147-A177-3AD203B41FA5}">
                      <a16:colId xmlns:a16="http://schemas.microsoft.com/office/drawing/2014/main" val="1098904736"/>
                    </a:ext>
                  </a:extLst>
                </a:gridCol>
                <a:gridCol w="954977">
                  <a:extLst>
                    <a:ext uri="{9D8B030D-6E8A-4147-A177-3AD203B41FA5}">
                      <a16:colId xmlns:a16="http://schemas.microsoft.com/office/drawing/2014/main" val="159608072"/>
                    </a:ext>
                  </a:extLst>
                </a:gridCol>
              </a:tblGrid>
              <a:tr h="274320">
                <a:tc>
                  <a:txBody>
                    <a:bodyPr/>
                    <a:lstStyle/>
                    <a:p>
                      <a:pPr algn="ctr"/>
                      <a:r>
                        <a:rPr lang="en-US" sz="1400" dirty="0"/>
                        <a:t>Pneumonia</a:t>
                      </a:r>
                    </a:p>
                  </a:txBody>
                  <a:tcPr marL="68580" marR="68580" marT="34290" marB="34290"/>
                </a:tc>
                <a:tc>
                  <a:txBody>
                    <a:bodyPr/>
                    <a:lstStyle/>
                    <a:p>
                      <a:pPr algn="ctr"/>
                      <a:r>
                        <a:rPr lang="en-US" sz="1400" dirty="0"/>
                        <a:t>Smoking</a:t>
                      </a:r>
                    </a:p>
                  </a:txBody>
                  <a:tcPr marL="68580" marR="68580" marT="34290" marB="34290"/>
                </a:tc>
                <a:extLst>
                  <a:ext uri="{0D108BD9-81ED-4DB2-BD59-A6C34878D82A}">
                    <a16:rowId xmlns:a16="http://schemas.microsoft.com/office/drawing/2014/main" val="1214528332"/>
                  </a:ext>
                </a:extLst>
              </a:tr>
              <a:tr h="274320">
                <a:tc>
                  <a:txBody>
                    <a:bodyPr/>
                    <a:lstStyle/>
                    <a:p>
                      <a:pPr algn="ctr"/>
                      <a:r>
                        <a:rPr lang="en-US" sz="1400" dirty="0"/>
                        <a:t>True</a:t>
                      </a:r>
                    </a:p>
                  </a:txBody>
                  <a:tcPr marL="68580" marR="68580" marT="34290" marB="34290"/>
                </a:tc>
                <a:tc>
                  <a:txBody>
                    <a:bodyPr/>
                    <a:lstStyle/>
                    <a:p>
                      <a:pPr algn="ctr"/>
                      <a:r>
                        <a:rPr lang="en-US" sz="1400" dirty="0"/>
                        <a:t>Yes</a:t>
                      </a:r>
                    </a:p>
                  </a:txBody>
                  <a:tcPr marL="68580" marR="68580" marT="34290" marB="34290"/>
                </a:tc>
                <a:extLst>
                  <a:ext uri="{0D108BD9-81ED-4DB2-BD59-A6C34878D82A}">
                    <a16:rowId xmlns:a16="http://schemas.microsoft.com/office/drawing/2014/main" val="925219678"/>
                  </a:ext>
                </a:extLst>
              </a:tr>
              <a:tr h="274320">
                <a:tc>
                  <a:txBody>
                    <a:bodyPr/>
                    <a:lstStyle/>
                    <a:p>
                      <a:pPr algn="ctr"/>
                      <a:r>
                        <a:rPr lang="en-US" sz="1400" dirty="0"/>
                        <a:t>True</a:t>
                      </a:r>
                    </a:p>
                  </a:txBody>
                  <a:tcPr marL="68580" marR="68580" marT="34290" marB="34290"/>
                </a:tc>
                <a:tc>
                  <a:txBody>
                    <a:bodyPr/>
                    <a:lstStyle/>
                    <a:p>
                      <a:pPr algn="ctr"/>
                      <a:r>
                        <a:rPr lang="en-US" sz="1400" dirty="0"/>
                        <a:t>No</a:t>
                      </a:r>
                    </a:p>
                  </a:txBody>
                  <a:tcPr marL="68580" marR="68580" marT="34290" marB="34290"/>
                </a:tc>
                <a:extLst>
                  <a:ext uri="{0D108BD9-81ED-4DB2-BD59-A6C34878D82A}">
                    <a16:rowId xmlns:a16="http://schemas.microsoft.com/office/drawing/2014/main" val="1271873728"/>
                  </a:ext>
                </a:extLst>
              </a:tr>
              <a:tr h="274320">
                <a:tc>
                  <a:txBody>
                    <a:bodyPr/>
                    <a:lstStyle/>
                    <a:p>
                      <a:pPr algn="ctr"/>
                      <a:r>
                        <a:rPr lang="en-US" sz="1400" dirty="0"/>
                        <a:t>False</a:t>
                      </a:r>
                    </a:p>
                  </a:txBody>
                  <a:tcPr marL="68580" marR="68580" marT="34290" marB="34290"/>
                </a:tc>
                <a:tc>
                  <a:txBody>
                    <a:bodyPr/>
                    <a:lstStyle/>
                    <a:p>
                      <a:pPr algn="ctr"/>
                      <a:r>
                        <a:rPr lang="en-US" sz="1400" dirty="0"/>
                        <a:t>Yes</a:t>
                      </a:r>
                    </a:p>
                  </a:txBody>
                  <a:tcPr marL="68580" marR="68580" marT="34290" marB="34290"/>
                </a:tc>
                <a:extLst>
                  <a:ext uri="{0D108BD9-81ED-4DB2-BD59-A6C34878D82A}">
                    <a16:rowId xmlns:a16="http://schemas.microsoft.com/office/drawing/2014/main" val="1525000214"/>
                  </a:ext>
                </a:extLst>
              </a:tr>
              <a:tr h="274320">
                <a:tc>
                  <a:txBody>
                    <a:bodyPr/>
                    <a:lstStyle/>
                    <a:p>
                      <a:pPr algn="ctr"/>
                      <a:r>
                        <a:rPr lang="en-US" sz="1400" dirty="0"/>
                        <a:t>False</a:t>
                      </a:r>
                    </a:p>
                  </a:txBody>
                  <a:tcPr marL="68580" marR="68580" marT="34290" marB="34290"/>
                </a:tc>
                <a:tc>
                  <a:txBody>
                    <a:bodyPr/>
                    <a:lstStyle/>
                    <a:p>
                      <a:pPr algn="ctr"/>
                      <a:r>
                        <a:rPr lang="en-US" sz="1400" dirty="0"/>
                        <a:t>No</a:t>
                      </a:r>
                    </a:p>
                  </a:txBody>
                  <a:tcPr marL="68580" marR="68580" marT="34290" marB="34290"/>
                </a:tc>
                <a:extLst>
                  <a:ext uri="{0D108BD9-81ED-4DB2-BD59-A6C34878D82A}">
                    <a16:rowId xmlns:a16="http://schemas.microsoft.com/office/drawing/2014/main" val="2590199753"/>
                  </a:ext>
                </a:extLst>
              </a:tr>
            </a:tbl>
          </a:graphicData>
        </a:graphic>
      </p:graphicFrame>
      <p:sp>
        <p:nvSpPr>
          <p:cNvPr id="27" name="TextBox 26"/>
          <p:cNvSpPr txBox="1"/>
          <p:nvPr/>
        </p:nvSpPr>
        <p:spPr>
          <a:xfrm>
            <a:off x="7187352" y="2548947"/>
            <a:ext cx="1959191" cy="1200329"/>
          </a:xfrm>
          <a:prstGeom prst="rect">
            <a:avLst/>
          </a:prstGeom>
          <a:noFill/>
        </p:spPr>
        <p:txBody>
          <a:bodyPr wrap="none" rtlCol="0">
            <a:spAutoFit/>
          </a:bodyPr>
          <a:lstStyle/>
          <a:p>
            <a:r>
              <a:rPr lang="en-US" sz="2400" b="1" dirty="0"/>
              <a:t>Find: </a:t>
            </a:r>
          </a:p>
          <a:p>
            <a:r>
              <a:rPr lang="en-US" sz="2400" b="1" dirty="0"/>
              <a:t>a. P(C| S ^ P)</a:t>
            </a:r>
          </a:p>
          <a:p>
            <a:r>
              <a:rPr lang="en-US" sz="2400" b="1" dirty="0"/>
              <a:t>b. P(S | C)</a:t>
            </a:r>
          </a:p>
        </p:txBody>
      </p:sp>
    </p:spTree>
    <p:extLst>
      <p:ext uri="{BB962C8B-B14F-4D97-AF65-F5344CB8AC3E}">
        <p14:creationId xmlns:p14="http://schemas.microsoft.com/office/powerpoint/2010/main" val="11991534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Statistical </a:t>
            </a:r>
            <a:r>
              <a:rPr lang="en-US"/>
              <a:t>Reasoning: Bayesian </a:t>
            </a:r>
            <a:r>
              <a:rPr lang="en-US" dirty="0"/>
              <a:t>Networks</a:t>
            </a:r>
          </a:p>
        </p:txBody>
      </p:sp>
      <p:sp>
        <p:nvSpPr>
          <p:cNvPr id="3" name="Content Placeholder 2"/>
          <p:cNvSpPr>
            <a:spLocks noGrp="1"/>
          </p:cNvSpPr>
          <p:nvPr>
            <p:ph idx="1"/>
          </p:nvPr>
        </p:nvSpPr>
        <p:spPr>
          <a:xfrm>
            <a:off x="946404" y="1371600"/>
            <a:ext cx="7269480" cy="3263503"/>
          </a:xfrm>
        </p:spPr>
        <p:txBody>
          <a:bodyPr>
            <a:noAutofit/>
          </a:bodyPr>
          <a:lstStyle/>
          <a:p>
            <a:pPr marL="0" indent="0">
              <a:buNone/>
            </a:pPr>
            <a:r>
              <a:rPr lang="en-US" sz="1500"/>
              <a:t>Benefits of BN:</a:t>
            </a:r>
          </a:p>
          <a:p>
            <a:r>
              <a:rPr lang="en-US" sz="1500" dirty="0"/>
              <a:t>It can readily handle incomplete data sets</a:t>
            </a:r>
          </a:p>
          <a:p>
            <a:endParaRPr lang="en-US" sz="1500" dirty="0"/>
          </a:p>
          <a:p>
            <a:r>
              <a:rPr lang="en-US" sz="1500" dirty="0"/>
              <a:t>It allows one to learn about causal relationships</a:t>
            </a:r>
          </a:p>
          <a:p>
            <a:endParaRPr lang="en-US" sz="1500" dirty="0"/>
          </a:p>
          <a:p>
            <a:r>
              <a:rPr lang="en-US" sz="1500" dirty="0"/>
              <a:t>It readily facilitate use of prior knowledge</a:t>
            </a:r>
          </a:p>
          <a:p>
            <a:endParaRPr lang="en-US" sz="1500" dirty="0"/>
          </a:p>
          <a:p>
            <a:r>
              <a:rPr lang="en-US" sz="1500" dirty="0"/>
              <a:t>It Provide a natural representation for conditional independence</a:t>
            </a:r>
          </a:p>
          <a:p>
            <a:endParaRPr lang="en-US" sz="1500" dirty="0"/>
          </a:p>
          <a:p>
            <a:r>
              <a:rPr lang="en-US" sz="1500" dirty="0"/>
              <a:t>It is more complex to construct the graph</a:t>
            </a:r>
          </a:p>
          <a:p>
            <a:endParaRPr lang="en-US" sz="1800" dirty="0"/>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112</a:t>
            </a:fld>
            <a:endParaRPr lang="en-US" dirty="0"/>
          </a:p>
        </p:txBody>
      </p:sp>
    </p:spTree>
    <p:extLst>
      <p:ext uri="{BB962C8B-B14F-4D97-AF65-F5344CB8AC3E}">
        <p14:creationId xmlns:p14="http://schemas.microsoft.com/office/powerpoint/2010/main" val="42597145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4"/>
              </p:nvPr>
            </p:nvSpPr>
            <p:spPr/>
            <p:txBody>
              <a:bodyPr>
                <a:normAutofit fontScale="70000" lnSpcReduction="20000"/>
              </a:bodyPr>
              <a:lstStyle/>
              <a:p>
                <a:r>
                  <a:rPr lang="en-GB" dirty="0"/>
                  <a:t>What is the probability that rain is the cause?</a:t>
                </a:r>
              </a:p>
              <a:p>
                <a:pPr marL="0" indent="0">
                  <a:buNone/>
                </a:pPr>
                <a14:m>
                  <m:oMathPara xmlns:m="http://schemas.openxmlformats.org/officeDocument/2006/math">
                    <m:oMathParaPr>
                      <m:jc m:val="left"/>
                    </m:oMathParaPr>
                    <m:oMath xmlns:m="http://schemas.openxmlformats.org/officeDocument/2006/math">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𝑅</m:t>
                          </m:r>
                        </m:e>
                        <m:e>
                          <m:r>
                            <a:rPr lang="en-GB" i="1">
                              <a:latin typeface="Cambria Math" panose="02040503050406030204" pitchFamily="18" charset="0"/>
                            </a:rPr>
                            <m:t>𝑊</m:t>
                          </m:r>
                        </m:e>
                      </m:d>
                    </m:oMath>
                  </m:oMathPara>
                </a14:m>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𝑊</m:t>
                              </m:r>
                            </m:e>
                            <m:e>
                              <m:r>
                                <a:rPr lang="en-GB" i="1">
                                  <a:latin typeface="Cambria Math" panose="02040503050406030204" pitchFamily="18" charset="0"/>
                                </a:rPr>
                                <m:t>𝑅</m:t>
                              </m:r>
                            </m:e>
                          </m:d>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𝑅</m:t>
                              </m:r>
                            </m:e>
                          </m:d>
                        </m:num>
                        <m:den>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𝑊</m:t>
                              </m:r>
                            </m:e>
                          </m:d>
                        </m:den>
                      </m:f>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𝑊</m:t>
                              </m:r>
                            </m:e>
                            <m:e>
                              <m:r>
                                <a:rPr lang="en-GB" i="1">
                                  <a:latin typeface="Cambria Math" panose="02040503050406030204" pitchFamily="18" charset="0"/>
                                </a:rPr>
                                <m:t>𝑅</m:t>
                              </m:r>
                            </m:e>
                          </m:d>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𝑅</m:t>
                              </m:r>
                            </m:e>
                          </m:d>
                        </m:num>
                        <m:den>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𝑊</m:t>
                              </m:r>
                            </m:e>
                            <m:e>
                              <m:r>
                                <a:rPr lang="en-GB" i="1">
                                  <a:latin typeface="Cambria Math" panose="02040503050406030204" pitchFamily="18" charset="0"/>
                                </a:rPr>
                                <m:t>𝑅</m:t>
                              </m:r>
                            </m:e>
                          </m:d>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𝑅</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𝑊</m:t>
                              </m:r>
                            </m:e>
                            <m:e>
                              <m:r>
                                <a:rPr lang="en-GB" i="1">
                                  <a:latin typeface="Cambria Math" panose="02040503050406030204" pitchFamily="18" charset="0"/>
                                </a:rPr>
                                <m:t>!</m:t>
                              </m:r>
                              <m:r>
                                <a:rPr lang="en-GB" i="1">
                                  <a:latin typeface="Cambria Math" panose="02040503050406030204" pitchFamily="18" charset="0"/>
                                </a:rPr>
                                <m:t>𝑅</m:t>
                              </m:r>
                            </m:e>
                          </m:d>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m:t>
                              </m:r>
                              <m:r>
                                <a:rPr lang="en-GB" i="1">
                                  <a:latin typeface="Cambria Math" panose="02040503050406030204" pitchFamily="18" charset="0"/>
                                </a:rPr>
                                <m:t>𝑅</m:t>
                              </m:r>
                            </m:e>
                          </m:d>
                        </m:den>
                      </m:f>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0.9</m:t>
                          </m:r>
                          <m:r>
                            <a:rPr lang="en-GB" i="1">
                              <a:latin typeface="Cambria Math" panose="02040503050406030204" pitchFamily="18" charset="0"/>
                            </a:rPr>
                            <m:t>𝑋</m:t>
                          </m:r>
                          <m:r>
                            <a:rPr lang="en-GB" i="1">
                              <a:latin typeface="Cambria Math" panose="02040503050406030204" pitchFamily="18" charset="0"/>
                            </a:rPr>
                            <m:t>0.4</m:t>
                          </m:r>
                        </m:num>
                        <m:den>
                          <m:r>
                            <a:rPr lang="en-GB" i="1">
                              <a:latin typeface="Cambria Math" panose="02040503050406030204" pitchFamily="18" charset="0"/>
                            </a:rPr>
                            <m:t>0.9</m:t>
                          </m:r>
                          <m:r>
                            <a:rPr lang="en-GB" i="1">
                              <a:latin typeface="Cambria Math" panose="02040503050406030204" pitchFamily="18" charset="0"/>
                            </a:rPr>
                            <m:t>𝑋</m:t>
                          </m:r>
                          <m:r>
                            <a:rPr lang="en-GB" i="1">
                              <a:latin typeface="Cambria Math" panose="02040503050406030204" pitchFamily="18" charset="0"/>
                            </a:rPr>
                            <m:t>0.4+0.2</m:t>
                          </m:r>
                          <m:r>
                            <a:rPr lang="en-GB" i="1">
                              <a:latin typeface="Cambria Math" panose="02040503050406030204" pitchFamily="18" charset="0"/>
                            </a:rPr>
                            <m:t>𝑋</m:t>
                          </m:r>
                          <m:r>
                            <a:rPr lang="en-GB" i="1">
                              <a:latin typeface="Cambria Math" panose="02040503050406030204" pitchFamily="18" charset="0"/>
                            </a:rPr>
                            <m:t>0.6</m:t>
                          </m:r>
                        </m:den>
                      </m:f>
                    </m:oMath>
                    <m:oMath xmlns:m="http://schemas.openxmlformats.org/officeDocument/2006/math">
                      <m:r>
                        <a:rPr lang="en-GB" i="1">
                          <a:latin typeface="Cambria Math" panose="02040503050406030204" pitchFamily="18" charset="0"/>
                        </a:rPr>
                        <m:t>=0.75</m:t>
                      </m:r>
                    </m:oMath>
                  </m:oMathPara>
                </a14:m>
                <a:endParaRPr lang="en-GB" dirty="0"/>
              </a:p>
              <a:p>
                <a:pPr marL="0" indent="0">
                  <a:buNone/>
                </a:pPr>
                <a:endParaRPr lang="en-GB" dirty="0"/>
              </a:p>
              <a:p>
                <a:pPr marL="0" indent="0">
                  <a:buNone/>
                </a:pPr>
                <a:endParaRPr lang="en-GB"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t="-2799" r="-628"/>
                </a:stretch>
              </a:blipFill>
            </p:spPr>
            <p:txBody>
              <a:bodyPr/>
              <a:lstStyle/>
              <a:p>
                <a:r>
                  <a:rPr lang="en-US">
                    <a:noFill/>
                  </a:rPr>
                  <a:t> </a:t>
                </a:r>
              </a:p>
            </p:txBody>
          </p:sp>
        </mc:Fallback>
      </mc:AlternateContent>
      <p:sp>
        <p:nvSpPr>
          <p:cNvPr id="6" name="Oval 5"/>
          <p:cNvSpPr/>
          <p:nvPr/>
        </p:nvSpPr>
        <p:spPr>
          <a:xfrm>
            <a:off x="1139482" y="2079958"/>
            <a:ext cx="702997" cy="3572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Rain</a:t>
            </a:r>
          </a:p>
        </p:txBody>
      </p:sp>
      <p:sp>
        <p:nvSpPr>
          <p:cNvPr id="7" name="Oval 6"/>
          <p:cNvSpPr/>
          <p:nvPr/>
        </p:nvSpPr>
        <p:spPr>
          <a:xfrm>
            <a:off x="2468880" y="3597812"/>
            <a:ext cx="822960" cy="77020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Wet Grass</a:t>
            </a:r>
          </a:p>
        </p:txBody>
      </p:sp>
      <p:cxnSp>
        <p:nvCxnSpPr>
          <p:cNvPr id="9" name="Straight Arrow Connector 8"/>
          <p:cNvCxnSpPr>
            <a:stCxn id="6" idx="5"/>
            <a:endCxn id="7" idx="1"/>
          </p:cNvCxnSpPr>
          <p:nvPr/>
        </p:nvCxnSpPr>
        <p:spPr>
          <a:xfrm>
            <a:off x="1739527" y="2384906"/>
            <a:ext cx="849873" cy="1325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2141807" y="1909689"/>
            <a:ext cx="797013" cy="300082"/>
          </a:xfrm>
          <a:prstGeom prst="rect">
            <a:avLst/>
          </a:prstGeom>
          <a:noFill/>
        </p:spPr>
        <p:txBody>
          <a:bodyPr wrap="none" rtlCol="0">
            <a:spAutoFit/>
          </a:bodyPr>
          <a:lstStyle/>
          <a:p>
            <a:r>
              <a:rPr lang="en-GB" sz="1350" dirty="0"/>
              <a:t>P(R)=0.4</a:t>
            </a:r>
          </a:p>
        </p:txBody>
      </p:sp>
      <p:sp>
        <p:nvSpPr>
          <p:cNvPr id="11" name="TextBox 10"/>
          <p:cNvSpPr txBox="1"/>
          <p:nvPr/>
        </p:nvSpPr>
        <p:spPr>
          <a:xfrm>
            <a:off x="2890911" y="3080825"/>
            <a:ext cx="1099981" cy="507831"/>
          </a:xfrm>
          <a:prstGeom prst="rect">
            <a:avLst/>
          </a:prstGeom>
          <a:noFill/>
        </p:spPr>
        <p:txBody>
          <a:bodyPr wrap="none" rtlCol="0">
            <a:spAutoFit/>
          </a:bodyPr>
          <a:lstStyle/>
          <a:p>
            <a:r>
              <a:rPr lang="en-GB" sz="1350" dirty="0"/>
              <a:t>P(W|R)=0.9</a:t>
            </a:r>
          </a:p>
          <a:p>
            <a:r>
              <a:rPr lang="en-GB" sz="1350" dirty="0"/>
              <a:t>P(W|!R)=0.2</a:t>
            </a:r>
          </a:p>
        </p:txBody>
      </p:sp>
      <p:sp>
        <p:nvSpPr>
          <p:cNvPr id="12" name="TextBox 11"/>
          <p:cNvSpPr txBox="1"/>
          <p:nvPr/>
        </p:nvSpPr>
        <p:spPr>
          <a:xfrm>
            <a:off x="738554" y="2690446"/>
            <a:ext cx="567784" cy="300082"/>
          </a:xfrm>
          <a:prstGeom prst="rect">
            <a:avLst/>
          </a:prstGeom>
          <a:noFill/>
        </p:spPr>
        <p:txBody>
          <a:bodyPr wrap="none" rtlCol="0">
            <a:spAutoFit/>
          </a:bodyPr>
          <a:lstStyle/>
          <a:p>
            <a:r>
              <a:rPr lang="en-GB" sz="1350" dirty="0"/>
              <a:t>cause</a:t>
            </a:r>
          </a:p>
        </p:txBody>
      </p:sp>
      <p:sp>
        <p:nvSpPr>
          <p:cNvPr id="13" name="TextBox 12"/>
          <p:cNvSpPr txBox="1"/>
          <p:nvPr/>
        </p:nvSpPr>
        <p:spPr>
          <a:xfrm>
            <a:off x="3513407" y="4125351"/>
            <a:ext cx="587020" cy="300082"/>
          </a:xfrm>
          <a:prstGeom prst="rect">
            <a:avLst/>
          </a:prstGeom>
          <a:noFill/>
        </p:spPr>
        <p:txBody>
          <a:bodyPr wrap="none" rtlCol="0">
            <a:spAutoFit/>
          </a:bodyPr>
          <a:lstStyle/>
          <a:p>
            <a:r>
              <a:rPr lang="en-GB" sz="1350" dirty="0"/>
              <a:t>effect</a:t>
            </a:r>
          </a:p>
        </p:txBody>
      </p:sp>
      <p:cxnSp>
        <p:nvCxnSpPr>
          <p:cNvPr id="15" name="Straight Arrow Connector 14"/>
          <p:cNvCxnSpPr/>
          <p:nvPr/>
        </p:nvCxnSpPr>
        <p:spPr>
          <a:xfrm>
            <a:off x="1414323" y="3101926"/>
            <a:ext cx="653629" cy="886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58154" y="3710606"/>
            <a:ext cx="1284326" cy="300082"/>
          </a:xfrm>
          <a:prstGeom prst="rect">
            <a:avLst/>
          </a:prstGeom>
          <a:noFill/>
        </p:spPr>
        <p:txBody>
          <a:bodyPr wrap="none" rtlCol="0">
            <a:spAutoFit/>
          </a:bodyPr>
          <a:lstStyle/>
          <a:p>
            <a:r>
              <a:rPr lang="en-GB" sz="1350" dirty="0"/>
              <a:t>Causal Network</a:t>
            </a:r>
          </a:p>
        </p:txBody>
      </p:sp>
      <p:sp>
        <p:nvSpPr>
          <p:cNvPr id="17" name="Slide Number Placeholder 16"/>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113</a:t>
            </a:fld>
            <a:endParaRPr kumimoji="0" lang="en-US"/>
          </a:p>
        </p:txBody>
      </p:sp>
    </p:spTree>
    <p:extLst>
      <p:ext uri="{BB962C8B-B14F-4D97-AF65-F5344CB8AC3E}">
        <p14:creationId xmlns:p14="http://schemas.microsoft.com/office/powerpoint/2010/main" val="1573214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a:t>Russell, S. and </a:t>
            </a:r>
            <a:r>
              <a:rPr lang="en-GB" dirty="0" err="1"/>
              <a:t>Norvig</a:t>
            </a:r>
            <a:r>
              <a:rPr lang="en-GB" dirty="0"/>
              <a:t>, P., 2011, Artificial Intelligence: A Modern Approach, Pearson, India.</a:t>
            </a:r>
          </a:p>
          <a:p>
            <a:r>
              <a:rPr lang="en-GB" dirty="0"/>
              <a:t>Rich, E. and Knight, K., 2004, Artificial Intelligence, Tata McGraw hill, </a:t>
            </a:r>
            <a:r>
              <a:rPr lang="en-GB"/>
              <a:t>India.</a:t>
            </a:r>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114</a:t>
            </a:fld>
            <a:endParaRPr lang="en-GB"/>
          </a:p>
        </p:txBody>
      </p:sp>
    </p:spTree>
    <p:extLst>
      <p:ext uri="{BB962C8B-B14F-4D97-AF65-F5344CB8AC3E}">
        <p14:creationId xmlns:p14="http://schemas.microsoft.com/office/powerpoint/2010/main" val="22632504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Thank You</a:t>
            </a:r>
          </a:p>
        </p:txBody>
      </p:sp>
      <p:sp>
        <p:nvSpPr>
          <p:cNvPr id="3" name="Text Placeholder 2"/>
          <p:cNvSpPr>
            <a:spLocks noGrp="1"/>
          </p:cNvSpPr>
          <p:nvPr>
            <p:ph type="body" idx="1"/>
          </p:nvPr>
        </p:nvSpPr>
        <p:spPr>
          <a:xfrm>
            <a:off x="623887" y="3442098"/>
            <a:ext cx="8249309" cy="1432358"/>
          </a:xfrm>
        </p:spPr>
        <p:txBody>
          <a:bodyPr>
            <a:normAutofit lnSpcReduction="10000"/>
          </a:bodyPr>
          <a:lstStyle/>
          <a:p>
            <a:r>
              <a:rPr lang="en-GB" dirty="0"/>
              <a:t>Any Queries?</a:t>
            </a:r>
          </a:p>
          <a:p>
            <a:endParaRPr lang="en-GB" dirty="0"/>
          </a:p>
          <a:p>
            <a:r>
              <a:rPr lang="en-GB" dirty="0"/>
              <a:t>Now, Search for yourself.</a:t>
            </a:r>
          </a:p>
        </p:txBody>
      </p:sp>
      <p:sp>
        <p:nvSpPr>
          <p:cNvPr id="4" name="Slide Number Placeholder 3"/>
          <p:cNvSpPr>
            <a:spLocks noGrp="1"/>
          </p:cNvSpPr>
          <p:nvPr>
            <p:ph type="sldNum" sz="quarter" idx="11"/>
          </p:nvPr>
        </p:nvSpPr>
        <p:spPr/>
        <p:txBody>
          <a:bodyPr/>
          <a:lstStyle/>
          <a:p>
            <a:pPr algn="ctr"/>
            <a:fld id="{8F82E0A0-C266-4798-8C8F-B9F91E9DA37E}" type="slidenum">
              <a:rPr kumimoji="0" lang="en-US" sz="2400" b="1" smtClean="0">
                <a:solidFill>
                  <a:srgbClr val="FFFFFF"/>
                </a:solidFill>
              </a:rPr>
              <a:pPr algn="ctr"/>
              <a:t>115</a:t>
            </a:fld>
            <a:endParaRPr kumimoji="0" lang="en-US" sz="2400" dirty="0">
              <a:solidFill>
                <a:srgbClr val="FFFFFF"/>
              </a:solidFill>
            </a:endParaRPr>
          </a:p>
        </p:txBody>
      </p:sp>
    </p:spTree>
    <p:extLst>
      <p:ext uri="{BB962C8B-B14F-4D97-AF65-F5344CB8AC3E}">
        <p14:creationId xmlns:p14="http://schemas.microsoft.com/office/powerpoint/2010/main" val="292204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Knowledge Based Agent: Levels of Knowledge Base</a:t>
            </a:r>
          </a:p>
        </p:txBody>
      </p:sp>
      <p:sp>
        <p:nvSpPr>
          <p:cNvPr id="4" name="Content Placeholder 3"/>
          <p:cNvSpPr>
            <a:spLocks noGrp="1"/>
          </p:cNvSpPr>
          <p:nvPr>
            <p:ph sz="quarter" idx="13"/>
          </p:nvPr>
        </p:nvSpPr>
        <p:spPr/>
        <p:txBody>
          <a:bodyPr>
            <a:normAutofit fontScale="92500" lnSpcReduction="10000"/>
          </a:bodyPr>
          <a:lstStyle/>
          <a:p>
            <a:r>
              <a:rPr lang="en-GB" dirty="0"/>
              <a:t>Knowledge Level</a:t>
            </a:r>
          </a:p>
          <a:p>
            <a:pPr lvl="1"/>
            <a:r>
              <a:rPr lang="en-GB" dirty="0"/>
              <a:t>The most abstract level </a:t>
            </a:r>
          </a:p>
          <a:p>
            <a:pPr lvl="1"/>
            <a:r>
              <a:rPr lang="en-GB" dirty="0"/>
              <a:t>Describes agent by saying what it knows</a:t>
            </a:r>
          </a:p>
          <a:p>
            <a:pPr lvl="1"/>
            <a:r>
              <a:rPr lang="en-GB" dirty="0"/>
              <a:t>Example:</a:t>
            </a:r>
          </a:p>
          <a:p>
            <a:pPr lvl="2"/>
            <a:r>
              <a:rPr lang="en-GB" dirty="0"/>
              <a:t>An intelligent taxi might know that the </a:t>
            </a:r>
            <a:r>
              <a:rPr lang="en-GB" dirty="0" err="1"/>
              <a:t>Bagmati</a:t>
            </a:r>
            <a:r>
              <a:rPr lang="en-GB" dirty="0"/>
              <a:t> Bridge connects Kathmandu with </a:t>
            </a:r>
            <a:r>
              <a:rPr lang="en-GB" dirty="0" err="1"/>
              <a:t>Lalitpur</a:t>
            </a:r>
            <a:endParaRPr lang="en-GB" dirty="0"/>
          </a:p>
        </p:txBody>
      </p:sp>
      <p:sp>
        <p:nvSpPr>
          <p:cNvPr id="5" name="Content Placeholder 4"/>
          <p:cNvSpPr>
            <a:spLocks noGrp="1"/>
          </p:cNvSpPr>
          <p:nvPr>
            <p:ph sz="quarter" idx="14"/>
          </p:nvPr>
        </p:nvSpPr>
        <p:spPr/>
        <p:txBody>
          <a:bodyPr>
            <a:normAutofit fontScale="62500" lnSpcReduction="20000"/>
          </a:bodyPr>
          <a:lstStyle/>
          <a:p>
            <a:r>
              <a:rPr lang="en-GB" dirty="0"/>
              <a:t>Logical Level</a:t>
            </a:r>
          </a:p>
          <a:p>
            <a:pPr lvl="1"/>
            <a:r>
              <a:rPr lang="en-GB" dirty="0"/>
              <a:t>The level at which the knowledge is encoded into formal sentences</a:t>
            </a:r>
          </a:p>
          <a:p>
            <a:pPr lvl="1"/>
            <a:r>
              <a:rPr lang="en-GB" dirty="0"/>
              <a:t>Example:</a:t>
            </a:r>
          </a:p>
          <a:p>
            <a:pPr lvl="2"/>
            <a:r>
              <a:rPr lang="en-GB" dirty="0"/>
              <a:t>Joins(</a:t>
            </a:r>
            <a:r>
              <a:rPr lang="en-GB" dirty="0" err="1"/>
              <a:t>Bagmati</a:t>
            </a:r>
            <a:r>
              <a:rPr lang="en-GB" dirty="0"/>
              <a:t> bridge, Kathmandu, </a:t>
            </a:r>
            <a:r>
              <a:rPr lang="en-GB" dirty="0" err="1"/>
              <a:t>Lalitpur</a:t>
            </a:r>
            <a:r>
              <a:rPr lang="en-GB" dirty="0"/>
              <a:t>)</a:t>
            </a:r>
          </a:p>
          <a:p>
            <a:endParaRPr lang="en-GB" dirty="0"/>
          </a:p>
          <a:p>
            <a:r>
              <a:rPr lang="en-GB" dirty="0"/>
              <a:t>Implementation Level</a:t>
            </a:r>
          </a:p>
          <a:p>
            <a:pPr lvl="1"/>
            <a:r>
              <a:rPr lang="en-GB" dirty="0"/>
              <a:t>Physical representation of the sentences in the logical level</a:t>
            </a:r>
          </a:p>
          <a:p>
            <a:pPr lvl="1"/>
            <a:r>
              <a:rPr lang="en-GB" dirty="0"/>
              <a:t>Example:</a:t>
            </a:r>
          </a:p>
          <a:p>
            <a:pPr lvl="2"/>
            <a:r>
              <a:rPr lang="en-GB" dirty="0"/>
              <a:t>Objects, string, dams, etc.</a:t>
            </a:r>
          </a:p>
        </p:txBody>
      </p:sp>
      <p:sp>
        <p:nvSpPr>
          <p:cNvPr id="3" name="Slide Number Placeholder 2"/>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12</a:t>
            </a:fld>
            <a:endParaRPr kumimoji="0" lang="en-US"/>
          </a:p>
        </p:txBody>
      </p:sp>
    </p:spTree>
    <p:extLst>
      <p:ext uri="{BB962C8B-B14F-4D97-AF65-F5344CB8AC3E}">
        <p14:creationId xmlns:p14="http://schemas.microsoft.com/office/powerpoint/2010/main" val="141232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Approaches of system building</a:t>
            </a:r>
          </a:p>
        </p:txBody>
      </p:sp>
      <p:sp>
        <p:nvSpPr>
          <p:cNvPr id="3" name="Content Placeholder 2"/>
          <p:cNvSpPr>
            <a:spLocks noGrp="1"/>
          </p:cNvSpPr>
          <p:nvPr>
            <p:ph sz="quarter" idx="13"/>
          </p:nvPr>
        </p:nvSpPr>
        <p:spPr/>
        <p:txBody>
          <a:bodyPr/>
          <a:lstStyle/>
          <a:p>
            <a:r>
              <a:rPr lang="en-GB" dirty="0"/>
              <a:t>Declarative approach</a:t>
            </a:r>
          </a:p>
          <a:p>
            <a:pPr lvl="1"/>
            <a:r>
              <a:rPr lang="en-GB" dirty="0"/>
              <a:t>Designing the representation language to make it easy to express the knowledge in the form of sentences</a:t>
            </a:r>
          </a:p>
        </p:txBody>
      </p:sp>
      <p:sp>
        <p:nvSpPr>
          <p:cNvPr id="4" name="Content Placeholder 3"/>
          <p:cNvSpPr>
            <a:spLocks noGrp="1"/>
          </p:cNvSpPr>
          <p:nvPr>
            <p:ph sz="quarter" idx="14"/>
          </p:nvPr>
        </p:nvSpPr>
        <p:spPr/>
        <p:txBody>
          <a:bodyPr/>
          <a:lstStyle/>
          <a:p>
            <a:r>
              <a:rPr lang="en-GB" dirty="0"/>
              <a:t>Procedural approach</a:t>
            </a:r>
          </a:p>
          <a:p>
            <a:pPr lvl="1"/>
            <a:r>
              <a:rPr lang="en-GB" dirty="0"/>
              <a:t>Encoded desired behaviour directly as program code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13</a:t>
            </a:fld>
            <a:endParaRPr kumimoji="0" lang="en-US"/>
          </a:p>
        </p:txBody>
      </p:sp>
    </p:spTree>
    <p:extLst>
      <p:ext uri="{BB962C8B-B14F-4D97-AF65-F5344CB8AC3E}">
        <p14:creationId xmlns:p14="http://schemas.microsoft.com/office/powerpoint/2010/main" val="3781658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t>
            </a:r>
          </a:p>
        </p:txBody>
      </p:sp>
      <p:sp>
        <p:nvSpPr>
          <p:cNvPr id="5" name="Content Placeholder 4"/>
          <p:cNvSpPr>
            <a:spLocks noGrp="1"/>
          </p:cNvSpPr>
          <p:nvPr>
            <p:ph idx="1"/>
          </p:nvPr>
        </p:nvSpPr>
        <p:spPr>
          <a:xfrm>
            <a:off x="628650" y="1369219"/>
            <a:ext cx="7886700" cy="3774281"/>
          </a:xfrm>
        </p:spPr>
        <p:txBody>
          <a:bodyPr>
            <a:normAutofit fontScale="77500" lnSpcReduction="20000"/>
          </a:bodyPr>
          <a:lstStyle/>
          <a:p>
            <a:r>
              <a:rPr lang="en-GB" dirty="0"/>
              <a:t>Logic</a:t>
            </a:r>
          </a:p>
          <a:p>
            <a:r>
              <a:rPr lang="en-GB" dirty="0"/>
              <a:t>Syntax: Formal standard to express sentences so that the sentences are well formed</a:t>
            </a:r>
          </a:p>
          <a:p>
            <a:r>
              <a:rPr lang="en-GB" dirty="0"/>
              <a:t>Semantics: Has to do with the meaning of sentences</a:t>
            </a:r>
          </a:p>
          <a:p>
            <a:pPr lvl="1"/>
            <a:r>
              <a:rPr lang="en-GB" dirty="0"/>
              <a:t>Defines the truth of the sentences with respect to respective possible world</a:t>
            </a:r>
          </a:p>
          <a:p>
            <a:r>
              <a:rPr lang="en-GB" dirty="0"/>
              <a:t>Connectives: Joins the different components of the sentence</a:t>
            </a:r>
          </a:p>
          <a:p>
            <a:r>
              <a:rPr lang="en-GB" dirty="0"/>
              <a:t>Model and Real World</a:t>
            </a:r>
          </a:p>
          <a:p>
            <a:r>
              <a:rPr lang="en-GB" dirty="0"/>
              <a:t>Entailment: the idea that a sentence follows logically from another sentence</a:t>
            </a:r>
          </a:p>
          <a:p>
            <a:pPr lvl="1"/>
            <a:r>
              <a:rPr lang="en-GB" dirty="0"/>
              <a:t>Example: </a:t>
            </a:r>
            <a:r>
              <a:rPr lang="el-GR" dirty="0"/>
              <a:t>α</a:t>
            </a:r>
            <a:r>
              <a:rPr lang="en-GB" dirty="0"/>
              <a:t>╞ </a:t>
            </a:r>
            <a:r>
              <a:rPr lang="el-GR" dirty="0"/>
              <a:t>β</a:t>
            </a:r>
            <a:r>
              <a:rPr lang="en-GB" dirty="0"/>
              <a:t>,where </a:t>
            </a:r>
            <a:r>
              <a:rPr lang="el-GR" dirty="0"/>
              <a:t>α</a:t>
            </a:r>
            <a:r>
              <a:rPr lang="en-GB" dirty="0"/>
              <a:t> &amp; </a:t>
            </a:r>
            <a:r>
              <a:rPr lang="el-GR" dirty="0"/>
              <a:t>β</a:t>
            </a:r>
            <a:r>
              <a:rPr lang="en-GB" dirty="0"/>
              <a:t> are sentences and</a:t>
            </a:r>
            <a:r>
              <a:rPr lang="el-GR" dirty="0"/>
              <a:t> β</a:t>
            </a:r>
            <a:r>
              <a:rPr lang="en-GB" dirty="0"/>
              <a:t> follows from </a:t>
            </a:r>
            <a:r>
              <a:rPr lang="el-GR" dirty="0"/>
              <a:t>α</a:t>
            </a:r>
            <a:r>
              <a:rPr lang="en-GB" dirty="0"/>
              <a:t> </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14</a:t>
            </a:fld>
            <a:endParaRPr lang="en-GB"/>
          </a:p>
        </p:txBody>
      </p:sp>
    </p:spTree>
    <p:extLst>
      <p:ext uri="{BB962C8B-B14F-4D97-AF65-F5344CB8AC3E}">
        <p14:creationId xmlns:p14="http://schemas.microsoft.com/office/powerpoint/2010/main" val="3305164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t>
            </a:r>
          </a:p>
        </p:txBody>
      </p:sp>
      <p:sp>
        <p:nvSpPr>
          <p:cNvPr id="3" name="Content Placeholder 2"/>
          <p:cNvSpPr>
            <a:spLocks noGrp="1"/>
          </p:cNvSpPr>
          <p:nvPr>
            <p:ph idx="1"/>
          </p:nvPr>
        </p:nvSpPr>
        <p:spPr/>
        <p:txBody>
          <a:bodyPr>
            <a:normAutofit fontScale="92500" lnSpcReduction="10000"/>
          </a:bodyPr>
          <a:lstStyle/>
          <a:p>
            <a:r>
              <a:rPr lang="en-GB" dirty="0"/>
              <a:t>An inference algorithm that derives only entailed sentences is called sound or truth preserving</a:t>
            </a:r>
          </a:p>
          <a:p>
            <a:r>
              <a:rPr lang="en-GB" dirty="0"/>
              <a:t>Completeness is desirable</a:t>
            </a:r>
          </a:p>
          <a:p>
            <a:pPr lvl="1"/>
            <a:r>
              <a:rPr lang="en-GB" dirty="0"/>
              <a:t>An inference algorithm is complete if it can derive any sentence that is entailed</a:t>
            </a:r>
          </a:p>
          <a:p>
            <a:r>
              <a:rPr lang="en-GB" dirty="0"/>
              <a:t>If knowledge base is true in the real world, then any sentence derived from the knowledge base by a sound inference procedure is also true in the real world</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15</a:t>
            </a:fld>
            <a:endParaRPr lang="en-GB"/>
          </a:p>
        </p:txBody>
      </p:sp>
    </p:spTree>
    <p:extLst>
      <p:ext uri="{BB962C8B-B14F-4D97-AF65-F5344CB8AC3E}">
        <p14:creationId xmlns:p14="http://schemas.microsoft.com/office/powerpoint/2010/main" val="1500863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t>
            </a:r>
          </a:p>
        </p:txBody>
      </p:sp>
      <p:sp>
        <p:nvSpPr>
          <p:cNvPr id="4" name="TextBox 3"/>
          <p:cNvSpPr txBox="1"/>
          <p:nvPr/>
        </p:nvSpPr>
        <p:spPr>
          <a:xfrm>
            <a:off x="2120705" y="1498209"/>
            <a:ext cx="853119" cy="300082"/>
          </a:xfrm>
          <a:prstGeom prst="rect">
            <a:avLst/>
          </a:prstGeom>
          <a:noFill/>
        </p:spPr>
        <p:txBody>
          <a:bodyPr wrap="none" rtlCol="0">
            <a:spAutoFit/>
          </a:bodyPr>
          <a:lstStyle/>
          <a:p>
            <a:r>
              <a:rPr lang="en-GB" sz="1350" dirty="0"/>
              <a:t>Sentences</a:t>
            </a:r>
          </a:p>
        </p:txBody>
      </p:sp>
      <p:sp>
        <p:nvSpPr>
          <p:cNvPr id="5" name="TextBox 4"/>
          <p:cNvSpPr txBox="1"/>
          <p:nvPr/>
        </p:nvSpPr>
        <p:spPr>
          <a:xfrm>
            <a:off x="5655213" y="1487659"/>
            <a:ext cx="795411" cy="300082"/>
          </a:xfrm>
          <a:prstGeom prst="rect">
            <a:avLst/>
          </a:prstGeom>
          <a:noFill/>
        </p:spPr>
        <p:txBody>
          <a:bodyPr wrap="none" rtlCol="0">
            <a:spAutoFit/>
          </a:bodyPr>
          <a:lstStyle/>
          <a:p>
            <a:r>
              <a:rPr lang="en-GB" sz="1350" dirty="0"/>
              <a:t>Sentence</a:t>
            </a:r>
          </a:p>
        </p:txBody>
      </p:sp>
      <p:cxnSp>
        <p:nvCxnSpPr>
          <p:cNvPr id="7" name="Straight Arrow Connector 6"/>
          <p:cNvCxnSpPr>
            <a:stCxn id="4" idx="3"/>
          </p:cNvCxnSpPr>
          <p:nvPr/>
        </p:nvCxnSpPr>
        <p:spPr>
          <a:xfrm flipV="1">
            <a:off x="2973824" y="1635369"/>
            <a:ext cx="2480924" cy="128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924887" y="1403251"/>
            <a:ext cx="623889" cy="300082"/>
          </a:xfrm>
          <a:prstGeom prst="rect">
            <a:avLst/>
          </a:prstGeom>
          <a:noFill/>
        </p:spPr>
        <p:txBody>
          <a:bodyPr wrap="none" rtlCol="0">
            <a:spAutoFit/>
          </a:bodyPr>
          <a:lstStyle/>
          <a:p>
            <a:r>
              <a:rPr lang="en-GB" sz="1350" dirty="0"/>
              <a:t>entails</a:t>
            </a:r>
          </a:p>
        </p:txBody>
      </p:sp>
      <p:cxnSp>
        <p:nvCxnSpPr>
          <p:cNvPr id="11" name="Straight Connector 10"/>
          <p:cNvCxnSpPr/>
          <p:nvPr/>
        </p:nvCxnSpPr>
        <p:spPr>
          <a:xfrm>
            <a:off x="628650" y="2584939"/>
            <a:ext cx="7379384"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749105" y="2120704"/>
            <a:ext cx="1202252" cy="300082"/>
          </a:xfrm>
          <a:prstGeom prst="rect">
            <a:avLst/>
          </a:prstGeom>
          <a:noFill/>
        </p:spPr>
        <p:txBody>
          <a:bodyPr wrap="none" rtlCol="0">
            <a:spAutoFit/>
          </a:bodyPr>
          <a:lstStyle/>
          <a:p>
            <a:r>
              <a:rPr lang="en-GB" sz="1350" dirty="0"/>
              <a:t>Representation</a:t>
            </a:r>
          </a:p>
        </p:txBody>
      </p:sp>
      <p:sp>
        <p:nvSpPr>
          <p:cNvPr id="15" name="TextBox 14"/>
          <p:cNvSpPr txBox="1"/>
          <p:nvPr/>
        </p:nvSpPr>
        <p:spPr>
          <a:xfrm>
            <a:off x="833511" y="2764301"/>
            <a:ext cx="626325" cy="300082"/>
          </a:xfrm>
          <a:prstGeom prst="rect">
            <a:avLst/>
          </a:prstGeom>
          <a:noFill/>
        </p:spPr>
        <p:txBody>
          <a:bodyPr wrap="none" rtlCol="0">
            <a:spAutoFit/>
          </a:bodyPr>
          <a:lstStyle/>
          <a:p>
            <a:r>
              <a:rPr lang="en-GB" sz="1350" dirty="0"/>
              <a:t>World</a:t>
            </a:r>
          </a:p>
        </p:txBody>
      </p:sp>
      <p:sp>
        <p:nvSpPr>
          <p:cNvPr id="16" name="TextBox 15"/>
          <p:cNvSpPr txBox="1"/>
          <p:nvPr/>
        </p:nvSpPr>
        <p:spPr>
          <a:xfrm>
            <a:off x="2194560" y="3249637"/>
            <a:ext cx="526041" cy="300082"/>
          </a:xfrm>
          <a:prstGeom prst="rect">
            <a:avLst/>
          </a:prstGeom>
          <a:noFill/>
        </p:spPr>
        <p:txBody>
          <a:bodyPr wrap="none" rtlCol="0">
            <a:spAutoFit/>
          </a:bodyPr>
          <a:lstStyle/>
          <a:p>
            <a:r>
              <a:rPr lang="en-GB" sz="1350" dirty="0"/>
              <a:t>Facts</a:t>
            </a:r>
          </a:p>
        </p:txBody>
      </p:sp>
      <p:sp>
        <p:nvSpPr>
          <p:cNvPr id="17" name="TextBox 16"/>
          <p:cNvSpPr txBox="1"/>
          <p:nvPr/>
        </p:nvSpPr>
        <p:spPr>
          <a:xfrm>
            <a:off x="5845127" y="3239086"/>
            <a:ext cx="468333" cy="300082"/>
          </a:xfrm>
          <a:prstGeom prst="rect">
            <a:avLst/>
          </a:prstGeom>
          <a:noFill/>
        </p:spPr>
        <p:txBody>
          <a:bodyPr wrap="none" rtlCol="0">
            <a:spAutoFit/>
          </a:bodyPr>
          <a:lstStyle/>
          <a:p>
            <a:r>
              <a:rPr lang="en-GB" sz="1350" dirty="0"/>
              <a:t>Fact</a:t>
            </a:r>
          </a:p>
        </p:txBody>
      </p:sp>
      <p:cxnSp>
        <p:nvCxnSpPr>
          <p:cNvPr id="23" name="Straight Arrow Connector 22"/>
          <p:cNvCxnSpPr/>
          <p:nvPr/>
        </p:nvCxnSpPr>
        <p:spPr>
          <a:xfrm flipV="1">
            <a:off x="2995232" y="3395586"/>
            <a:ext cx="2478857" cy="1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798277" y="3526636"/>
            <a:ext cx="656975" cy="300082"/>
          </a:xfrm>
          <a:prstGeom prst="rect">
            <a:avLst/>
          </a:prstGeom>
          <a:noFill/>
        </p:spPr>
        <p:txBody>
          <a:bodyPr wrap="none" rtlCol="0">
            <a:spAutoFit/>
          </a:bodyPr>
          <a:lstStyle/>
          <a:p>
            <a:r>
              <a:rPr lang="en-GB" sz="1350" dirty="0"/>
              <a:t>follows</a:t>
            </a:r>
          </a:p>
        </p:txBody>
      </p:sp>
      <p:sp>
        <p:nvSpPr>
          <p:cNvPr id="25" name="TextBox 24"/>
          <p:cNvSpPr txBox="1"/>
          <p:nvPr/>
        </p:nvSpPr>
        <p:spPr>
          <a:xfrm>
            <a:off x="2689071" y="2268415"/>
            <a:ext cx="854721" cy="300082"/>
          </a:xfrm>
          <a:prstGeom prst="rect">
            <a:avLst/>
          </a:prstGeom>
          <a:noFill/>
        </p:spPr>
        <p:txBody>
          <a:bodyPr wrap="none" rtlCol="0">
            <a:spAutoFit/>
          </a:bodyPr>
          <a:lstStyle/>
          <a:p>
            <a:r>
              <a:rPr lang="en-GB" sz="1350" dirty="0"/>
              <a:t>Semantics</a:t>
            </a:r>
          </a:p>
        </p:txBody>
      </p:sp>
      <p:sp>
        <p:nvSpPr>
          <p:cNvPr id="26" name="TextBox 25"/>
          <p:cNvSpPr txBox="1"/>
          <p:nvPr/>
        </p:nvSpPr>
        <p:spPr>
          <a:xfrm>
            <a:off x="6116315" y="2266654"/>
            <a:ext cx="854721" cy="300082"/>
          </a:xfrm>
          <a:prstGeom prst="rect">
            <a:avLst/>
          </a:prstGeom>
          <a:noFill/>
        </p:spPr>
        <p:txBody>
          <a:bodyPr wrap="none" rtlCol="0">
            <a:spAutoFit/>
          </a:bodyPr>
          <a:lstStyle/>
          <a:p>
            <a:r>
              <a:rPr lang="en-GB" sz="1350" dirty="0"/>
              <a:t>Semantics</a:t>
            </a:r>
          </a:p>
        </p:txBody>
      </p:sp>
      <p:cxnSp>
        <p:nvCxnSpPr>
          <p:cNvPr id="28" name="Straight Arrow Connector 27"/>
          <p:cNvCxnSpPr>
            <a:stCxn id="5" idx="2"/>
          </p:cNvCxnSpPr>
          <p:nvPr/>
        </p:nvCxnSpPr>
        <p:spPr>
          <a:xfrm flipH="1">
            <a:off x="6049143" y="1787741"/>
            <a:ext cx="3776" cy="1253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2555077" y="1773448"/>
            <a:ext cx="0" cy="1276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548298" y="4220308"/>
            <a:ext cx="5634876" cy="369332"/>
          </a:xfrm>
          <a:prstGeom prst="rect">
            <a:avLst/>
          </a:prstGeom>
          <a:noFill/>
        </p:spPr>
        <p:txBody>
          <a:bodyPr wrap="none" rtlCol="0">
            <a:spAutoFit/>
          </a:bodyPr>
          <a:lstStyle/>
          <a:p>
            <a:r>
              <a:rPr lang="en-GB" dirty="0"/>
              <a:t>Figure: semantics map sentences in logic to fact in the world</a:t>
            </a:r>
            <a:endParaRPr lang="en-GB" sz="2400" dirty="0"/>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16</a:t>
            </a:fld>
            <a:endParaRPr lang="en-GB"/>
          </a:p>
        </p:txBody>
      </p:sp>
    </p:spTree>
    <p:extLst>
      <p:ext uri="{BB962C8B-B14F-4D97-AF65-F5344CB8AC3E}">
        <p14:creationId xmlns:p14="http://schemas.microsoft.com/office/powerpoint/2010/main" val="3602305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t>
            </a:r>
          </a:p>
        </p:txBody>
      </p:sp>
      <p:sp>
        <p:nvSpPr>
          <p:cNvPr id="3" name="Content Placeholder 2"/>
          <p:cNvSpPr>
            <a:spLocks noGrp="1"/>
          </p:cNvSpPr>
          <p:nvPr>
            <p:ph idx="1"/>
          </p:nvPr>
        </p:nvSpPr>
        <p:spPr/>
        <p:txBody>
          <a:bodyPr>
            <a:normAutofit fontScale="85000" lnSpcReduction="20000"/>
          </a:bodyPr>
          <a:lstStyle/>
          <a:p>
            <a:r>
              <a:rPr lang="en-GB" dirty="0"/>
              <a:t>Example</a:t>
            </a:r>
          </a:p>
          <a:p>
            <a:r>
              <a:rPr lang="en-GB" dirty="0"/>
              <a:t> Knowledge Base</a:t>
            </a:r>
          </a:p>
          <a:p>
            <a:pPr lvl="1"/>
            <a:r>
              <a:rPr lang="en-GB" dirty="0"/>
              <a:t>Socrates is a man</a:t>
            </a:r>
          </a:p>
          <a:p>
            <a:pPr lvl="1"/>
            <a:r>
              <a:rPr lang="en-GB" dirty="0"/>
              <a:t>All men are Mortal</a:t>
            </a:r>
          </a:p>
          <a:p>
            <a:pPr lvl="1"/>
            <a:r>
              <a:rPr lang="en-GB" dirty="0" err="1"/>
              <a:t>Äll</a:t>
            </a:r>
            <a:r>
              <a:rPr lang="en-GB" dirty="0"/>
              <a:t> men are kind</a:t>
            </a:r>
          </a:p>
          <a:p>
            <a:r>
              <a:rPr lang="en-GB" dirty="0"/>
              <a:t>Inference algorithm is applied to the above base</a:t>
            </a:r>
          </a:p>
          <a:p>
            <a:r>
              <a:rPr lang="en-GB" dirty="0"/>
              <a:t>Inferring “Socrates is Mortal”</a:t>
            </a:r>
          </a:p>
          <a:p>
            <a:r>
              <a:rPr lang="en-GB" dirty="0"/>
              <a:t>“Socrates is kind” follows the  sentence “All men are Kind</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17</a:t>
            </a:fld>
            <a:endParaRPr lang="en-GB"/>
          </a:p>
        </p:txBody>
      </p:sp>
    </p:spTree>
    <p:extLst>
      <p:ext uri="{BB962C8B-B14F-4D97-AF65-F5344CB8AC3E}">
        <p14:creationId xmlns:p14="http://schemas.microsoft.com/office/powerpoint/2010/main" val="120555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Truth Table</a:t>
            </a:r>
          </a:p>
        </p:txBody>
      </p:sp>
      <p:graphicFrame>
        <p:nvGraphicFramePr>
          <p:cNvPr id="4" name="Content Placeholder 3"/>
          <p:cNvGraphicFramePr>
            <a:graphicFrameLocks noGrp="1"/>
          </p:cNvGraphicFramePr>
          <p:nvPr>
            <p:ph idx="1"/>
            <p:extLst/>
          </p:nvPr>
        </p:nvGraphicFramePr>
        <p:xfrm>
          <a:off x="628650" y="1369219"/>
          <a:ext cx="7886700" cy="2400300"/>
        </p:xfrm>
        <a:graphic>
          <a:graphicData uri="http://schemas.openxmlformats.org/drawingml/2006/table">
            <a:tbl>
              <a:tblPr firstRow="1" bandRow="1">
                <a:tableStyleId>{5C22544A-7EE6-4342-B048-85BDC9FD1C3A}</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480060">
                <a:tc>
                  <a:txBody>
                    <a:bodyPr/>
                    <a:lstStyle/>
                    <a:p>
                      <a:pPr algn="ctr"/>
                      <a:r>
                        <a:rPr lang="en-GB" sz="2700" dirty="0"/>
                        <a:t>P</a:t>
                      </a:r>
                    </a:p>
                  </a:txBody>
                  <a:tcPr marL="68580" marR="68580" marT="34290" marB="34290"/>
                </a:tc>
                <a:tc>
                  <a:txBody>
                    <a:bodyPr/>
                    <a:lstStyle/>
                    <a:p>
                      <a:pPr algn="ctr"/>
                      <a:r>
                        <a:rPr lang="en-GB" sz="2700" dirty="0"/>
                        <a:t>Q</a:t>
                      </a:r>
                    </a:p>
                  </a:txBody>
                  <a:tcPr marL="68580" marR="68580" marT="34290" marB="34290"/>
                </a:tc>
                <a:tc>
                  <a:txBody>
                    <a:bodyPr/>
                    <a:lstStyle/>
                    <a:p>
                      <a:pPr algn="ctr"/>
                      <a:r>
                        <a:rPr lang="en-GB" sz="2700" dirty="0"/>
                        <a:t>!P</a:t>
                      </a:r>
                    </a:p>
                  </a:txBody>
                  <a:tcPr marL="68580" marR="68580" marT="34290" marB="34290"/>
                </a:tc>
                <a:tc>
                  <a:txBody>
                    <a:bodyPr/>
                    <a:lstStyle/>
                    <a:p>
                      <a:pPr algn="ctr"/>
                      <a:r>
                        <a:rPr lang="en-GB" sz="2700" dirty="0"/>
                        <a:t>P</a:t>
                      </a:r>
                      <a:r>
                        <a:rPr lang="en-GB" sz="2700" baseline="30000" dirty="0"/>
                        <a:t>V</a:t>
                      </a:r>
                      <a:r>
                        <a:rPr lang="en-GB" sz="2700" dirty="0"/>
                        <a:t>Q</a:t>
                      </a:r>
                    </a:p>
                  </a:txBody>
                  <a:tcPr marL="68580" marR="68580" marT="34290" marB="34290"/>
                </a:tc>
                <a:tc>
                  <a:txBody>
                    <a:bodyPr/>
                    <a:lstStyle/>
                    <a:p>
                      <a:pPr algn="ctr"/>
                      <a:r>
                        <a:rPr lang="en-GB" sz="2700" dirty="0"/>
                        <a:t>P</a:t>
                      </a:r>
                      <a:r>
                        <a:rPr lang="el-GR" sz="2700" b="1" kern="1200" baseline="30000" dirty="0">
                          <a:solidFill>
                            <a:schemeClr val="lt1"/>
                          </a:solidFill>
                          <a:latin typeface="+mn-lt"/>
                          <a:ea typeface="+mn-ea"/>
                          <a:cs typeface="+mn-cs"/>
                        </a:rPr>
                        <a:t>Λ</a:t>
                      </a:r>
                      <a:r>
                        <a:rPr lang="en-GB" sz="2700" b="1" kern="1200" dirty="0">
                          <a:solidFill>
                            <a:schemeClr val="lt1"/>
                          </a:solidFill>
                          <a:latin typeface="+mn-lt"/>
                          <a:ea typeface="+mn-ea"/>
                          <a:cs typeface="+mn-cs"/>
                        </a:rPr>
                        <a:t>Q</a:t>
                      </a:r>
                    </a:p>
                  </a:txBody>
                  <a:tcPr marL="68580" marR="68580" marT="34290" marB="34290"/>
                </a:tc>
                <a:extLst>
                  <a:ext uri="{0D108BD9-81ED-4DB2-BD59-A6C34878D82A}">
                    <a16:rowId xmlns:a16="http://schemas.microsoft.com/office/drawing/2014/main" val="10000"/>
                  </a:ext>
                </a:extLst>
              </a:tr>
              <a:tr h="480060">
                <a:tc>
                  <a:txBody>
                    <a:bodyPr/>
                    <a:lstStyle/>
                    <a:p>
                      <a:pPr algn="ctr"/>
                      <a:r>
                        <a:rPr lang="en-GB" sz="2700" dirty="0"/>
                        <a:t>False</a:t>
                      </a:r>
                    </a:p>
                  </a:txBody>
                  <a:tcPr marL="68580" marR="68580" marT="34290" marB="34290"/>
                </a:tc>
                <a:tc>
                  <a:txBody>
                    <a:bodyPr/>
                    <a:lstStyle/>
                    <a:p>
                      <a:pPr algn="ctr"/>
                      <a:r>
                        <a:rPr lang="en-GB" sz="2700" dirty="0"/>
                        <a:t>False</a:t>
                      </a:r>
                    </a:p>
                  </a:txBody>
                  <a:tcPr marL="68580" marR="68580" marT="34290" marB="34290"/>
                </a:tc>
                <a:tc>
                  <a:txBody>
                    <a:bodyPr/>
                    <a:lstStyle/>
                    <a:p>
                      <a:pPr algn="ctr"/>
                      <a:r>
                        <a:rPr lang="en-GB" sz="2700" dirty="0"/>
                        <a:t>True</a:t>
                      </a:r>
                    </a:p>
                  </a:txBody>
                  <a:tcPr marL="68580" marR="68580" marT="34290" marB="34290"/>
                </a:tc>
                <a:tc>
                  <a:txBody>
                    <a:bodyPr/>
                    <a:lstStyle/>
                    <a:p>
                      <a:pPr algn="ctr"/>
                      <a:r>
                        <a:rPr lang="en-GB" sz="2700" dirty="0"/>
                        <a:t>False</a:t>
                      </a:r>
                    </a:p>
                  </a:txBody>
                  <a:tcPr marL="68580" marR="68580" marT="34290" marB="34290"/>
                </a:tc>
                <a:tc>
                  <a:txBody>
                    <a:bodyPr/>
                    <a:lstStyle/>
                    <a:p>
                      <a:pPr algn="ctr"/>
                      <a:r>
                        <a:rPr lang="en-GB" sz="2700" dirty="0"/>
                        <a:t>False</a:t>
                      </a:r>
                    </a:p>
                  </a:txBody>
                  <a:tcPr marL="68580" marR="68580" marT="34290" marB="34290"/>
                </a:tc>
                <a:extLst>
                  <a:ext uri="{0D108BD9-81ED-4DB2-BD59-A6C34878D82A}">
                    <a16:rowId xmlns:a16="http://schemas.microsoft.com/office/drawing/2014/main" val="10001"/>
                  </a:ext>
                </a:extLst>
              </a:tr>
              <a:tr h="480060">
                <a:tc>
                  <a:txBody>
                    <a:bodyPr/>
                    <a:lstStyle/>
                    <a:p>
                      <a:pPr algn="ctr"/>
                      <a:r>
                        <a:rPr lang="en-GB" sz="2700" dirty="0"/>
                        <a:t>False</a:t>
                      </a:r>
                    </a:p>
                  </a:txBody>
                  <a:tcPr marL="68580" marR="68580" marT="34290" marB="34290"/>
                </a:tc>
                <a:tc>
                  <a:txBody>
                    <a:bodyPr/>
                    <a:lstStyle/>
                    <a:p>
                      <a:pPr algn="ctr"/>
                      <a:r>
                        <a:rPr lang="en-GB" sz="2700" dirty="0"/>
                        <a:t>True</a:t>
                      </a:r>
                    </a:p>
                  </a:txBody>
                  <a:tcPr marL="68580" marR="68580" marT="34290" marB="34290"/>
                </a:tc>
                <a:tc>
                  <a:txBody>
                    <a:bodyPr/>
                    <a:lstStyle/>
                    <a:p>
                      <a:pPr algn="ctr"/>
                      <a:r>
                        <a:rPr lang="en-GB" sz="2700" dirty="0"/>
                        <a:t>True</a:t>
                      </a:r>
                    </a:p>
                  </a:txBody>
                  <a:tcPr marL="68580" marR="68580" marT="34290" marB="34290"/>
                </a:tc>
                <a:tc>
                  <a:txBody>
                    <a:bodyPr/>
                    <a:lstStyle/>
                    <a:p>
                      <a:pPr algn="ctr"/>
                      <a:r>
                        <a:rPr lang="en-GB" sz="2700" dirty="0"/>
                        <a:t>True</a:t>
                      </a:r>
                    </a:p>
                  </a:txBody>
                  <a:tcPr marL="68580" marR="68580" marT="34290" marB="34290"/>
                </a:tc>
                <a:tc>
                  <a:txBody>
                    <a:bodyPr/>
                    <a:lstStyle/>
                    <a:p>
                      <a:pPr algn="ctr"/>
                      <a:r>
                        <a:rPr lang="en-GB" sz="2700" dirty="0"/>
                        <a:t>False</a:t>
                      </a:r>
                    </a:p>
                  </a:txBody>
                  <a:tcPr marL="68580" marR="68580" marT="34290" marB="34290"/>
                </a:tc>
                <a:extLst>
                  <a:ext uri="{0D108BD9-81ED-4DB2-BD59-A6C34878D82A}">
                    <a16:rowId xmlns:a16="http://schemas.microsoft.com/office/drawing/2014/main" val="10002"/>
                  </a:ext>
                </a:extLst>
              </a:tr>
              <a:tr h="480060">
                <a:tc>
                  <a:txBody>
                    <a:bodyPr/>
                    <a:lstStyle/>
                    <a:p>
                      <a:pPr algn="ctr"/>
                      <a:r>
                        <a:rPr lang="en-GB" sz="2700"/>
                        <a:t>True</a:t>
                      </a:r>
                      <a:endParaRPr lang="en-GB" sz="2700" dirty="0"/>
                    </a:p>
                  </a:txBody>
                  <a:tcPr marL="68580" marR="68580" marT="34290" marB="34290"/>
                </a:tc>
                <a:tc>
                  <a:txBody>
                    <a:bodyPr/>
                    <a:lstStyle/>
                    <a:p>
                      <a:pPr algn="ctr"/>
                      <a:r>
                        <a:rPr lang="en-GB" sz="2700" dirty="0"/>
                        <a:t>False</a:t>
                      </a:r>
                    </a:p>
                  </a:txBody>
                  <a:tcPr marL="68580" marR="68580" marT="34290" marB="34290"/>
                </a:tc>
                <a:tc>
                  <a:txBody>
                    <a:bodyPr/>
                    <a:lstStyle/>
                    <a:p>
                      <a:pPr algn="ctr"/>
                      <a:r>
                        <a:rPr lang="en-GB" sz="2700"/>
                        <a:t>False</a:t>
                      </a:r>
                      <a:endParaRPr lang="en-GB" sz="2700" dirty="0"/>
                    </a:p>
                  </a:txBody>
                  <a:tcPr marL="68580" marR="68580" marT="34290" marB="34290"/>
                </a:tc>
                <a:tc>
                  <a:txBody>
                    <a:bodyPr/>
                    <a:lstStyle/>
                    <a:p>
                      <a:pPr algn="ctr"/>
                      <a:r>
                        <a:rPr lang="en-GB" sz="2700" dirty="0"/>
                        <a:t>True</a:t>
                      </a:r>
                    </a:p>
                  </a:txBody>
                  <a:tcPr marL="68580" marR="68580" marT="34290" marB="34290"/>
                </a:tc>
                <a:tc>
                  <a:txBody>
                    <a:bodyPr/>
                    <a:lstStyle/>
                    <a:p>
                      <a:pPr algn="ctr"/>
                      <a:r>
                        <a:rPr lang="en-GB" sz="2700" dirty="0"/>
                        <a:t>False</a:t>
                      </a:r>
                    </a:p>
                  </a:txBody>
                  <a:tcPr marL="68580" marR="68580" marT="34290" marB="34290"/>
                </a:tc>
                <a:extLst>
                  <a:ext uri="{0D108BD9-81ED-4DB2-BD59-A6C34878D82A}">
                    <a16:rowId xmlns:a16="http://schemas.microsoft.com/office/drawing/2014/main" val="10003"/>
                  </a:ext>
                </a:extLst>
              </a:tr>
              <a:tr h="480060">
                <a:tc>
                  <a:txBody>
                    <a:bodyPr/>
                    <a:lstStyle/>
                    <a:p>
                      <a:pPr algn="ctr"/>
                      <a:r>
                        <a:rPr lang="en-GB" sz="2700" dirty="0"/>
                        <a:t>True</a:t>
                      </a:r>
                    </a:p>
                  </a:txBody>
                  <a:tcPr marL="68580" marR="68580" marT="34290" marB="34290"/>
                </a:tc>
                <a:tc>
                  <a:txBody>
                    <a:bodyPr/>
                    <a:lstStyle/>
                    <a:p>
                      <a:pPr algn="ctr"/>
                      <a:r>
                        <a:rPr lang="en-GB" sz="2700" dirty="0"/>
                        <a:t>True</a:t>
                      </a:r>
                    </a:p>
                  </a:txBody>
                  <a:tcPr marL="68580" marR="68580" marT="34290" marB="34290"/>
                </a:tc>
                <a:tc>
                  <a:txBody>
                    <a:bodyPr/>
                    <a:lstStyle/>
                    <a:p>
                      <a:pPr algn="ctr"/>
                      <a:r>
                        <a:rPr lang="en-GB" sz="2700" dirty="0"/>
                        <a:t>False</a:t>
                      </a:r>
                    </a:p>
                  </a:txBody>
                  <a:tcPr marL="68580" marR="68580" marT="34290" marB="34290"/>
                </a:tc>
                <a:tc>
                  <a:txBody>
                    <a:bodyPr/>
                    <a:lstStyle/>
                    <a:p>
                      <a:pPr algn="ctr"/>
                      <a:r>
                        <a:rPr lang="en-GB" sz="2700" dirty="0"/>
                        <a:t>True</a:t>
                      </a:r>
                    </a:p>
                  </a:txBody>
                  <a:tcPr marL="68580" marR="68580" marT="34290" marB="34290"/>
                </a:tc>
                <a:tc>
                  <a:txBody>
                    <a:bodyPr/>
                    <a:lstStyle/>
                    <a:p>
                      <a:pPr algn="ctr"/>
                      <a:r>
                        <a:rPr lang="en-GB" sz="2700" dirty="0"/>
                        <a:t>True</a:t>
                      </a:r>
                    </a:p>
                  </a:txBody>
                  <a:tcPr marL="68580" marR="68580" marT="34290" marB="34290"/>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18</a:t>
            </a:fld>
            <a:endParaRPr lang="en-GB"/>
          </a:p>
        </p:txBody>
      </p:sp>
    </p:spTree>
    <p:extLst>
      <p:ext uri="{BB962C8B-B14F-4D97-AF65-F5344CB8AC3E}">
        <p14:creationId xmlns:p14="http://schemas.microsoft.com/office/powerpoint/2010/main" val="3341439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Tautology and Validity</a:t>
            </a:r>
          </a:p>
        </p:txBody>
      </p:sp>
      <p:sp>
        <p:nvSpPr>
          <p:cNvPr id="3" name="Content Placeholder 2"/>
          <p:cNvSpPr>
            <a:spLocks noGrp="1"/>
          </p:cNvSpPr>
          <p:nvPr>
            <p:ph idx="1"/>
          </p:nvPr>
        </p:nvSpPr>
        <p:spPr/>
        <p:txBody>
          <a:bodyPr>
            <a:normAutofit fontScale="92500"/>
          </a:bodyPr>
          <a:lstStyle/>
          <a:p>
            <a:r>
              <a:rPr lang="en-GB" dirty="0"/>
              <a:t>A notation used in formal logic which is always true and valid.</a:t>
            </a:r>
          </a:p>
          <a:p>
            <a:r>
              <a:rPr lang="en-GB" dirty="0"/>
              <a:t>Example: 	A OR (NOT A)</a:t>
            </a:r>
            <a:br>
              <a:rPr lang="en-GB" dirty="0"/>
            </a:br>
            <a:r>
              <a:rPr lang="en-GB" dirty="0"/>
              <a:t>		I am eating food OR I am nor eating food</a:t>
            </a:r>
          </a:p>
          <a:p>
            <a:r>
              <a:rPr lang="en-GB" dirty="0"/>
              <a:t>If all the conditions for a statement is true its tautology</a:t>
            </a:r>
          </a:p>
          <a:p>
            <a:r>
              <a:rPr lang="en-GB" dirty="0"/>
              <a:t>Tautologies are also called valid sentences</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19</a:t>
            </a:fld>
            <a:endParaRPr lang="en-GB"/>
          </a:p>
        </p:txBody>
      </p:sp>
    </p:spTree>
    <p:extLst>
      <p:ext uri="{BB962C8B-B14F-4D97-AF65-F5344CB8AC3E}">
        <p14:creationId xmlns:p14="http://schemas.microsoft.com/office/powerpoint/2010/main" val="100180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sz="half" idx="1"/>
          </p:nvPr>
        </p:nvSpPr>
        <p:spPr>
          <a:xfrm>
            <a:off x="628650" y="1369218"/>
            <a:ext cx="3886200" cy="3631846"/>
          </a:xfrm>
        </p:spPr>
        <p:txBody>
          <a:bodyPr>
            <a:normAutofit fontScale="77500" lnSpcReduction="20000"/>
          </a:bodyPr>
          <a:lstStyle/>
          <a:p>
            <a:r>
              <a:rPr lang="en-GB" dirty="0"/>
              <a:t>Knowledge Representation</a:t>
            </a:r>
          </a:p>
          <a:p>
            <a:pPr lvl="1"/>
            <a:r>
              <a:rPr lang="en-GB" dirty="0"/>
              <a:t>Knowledge Based Agents</a:t>
            </a:r>
          </a:p>
          <a:p>
            <a:pPr lvl="1"/>
            <a:r>
              <a:rPr lang="en-GB" dirty="0"/>
              <a:t>Formal logic </a:t>
            </a:r>
          </a:p>
          <a:p>
            <a:pPr lvl="1"/>
            <a:r>
              <a:rPr lang="en-GB" dirty="0"/>
              <a:t>Connectives</a:t>
            </a:r>
          </a:p>
          <a:p>
            <a:pPr lvl="1"/>
            <a:r>
              <a:rPr lang="en-GB" dirty="0"/>
              <a:t>Truth tables</a:t>
            </a:r>
          </a:p>
          <a:p>
            <a:pPr lvl="1"/>
            <a:r>
              <a:rPr lang="en-GB" dirty="0"/>
              <a:t>Syntax</a:t>
            </a:r>
          </a:p>
          <a:p>
            <a:pPr lvl="1"/>
            <a:r>
              <a:rPr lang="en-GB" dirty="0"/>
              <a:t>Semantics</a:t>
            </a:r>
          </a:p>
          <a:p>
            <a:pPr lvl="1"/>
            <a:r>
              <a:rPr lang="en-GB" dirty="0"/>
              <a:t>Tautology</a:t>
            </a:r>
          </a:p>
          <a:p>
            <a:pPr lvl="1"/>
            <a:r>
              <a:rPr lang="en-GB" dirty="0"/>
              <a:t>Knowledge Models</a:t>
            </a:r>
          </a:p>
          <a:p>
            <a:pPr lvl="1"/>
            <a:r>
              <a:rPr lang="en-GB" dirty="0"/>
              <a:t>Validity</a:t>
            </a:r>
          </a:p>
          <a:p>
            <a:pPr lvl="1"/>
            <a:r>
              <a:rPr lang="en-GB" dirty="0"/>
              <a:t>Well Formed Formula</a:t>
            </a:r>
          </a:p>
        </p:txBody>
      </p:sp>
      <p:sp>
        <p:nvSpPr>
          <p:cNvPr id="4" name="Content Placeholder 3"/>
          <p:cNvSpPr>
            <a:spLocks noGrp="1"/>
          </p:cNvSpPr>
          <p:nvPr>
            <p:ph sz="half" idx="2"/>
          </p:nvPr>
        </p:nvSpPr>
        <p:spPr>
          <a:xfrm>
            <a:off x="4629150" y="1369219"/>
            <a:ext cx="4349555" cy="3774281"/>
          </a:xfrm>
        </p:spPr>
        <p:txBody>
          <a:bodyPr>
            <a:normAutofit fontScale="77500" lnSpcReduction="20000"/>
          </a:bodyPr>
          <a:lstStyle/>
          <a:p>
            <a:r>
              <a:rPr lang="en-GB" dirty="0"/>
              <a:t>Propositional Logic</a:t>
            </a:r>
          </a:p>
          <a:p>
            <a:r>
              <a:rPr lang="en-GB" dirty="0"/>
              <a:t>Predicate Logic</a:t>
            </a:r>
          </a:p>
          <a:p>
            <a:pPr lvl="1"/>
            <a:r>
              <a:rPr lang="en-GB" dirty="0"/>
              <a:t>FOPL</a:t>
            </a:r>
          </a:p>
          <a:p>
            <a:pPr lvl="1"/>
            <a:r>
              <a:rPr lang="en-GB" dirty="0"/>
              <a:t>Interpretation</a:t>
            </a:r>
          </a:p>
          <a:p>
            <a:pPr lvl="1"/>
            <a:r>
              <a:rPr lang="en-GB" dirty="0"/>
              <a:t>Quantification</a:t>
            </a:r>
          </a:p>
          <a:p>
            <a:pPr lvl="1"/>
            <a:r>
              <a:rPr lang="en-GB" dirty="0"/>
              <a:t>Horn Clauses</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a:t>
            </a:fld>
            <a:endParaRPr kumimoji="0" lang="en-US"/>
          </a:p>
        </p:txBody>
      </p:sp>
    </p:spTree>
    <p:extLst>
      <p:ext uri="{BB962C8B-B14F-4D97-AF65-F5344CB8AC3E}">
        <p14:creationId xmlns:p14="http://schemas.microsoft.com/office/powerpoint/2010/main" val="3976444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Knowledge Models</a:t>
            </a:r>
          </a:p>
        </p:txBody>
      </p:sp>
      <p:sp>
        <p:nvSpPr>
          <p:cNvPr id="3" name="Content Placeholder 2"/>
          <p:cNvSpPr>
            <a:spLocks noGrp="1"/>
          </p:cNvSpPr>
          <p:nvPr>
            <p:ph idx="1"/>
          </p:nvPr>
        </p:nvSpPr>
        <p:spPr/>
        <p:txBody>
          <a:bodyPr>
            <a:normAutofit fontScale="77500" lnSpcReduction="20000"/>
          </a:bodyPr>
          <a:lstStyle/>
          <a:p>
            <a:r>
              <a:rPr lang="en-GB" dirty="0"/>
              <a:t>A model is  a world in which a sentence is true under a particular interpretation</a:t>
            </a:r>
          </a:p>
          <a:p>
            <a:r>
              <a:rPr lang="en-GB" dirty="0"/>
              <a:t>There can be several models at once that have the same interpretations</a:t>
            </a:r>
          </a:p>
          <a:p>
            <a:r>
              <a:rPr lang="en-GB" dirty="0"/>
              <a:t>Types:</a:t>
            </a:r>
          </a:p>
          <a:p>
            <a:pPr lvl="1"/>
            <a:r>
              <a:rPr lang="en-GB" dirty="0"/>
              <a:t>First order logic</a:t>
            </a:r>
          </a:p>
          <a:p>
            <a:pPr lvl="1"/>
            <a:r>
              <a:rPr lang="en-GB" dirty="0"/>
              <a:t>Procedural Representation Model</a:t>
            </a:r>
          </a:p>
          <a:p>
            <a:pPr lvl="1"/>
            <a:r>
              <a:rPr lang="en-GB" dirty="0"/>
              <a:t>Relational Representation Model</a:t>
            </a:r>
          </a:p>
          <a:p>
            <a:pPr lvl="1"/>
            <a:r>
              <a:rPr lang="en-GB" dirty="0"/>
              <a:t>Hierarchical Representation Model</a:t>
            </a:r>
          </a:p>
          <a:p>
            <a:pPr lvl="1"/>
            <a:r>
              <a:rPr lang="en-GB" dirty="0"/>
              <a:t>Semantic Nets</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20</a:t>
            </a:fld>
            <a:endParaRPr lang="en-GB"/>
          </a:p>
        </p:txBody>
      </p:sp>
    </p:spTree>
    <p:extLst>
      <p:ext uri="{BB962C8B-B14F-4D97-AF65-F5344CB8AC3E}">
        <p14:creationId xmlns:p14="http://schemas.microsoft.com/office/powerpoint/2010/main" val="3118844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Knowledge Models: Types</a:t>
            </a:r>
          </a:p>
        </p:txBody>
      </p:sp>
      <p:sp>
        <p:nvSpPr>
          <p:cNvPr id="5" name="Content Placeholder 4"/>
          <p:cNvSpPr>
            <a:spLocks noGrp="1"/>
          </p:cNvSpPr>
          <p:nvPr>
            <p:ph sz="half" idx="1"/>
          </p:nvPr>
        </p:nvSpPr>
        <p:spPr>
          <a:xfrm>
            <a:off x="628650" y="1369219"/>
            <a:ext cx="3886200" cy="3774281"/>
          </a:xfrm>
        </p:spPr>
        <p:txBody>
          <a:bodyPr>
            <a:normAutofit fontScale="70000" lnSpcReduction="20000"/>
          </a:bodyPr>
          <a:lstStyle/>
          <a:p>
            <a:r>
              <a:rPr lang="en-GB" dirty="0"/>
              <a:t>First Order Logic</a:t>
            </a:r>
          </a:p>
          <a:p>
            <a:pPr lvl="1"/>
            <a:r>
              <a:rPr lang="en-GB" dirty="0"/>
              <a:t>First Order Predicate Calculus</a:t>
            </a:r>
          </a:p>
          <a:p>
            <a:pPr lvl="1"/>
            <a:r>
              <a:rPr lang="en-GB" dirty="0"/>
              <a:t>Consists of objects, predicates on objects, connectives and quantifiers</a:t>
            </a:r>
          </a:p>
          <a:p>
            <a:pPr lvl="1"/>
            <a:r>
              <a:rPr lang="en-GB" dirty="0"/>
              <a:t>Predicates are the relations between objects or properties of the objects</a:t>
            </a:r>
          </a:p>
          <a:p>
            <a:pPr lvl="1"/>
            <a:r>
              <a:rPr lang="en-GB" dirty="0"/>
              <a:t>Connectives and quantifiers allow for universal sentences</a:t>
            </a:r>
          </a:p>
          <a:p>
            <a:pPr lvl="1"/>
            <a:r>
              <a:rPr lang="en-GB" dirty="0"/>
              <a:t>Relations between objects can be true or false</a:t>
            </a:r>
          </a:p>
        </p:txBody>
      </p:sp>
      <p:sp>
        <p:nvSpPr>
          <p:cNvPr id="6" name="Content Placeholder 5"/>
          <p:cNvSpPr>
            <a:spLocks noGrp="1"/>
          </p:cNvSpPr>
          <p:nvPr>
            <p:ph sz="half" idx="2"/>
          </p:nvPr>
        </p:nvSpPr>
        <p:spPr>
          <a:xfrm>
            <a:off x="4629150" y="1369219"/>
            <a:ext cx="4275699" cy="3263504"/>
          </a:xfrm>
        </p:spPr>
        <p:txBody>
          <a:bodyPr>
            <a:normAutofit fontScale="70000" lnSpcReduction="20000"/>
          </a:bodyPr>
          <a:lstStyle/>
          <a:p>
            <a:r>
              <a:rPr lang="en-GB" dirty="0"/>
              <a:t>Procedural Representation Model</a:t>
            </a:r>
          </a:p>
          <a:p>
            <a:pPr lvl="1"/>
            <a:r>
              <a:rPr lang="en-GB" dirty="0"/>
              <a:t>This model of knowledge representation encodes facts along with the sequence of operations for manipulation and processing of the facts</a:t>
            </a:r>
          </a:p>
          <a:p>
            <a:pPr lvl="1"/>
            <a:r>
              <a:rPr lang="en-GB" dirty="0"/>
              <a:t>Expert systems are based on this model</a:t>
            </a:r>
          </a:p>
          <a:p>
            <a:pPr lvl="1"/>
            <a:r>
              <a:rPr lang="en-GB" dirty="0"/>
              <a:t>It works best when experts follow set of procedures for problem solving</a:t>
            </a:r>
          </a:p>
          <a:p>
            <a:pPr lvl="1"/>
            <a:r>
              <a:rPr lang="en-GB" dirty="0"/>
              <a:t>Example: doctor making diagnosis</a:t>
            </a:r>
          </a:p>
        </p:txBody>
      </p:sp>
      <p:sp>
        <p:nvSpPr>
          <p:cNvPr id="2" name="Slide Number Placeholder 1"/>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21</a:t>
            </a:fld>
            <a:endParaRPr kumimoji="0" lang="en-US"/>
          </a:p>
        </p:txBody>
      </p:sp>
    </p:spTree>
    <p:extLst>
      <p:ext uri="{BB962C8B-B14F-4D97-AF65-F5344CB8AC3E}">
        <p14:creationId xmlns:p14="http://schemas.microsoft.com/office/powerpoint/2010/main" val="2714166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Knowledge Models: Types</a:t>
            </a:r>
          </a:p>
        </p:txBody>
      </p:sp>
      <p:sp>
        <p:nvSpPr>
          <p:cNvPr id="5" name="Content Placeholder 4"/>
          <p:cNvSpPr>
            <a:spLocks noGrp="1"/>
          </p:cNvSpPr>
          <p:nvPr>
            <p:ph sz="half" idx="1"/>
          </p:nvPr>
        </p:nvSpPr>
        <p:spPr>
          <a:xfrm>
            <a:off x="628650" y="1369219"/>
            <a:ext cx="3886200" cy="3774281"/>
          </a:xfrm>
        </p:spPr>
        <p:txBody>
          <a:bodyPr>
            <a:normAutofit fontScale="70000" lnSpcReduction="20000"/>
          </a:bodyPr>
          <a:lstStyle/>
          <a:p>
            <a:r>
              <a:rPr lang="en-GB" dirty="0"/>
              <a:t>Relational Representation Model</a:t>
            </a:r>
          </a:p>
          <a:p>
            <a:pPr lvl="1"/>
            <a:r>
              <a:rPr lang="en-GB" dirty="0"/>
              <a:t>Collection of knowledge are stored in tabular form</a:t>
            </a:r>
          </a:p>
          <a:p>
            <a:pPr lvl="1"/>
            <a:r>
              <a:rPr lang="en-GB" dirty="0"/>
              <a:t>Mostly used in commercial databases, relational databases</a:t>
            </a:r>
          </a:p>
          <a:p>
            <a:pPr lvl="1"/>
            <a:r>
              <a:rPr lang="en-GB" dirty="0"/>
              <a:t>The information is manipulated with relational calculus use a language like SQL, Oracle, etc.</a:t>
            </a:r>
          </a:p>
          <a:p>
            <a:pPr lvl="1"/>
            <a:r>
              <a:rPr lang="en-GB" dirty="0"/>
              <a:t>Its flexible way of storing information by not good for storing complex relationships</a:t>
            </a:r>
          </a:p>
        </p:txBody>
      </p:sp>
      <p:sp>
        <p:nvSpPr>
          <p:cNvPr id="6" name="Content Placeholder 5"/>
          <p:cNvSpPr>
            <a:spLocks noGrp="1"/>
          </p:cNvSpPr>
          <p:nvPr>
            <p:ph sz="half" idx="2"/>
          </p:nvPr>
        </p:nvSpPr>
        <p:spPr>
          <a:xfrm>
            <a:off x="4629150" y="1369219"/>
            <a:ext cx="4275699" cy="3263504"/>
          </a:xfrm>
        </p:spPr>
        <p:txBody>
          <a:bodyPr>
            <a:normAutofit fontScale="70000" lnSpcReduction="20000"/>
          </a:bodyPr>
          <a:lstStyle/>
          <a:p>
            <a:pPr lvl="1"/>
            <a:r>
              <a:rPr lang="en-GB" dirty="0"/>
              <a:t>Problem arises when more than one subject area is attempted</a:t>
            </a:r>
          </a:p>
          <a:p>
            <a:pPr lvl="1"/>
            <a:r>
              <a:rPr lang="en-GB" dirty="0"/>
              <a:t>A new knowledge base from scratch has to be built for each area of expertise</a:t>
            </a:r>
          </a:p>
          <a:p>
            <a:pPr lvl="1"/>
            <a:endParaRPr lang="en-GB" dirty="0"/>
          </a:p>
          <a:p>
            <a:r>
              <a:rPr lang="en-GB" dirty="0"/>
              <a:t>Hierarchical Representation Model</a:t>
            </a:r>
          </a:p>
          <a:p>
            <a:pPr lvl="1"/>
            <a:r>
              <a:rPr lang="en-GB" dirty="0"/>
              <a:t>Based on inherited knowledge and the relationship and shared attributes between objects</a:t>
            </a:r>
          </a:p>
        </p:txBody>
      </p:sp>
      <p:sp>
        <p:nvSpPr>
          <p:cNvPr id="2" name="Slide Number Placeholder 1"/>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22</a:t>
            </a:fld>
            <a:endParaRPr kumimoji="0" lang="en-US"/>
          </a:p>
        </p:txBody>
      </p:sp>
    </p:spTree>
    <p:extLst>
      <p:ext uri="{BB962C8B-B14F-4D97-AF65-F5344CB8AC3E}">
        <p14:creationId xmlns:p14="http://schemas.microsoft.com/office/powerpoint/2010/main" val="3929161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Knowledge Models: Types</a:t>
            </a:r>
          </a:p>
        </p:txBody>
      </p:sp>
      <p:sp>
        <p:nvSpPr>
          <p:cNvPr id="3" name="Content Placeholder 2"/>
          <p:cNvSpPr>
            <a:spLocks noGrp="1"/>
          </p:cNvSpPr>
          <p:nvPr>
            <p:ph sz="quarter" idx="13"/>
          </p:nvPr>
        </p:nvSpPr>
        <p:spPr/>
        <p:txBody>
          <a:bodyPr>
            <a:normAutofit fontScale="77500" lnSpcReduction="20000"/>
          </a:bodyPr>
          <a:lstStyle/>
          <a:p>
            <a:r>
              <a:rPr lang="en-GB" dirty="0"/>
              <a:t>Semantic Nets</a:t>
            </a:r>
          </a:p>
          <a:p>
            <a:pPr lvl="1"/>
            <a:r>
              <a:rPr lang="en-GB" dirty="0"/>
              <a:t>Semantic networks are an alternative to predicate logic as a form of knowledge representation</a:t>
            </a:r>
          </a:p>
          <a:p>
            <a:pPr lvl="1"/>
            <a:r>
              <a:rPr lang="en-GB" dirty="0"/>
              <a:t>The idea is that we can store our knowledge in the form of graph with nodes representing objects in the world and are representing relationships between those objects</a:t>
            </a:r>
          </a:p>
        </p:txBody>
      </p:sp>
      <p:cxnSp>
        <p:nvCxnSpPr>
          <p:cNvPr id="25" name="Straight Arrow Connector 24"/>
          <p:cNvCxnSpPr>
            <a:stCxn id="13" idx="1"/>
            <a:endCxn id="7" idx="5"/>
          </p:cNvCxnSpPr>
          <p:nvPr/>
        </p:nvCxnSpPr>
        <p:spPr>
          <a:xfrm flipH="1" flipV="1">
            <a:off x="5506194" y="3324506"/>
            <a:ext cx="766698" cy="4558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3" idx="6"/>
            <a:endCxn id="9" idx="2"/>
          </p:cNvCxnSpPr>
          <p:nvPr/>
        </p:nvCxnSpPr>
        <p:spPr>
          <a:xfrm>
            <a:off x="6978485" y="3934937"/>
            <a:ext cx="524576" cy="2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7390814" y="1951892"/>
            <a:ext cx="463588" cy="300082"/>
          </a:xfrm>
          <a:prstGeom prst="rect">
            <a:avLst/>
          </a:prstGeom>
          <a:noFill/>
        </p:spPr>
        <p:txBody>
          <a:bodyPr wrap="none" rtlCol="0">
            <a:spAutoFit/>
          </a:bodyPr>
          <a:lstStyle/>
          <a:p>
            <a:r>
              <a:rPr lang="en-GB" sz="1350" dirty="0" err="1"/>
              <a:t>Is_a</a:t>
            </a:r>
            <a:endParaRPr lang="en-GB" sz="1350" dirty="0"/>
          </a:p>
        </p:txBody>
      </p:sp>
      <p:grpSp>
        <p:nvGrpSpPr>
          <p:cNvPr id="16" name="Group 15"/>
          <p:cNvGrpSpPr/>
          <p:nvPr/>
        </p:nvGrpSpPr>
        <p:grpSpPr>
          <a:xfrm>
            <a:off x="4800600" y="1352550"/>
            <a:ext cx="3657600" cy="3657599"/>
            <a:chOff x="4572000" y="737802"/>
            <a:chExt cx="4278277" cy="4272348"/>
          </a:xfrm>
        </p:grpSpPr>
        <p:sp>
          <p:nvSpPr>
            <p:cNvPr id="44" name="TextBox 43"/>
            <p:cNvSpPr txBox="1"/>
            <p:nvPr/>
          </p:nvSpPr>
          <p:spPr>
            <a:xfrm>
              <a:off x="6718128" y="4230539"/>
              <a:ext cx="573940" cy="300082"/>
            </a:xfrm>
            <a:prstGeom prst="rect">
              <a:avLst/>
            </a:prstGeom>
            <a:noFill/>
          </p:spPr>
          <p:txBody>
            <a:bodyPr wrap="none" rtlCol="0">
              <a:spAutoFit/>
            </a:bodyPr>
            <a:lstStyle/>
            <a:p>
              <a:r>
                <a:rPr lang="en-GB" sz="1350" dirty="0"/>
                <a:t>Owes</a:t>
              </a:r>
            </a:p>
          </p:txBody>
        </p:sp>
        <p:grpSp>
          <p:nvGrpSpPr>
            <p:cNvPr id="6" name="Group 5"/>
            <p:cNvGrpSpPr/>
            <p:nvPr/>
          </p:nvGrpSpPr>
          <p:grpSpPr>
            <a:xfrm>
              <a:off x="4572000" y="737802"/>
              <a:ext cx="4278277" cy="4272348"/>
              <a:chOff x="5169876" y="301907"/>
              <a:chExt cx="4061401" cy="4484791"/>
            </a:xfrm>
          </p:grpSpPr>
          <p:sp>
            <p:nvSpPr>
              <p:cNvPr id="5" name="Oval 4"/>
              <p:cNvSpPr/>
              <p:nvPr/>
            </p:nvSpPr>
            <p:spPr>
              <a:xfrm>
                <a:off x="5169877" y="1268017"/>
                <a:ext cx="917917" cy="5361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Mat</a:t>
                </a:r>
              </a:p>
            </p:txBody>
          </p:sp>
          <p:sp>
            <p:nvSpPr>
              <p:cNvPr id="7" name="Oval 6"/>
              <p:cNvSpPr/>
              <p:nvPr/>
            </p:nvSpPr>
            <p:spPr>
              <a:xfrm>
                <a:off x="5169877" y="2262189"/>
                <a:ext cx="917917" cy="5361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Cream</a:t>
                </a:r>
              </a:p>
            </p:txBody>
          </p:sp>
          <p:sp>
            <p:nvSpPr>
              <p:cNvPr id="8" name="Oval 7"/>
              <p:cNvSpPr/>
              <p:nvPr/>
            </p:nvSpPr>
            <p:spPr>
              <a:xfrm>
                <a:off x="5169876" y="3203606"/>
                <a:ext cx="917917" cy="5361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Black</a:t>
                </a:r>
              </a:p>
            </p:txBody>
          </p:sp>
          <p:sp>
            <p:nvSpPr>
              <p:cNvPr id="9" name="Oval 8"/>
              <p:cNvSpPr/>
              <p:nvPr/>
            </p:nvSpPr>
            <p:spPr>
              <a:xfrm>
                <a:off x="8170690" y="3203606"/>
                <a:ext cx="917917" cy="5361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Bird</a:t>
                </a:r>
              </a:p>
            </p:txBody>
          </p:sp>
          <p:sp>
            <p:nvSpPr>
              <p:cNvPr id="10" name="Oval 9"/>
              <p:cNvSpPr/>
              <p:nvPr/>
            </p:nvSpPr>
            <p:spPr>
              <a:xfrm>
                <a:off x="7056706" y="1268017"/>
                <a:ext cx="1169378" cy="5361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Mammal</a:t>
                </a:r>
              </a:p>
            </p:txBody>
          </p:sp>
          <p:sp>
            <p:nvSpPr>
              <p:cNvPr id="11" name="Oval 10"/>
              <p:cNvSpPr/>
              <p:nvPr/>
            </p:nvSpPr>
            <p:spPr>
              <a:xfrm>
                <a:off x="7183315" y="301907"/>
                <a:ext cx="917917" cy="5361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Fur</a:t>
                </a:r>
              </a:p>
            </p:txBody>
          </p:sp>
          <p:sp>
            <p:nvSpPr>
              <p:cNvPr id="12" name="Oval 11"/>
              <p:cNvSpPr/>
              <p:nvPr/>
            </p:nvSpPr>
            <p:spPr>
              <a:xfrm>
                <a:off x="6670284" y="2234126"/>
                <a:ext cx="917917" cy="5361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Cat</a:t>
                </a:r>
              </a:p>
            </p:txBody>
          </p:sp>
          <p:sp>
            <p:nvSpPr>
              <p:cNvPr id="13" name="Oval 12"/>
              <p:cNvSpPr/>
              <p:nvPr/>
            </p:nvSpPr>
            <p:spPr>
              <a:xfrm>
                <a:off x="6670284" y="3200236"/>
                <a:ext cx="917917" cy="5361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Tommy</a:t>
                </a:r>
              </a:p>
            </p:txBody>
          </p:sp>
          <p:sp>
            <p:nvSpPr>
              <p:cNvPr id="14" name="Oval 13"/>
              <p:cNvSpPr/>
              <p:nvPr/>
            </p:nvSpPr>
            <p:spPr>
              <a:xfrm>
                <a:off x="6668961" y="4250533"/>
                <a:ext cx="917917" cy="5361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John</a:t>
                </a:r>
              </a:p>
            </p:txBody>
          </p:sp>
          <p:sp>
            <p:nvSpPr>
              <p:cNvPr id="15" name="Oval 14"/>
              <p:cNvSpPr/>
              <p:nvPr/>
            </p:nvSpPr>
            <p:spPr>
              <a:xfrm>
                <a:off x="8170690" y="2262189"/>
                <a:ext cx="917917" cy="5361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Animal</a:t>
                </a:r>
              </a:p>
            </p:txBody>
          </p:sp>
          <p:cxnSp>
            <p:nvCxnSpPr>
              <p:cNvPr id="17" name="Straight Arrow Connector 16"/>
              <p:cNvCxnSpPr>
                <a:stCxn id="10" idx="0"/>
                <a:endCxn id="11" idx="4"/>
              </p:cNvCxnSpPr>
              <p:nvPr/>
            </p:nvCxnSpPr>
            <p:spPr>
              <a:xfrm flipV="1">
                <a:off x="7641395" y="838072"/>
                <a:ext cx="879" cy="429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2" idx="0"/>
              </p:cNvCxnSpPr>
              <p:nvPr/>
            </p:nvCxnSpPr>
            <p:spPr>
              <a:xfrm flipV="1">
                <a:off x="7129242" y="1804182"/>
                <a:ext cx="277398" cy="429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15" idx="0"/>
              </p:cNvCxnSpPr>
              <p:nvPr/>
            </p:nvCxnSpPr>
            <p:spPr>
              <a:xfrm>
                <a:off x="7849773" y="1804181"/>
                <a:ext cx="779876" cy="458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2" idx="1"/>
                <a:endCxn id="5" idx="5"/>
              </p:cNvCxnSpPr>
              <p:nvPr/>
            </p:nvCxnSpPr>
            <p:spPr>
              <a:xfrm flipH="1" flipV="1">
                <a:off x="5953368" y="1725662"/>
                <a:ext cx="851341" cy="586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3" idx="0"/>
                <a:endCxn id="12" idx="4"/>
              </p:cNvCxnSpPr>
              <p:nvPr/>
            </p:nvCxnSpPr>
            <p:spPr>
              <a:xfrm flipV="1">
                <a:off x="7129242" y="2770291"/>
                <a:ext cx="0" cy="429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3" idx="2"/>
                <a:endCxn id="8" idx="6"/>
              </p:cNvCxnSpPr>
              <p:nvPr/>
            </p:nvCxnSpPr>
            <p:spPr>
              <a:xfrm flipH="1">
                <a:off x="6087793" y="3468318"/>
                <a:ext cx="582491" cy="3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4" idx="0"/>
                <a:endCxn id="13" idx="4"/>
              </p:cNvCxnSpPr>
              <p:nvPr/>
            </p:nvCxnSpPr>
            <p:spPr>
              <a:xfrm flipV="1">
                <a:off x="7127919" y="3736400"/>
                <a:ext cx="1323" cy="514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9" idx="0"/>
                <a:endCxn id="15" idx="4"/>
              </p:cNvCxnSpPr>
              <p:nvPr/>
            </p:nvCxnSpPr>
            <p:spPr>
              <a:xfrm flipV="1">
                <a:off x="8629649" y="2798354"/>
                <a:ext cx="0" cy="405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7849773" y="928468"/>
                <a:ext cx="506437" cy="300082"/>
              </a:xfrm>
              <a:prstGeom prst="rect">
                <a:avLst/>
              </a:prstGeom>
              <a:noFill/>
            </p:spPr>
            <p:txBody>
              <a:bodyPr wrap="square" rtlCol="0">
                <a:spAutoFit/>
              </a:bodyPr>
              <a:lstStyle/>
              <a:p>
                <a:r>
                  <a:rPr lang="en-GB" sz="1350" dirty="0"/>
                  <a:t>Has</a:t>
                </a:r>
              </a:p>
            </p:txBody>
          </p:sp>
          <p:sp>
            <p:nvSpPr>
              <p:cNvPr id="37" name="TextBox 36"/>
              <p:cNvSpPr txBox="1"/>
              <p:nvPr/>
            </p:nvSpPr>
            <p:spPr>
              <a:xfrm>
                <a:off x="8356209" y="1909689"/>
                <a:ext cx="463588" cy="300082"/>
              </a:xfrm>
              <a:prstGeom prst="rect">
                <a:avLst/>
              </a:prstGeom>
              <a:noFill/>
            </p:spPr>
            <p:txBody>
              <a:bodyPr wrap="none" rtlCol="0">
                <a:spAutoFit/>
              </a:bodyPr>
              <a:lstStyle/>
              <a:p>
                <a:r>
                  <a:rPr lang="en-GB" sz="1350" dirty="0" err="1"/>
                  <a:t>Is_a</a:t>
                </a:r>
                <a:endParaRPr lang="en-GB" sz="1350" dirty="0"/>
              </a:p>
            </p:txBody>
          </p:sp>
          <p:sp>
            <p:nvSpPr>
              <p:cNvPr id="38" name="TextBox 37"/>
              <p:cNvSpPr txBox="1"/>
              <p:nvPr/>
            </p:nvSpPr>
            <p:spPr>
              <a:xfrm>
                <a:off x="8767689" y="2964766"/>
                <a:ext cx="463588" cy="300082"/>
              </a:xfrm>
              <a:prstGeom prst="rect">
                <a:avLst/>
              </a:prstGeom>
              <a:noFill/>
            </p:spPr>
            <p:txBody>
              <a:bodyPr wrap="none" rtlCol="0">
                <a:spAutoFit/>
              </a:bodyPr>
              <a:lstStyle/>
              <a:p>
                <a:r>
                  <a:rPr lang="en-GB" sz="1350" dirty="0" err="1"/>
                  <a:t>Is_a</a:t>
                </a:r>
                <a:endParaRPr lang="en-GB" sz="1350" dirty="0"/>
              </a:p>
            </p:txBody>
          </p:sp>
          <p:sp>
            <p:nvSpPr>
              <p:cNvPr id="40" name="TextBox 39"/>
              <p:cNvSpPr txBox="1"/>
              <p:nvPr/>
            </p:nvSpPr>
            <p:spPr>
              <a:xfrm>
                <a:off x="6288259" y="1635369"/>
                <a:ext cx="845103" cy="300082"/>
              </a:xfrm>
              <a:prstGeom prst="rect">
                <a:avLst/>
              </a:prstGeom>
              <a:noFill/>
            </p:spPr>
            <p:txBody>
              <a:bodyPr wrap="none" rtlCol="0">
                <a:spAutoFit/>
              </a:bodyPr>
              <a:lstStyle/>
              <a:p>
                <a:r>
                  <a:rPr lang="en-GB" sz="1350" dirty="0" err="1"/>
                  <a:t>Sat_on_a</a:t>
                </a:r>
                <a:endParaRPr lang="en-GB" sz="1350" dirty="0"/>
              </a:p>
            </p:txBody>
          </p:sp>
          <p:sp>
            <p:nvSpPr>
              <p:cNvPr id="41" name="TextBox 40"/>
              <p:cNvSpPr txBox="1"/>
              <p:nvPr/>
            </p:nvSpPr>
            <p:spPr>
              <a:xfrm>
                <a:off x="7247841" y="2890911"/>
                <a:ext cx="463588" cy="300082"/>
              </a:xfrm>
              <a:prstGeom prst="rect">
                <a:avLst/>
              </a:prstGeom>
              <a:noFill/>
            </p:spPr>
            <p:txBody>
              <a:bodyPr wrap="none" rtlCol="0">
                <a:spAutoFit/>
              </a:bodyPr>
              <a:lstStyle/>
              <a:p>
                <a:r>
                  <a:rPr lang="en-GB" sz="1350" dirty="0" err="1"/>
                  <a:t>Is_a</a:t>
                </a:r>
                <a:endParaRPr lang="en-GB" sz="1350" dirty="0"/>
              </a:p>
            </p:txBody>
          </p:sp>
          <p:sp>
            <p:nvSpPr>
              <p:cNvPr id="42" name="TextBox 41"/>
              <p:cNvSpPr txBox="1"/>
              <p:nvPr/>
            </p:nvSpPr>
            <p:spPr>
              <a:xfrm>
                <a:off x="6288259" y="2719834"/>
                <a:ext cx="506614" cy="300082"/>
              </a:xfrm>
              <a:prstGeom prst="rect">
                <a:avLst/>
              </a:prstGeom>
              <a:noFill/>
            </p:spPr>
            <p:txBody>
              <a:bodyPr wrap="none" rtlCol="0">
                <a:spAutoFit/>
              </a:bodyPr>
              <a:lstStyle/>
              <a:p>
                <a:r>
                  <a:rPr lang="en-GB" sz="1350" dirty="0"/>
                  <a:t>Likes</a:t>
                </a:r>
              </a:p>
            </p:txBody>
          </p:sp>
          <p:sp>
            <p:nvSpPr>
              <p:cNvPr id="43" name="TextBox 42"/>
              <p:cNvSpPr txBox="1"/>
              <p:nvPr/>
            </p:nvSpPr>
            <p:spPr>
              <a:xfrm>
                <a:off x="6284658" y="3555609"/>
                <a:ext cx="280846" cy="300082"/>
              </a:xfrm>
              <a:prstGeom prst="rect">
                <a:avLst/>
              </a:prstGeom>
              <a:noFill/>
            </p:spPr>
            <p:txBody>
              <a:bodyPr wrap="none" rtlCol="0">
                <a:spAutoFit/>
              </a:bodyPr>
              <a:lstStyle/>
              <a:p>
                <a:r>
                  <a:rPr lang="en-GB" sz="1350" dirty="0"/>
                  <a:t>Is</a:t>
                </a:r>
              </a:p>
            </p:txBody>
          </p:sp>
          <p:sp>
            <p:nvSpPr>
              <p:cNvPr id="45" name="TextBox 44"/>
              <p:cNvSpPr txBox="1"/>
              <p:nvPr/>
            </p:nvSpPr>
            <p:spPr>
              <a:xfrm>
                <a:off x="7666466" y="3200235"/>
                <a:ext cx="604653" cy="300082"/>
              </a:xfrm>
              <a:prstGeom prst="rect">
                <a:avLst/>
              </a:prstGeom>
              <a:noFill/>
            </p:spPr>
            <p:txBody>
              <a:bodyPr wrap="none" rtlCol="0">
                <a:spAutoFit/>
              </a:bodyPr>
              <a:lstStyle/>
              <a:p>
                <a:r>
                  <a:rPr lang="en-GB" sz="1350" dirty="0" err="1"/>
                  <a:t>Ate_a</a:t>
                </a:r>
                <a:endParaRPr lang="en-GB" sz="1350" dirty="0"/>
              </a:p>
            </p:txBody>
          </p:sp>
        </p:grpSp>
      </p:grpSp>
      <p:sp>
        <p:nvSpPr>
          <p:cNvPr id="18" name="Slide Number Placeholder 17"/>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23</a:t>
            </a:fld>
            <a:endParaRPr kumimoji="0" lang="en-US"/>
          </a:p>
        </p:txBody>
      </p:sp>
    </p:spTree>
    <p:extLst>
      <p:ext uri="{BB962C8B-B14F-4D97-AF65-F5344CB8AC3E}">
        <p14:creationId xmlns:p14="http://schemas.microsoft.com/office/powerpoint/2010/main" val="1471689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Propositional Logic</a:t>
            </a:r>
          </a:p>
        </p:txBody>
      </p:sp>
      <p:sp>
        <p:nvSpPr>
          <p:cNvPr id="3" name="Content Placeholder 2"/>
          <p:cNvSpPr>
            <a:spLocks noGrp="1"/>
          </p:cNvSpPr>
          <p:nvPr>
            <p:ph sz="half" idx="1"/>
          </p:nvPr>
        </p:nvSpPr>
        <p:spPr>
          <a:xfrm>
            <a:off x="628650" y="1369219"/>
            <a:ext cx="3886200" cy="3774281"/>
          </a:xfrm>
        </p:spPr>
        <p:txBody>
          <a:bodyPr>
            <a:normAutofit fontScale="70000" lnSpcReduction="20000"/>
          </a:bodyPr>
          <a:lstStyle/>
          <a:p>
            <a:r>
              <a:rPr lang="en-GB" dirty="0"/>
              <a:t>It is declarative sentences which can either be true or false but not both or neither</a:t>
            </a:r>
          </a:p>
          <a:p>
            <a:r>
              <a:rPr lang="en-GB" dirty="0"/>
              <a:t>A Very simple logic</a:t>
            </a:r>
          </a:p>
          <a:p>
            <a:r>
              <a:rPr lang="en-GB" dirty="0"/>
              <a:t>A Mathematical model that allows us to reason about the truth or falsehood of logical expressions</a:t>
            </a:r>
          </a:p>
          <a:p>
            <a:r>
              <a:rPr lang="en-GB" dirty="0"/>
              <a:t>There are sentences and connectives to describe an expression</a:t>
            </a:r>
          </a:p>
          <a:p>
            <a:endParaRPr lang="en-GB" dirty="0"/>
          </a:p>
        </p:txBody>
      </p:sp>
      <p:sp>
        <p:nvSpPr>
          <p:cNvPr id="4" name="Content Placeholder 3"/>
          <p:cNvSpPr>
            <a:spLocks noGrp="1"/>
          </p:cNvSpPr>
          <p:nvPr>
            <p:ph sz="half" idx="2"/>
          </p:nvPr>
        </p:nvSpPr>
        <p:spPr>
          <a:xfrm>
            <a:off x="4629150" y="1369219"/>
            <a:ext cx="4514851" cy="3774281"/>
          </a:xfrm>
        </p:spPr>
        <p:txBody>
          <a:bodyPr>
            <a:normAutofit fontScale="70000" lnSpcReduction="20000"/>
          </a:bodyPr>
          <a:lstStyle/>
          <a:p>
            <a:r>
              <a:rPr lang="en-GB" dirty="0"/>
              <a:t>Its syntax defines allowable sentences</a:t>
            </a:r>
          </a:p>
          <a:p>
            <a:r>
              <a:rPr lang="en-GB" dirty="0"/>
              <a:t>Example:</a:t>
            </a:r>
          </a:p>
          <a:p>
            <a:pPr lvl="1"/>
            <a:r>
              <a:rPr lang="en-GB" dirty="0"/>
              <a:t>Is it raining?</a:t>
            </a:r>
          </a:p>
          <a:p>
            <a:pPr lvl="1"/>
            <a:r>
              <a:rPr lang="en-GB" dirty="0"/>
              <a:t>Is 2+2=5?</a:t>
            </a:r>
          </a:p>
          <a:p>
            <a:r>
              <a:rPr lang="en-GB" dirty="0"/>
              <a:t>Logical Connectives in Propositional Logic</a:t>
            </a:r>
          </a:p>
          <a:p>
            <a:pPr lvl="1"/>
            <a:r>
              <a:rPr lang="el-GR" b="1" dirty="0">
                <a:latin typeface="Calibri" panose="020F0502020204030204" pitchFamily="34" charset="0"/>
              </a:rPr>
              <a:t>˄</a:t>
            </a:r>
            <a:r>
              <a:rPr lang="en-GB" dirty="0">
                <a:latin typeface="Calibri" panose="020F0502020204030204" pitchFamily="34" charset="0"/>
              </a:rPr>
              <a:t> : Conjunction (and)</a:t>
            </a:r>
          </a:p>
          <a:p>
            <a:pPr lvl="1"/>
            <a:r>
              <a:rPr lang="el-GR" b="1" dirty="0">
                <a:latin typeface="Calibri" panose="020F0502020204030204" pitchFamily="34" charset="0"/>
              </a:rPr>
              <a:t>˅</a:t>
            </a:r>
            <a:r>
              <a:rPr lang="en-GB" dirty="0">
                <a:latin typeface="Calibri" panose="020F0502020204030204" pitchFamily="34" charset="0"/>
              </a:rPr>
              <a:t> : Disjunction (or)</a:t>
            </a:r>
          </a:p>
          <a:p>
            <a:pPr lvl="1"/>
            <a:r>
              <a:rPr lang="el-GR" b="1" dirty="0">
                <a:latin typeface="Calibri" panose="020F0502020204030204" pitchFamily="34" charset="0"/>
              </a:rPr>
              <a:t>˥</a:t>
            </a:r>
            <a:r>
              <a:rPr lang="en-GB" dirty="0">
                <a:latin typeface="Calibri" panose="020F0502020204030204" pitchFamily="34" charset="0"/>
              </a:rPr>
              <a:t> : Negation (not)</a:t>
            </a:r>
          </a:p>
          <a:p>
            <a:pPr lvl="1"/>
            <a:r>
              <a:rPr lang="en-GB" sz="1500" b="1" baseline="18000" dirty="0">
                <a:latin typeface="Calibri" panose="020F0502020204030204" pitchFamily="34" charset="0"/>
              </a:rPr>
              <a:t>=</a:t>
            </a:r>
            <a:r>
              <a:rPr lang="en-GB" b="1" dirty="0">
                <a:latin typeface="Calibri" panose="020F0502020204030204" pitchFamily="34" charset="0"/>
              </a:rPr>
              <a:t>&gt;</a:t>
            </a:r>
            <a:r>
              <a:rPr lang="en-GB" dirty="0">
                <a:latin typeface="Calibri" panose="020F0502020204030204" pitchFamily="34" charset="0"/>
              </a:rPr>
              <a:t> </a:t>
            </a:r>
            <a:r>
              <a:rPr lang="en-GB" dirty="0">
                <a:latin typeface="Calibri" panose="020F0502020204030204" pitchFamily="34" charset="0"/>
                <a:sym typeface="Wingdings" panose="05000000000000000000" pitchFamily="2" charset="2"/>
              </a:rPr>
              <a:t></a:t>
            </a:r>
            <a:r>
              <a:rPr lang="en-GB" dirty="0">
                <a:latin typeface="Calibri" panose="020F0502020204030204" pitchFamily="34" charset="0"/>
              </a:rPr>
              <a:t> : Implication (if…then…)</a:t>
            </a:r>
          </a:p>
          <a:p>
            <a:pPr lvl="1"/>
            <a:r>
              <a:rPr lang="en-GB" b="1" dirty="0">
                <a:latin typeface="Calibri" panose="020F0502020204030204" pitchFamily="34" charset="0"/>
              </a:rPr>
              <a:t>&lt;</a:t>
            </a:r>
            <a:r>
              <a:rPr lang="en-GB" sz="1500" b="1" baseline="18000" dirty="0">
                <a:latin typeface="Calibri" panose="020F0502020204030204" pitchFamily="34" charset="0"/>
              </a:rPr>
              <a:t>=</a:t>
            </a:r>
            <a:r>
              <a:rPr lang="en-GB" b="1" dirty="0">
                <a:latin typeface="Calibri" panose="020F0502020204030204" pitchFamily="34" charset="0"/>
              </a:rPr>
              <a:t>&gt;</a:t>
            </a:r>
            <a:r>
              <a:rPr lang="en-GB" dirty="0">
                <a:latin typeface="Calibri" panose="020F0502020204030204" pitchFamily="34" charset="0"/>
              </a:rPr>
              <a:t> </a:t>
            </a:r>
            <a:r>
              <a:rPr lang="en-GB" dirty="0">
                <a:latin typeface="Calibri" panose="020F0502020204030204" pitchFamily="34" charset="0"/>
                <a:sym typeface="Wingdings" panose="05000000000000000000" pitchFamily="2" charset="2"/>
              </a:rPr>
              <a:t> : 	Logical Equivalence (If 		and only If)</a:t>
            </a:r>
            <a:endParaRPr lang="en-GB" dirty="0"/>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24</a:t>
            </a:fld>
            <a:endParaRPr kumimoji="0" lang="en-US"/>
          </a:p>
        </p:txBody>
      </p:sp>
    </p:spTree>
    <p:extLst>
      <p:ext uri="{BB962C8B-B14F-4D97-AF65-F5344CB8AC3E}">
        <p14:creationId xmlns:p14="http://schemas.microsoft.com/office/powerpoint/2010/main" val="2652840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Propositional Logic: Truth Tables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643991327"/>
              </p:ext>
            </p:extLst>
          </p:nvPr>
        </p:nvGraphicFramePr>
        <p:xfrm>
          <a:off x="820322" y="1619250"/>
          <a:ext cx="1047166" cy="1028700"/>
        </p:xfrm>
        <a:graphic>
          <a:graphicData uri="http://schemas.openxmlformats.org/drawingml/2006/table">
            <a:tbl>
              <a:tblPr firstRow="1" bandRow="1">
                <a:tableStyleId>{5C22544A-7EE6-4342-B048-85BDC9FD1C3A}</a:tableStyleId>
              </a:tblPr>
              <a:tblGrid>
                <a:gridCol w="523583">
                  <a:extLst>
                    <a:ext uri="{9D8B030D-6E8A-4147-A177-3AD203B41FA5}">
                      <a16:colId xmlns:a16="http://schemas.microsoft.com/office/drawing/2014/main" val="20000"/>
                    </a:ext>
                  </a:extLst>
                </a:gridCol>
                <a:gridCol w="523583">
                  <a:extLst>
                    <a:ext uri="{9D8B030D-6E8A-4147-A177-3AD203B41FA5}">
                      <a16:colId xmlns:a16="http://schemas.microsoft.com/office/drawing/2014/main" val="20001"/>
                    </a:ext>
                  </a:extLst>
                </a:gridCol>
              </a:tblGrid>
              <a:tr h="342900">
                <a:tc>
                  <a:txBody>
                    <a:bodyPr/>
                    <a:lstStyle/>
                    <a:p>
                      <a:pPr algn="ctr"/>
                      <a:r>
                        <a:rPr lang="en-GB" sz="1800" dirty="0"/>
                        <a:t>A</a:t>
                      </a:r>
                    </a:p>
                  </a:txBody>
                  <a:tcPr marL="68580" marR="68580" marT="34290" marB="34290"/>
                </a:tc>
                <a:tc>
                  <a:txBody>
                    <a:bodyPr/>
                    <a:lstStyle/>
                    <a:p>
                      <a:pPr algn="ctr"/>
                      <a:r>
                        <a:rPr lang="el-GR" sz="1800" b="1" dirty="0">
                          <a:latin typeface="Calibri" panose="020F0502020204030204" pitchFamily="34" charset="0"/>
                        </a:rPr>
                        <a:t>˥</a:t>
                      </a:r>
                      <a:r>
                        <a:rPr lang="en-GB" sz="1800" b="1" dirty="0">
                          <a:latin typeface="Calibri" panose="020F0502020204030204" pitchFamily="34" charset="0"/>
                        </a:rPr>
                        <a:t>A</a:t>
                      </a:r>
                      <a:endParaRPr lang="en-GB" sz="1800" dirty="0"/>
                    </a:p>
                  </a:txBody>
                  <a:tcPr marL="68580" marR="68580" marT="34290" marB="34290"/>
                </a:tc>
                <a:extLst>
                  <a:ext uri="{0D108BD9-81ED-4DB2-BD59-A6C34878D82A}">
                    <a16:rowId xmlns:a16="http://schemas.microsoft.com/office/drawing/2014/main" val="10000"/>
                  </a:ext>
                </a:extLst>
              </a:tr>
              <a:tr h="342900">
                <a:tc>
                  <a:txBody>
                    <a:bodyPr/>
                    <a:lstStyle/>
                    <a:p>
                      <a:pPr algn="ctr"/>
                      <a:r>
                        <a:rPr lang="en-GB" sz="1800" b="1" kern="1200" dirty="0">
                          <a:solidFill>
                            <a:schemeClr val="tx1"/>
                          </a:solidFill>
                          <a:latin typeface="+mn-lt"/>
                          <a:ea typeface="+mn-ea"/>
                          <a:cs typeface="+mn-cs"/>
                        </a:rPr>
                        <a:t>T</a:t>
                      </a:r>
                    </a:p>
                  </a:txBody>
                  <a:tcPr marL="68580" marR="68580" marT="34290" marB="34290"/>
                </a:tc>
                <a:tc>
                  <a:txBody>
                    <a:bodyPr/>
                    <a:lstStyle/>
                    <a:p>
                      <a:pPr algn="ctr"/>
                      <a:r>
                        <a:rPr lang="en-GB" sz="1800" b="1" kern="1200" dirty="0">
                          <a:solidFill>
                            <a:schemeClr val="tx1"/>
                          </a:solidFill>
                          <a:latin typeface="+mn-lt"/>
                          <a:ea typeface="+mn-ea"/>
                          <a:cs typeface="+mn-cs"/>
                        </a:rPr>
                        <a:t>F</a:t>
                      </a:r>
                    </a:p>
                  </a:txBody>
                  <a:tcPr marL="68580" marR="68580" marT="34290" marB="34290"/>
                </a:tc>
                <a:extLst>
                  <a:ext uri="{0D108BD9-81ED-4DB2-BD59-A6C34878D82A}">
                    <a16:rowId xmlns:a16="http://schemas.microsoft.com/office/drawing/2014/main" val="10001"/>
                  </a:ext>
                </a:extLst>
              </a:tr>
              <a:tr h="342900">
                <a:tc>
                  <a:txBody>
                    <a:bodyPr/>
                    <a:lstStyle/>
                    <a:p>
                      <a:pPr algn="ctr"/>
                      <a:r>
                        <a:rPr lang="en-GB" sz="1800" b="1" kern="1200" dirty="0">
                          <a:solidFill>
                            <a:schemeClr val="tx1"/>
                          </a:solidFill>
                          <a:latin typeface="+mn-lt"/>
                          <a:ea typeface="+mn-ea"/>
                          <a:cs typeface="+mn-cs"/>
                        </a:rPr>
                        <a:t>F</a:t>
                      </a:r>
                    </a:p>
                  </a:txBody>
                  <a:tcPr marL="68580" marR="68580" marT="34290" marB="34290"/>
                </a:tc>
                <a:tc>
                  <a:txBody>
                    <a:bodyPr/>
                    <a:lstStyle/>
                    <a:p>
                      <a:pPr algn="ctr"/>
                      <a:r>
                        <a:rPr lang="en-GB" sz="1800" b="1" kern="1200" dirty="0">
                          <a:solidFill>
                            <a:schemeClr val="tx1"/>
                          </a:solidFill>
                          <a:latin typeface="+mn-lt"/>
                          <a:ea typeface="+mn-ea"/>
                          <a:cs typeface="+mn-cs"/>
                        </a:rPr>
                        <a:t>T</a:t>
                      </a:r>
                    </a:p>
                  </a:txBody>
                  <a:tcPr marL="68580" marR="68580" marT="34290" marB="34290"/>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nvPr>
        </p:nvGraphicFramePr>
        <p:xfrm>
          <a:off x="838201" y="2945324"/>
          <a:ext cx="1905000" cy="188693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377386">
                <a:tc>
                  <a:txBody>
                    <a:bodyPr/>
                    <a:lstStyle/>
                    <a:p>
                      <a:pPr algn="ctr"/>
                      <a:r>
                        <a:rPr lang="en-GB" sz="1800" dirty="0"/>
                        <a:t>A</a:t>
                      </a:r>
                    </a:p>
                  </a:txBody>
                  <a:tcPr marL="68580" marR="68580" marT="34290" marB="34290"/>
                </a:tc>
                <a:tc>
                  <a:txBody>
                    <a:bodyPr/>
                    <a:lstStyle/>
                    <a:p>
                      <a:pPr algn="ctr"/>
                      <a:r>
                        <a:rPr lang="en-GB" sz="1800" b="1" dirty="0">
                          <a:latin typeface="Calibri" panose="020F0502020204030204" pitchFamily="34" charset="0"/>
                        </a:rPr>
                        <a:t>B</a:t>
                      </a:r>
                      <a:endParaRPr lang="en-GB" sz="1800" dirty="0"/>
                    </a:p>
                  </a:txBody>
                  <a:tcPr marL="68580" marR="68580" marT="34290" marB="34290"/>
                </a:tc>
                <a:tc>
                  <a:txBody>
                    <a:bodyPr/>
                    <a:lstStyle/>
                    <a:p>
                      <a:r>
                        <a:rPr lang="en-GB" sz="1800" b="1" kern="1200" dirty="0">
                          <a:solidFill>
                            <a:schemeClr val="lt1"/>
                          </a:solidFill>
                          <a:latin typeface="+mn-lt"/>
                          <a:ea typeface="+mn-ea"/>
                          <a:cs typeface="+mn-cs"/>
                        </a:rPr>
                        <a:t>A</a:t>
                      </a:r>
                      <a:r>
                        <a:rPr lang="el-GR" sz="1800" b="1" dirty="0">
                          <a:latin typeface="Calibri" panose="020F0502020204030204" pitchFamily="34" charset="0"/>
                        </a:rPr>
                        <a:t>˄</a:t>
                      </a:r>
                      <a:r>
                        <a:rPr lang="en-GB" sz="1800" b="1" dirty="0">
                          <a:latin typeface="Calibri" panose="020F0502020204030204" pitchFamily="34" charset="0"/>
                        </a:rPr>
                        <a:t>B</a:t>
                      </a:r>
                      <a:endParaRPr lang="en-GB" sz="1800" b="1" kern="1200" dirty="0">
                        <a:solidFill>
                          <a:schemeClr val="lt1"/>
                        </a:solidFill>
                        <a:latin typeface="+mn-lt"/>
                        <a:ea typeface="+mn-ea"/>
                        <a:cs typeface="+mn-cs"/>
                      </a:endParaRPr>
                    </a:p>
                  </a:txBody>
                  <a:tcPr marL="68580" marR="68580" marT="34290" marB="34290"/>
                </a:tc>
                <a:extLst>
                  <a:ext uri="{0D108BD9-81ED-4DB2-BD59-A6C34878D82A}">
                    <a16:rowId xmlns:a16="http://schemas.microsoft.com/office/drawing/2014/main" val="10000"/>
                  </a:ext>
                </a:extLst>
              </a:tr>
              <a:tr h="377386">
                <a:tc>
                  <a:txBody>
                    <a:bodyPr/>
                    <a:lstStyle/>
                    <a:p>
                      <a:pPr algn="ctr"/>
                      <a:r>
                        <a:rPr lang="en-GB" sz="1800" b="1" kern="1200" dirty="0">
                          <a:solidFill>
                            <a:schemeClr val="tx1"/>
                          </a:solidFill>
                          <a:latin typeface="+mn-lt"/>
                          <a:ea typeface="+mn-ea"/>
                          <a:cs typeface="+mn-cs"/>
                        </a:rPr>
                        <a:t>F</a:t>
                      </a:r>
                    </a:p>
                  </a:txBody>
                  <a:tcPr marL="68580" marR="68580" marT="34290" marB="34290"/>
                </a:tc>
                <a:tc>
                  <a:txBody>
                    <a:bodyPr/>
                    <a:lstStyle/>
                    <a:p>
                      <a:pPr algn="ctr"/>
                      <a:r>
                        <a:rPr lang="en-GB" sz="1800" b="1" kern="1200" dirty="0">
                          <a:solidFill>
                            <a:schemeClr val="tx1"/>
                          </a:solidFill>
                          <a:latin typeface="+mn-lt"/>
                          <a:ea typeface="+mn-ea"/>
                          <a:cs typeface="+mn-cs"/>
                        </a:rPr>
                        <a:t>F</a:t>
                      </a:r>
                    </a:p>
                  </a:txBody>
                  <a:tcPr marL="68580" marR="68580" marT="34290" marB="34290"/>
                </a:tc>
                <a:tc>
                  <a:txBody>
                    <a:bodyPr/>
                    <a:lstStyle/>
                    <a:p>
                      <a:pPr algn="ctr"/>
                      <a:r>
                        <a:rPr lang="en-GB" sz="1800" b="1" kern="1200" dirty="0">
                          <a:solidFill>
                            <a:schemeClr val="tx1"/>
                          </a:solidFill>
                          <a:latin typeface="+mn-lt"/>
                          <a:ea typeface="+mn-ea"/>
                          <a:cs typeface="+mn-cs"/>
                        </a:rPr>
                        <a:t>F</a:t>
                      </a:r>
                    </a:p>
                  </a:txBody>
                  <a:tcPr marL="68580" marR="68580" marT="34290" marB="34290"/>
                </a:tc>
                <a:extLst>
                  <a:ext uri="{0D108BD9-81ED-4DB2-BD59-A6C34878D82A}">
                    <a16:rowId xmlns:a16="http://schemas.microsoft.com/office/drawing/2014/main" val="10001"/>
                  </a:ext>
                </a:extLst>
              </a:tr>
              <a:tr h="377386">
                <a:tc>
                  <a:txBody>
                    <a:bodyPr/>
                    <a:lstStyle/>
                    <a:p>
                      <a:pPr algn="ctr"/>
                      <a:r>
                        <a:rPr lang="en-GB" sz="1800" b="1" kern="1200" dirty="0">
                          <a:solidFill>
                            <a:schemeClr val="tx1"/>
                          </a:solidFill>
                          <a:latin typeface="+mn-lt"/>
                          <a:ea typeface="+mn-ea"/>
                          <a:cs typeface="+mn-cs"/>
                        </a:rPr>
                        <a:t>F</a:t>
                      </a:r>
                    </a:p>
                  </a:txBody>
                  <a:tcPr marL="68580" marR="68580" marT="34290" marB="34290"/>
                </a:tc>
                <a:tc>
                  <a:txBody>
                    <a:bodyPr/>
                    <a:lstStyle/>
                    <a:p>
                      <a:pPr algn="ctr"/>
                      <a:r>
                        <a:rPr lang="en-GB" sz="1800" b="1" kern="1200" dirty="0">
                          <a:solidFill>
                            <a:schemeClr val="tx1"/>
                          </a:solidFill>
                          <a:latin typeface="+mn-lt"/>
                          <a:ea typeface="+mn-ea"/>
                          <a:cs typeface="+mn-cs"/>
                        </a:rPr>
                        <a:t>T</a:t>
                      </a:r>
                    </a:p>
                  </a:txBody>
                  <a:tcPr marL="68580" marR="68580" marT="34290" marB="34290"/>
                </a:tc>
                <a:tc>
                  <a:txBody>
                    <a:bodyPr/>
                    <a:lstStyle/>
                    <a:p>
                      <a:pPr algn="ctr"/>
                      <a:r>
                        <a:rPr lang="en-GB" sz="1800" b="1" kern="1200" dirty="0">
                          <a:solidFill>
                            <a:schemeClr val="tx1"/>
                          </a:solidFill>
                          <a:latin typeface="+mn-lt"/>
                          <a:ea typeface="+mn-ea"/>
                          <a:cs typeface="+mn-cs"/>
                        </a:rPr>
                        <a:t>F</a:t>
                      </a:r>
                    </a:p>
                  </a:txBody>
                  <a:tcPr marL="68580" marR="68580" marT="34290" marB="34290"/>
                </a:tc>
                <a:extLst>
                  <a:ext uri="{0D108BD9-81ED-4DB2-BD59-A6C34878D82A}">
                    <a16:rowId xmlns:a16="http://schemas.microsoft.com/office/drawing/2014/main" val="10002"/>
                  </a:ext>
                </a:extLst>
              </a:tr>
              <a:tr h="377386">
                <a:tc>
                  <a:txBody>
                    <a:bodyPr/>
                    <a:lstStyle/>
                    <a:p>
                      <a:pPr algn="ctr"/>
                      <a:r>
                        <a:rPr lang="en-GB" sz="1800" b="1" kern="1200" dirty="0">
                          <a:solidFill>
                            <a:schemeClr val="tx1"/>
                          </a:solidFill>
                          <a:latin typeface="+mn-lt"/>
                          <a:ea typeface="+mn-ea"/>
                          <a:cs typeface="+mn-cs"/>
                        </a:rPr>
                        <a:t>T</a:t>
                      </a:r>
                    </a:p>
                  </a:txBody>
                  <a:tcPr marL="68580" marR="68580" marT="34290" marB="34290"/>
                </a:tc>
                <a:tc>
                  <a:txBody>
                    <a:bodyPr/>
                    <a:lstStyle/>
                    <a:p>
                      <a:pPr algn="ctr"/>
                      <a:r>
                        <a:rPr lang="en-GB" sz="1800" b="1" kern="1200" dirty="0">
                          <a:solidFill>
                            <a:schemeClr val="tx1"/>
                          </a:solidFill>
                          <a:latin typeface="+mn-lt"/>
                          <a:ea typeface="+mn-ea"/>
                          <a:cs typeface="+mn-cs"/>
                        </a:rPr>
                        <a:t>F</a:t>
                      </a:r>
                    </a:p>
                  </a:txBody>
                  <a:tcPr marL="68580" marR="68580" marT="34290" marB="34290"/>
                </a:tc>
                <a:tc>
                  <a:txBody>
                    <a:bodyPr/>
                    <a:lstStyle/>
                    <a:p>
                      <a:pPr algn="ctr"/>
                      <a:r>
                        <a:rPr lang="en-GB" sz="1800" b="1" kern="1200" dirty="0">
                          <a:solidFill>
                            <a:schemeClr val="tx1"/>
                          </a:solidFill>
                          <a:latin typeface="+mn-lt"/>
                          <a:ea typeface="+mn-ea"/>
                          <a:cs typeface="+mn-cs"/>
                        </a:rPr>
                        <a:t>F</a:t>
                      </a:r>
                    </a:p>
                  </a:txBody>
                  <a:tcPr marL="68580" marR="68580" marT="34290" marB="34290"/>
                </a:tc>
                <a:extLst>
                  <a:ext uri="{0D108BD9-81ED-4DB2-BD59-A6C34878D82A}">
                    <a16:rowId xmlns:a16="http://schemas.microsoft.com/office/drawing/2014/main" val="10003"/>
                  </a:ext>
                </a:extLst>
              </a:tr>
              <a:tr h="377386">
                <a:tc>
                  <a:txBody>
                    <a:bodyPr/>
                    <a:lstStyle/>
                    <a:p>
                      <a:pPr algn="ctr"/>
                      <a:r>
                        <a:rPr lang="en-GB" sz="1800" b="1" kern="1200" dirty="0">
                          <a:solidFill>
                            <a:schemeClr val="tx1"/>
                          </a:solidFill>
                          <a:latin typeface="+mn-lt"/>
                          <a:ea typeface="+mn-ea"/>
                          <a:cs typeface="+mn-cs"/>
                        </a:rPr>
                        <a:t>T</a:t>
                      </a:r>
                    </a:p>
                  </a:txBody>
                  <a:tcPr marL="68580" marR="68580" marT="34290" marB="34290"/>
                </a:tc>
                <a:tc>
                  <a:txBody>
                    <a:bodyPr/>
                    <a:lstStyle/>
                    <a:p>
                      <a:pPr algn="ctr"/>
                      <a:r>
                        <a:rPr lang="en-GB" sz="1800" b="1" kern="1200" dirty="0">
                          <a:solidFill>
                            <a:schemeClr val="tx1"/>
                          </a:solidFill>
                          <a:latin typeface="+mn-lt"/>
                          <a:ea typeface="+mn-ea"/>
                          <a:cs typeface="+mn-cs"/>
                        </a:rPr>
                        <a:t>T</a:t>
                      </a:r>
                    </a:p>
                  </a:txBody>
                  <a:tcPr marL="68580" marR="68580" marT="34290" marB="34290"/>
                </a:tc>
                <a:tc>
                  <a:txBody>
                    <a:bodyPr/>
                    <a:lstStyle/>
                    <a:p>
                      <a:pPr algn="ctr"/>
                      <a:r>
                        <a:rPr lang="en-GB" sz="1800" b="1" kern="1200" dirty="0">
                          <a:solidFill>
                            <a:schemeClr val="tx1"/>
                          </a:solidFill>
                          <a:latin typeface="+mn-lt"/>
                          <a:ea typeface="+mn-ea"/>
                          <a:cs typeface="+mn-cs"/>
                        </a:rPr>
                        <a:t>T</a:t>
                      </a:r>
                    </a:p>
                  </a:txBody>
                  <a:tcPr marL="68580" marR="68580" marT="34290" marB="34290"/>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58819120"/>
              </p:ext>
            </p:extLst>
          </p:nvPr>
        </p:nvGraphicFramePr>
        <p:xfrm>
          <a:off x="3041553" y="2952750"/>
          <a:ext cx="1905000" cy="1886930"/>
        </p:xfrm>
        <a:graphic>
          <a:graphicData uri="http://schemas.openxmlformats.org/drawingml/2006/table">
            <a:tbl>
              <a:tblPr firstRow="1" bandRow="1">
                <a:tableStyleId>{073A0DAA-6AF3-43AB-8588-CEC1D06C72B9}</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377386">
                <a:tc>
                  <a:txBody>
                    <a:bodyPr/>
                    <a:lstStyle/>
                    <a:p>
                      <a:pPr algn="ctr"/>
                      <a:r>
                        <a:rPr lang="en-GB" sz="1800" dirty="0"/>
                        <a:t>A</a:t>
                      </a:r>
                    </a:p>
                  </a:txBody>
                  <a:tcPr marL="68580" marR="68580" marT="34290" marB="34290"/>
                </a:tc>
                <a:tc>
                  <a:txBody>
                    <a:bodyPr/>
                    <a:lstStyle/>
                    <a:p>
                      <a:pPr algn="ctr"/>
                      <a:r>
                        <a:rPr lang="en-GB" sz="1800" dirty="0"/>
                        <a:t>B</a:t>
                      </a:r>
                    </a:p>
                  </a:txBody>
                  <a:tcPr marL="68580" marR="68580" marT="34290" marB="34290"/>
                </a:tc>
                <a:tc>
                  <a:txBody>
                    <a:bodyPr/>
                    <a:lstStyle/>
                    <a:p>
                      <a:r>
                        <a:rPr lang="en-GB" sz="1800" kern="1200" dirty="0"/>
                        <a:t>A</a:t>
                      </a:r>
                      <a:r>
                        <a:rPr lang="el-GR" sz="1800" dirty="0"/>
                        <a:t>˅</a:t>
                      </a:r>
                      <a:r>
                        <a:rPr lang="en-GB" sz="1800" dirty="0"/>
                        <a:t>B</a:t>
                      </a:r>
                      <a:endParaRPr lang="en-GB" sz="1800" b="1" kern="1200" dirty="0">
                        <a:solidFill>
                          <a:schemeClr val="lt1"/>
                        </a:solidFill>
                        <a:latin typeface="+mn-lt"/>
                        <a:ea typeface="+mn-ea"/>
                        <a:cs typeface="+mn-cs"/>
                      </a:endParaRPr>
                    </a:p>
                  </a:txBody>
                  <a:tcPr marL="68580" marR="68580" marT="34290" marB="34290"/>
                </a:tc>
                <a:extLst>
                  <a:ext uri="{0D108BD9-81ED-4DB2-BD59-A6C34878D82A}">
                    <a16:rowId xmlns:a16="http://schemas.microsoft.com/office/drawing/2014/main" val="10000"/>
                  </a:ext>
                </a:extLst>
              </a:tr>
              <a:tr h="377386">
                <a:tc>
                  <a:txBody>
                    <a:bodyPr/>
                    <a:lstStyle/>
                    <a:p>
                      <a:pPr algn="ctr"/>
                      <a:r>
                        <a:rPr lang="en-GB" sz="1800" kern="1200" dirty="0"/>
                        <a:t>F</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F</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F</a:t>
                      </a:r>
                      <a:endParaRPr lang="en-GB" sz="1800" b="1" kern="1200" dirty="0">
                        <a:solidFill>
                          <a:schemeClr val="tx1"/>
                        </a:solidFill>
                        <a:latin typeface="+mn-lt"/>
                        <a:ea typeface="+mn-ea"/>
                        <a:cs typeface="+mn-cs"/>
                      </a:endParaRPr>
                    </a:p>
                  </a:txBody>
                  <a:tcPr marL="68580" marR="68580" marT="34290" marB="34290"/>
                </a:tc>
                <a:extLst>
                  <a:ext uri="{0D108BD9-81ED-4DB2-BD59-A6C34878D82A}">
                    <a16:rowId xmlns:a16="http://schemas.microsoft.com/office/drawing/2014/main" val="10001"/>
                  </a:ext>
                </a:extLst>
              </a:tr>
              <a:tr h="377386">
                <a:tc>
                  <a:txBody>
                    <a:bodyPr/>
                    <a:lstStyle/>
                    <a:p>
                      <a:pPr algn="ctr"/>
                      <a:r>
                        <a:rPr lang="en-GB" sz="1800" kern="1200" dirty="0"/>
                        <a:t>F</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T</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T</a:t>
                      </a:r>
                      <a:endParaRPr lang="en-GB" sz="1800" b="1" kern="1200" dirty="0">
                        <a:solidFill>
                          <a:schemeClr val="tx1"/>
                        </a:solidFill>
                        <a:latin typeface="+mn-lt"/>
                        <a:ea typeface="+mn-ea"/>
                        <a:cs typeface="+mn-cs"/>
                      </a:endParaRPr>
                    </a:p>
                  </a:txBody>
                  <a:tcPr marL="68580" marR="68580" marT="34290" marB="34290"/>
                </a:tc>
                <a:extLst>
                  <a:ext uri="{0D108BD9-81ED-4DB2-BD59-A6C34878D82A}">
                    <a16:rowId xmlns:a16="http://schemas.microsoft.com/office/drawing/2014/main" val="10002"/>
                  </a:ext>
                </a:extLst>
              </a:tr>
              <a:tr h="377386">
                <a:tc>
                  <a:txBody>
                    <a:bodyPr/>
                    <a:lstStyle/>
                    <a:p>
                      <a:pPr algn="ctr"/>
                      <a:r>
                        <a:rPr lang="en-GB" sz="1800" kern="1200" dirty="0"/>
                        <a:t>T</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F</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T</a:t>
                      </a:r>
                      <a:endParaRPr lang="en-GB" sz="1800" b="1" kern="1200" dirty="0">
                        <a:solidFill>
                          <a:schemeClr val="tx1"/>
                        </a:solidFill>
                        <a:latin typeface="+mn-lt"/>
                        <a:ea typeface="+mn-ea"/>
                        <a:cs typeface="+mn-cs"/>
                      </a:endParaRPr>
                    </a:p>
                  </a:txBody>
                  <a:tcPr marL="68580" marR="68580" marT="34290" marB="34290"/>
                </a:tc>
                <a:extLst>
                  <a:ext uri="{0D108BD9-81ED-4DB2-BD59-A6C34878D82A}">
                    <a16:rowId xmlns:a16="http://schemas.microsoft.com/office/drawing/2014/main" val="10003"/>
                  </a:ext>
                </a:extLst>
              </a:tr>
              <a:tr h="377386">
                <a:tc>
                  <a:txBody>
                    <a:bodyPr/>
                    <a:lstStyle/>
                    <a:p>
                      <a:pPr algn="ctr"/>
                      <a:r>
                        <a:rPr lang="en-GB" sz="1800" kern="1200" dirty="0"/>
                        <a:t>T</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T</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T</a:t>
                      </a:r>
                      <a:endParaRPr lang="en-GB" sz="1800" b="1" kern="1200" dirty="0">
                        <a:solidFill>
                          <a:schemeClr val="tx1"/>
                        </a:solidFill>
                        <a:latin typeface="+mn-lt"/>
                        <a:ea typeface="+mn-ea"/>
                        <a:cs typeface="+mn-cs"/>
                      </a:endParaRPr>
                    </a:p>
                  </a:txBody>
                  <a:tcPr marL="68580" marR="68580" marT="34290" marB="34290"/>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nvPr>
        </p:nvGraphicFramePr>
        <p:xfrm>
          <a:off x="5046199" y="2922464"/>
          <a:ext cx="1905000" cy="188693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377386">
                <a:tc>
                  <a:txBody>
                    <a:bodyPr/>
                    <a:lstStyle/>
                    <a:p>
                      <a:pPr algn="ctr"/>
                      <a:r>
                        <a:rPr lang="en-GB" sz="1800" dirty="0"/>
                        <a:t>A</a:t>
                      </a:r>
                    </a:p>
                  </a:txBody>
                  <a:tcPr marL="68580" marR="68580" marT="34290" marB="34290"/>
                </a:tc>
                <a:tc>
                  <a:txBody>
                    <a:bodyPr/>
                    <a:lstStyle/>
                    <a:p>
                      <a:pPr algn="ctr"/>
                      <a:r>
                        <a:rPr lang="en-GB" sz="1800" b="1" dirty="0">
                          <a:latin typeface="Calibri" panose="020F0502020204030204" pitchFamily="34" charset="0"/>
                        </a:rPr>
                        <a:t>B</a:t>
                      </a:r>
                      <a:endParaRPr lang="en-GB" sz="1800" dirty="0"/>
                    </a:p>
                  </a:txBody>
                  <a:tcPr marL="68580" marR="68580" marT="34290" marB="34290"/>
                </a:tc>
                <a:tc>
                  <a:txBody>
                    <a:bodyPr/>
                    <a:lstStyle/>
                    <a:p>
                      <a:r>
                        <a:rPr lang="en-GB" sz="1800" b="1" kern="1200" dirty="0">
                          <a:solidFill>
                            <a:schemeClr val="lt1"/>
                          </a:solidFill>
                          <a:latin typeface="+mn-lt"/>
                          <a:ea typeface="+mn-ea"/>
                          <a:cs typeface="+mn-cs"/>
                        </a:rPr>
                        <a:t>A</a:t>
                      </a:r>
                      <a:r>
                        <a:rPr lang="en-GB" sz="1800" b="1" baseline="18000" dirty="0">
                          <a:latin typeface="Calibri" panose="020F0502020204030204" pitchFamily="34" charset="0"/>
                        </a:rPr>
                        <a:t>=</a:t>
                      </a:r>
                      <a:r>
                        <a:rPr lang="en-GB" sz="1800" b="1" dirty="0">
                          <a:latin typeface="Calibri" panose="020F0502020204030204" pitchFamily="34" charset="0"/>
                        </a:rPr>
                        <a:t>&gt;B</a:t>
                      </a:r>
                      <a:endParaRPr lang="en-GB" sz="1800" b="1" kern="1200" dirty="0">
                        <a:solidFill>
                          <a:schemeClr val="lt1"/>
                        </a:solidFill>
                        <a:latin typeface="+mn-lt"/>
                        <a:ea typeface="+mn-ea"/>
                        <a:cs typeface="+mn-cs"/>
                      </a:endParaRPr>
                    </a:p>
                  </a:txBody>
                  <a:tcPr marL="68580" marR="68580" marT="34290" marB="34290"/>
                </a:tc>
                <a:extLst>
                  <a:ext uri="{0D108BD9-81ED-4DB2-BD59-A6C34878D82A}">
                    <a16:rowId xmlns:a16="http://schemas.microsoft.com/office/drawing/2014/main" val="10000"/>
                  </a:ext>
                </a:extLst>
              </a:tr>
              <a:tr h="377386">
                <a:tc>
                  <a:txBody>
                    <a:bodyPr/>
                    <a:lstStyle/>
                    <a:p>
                      <a:pPr algn="ctr"/>
                      <a:r>
                        <a:rPr lang="en-GB" sz="1800" b="1" kern="1200" dirty="0">
                          <a:solidFill>
                            <a:schemeClr val="tx1"/>
                          </a:solidFill>
                          <a:latin typeface="+mn-lt"/>
                          <a:ea typeface="+mn-ea"/>
                          <a:cs typeface="+mn-cs"/>
                        </a:rPr>
                        <a:t>F</a:t>
                      </a:r>
                    </a:p>
                  </a:txBody>
                  <a:tcPr marL="68580" marR="68580" marT="34290" marB="34290"/>
                </a:tc>
                <a:tc>
                  <a:txBody>
                    <a:bodyPr/>
                    <a:lstStyle/>
                    <a:p>
                      <a:pPr algn="ctr"/>
                      <a:r>
                        <a:rPr lang="en-GB" sz="1800" b="1" kern="1200" dirty="0">
                          <a:solidFill>
                            <a:schemeClr val="tx1"/>
                          </a:solidFill>
                          <a:latin typeface="+mn-lt"/>
                          <a:ea typeface="+mn-ea"/>
                          <a:cs typeface="+mn-cs"/>
                        </a:rPr>
                        <a:t>F</a:t>
                      </a:r>
                    </a:p>
                  </a:txBody>
                  <a:tcPr marL="68580" marR="68580" marT="34290" marB="34290"/>
                </a:tc>
                <a:tc>
                  <a:txBody>
                    <a:bodyPr/>
                    <a:lstStyle/>
                    <a:p>
                      <a:pPr algn="ctr"/>
                      <a:r>
                        <a:rPr lang="en-GB" sz="1800" b="1" kern="1200" dirty="0">
                          <a:solidFill>
                            <a:schemeClr val="tx1"/>
                          </a:solidFill>
                          <a:latin typeface="+mn-lt"/>
                          <a:ea typeface="+mn-ea"/>
                          <a:cs typeface="+mn-cs"/>
                        </a:rPr>
                        <a:t>T</a:t>
                      </a:r>
                    </a:p>
                  </a:txBody>
                  <a:tcPr marL="68580" marR="68580" marT="34290" marB="34290"/>
                </a:tc>
                <a:extLst>
                  <a:ext uri="{0D108BD9-81ED-4DB2-BD59-A6C34878D82A}">
                    <a16:rowId xmlns:a16="http://schemas.microsoft.com/office/drawing/2014/main" val="10001"/>
                  </a:ext>
                </a:extLst>
              </a:tr>
              <a:tr h="377386">
                <a:tc>
                  <a:txBody>
                    <a:bodyPr/>
                    <a:lstStyle/>
                    <a:p>
                      <a:pPr algn="ctr"/>
                      <a:r>
                        <a:rPr lang="en-GB" sz="1800" b="1" kern="1200" dirty="0">
                          <a:solidFill>
                            <a:schemeClr val="tx1"/>
                          </a:solidFill>
                          <a:latin typeface="+mn-lt"/>
                          <a:ea typeface="+mn-ea"/>
                          <a:cs typeface="+mn-cs"/>
                        </a:rPr>
                        <a:t>F</a:t>
                      </a:r>
                    </a:p>
                  </a:txBody>
                  <a:tcPr marL="68580" marR="68580" marT="34290" marB="34290"/>
                </a:tc>
                <a:tc>
                  <a:txBody>
                    <a:bodyPr/>
                    <a:lstStyle/>
                    <a:p>
                      <a:pPr algn="ctr"/>
                      <a:r>
                        <a:rPr lang="en-GB" sz="1800" b="1" kern="1200" dirty="0">
                          <a:solidFill>
                            <a:schemeClr val="tx1"/>
                          </a:solidFill>
                          <a:latin typeface="+mn-lt"/>
                          <a:ea typeface="+mn-ea"/>
                          <a:cs typeface="+mn-cs"/>
                        </a:rPr>
                        <a:t>T</a:t>
                      </a:r>
                    </a:p>
                  </a:txBody>
                  <a:tcPr marL="68580" marR="68580" marT="34290" marB="34290"/>
                </a:tc>
                <a:tc>
                  <a:txBody>
                    <a:bodyPr/>
                    <a:lstStyle/>
                    <a:p>
                      <a:pPr algn="ctr"/>
                      <a:r>
                        <a:rPr lang="en-GB" sz="1800" b="1" kern="1200" dirty="0">
                          <a:solidFill>
                            <a:schemeClr val="tx1"/>
                          </a:solidFill>
                          <a:latin typeface="+mn-lt"/>
                          <a:ea typeface="+mn-ea"/>
                          <a:cs typeface="+mn-cs"/>
                        </a:rPr>
                        <a:t>F</a:t>
                      </a:r>
                    </a:p>
                  </a:txBody>
                  <a:tcPr marL="68580" marR="68580" marT="34290" marB="34290"/>
                </a:tc>
                <a:extLst>
                  <a:ext uri="{0D108BD9-81ED-4DB2-BD59-A6C34878D82A}">
                    <a16:rowId xmlns:a16="http://schemas.microsoft.com/office/drawing/2014/main" val="10002"/>
                  </a:ext>
                </a:extLst>
              </a:tr>
              <a:tr h="377386">
                <a:tc>
                  <a:txBody>
                    <a:bodyPr/>
                    <a:lstStyle/>
                    <a:p>
                      <a:pPr algn="ctr"/>
                      <a:r>
                        <a:rPr lang="en-GB" sz="1800" b="1" kern="1200" dirty="0">
                          <a:solidFill>
                            <a:schemeClr val="tx1"/>
                          </a:solidFill>
                          <a:latin typeface="+mn-lt"/>
                          <a:ea typeface="+mn-ea"/>
                          <a:cs typeface="+mn-cs"/>
                        </a:rPr>
                        <a:t>T</a:t>
                      </a:r>
                    </a:p>
                  </a:txBody>
                  <a:tcPr marL="68580" marR="68580" marT="34290" marB="34290"/>
                </a:tc>
                <a:tc>
                  <a:txBody>
                    <a:bodyPr/>
                    <a:lstStyle/>
                    <a:p>
                      <a:pPr algn="ctr"/>
                      <a:r>
                        <a:rPr lang="en-GB" sz="1800" b="1" kern="1200" dirty="0">
                          <a:solidFill>
                            <a:schemeClr val="tx1"/>
                          </a:solidFill>
                          <a:latin typeface="+mn-lt"/>
                          <a:ea typeface="+mn-ea"/>
                          <a:cs typeface="+mn-cs"/>
                        </a:rPr>
                        <a:t>F</a:t>
                      </a:r>
                    </a:p>
                  </a:txBody>
                  <a:tcPr marL="68580" marR="68580" marT="34290" marB="34290"/>
                </a:tc>
                <a:tc>
                  <a:txBody>
                    <a:bodyPr/>
                    <a:lstStyle/>
                    <a:p>
                      <a:pPr algn="ctr"/>
                      <a:r>
                        <a:rPr lang="en-GB" sz="1800" b="1" kern="1200" dirty="0">
                          <a:solidFill>
                            <a:schemeClr val="tx1"/>
                          </a:solidFill>
                          <a:latin typeface="+mn-lt"/>
                          <a:ea typeface="+mn-ea"/>
                          <a:cs typeface="+mn-cs"/>
                        </a:rPr>
                        <a:t>T</a:t>
                      </a:r>
                    </a:p>
                  </a:txBody>
                  <a:tcPr marL="68580" marR="68580" marT="34290" marB="34290"/>
                </a:tc>
                <a:extLst>
                  <a:ext uri="{0D108BD9-81ED-4DB2-BD59-A6C34878D82A}">
                    <a16:rowId xmlns:a16="http://schemas.microsoft.com/office/drawing/2014/main" val="10003"/>
                  </a:ext>
                </a:extLst>
              </a:tr>
              <a:tr h="377386">
                <a:tc>
                  <a:txBody>
                    <a:bodyPr/>
                    <a:lstStyle/>
                    <a:p>
                      <a:pPr algn="ctr"/>
                      <a:r>
                        <a:rPr lang="en-GB" sz="1800" b="1" kern="1200" dirty="0">
                          <a:solidFill>
                            <a:schemeClr val="tx1"/>
                          </a:solidFill>
                          <a:latin typeface="+mn-lt"/>
                          <a:ea typeface="+mn-ea"/>
                          <a:cs typeface="+mn-cs"/>
                        </a:rPr>
                        <a:t>T</a:t>
                      </a:r>
                    </a:p>
                  </a:txBody>
                  <a:tcPr marL="68580" marR="68580" marT="34290" marB="34290"/>
                </a:tc>
                <a:tc>
                  <a:txBody>
                    <a:bodyPr/>
                    <a:lstStyle/>
                    <a:p>
                      <a:pPr algn="ctr"/>
                      <a:r>
                        <a:rPr lang="en-GB" sz="1800" b="1" kern="1200" dirty="0">
                          <a:solidFill>
                            <a:schemeClr val="tx1"/>
                          </a:solidFill>
                          <a:latin typeface="+mn-lt"/>
                          <a:ea typeface="+mn-ea"/>
                          <a:cs typeface="+mn-cs"/>
                        </a:rPr>
                        <a:t>T</a:t>
                      </a:r>
                    </a:p>
                  </a:txBody>
                  <a:tcPr marL="68580" marR="68580" marT="34290" marB="34290"/>
                </a:tc>
                <a:tc>
                  <a:txBody>
                    <a:bodyPr/>
                    <a:lstStyle/>
                    <a:p>
                      <a:pPr algn="ctr"/>
                      <a:r>
                        <a:rPr lang="en-GB" sz="1800" b="1" kern="1200" dirty="0">
                          <a:solidFill>
                            <a:schemeClr val="tx1"/>
                          </a:solidFill>
                          <a:latin typeface="+mn-lt"/>
                          <a:ea typeface="+mn-ea"/>
                          <a:cs typeface="+mn-cs"/>
                        </a:rPr>
                        <a:t>T</a:t>
                      </a:r>
                    </a:p>
                  </a:txBody>
                  <a:tcPr marL="68580" marR="68580" marT="34290" marB="34290"/>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572729970"/>
              </p:ext>
            </p:extLst>
          </p:nvPr>
        </p:nvGraphicFramePr>
        <p:xfrm>
          <a:off x="7082498" y="2894620"/>
          <a:ext cx="2010807" cy="2126764"/>
        </p:xfrm>
        <a:graphic>
          <a:graphicData uri="http://schemas.openxmlformats.org/drawingml/2006/table">
            <a:tbl>
              <a:tblPr firstRow="1" bandRow="1">
                <a:tableStyleId>{073A0DAA-6AF3-43AB-8588-CEC1D06C72B9}</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740807">
                  <a:extLst>
                    <a:ext uri="{9D8B030D-6E8A-4147-A177-3AD203B41FA5}">
                      <a16:colId xmlns:a16="http://schemas.microsoft.com/office/drawing/2014/main" val="20002"/>
                    </a:ext>
                  </a:extLst>
                </a:gridCol>
              </a:tblGrid>
              <a:tr h="377386">
                <a:tc>
                  <a:txBody>
                    <a:bodyPr/>
                    <a:lstStyle/>
                    <a:p>
                      <a:pPr algn="ctr"/>
                      <a:r>
                        <a:rPr lang="en-GB" sz="1800" dirty="0"/>
                        <a:t>A</a:t>
                      </a:r>
                    </a:p>
                  </a:txBody>
                  <a:tcPr marL="68580" marR="68580" marT="34290" marB="34290"/>
                </a:tc>
                <a:tc>
                  <a:txBody>
                    <a:bodyPr/>
                    <a:lstStyle/>
                    <a:p>
                      <a:pPr algn="ctr"/>
                      <a:r>
                        <a:rPr lang="en-GB" sz="1800" dirty="0"/>
                        <a:t>B</a:t>
                      </a:r>
                    </a:p>
                  </a:txBody>
                  <a:tcPr marL="68580" marR="68580" marT="34290" marB="34290"/>
                </a:tc>
                <a:tc>
                  <a:txBody>
                    <a:bodyPr/>
                    <a:lstStyle/>
                    <a:p>
                      <a:r>
                        <a:rPr lang="en-GB" sz="1800" kern="1200" dirty="0"/>
                        <a:t>A</a:t>
                      </a:r>
                      <a:r>
                        <a:rPr lang="en-GB" sz="1800" dirty="0"/>
                        <a:t>&lt;</a:t>
                      </a:r>
                      <a:r>
                        <a:rPr lang="en-GB" sz="1400" baseline="18000" dirty="0"/>
                        <a:t>=</a:t>
                      </a:r>
                      <a:r>
                        <a:rPr lang="en-GB" sz="1800" dirty="0"/>
                        <a:t>&gt;B</a:t>
                      </a:r>
                      <a:endParaRPr lang="en-GB" sz="1800" b="1" kern="1200" dirty="0">
                        <a:solidFill>
                          <a:schemeClr val="lt1"/>
                        </a:solidFill>
                        <a:latin typeface="+mn-lt"/>
                        <a:ea typeface="+mn-ea"/>
                        <a:cs typeface="+mn-cs"/>
                      </a:endParaRPr>
                    </a:p>
                  </a:txBody>
                  <a:tcPr marL="68580" marR="68580" marT="34290" marB="34290"/>
                </a:tc>
                <a:extLst>
                  <a:ext uri="{0D108BD9-81ED-4DB2-BD59-A6C34878D82A}">
                    <a16:rowId xmlns:a16="http://schemas.microsoft.com/office/drawing/2014/main" val="10000"/>
                  </a:ext>
                </a:extLst>
              </a:tr>
              <a:tr h="377386">
                <a:tc>
                  <a:txBody>
                    <a:bodyPr/>
                    <a:lstStyle/>
                    <a:p>
                      <a:pPr algn="ctr"/>
                      <a:r>
                        <a:rPr lang="en-GB" sz="1800" kern="1200" dirty="0"/>
                        <a:t>F</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F</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T</a:t>
                      </a:r>
                      <a:endParaRPr lang="en-GB" sz="1800" b="1" kern="1200" dirty="0">
                        <a:solidFill>
                          <a:schemeClr val="tx1"/>
                        </a:solidFill>
                        <a:latin typeface="+mn-lt"/>
                        <a:ea typeface="+mn-ea"/>
                        <a:cs typeface="+mn-cs"/>
                      </a:endParaRPr>
                    </a:p>
                  </a:txBody>
                  <a:tcPr marL="68580" marR="68580" marT="34290" marB="34290"/>
                </a:tc>
                <a:extLst>
                  <a:ext uri="{0D108BD9-81ED-4DB2-BD59-A6C34878D82A}">
                    <a16:rowId xmlns:a16="http://schemas.microsoft.com/office/drawing/2014/main" val="10001"/>
                  </a:ext>
                </a:extLst>
              </a:tr>
              <a:tr h="377386">
                <a:tc>
                  <a:txBody>
                    <a:bodyPr/>
                    <a:lstStyle/>
                    <a:p>
                      <a:pPr algn="ctr"/>
                      <a:r>
                        <a:rPr lang="en-GB" sz="1800" kern="1200" dirty="0"/>
                        <a:t>F</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T</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F</a:t>
                      </a:r>
                      <a:endParaRPr lang="en-GB" sz="1800" b="1" kern="1200" dirty="0">
                        <a:solidFill>
                          <a:schemeClr val="tx1"/>
                        </a:solidFill>
                        <a:latin typeface="+mn-lt"/>
                        <a:ea typeface="+mn-ea"/>
                        <a:cs typeface="+mn-cs"/>
                      </a:endParaRPr>
                    </a:p>
                  </a:txBody>
                  <a:tcPr marL="68580" marR="68580" marT="34290" marB="34290"/>
                </a:tc>
                <a:extLst>
                  <a:ext uri="{0D108BD9-81ED-4DB2-BD59-A6C34878D82A}">
                    <a16:rowId xmlns:a16="http://schemas.microsoft.com/office/drawing/2014/main" val="10002"/>
                  </a:ext>
                </a:extLst>
              </a:tr>
              <a:tr h="377386">
                <a:tc>
                  <a:txBody>
                    <a:bodyPr/>
                    <a:lstStyle/>
                    <a:p>
                      <a:pPr algn="ctr"/>
                      <a:r>
                        <a:rPr lang="en-GB" sz="1800" kern="1200" dirty="0"/>
                        <a:t>T</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F</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F</a:t>
                      </a:r>
                      <a:endParaRPr lang="en-GB" sz="1800" b="1" kern="1200" dirty="0">
                        <a:solidFill>
                          <a:schemeClr val="tx1"/>
                        </a:solidFill>
                        <a:latin typeface="+mn-lt"/>
                        <a:ea typeface="+mn-ea"/>
                        <a:cs typeface="+mn-cs"/>
                      </a:endParaRPr>
                    </a:p>
                  </a:txBody>
                  <a:tcPr marL="68580" marR="68580" marT="34290" marB="34290"/>
                </a:tc>
                <a:extLst>
                  <a:ext uri="{0D108BD9-81ED-4DB2-BD59-A6C34878D82A}">
                    <a16:rowId xmlns:a16="http://schemas.microsoft.com/office/drawing/2014/main" val="10003"/>
                  </a:ext>
                </a:extLst>
              </a:tr>
              <a:tr h="377386">
                <a:tc>
                  <a:txBody>
                    <a:bodyPr/>
                    <a:lstStyle/>
                    <a:p>
                      <a:pPr algn="ctr"/>
                      <a:r>
                        <a:rPr lang="en-GB" sz="1800" kern="1200" dirty="0"/>
                        <a:t>T</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T</a:t>
                      </a:r>
                      <a:endParaRPr lang="en-GB" sz="1800" b="1" kern="1200" dirty="0">
                        <a:solidFill>
                          <a:schemeClr val="tx1"/>
                        </a:solidFill>
                        <a:latin typeface="+mn-lt"/>
                        <a:ea typeface="+mn-ea"/>
                        <a:cs typeface="+mn-cs"/>
                      </a:endParaRPr>
                    </a:p>
                  </a:txBody>
                  <a:tcPr marL="68580" marR="68580" marT="34290" marB="34290"/>
                </a:tc>
                <a:tc>
                  <a:txBody>
                    <a:bodyPr/>
                    <a:lstStyle/>
                    <a:p>
                      <a:pPr algn="ctr"/>
                      <a:r>
                        <a:rPr lang="en-GB" sz="1800" kern="1200" dirty="0"/>
                        <a:t>T</a:t>
                      </a:r>
                      <a:endParaRPr lang="en-GB" sz="1800" b="1" kern="1200" dirty="0">
                        <a:solidFill>
                          <a:schemeClr val="tx1"/>
                        </a:solidFill>
                        <a:latin typeface="+mn-lt"/>
                        <a:ea typeface="+mn-ea"/>
                        <a:cs typeface="+mn-cs"/>
                      </a:endParaRPr>
                    </a:p>
                  </a:txBody>
                  <a:tcPr marL="68580" marR="68580" marT="34290" marB="34290"/>
                </a:tc>
                <a:extLst>
                  <a:ext uri="{0D108BD9-81ED-4DB2-BD59-A6C34878D82A}">
                    <a16:rowId xmlns:a16="http://schemas.microsoft.com/office/drawing/2014/main" val="10004"/>
                  </a:ext>
                </a:extLst>
              </a:tr>
            </a:tbl>
          </a:graphicData>
        </a:graphic>
      </p:graphicFrame>
      <p:sp>
        <p:nvSpPr>
          <p:cNvPr id="3" name="Slide Number Placeholder 2"/>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25</a:t>
            </a:fld>
            <a:endParaRPr kumimoji="0" lang="en-US"/>
          </a:p>
        </p:txBody>
      </p:sp>
    </p:spTree>
    <p:extLst>
      <p:ext uri="{BB962C8B-B14F-4D97-AF65-F5344CB8AC3E}">
        <p14:creationId xmlns:p14="http://schemas.microsoft.com/office/powerpoint/2010/main" val="3821361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Propositional Logic</a:t>
            </a:r>
          </a:p>
        </p:txBody>
      </p:sp>
      <p:sp>
        <p:nvSpPr>
          <p:cNvPr id="3" name="Content Placeholder 2"/>
          <p:cNvSpPr>
            <a:spLocks noGrp="1"/>
          </p:cNvSpPr>
          <p:nvPr>
            <p:ph sz="quarter" idx="13"/>
          </p:nvPr>
        </p:nvSpPr>
        <p:spPr/>
        <p:txBody>
          <a:bodyPr>
            <a:normAutofit fontScale="92500" lnSpcReduction="20000"/>
          </a:bodyPr>
          <a:lstStyle/>
          <a:p>
            <a:r>
              <a:rPr lang="en-GB" dirty="0"/>
              <a:t>Sentence Properties</a:t>
            </a:r>
          </a:p>
          <a:p>
            <a:pPr lvl="1"/>
            <a:r>
              <a:rPr lang="en-GB" dirty="0"/>
              <a:t>T or F itself is a sentence</a:t>
            </a:r>
          </a:p>
          <a:p>
            <a:pPr lvl="1"/>
            <a:r>
              <a:rPr lang="en-GB" dirty="0"/>
              <a:t>Individual Proposition symbols are sentences </a:t>
            </a:r>
            <a:r>
              <a:rPr lang="en-GB" dirty="0" err="1"/>
              <a:t>eg</a:t>
            </a:r>
            <a:r>
              <a:rPr lang="en-GB" dirty="0"/>
              <a:t>. P, Q, …</a:t>
            </a:r>
          </a:p>
          <a:p>
            <a:pPr lvl="1"/>
            <a:r>
              <a:rPr lang="en-GB" dirty="0"/>
              <a:t>If s is a sentence, so is (s)</a:t>
            </a:r>
          </a:p>
          <a:p>
            <a:pPr lvl="1"/>
            <a:r>
              <a:rPr lang="en-GB" dirty="0"/>
              <a:t>If S1 and S2 are sentences, so are:</a:t>
            </a:r>
            <a:br>
              <a:rPr lang="en-GB" dirty="0"/>
            </a:br>
            <a:r>
              <a:rPr lang="el-GR" b="1" dirty="0">
                <a:latin typeface="Calibri" panose="020F0502020204030204" pitchFamily="34" charset="0"/>
              </a:rPr>
              <a:t>˥</a:t>
            </a:r>
            <a:r>
              <a:rPr lang="en-GB" dirty="0"/>
              <a:t>S1, </a:t>
            </a:r>
            <a:r>
              <a:rPr lang="el-GR" b="1" dirty="0">
                <a:latin typeface="Calibri" panose="020F0502020204030204" pitchFamily="34" charset="0"/>
              </a:rPr>
              <a:t>˥</a:t>
            </a:r>
            <a:r>
              <a:rPr lang="en-GB" dirty="0"/>
              <a:t>S2, S1</a:t>
            </a:r>
            <a:r>
              <a:rPr lang="el-GR" b="1" dirty="0">
                <a:latin typeface="Calibri" panose="020F0502020204030204" pitchFamily="34" charset="0"/>
              </a:rPr>
              <a:t>˄</a:t>
            </a:r>
            <a:r>
              <a:rPr lang="en-GB" dirty="0">
                <a:latin typeface="Calibri" panose="020F0502020204030204" pitchFamily="34" charset="0"/>
              </a:rPr>
              <a:t>S2, etc.</a:t>
            </a:r>
            <a:endParaRPr lang="en-GB" dirty="0"/>
          </a:p>
        </p:txBody>
      </p:sp>
      <p:sp>
        <p:nvSpPr>
          <p:cNvPr id="4" name="Content Placeholder 3"/>
          <p:cNvSpPr>
            <a:spLocks noGrp="1"/>
          </p:cNvSpPr>
          <p:nvPr>
            <p:ph sz="quarter" idx="14"/>
          </p:nvPr>
        </p:nvSpPr>
        <p:spPr/>
        <p:txBody>
          <a:bodyPr>
            <a:normAutofit fontScale="92500" lnSpcReduction="20000"/>
          </a:bodyPr>
          <a:lstStyle/>
          <a:p>
            <a:r>
              <a:rPr lang="en-GB" dirty="0"/>
              <a:t>Order of Precedence</a:t>
            </a:r>
          </a:p>
          <a:p>
            <a:pPr lvl="1"/>
            <a:r>
              <a:rPr lang="el-GR" b="1" dirty="0">
                <a:latin typeface="Calibri" panose="020F0502020204030204" pitchFamily="34" charset="0"/>
              </a:rPr>
              <a:t>˥</a:t>
            </a:r>
            <a:r>
              <a:rPr lang="en-GB" dirty="0">
                <a:latin typeface="Calibri" panose="020F0502020204030204" pitchFamily="34" charset="0"/>
              </a:rPr>
              <a:t> : Negation (not)</a:t>
            </a:r>
          </a:p>
          <a:p>
            <a:pPr lvl="1"/>
            <a:r>
              <a:rPr lang="el-GR" b="1" dirty="0">
                <a:latin typeface="Calibri" panose="020F0502020204030204" pitchFamily="34" charset="0"/>
              </a:rPr>
              <a:t>˄</a:t>
            </a:r>
            <a:r>
              <a:rPr lang="en-GB" dirty="0">
                <a:latin typeface="Calibri" panose="020F0502020204030204" pitchFamily="34" charset="0"/>
              </a:rPr>
              <a:t> : Conjunction (and)</a:t>
            </a:r>
          </a:p>
          <a:p>
            <a:pPr lvl="1"/>
            <a:r>
              <a:rPr lang="el-GR" b="1" dirty="0">
                <a:latin typeface="Calibri" panose="020F0502020204030204" pitchFamily="34" charset="0"/>
              </a:rPr>
              <a:t>˅</a:t>
            </a:r>
            <a:r>
              <a:rPr lang="en-GB" dirty="0">
                <a:latin typeface="Calibri" panose="020F0502020204030204" pitchFamily="34" charset="0"/>
              </a:rPr>
              <a:t> : Disjunction (or)</a:t>
            </a:r>
          </a:p>
          <a:p>
            <a:pPr lvl="1"/>
            <a:r>
              <a:rPr lang="en-GB" sz="1500" b="1" baseline="18000" dirty="0">
                <a:latin typeface="Calibri" panose="020F0502020204030204" pitchFamily="34" charset="0"/>
              </a:rPr>
              <a:t>=</a:t>
            </a:r>
            <a:r>
              <a:rPr lang="en-GB" b="1" dirty="0">
                <a:latin typeface="Calibri" panose="020F0502020204030204" pitchFamily="34" charset="0"/>
              </a:rPr>
              <a:t>&gt;</a:t>
            </a:r>
            <a:r>
              <a:rPr lang="en-GB" dirty="0">
                <a:latin typeface="Calibri" panose="020F0502020204030204" pitchFamily="34" charset="0"/>
              </a:rPr>
              <a:t> </a:t>
            </a:r>
            <a:r>
              <a:rPr lang="en-GB" dirty="0">
                <a:latin typeface="Calibri" panose="020F0502020204030204" pitchFamily="34" charset="0"/>
                <a:sym typeface="Wingdings" panose="05000000000000000000" pitchFamily="2" charset="2"/>
              </a:rPr>
              <a:t></a:t>
            </a:r>
            <a:r>
              <a:rPr lang="en-GB" dirty="0">
                <a:latin typeface="Calibri" panose="020F0502020204030204" pitchFamily="34" charset="0"/>
              </a:rPr>
              <a:t> : Implication (if…then…)</a:t>
            </a:r>
          </a:p>
          <a:p>
            <a:pPr lvl="1"/>
            <a:r>
              <a:rPr lang="en-GB" b="1" dirty="0">
                <a:latin typeface="Calibri" panose="020F0502020204030204" pitchFamily="34" charset="0"/>
              </a:rPr>
              <a:t>&lt;</a:t>
            </a:r>
            <a:r>
              <a:rPr lang="en-GB" sz="1500" b="1" baseline="18000" dirty="0">
                <a:latin typeface="Calibri" panose="020F0502020204030204" pitchFamily="34" charset="0"/>
              </a:rPr>
              <a:t>=</a:t>
            </a:r>
            <a:r>
              <a:rPr lang="en-GB" b="1" dirty="0">
                <a:latin typeface="Calibri" panose="020F0502020204030204" pitchFamily="34" charset="0"/>
              </a:rPr>
              <a:t>&gt;</a:t>
            </a:r>
            <a:r>
              <a:rPr lang="en-GB" dirty="0">
                <a:latin typeface="Calibri" panose="020F0502020204030204" pitchFamily="34" charset="0"/>
              </a:rPr>
              <a:t> </a:t>
            </a:r>
            <a:r>
              <a:rPr lang="en-GB" dirty="0">
                <a:latin typeface="Calibri" panose="020F0502020204030204" pitchFamily="34" charset="0"/>
                <a:sym typeface="Wingdings" panose="05000000000000000000" pitchFamily="2" charset="2"/>
              </a:rPr>
              <a:t> : 	Logical Equivalence (If 		and only If)</a:t>
            </a:r>
            <a:endParaRPr lang="en-GB" dirty="0"/>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26</a:t>
            </a:fld>
            <a:endParaRPr kumimoji="0" lang="en-US"/>
          </a:p>
        </p:txBody>
      </p:sp>
    </p:spTree>
    <p:extLst>
      <p:ext uri="{BB962C8B-B14F-4D97-AF65-F5344CB8AC3E}">
        <p14:creationId xmlns:p14="http://schemas.microsoft.com/office/powerpoint/2010/main" val="2336169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Propositional Logic</a:t>
            </a:r>
          </a:p>
        </p:txBody>
      </p:sp>
      <p:sp>
        <p:nvSpPr>
          <p:cNvPr id="3" name="Content Placeholder 2"/>
          <p:cNvSpPr>
            <a:spLocks noGrp="1"/>
          </p:cNvSpPr>
          <p:nvPr>
            <p:ph sz="quarter" idx="13"/>
          </p:nvPr>
        </p:nvSpPr>
        <p:spPr/>
        <p:txBody>
          <a:bodyPr>
            <a:normAutofit fontScale="85000" lnSpcReduction="20000"/>
          </a:bodyPr>
          <a:lstStyle/>
          <a:p>
            <a:r>
              <a:rPr lang="en-GB" dirty="0"/>
              <a:t>Atomic Sentences</a:t>
            </a:r>
          </a:p>
          <a:p>
            <a:pPr lvl="1"/>
            <a:r>
              <a:rPr lang="en-GB" dirty="0"/>
              <a:t>Single sentence</a:t>
            </a:r>
          </a:p>
          <a:p>
            <a:pPr lvl="1"/>
            <a:r>
              <a:rPr lang="en-GB" dirty="0"/>
              <a:t>T, F, P, Q,…</a:t>
            </a:r>
            <a:br>
              <a:rPr lang="en-GB" dirty="0"/>
            </a:br>
            <a:r>
              <a:rPr lang="en-GB" dirty="0"/>
              <a:t>where, each symbol stands for proposition that can be true or false.</a:t>
            </a:r>
          </a:p>
          <a:p>
            <a:pPr lvl="1"/>
            <a:r>
              <a:rPr lang="en-GB" dirty="0"/>
              <a:t>Example: P=“Ram likes Rice”</a:t>
            </a:r>
            <a:br>
              <a:rPr lang="en-GB" dirty="0"/>
            </a:br>
            <a:r>
              <a:rPr lang="en-GB" dirty="0"/>
              <a:t>		 Q=“</a:t>
            </a:r>
            <a:r>
              <a:rPr lang="en-GB" dirty="0" err="1"/>
              <a:t>Sita</a:t>
            </a:r>
            <a:r>
              <a:rPr lang="en-GB" dirty="0"/>
              <a:t> is woman”</a:t>
            </a:r>
          </a:p>
        </p:txBody>
      </p:sp>
      <p:sp>
        <p:nvSpPr>
          <p:cNvPr id="4" name="Content Placeholder 3"/>
          <p:cNvSpPr>
            <a:spLocks noGrp="1"/>
          </p:cNvSpPr>
          <p:nvPr>
            <p:ph sz="quarter" idx="14"/>
          </p:nvPr>
        </p:nvSpPr>
        <p:spPr/>
        <p:txBody>
          <a:bodyPr>
            <a:normAutofit fontScale="85000" lnSpcReduction="20000"/>
          </a:bodyPr>
          <a:lstStyle/>
          <a:p>
            <a:r>
              <a:rPr lang="en-GB" dirty="0"/>
              <a:t>Complex Sentences</a:t>
            </a:r>
          </a:p>
          <a:p>
            <a:pPr lvl="1"/>
            <a:r>
              <a:rPr lang="en-GB" dirty="0"/>
              <a:t>Sentences constructed from simple sentences using logical connectives</a:t>
            </a:r>
          </a:p>
          <a:p>
            <a:pPr lvl="1"/>
            <a:r>
              <a:rPr lang="en-GB" dirty="0"/>
              <a:t>Example:	P=“It is hot today”</a:t>
            </a:r>
            <a:br>
              <a:rPr lang="en-GB" dirty="0"/>
            </a:br>
            <a:r>
              <a:rPr lang="en-GB" dirty="0"/>
              <a:t>		Q=“It is humid today”</a:t>
            </a:r>
            <a:br>
              <a:rPr lang="en-GB" dirty="0"/>
            </a:br>
            <a:r>
              <a:rPr lang="en-GB" dirty="0"/>
              <a:t>	P^Q</a:t>
            </a:r>
            <a:br>
              <a:rPr lang="en-GB" dirty="0"/>
            </a:br>
            <a:r>
              <a:rPr lang="en-GB" dirty="0"/>
              <a:t>	“It is hot and humid today”</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27</a:t>
            </a:fld>
            <a:endParaRPr kumimoji="0" lang="en-US"/>
          </a:p>
        </p:txBody>
      </p:sp>
    </p:spTree>
    <p:extLst>
      <p:ext uri="{BB962C8B-B14F-4D97-AF65-F5344CB8AC3E}">
        <p14:creationId xmlns:p14="http://schemas.microsoft.com/office/powerpoint/2010/main" val="2835882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Propositional Logic</a:t>
            </a:r>
          </a:p>
        </p:txBody>
      </p:sp>
      <p:sp>
        <p:nvSpPr>
          <p:cNvPr id="3" name="Content Placeholder 2"/>
          <p:cNvSpPr>
            <a:spLocks noGrp="1"/>
          </p:cNvSpPr>
          <p:nvPr>
            <p:ph sz="quarter" idx="13"/>
          </p:nvPr>
        </p:nvSpPr>
        <p:spPr/>
        <p:txBody>
          <a:bodyPr>
            <a:normAutofit lnSpcReduction="10000"/>
          </a:bodyPr>
          <a:lstStyle/>
          <a:p>
            <a:r>
              <a:rPr lang="en-GB" dirty="0" err="1"/>
              <a:t>Unsatisfiable</a:t>
            </a:r>
            <a:r>
              <a:rPr lang="en-GB" dirty="0"/>
              <a:t> (Contradiction)</a:t>
            </a:r>
          </a:p>
          <a:p>
            <a:pPr lvl="1"/>
            <a:r>
              <a:rPr lang="en-GB" dirty="0"/>
              <a:t>If all the sentences or statements are always false</a:t>
            </a:r>
          </a:p>
          <a:p>
            <a:pPr lvl="1"/>
            <a:r>
              <a:rPr lang="en-GB" dirty="0"/>
              <a:t>Example: “There will be a clear sky during rainy day”</a:t>
            </a:r>
          </a:p>
        </p:txBody>
      </p:sp>
      <p:sp>
        <p:nvSpPr>
          <p:cNvPr id="4" name="Content Placeholder 3"/>
          <p:cNvSpPr>
            <a:spLocks noGrp="1"/>
          </p:cNvSpPr>
          <p:nvPr>
            <p:ph sz="quarter" idx="14"/>
          </p:nvPr>
        </p:nvSpPr>
        <p:spPr/>
        <p:txBody>
          <a:bodyPr/>
          <a:lstStyle/>
          <a:p>
            <a:r>
              <a:rPr lang="en-GB" dirty="0" err="1"/>
              <a:t>Satisfiable</a:t>
            </a:r>
            <a:endParaRPr lang="en-GB" dirty="0"/>
          </a:p>
          <a:p>
            <a:pPr lvl="1"/>
            <a:r>
              <a:rPr lang="en-GB" dirty="0"/>
              <a:t>If at least one sentence in the knowledge base is true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28</a:t>
            </a:fld>
            <a:endParaRPr kumimoji="0" lang="en-US"/>
          </a:p>
        </p:txBody>
      </p:sp>
    </p:spTree>
    <p:extLst>
      <p:ext uri="{BB962C8B-B14F-4D97-AF65-F5344CB8AC3E}">
        <p14:creationId xmlns:p14="http://schemas.microsoft.com/office/powerpoint/2010/main" val="4071248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Propositional Logic: Equivalence Laws</a:t>
            </a:r>
          </a:p>
        </p:txBody>
      </p:sp>
      <p:sp>
        <p:nvSpPr>
          <p:cNvPr id="3" name="Content Placeholder 2"/>
          <p:cNvSpPr>
            <a:spLocks noGrp="1"/>
          </p:cNvSpPr>
          <p:nvPr>
            <p:ph idx="1"/>
          </p:nvPr>
        </p:nvSpPr>
        <p:spPr/>
        <p:txBody>
          <a:bodyPr>
            <a:normAutofit fontScale="92500" lnSpcReduction="20000"/>
          </a:bodyPr>
          <a:lstStyle/>
          <a:p>
            <a:pPr marL="385763" indent="-385763">
              <a:buFont typeface="+mj-lt"/>
              <a:buAutoNum type="arabicPeriod"/>
            </a:pPr>
            <a:r>
              <a:rPr lang="en-GB" dirty="0"/>
              <a:t>P</a:t>
            </a:r>
            <a:r>
              <a:rPr lang="en-GB" b="1" baseline="18000" dirty="0">
                <a:latin typeface="Calibri" panose="020F0502020204030204" pitchFamily="34" charset="0"/>
              </a:rPr>
              <a:t> </a:t>
            </a:r>
            <a:r>
              <a:rPr lang="en-GB" sz="1800" b="1" baseline="18000" dirty="0">
                <a:latin typeface="Calibri" panose="020F0502020204030204" pitchFamily="34" charset="0"/>
              </a:rPr>
              <a:t>=</a:t>
            </a:r>
            <a:r>
              <a:rPr lang="en-GB" b="1" dirty="0">
                <a:latin typeface="Calibri" panose="020F0502020204030204" pitchFamily="34" charset="0"/>
              </a:rPr>
              <a:t>&gt;</a:t>
            </a:r>
            <a:r>
              <a:rPr lang="en-GB" dirty="0">
                <a:latin typeface="Calibri" panose="020F0502020204030204" pitchFamily="34" charset="0"/>
              </a:rPr>
              <a:t>Q </a:t>
            </a:r>
            <a:r>
              <a:rPr lang="el-GR" dirty="0">
                <a:latin typeface="Calibri" panose="020F0502020204030204" pitchFamily="34" charset="0"/>
              </a:rPr>
              <a:t>Ξ</a:t>
            </a:r>
            <a:r>
              <a:rPr lang="en-GB" dirty="0">
                <a:latin typeface="Calibri" panose="020F0502020204030204" pitchFamily="34" charset="0"/>
              </a:rPr>
              <a:t> </a:t>
            </a:r>
            <a:r>
              <a:rPr lang="el-GR" b="1" dirty="0">
                <a:latin typeface="Calibri" panose="020F0502020204030204" pitchFamily="34" charset="0"/>
              </a:rPr>
              <a:t>˥</a:t>
            </a:r>
            <a:r>
              <a:rPr lang="en-GB" dirty="0">
                <a:latin typeface="Calibri" panose="020F0502020204030204" pitchFamily="34" charset="0"/>
              </a:rPr>
              <a:t> P </a:t>
            </a:r>
            <a:r>
              <a:rPr lang="el-GR" b="1" dirty="0">
                <a:latin typeface="Calibri" panose="020F0502020204030204" pitchFamily="34" charset="0"/>
              </a:rPr>
              <a:t>˅</a:t>
            </a:r>
            <a:r>
              <a:rPr lang="en-GB" b="1" dirty="0">
                <a:latin typeface="Calibri" panose="020F0502020204030204" pitchFamily="34" charset="0"/>
              </a:rPr>
              <a:t> </a:t>
            </a:r>
            <a:r>
              <a:rPr lang="en-GB" dirty="0">
                <a:latin typeface="Calibri" panose="020F0502020204030204" pitchFamily="34" charset="0"/>
              </a:rPr>
              <a:t>Q</a:t>
            </a:r>
          </a:p>
          <a:p>
            <a:pPr marL="385763" indent="-385763">
              <a:buFont typeface="+mj-lt"/>
              <a:buAutoNum type="arabicPeriod"/>
            </a:pPr>
            <a:r>
              <a:rPr lang="en-GB" dirty="0">
                <a:latin typeface="Calibri" panose="020F0502020204030204" pitchFamily="34" charset="0"/>
              </a:rPr>
              <a:t>P &lt;</a:t>
            </a:r>
            <a:r>
              <a:rPr lang="en-GB" sz="1500" baseline="18000" dirty="0">
                <a:latin typeface="Calibri" panose="020F0502020204030204" pitchFamily="34" charset="0"/>
              </a:rPr>
              <a:t>=</a:t>
            </a:r>
            <a:r>
              <a:rPr lang="en-GB" dirty="0">
                <a:latin typeface="Calibri" panose="020F0502020204030204" pitchFamily="34" charset="0"/>
              </a:rPr>
              <a:t>&gt; Q </a:t>
            </a:r>
            <a:r>
              <a:rPr lang="el-GR" dirty="0">
                <a:latin typeface="Calibri" panose="020F0502020204030204" pitchFamily="34" charset="0"/>
              </a:rPr>
              <a:t>Ξ</a:t>
            </a:r>
            <a:r>
              <a:rPr lang="en-GB" dirty="0">
                <a:latin typeface="Calibri" panose="020F0502020204030204" pitchFamily="34" charset="0"/>
              </a:rPr>
              <a:t> (P</a:t>
            </a:r>
            <a:r>
              <a:rPr lang="en-GB" baseline="18000" dirty="0">
                <a:latin typeface="Calibri" panose="020F0502020204030204" pitchFamily="34" charset="0"/>
              </a:rPr>
              <a:t> </a:t>
            </a:r>
            <a:r>
              <a:rPr lang="en-GB" sz="1500" baseline="18000" dirty="0">
                <a:latin typeface="Calibri" panose="020F0502020204030204" pitchFamily="34" charset="0"/>
              </a:rPr>
              <a:t>=</a:t>
            </a:r>
            <a:r>
              <a:rPr lang="en-GB" dirty="0">
                <a:latin typeface="Calibri" panose="020F0502020204030204" pitchFamily="34" charset="0"/>
              </a:rPr>
              <a:t>&gt; Q ) </a:t>
            </a:r>
            <a:r>
              <a:rPr lang="el-GR" dirty="0">
                <a:latin typeface="Calibri" panose="020F0502020204030204" pitchFamily="34" charset="0"/>
              </a:rPr>
              <a:t>˄</a:t>
            </a:r>
            <a:r>
              <a:rPr lang="en-GB" dirty="0">
                <a:latin typeface="Calibri" panose="020F0502020204030204" pitchFamily="34" charset="0"/>
              </a:rPr>
              <a:t> (Q </a:t>
            </a:r>
            <a:r>
              <a:rPr lang="en-GB" sz="1500" baseline="18000" dirty="0">
                <a:latin typeface="Calibri" panose="020F0502020204030204" pitchFamily="34" charset="0"/>
              </a:rPr>
              <a:t>=</a:t>
            </a:r>
            <a:r>
              <a:rPr lang="en-GB" dirty="0">
                <a:latin typeface="Calibri" panose="020F0502020204030204" pitchFamily="34" charset="0"/>
              </a:rPr>
              <a:t>&gt; P)</a:t>
            </a:r>
          </a:p>
          <a:p>
            <a:pPr marL="385763" indent="-385763">
              <a:buFont typeface="+mj-lt"/>
              <a:buAutoNum type="arabicPeriod"/>
            </a:pPr>
            <a:r>
              <a:rPr lang="en-GB" dirty="0">
                <a:latin typeface="Calibri" panose="020F0502020204030204" pitchFamily="34" charset="0"/>
              </a:rPr>
              <a:t>Distributive Laws</a:t>
            </a:r>
            <a:br>
              <a:rPr lang="en-GB" dirty="0">
                <a:latin typeface="Calibri" panose="020F0502020204030204" pitchFamily="34" charset="0"/>
              </a:rPr>
            </a:br>
            <a:r>
              <a:rPr lang="en-GB" dirty="0">
                <a:latin typeface="Calibri" panose="020F0502020204030204" pitchFamily="34" charset="0"/>
              </a:rPr>
              <a:t>A</a:t>
            </a:r>
            <a:r>
              <a:rPr lang="el-GR" dirty="0">
                <a:latin typeface="Calibri" panose="020F0502020204030204" pitchFamily="34" charset="0"/>
              </a:rPr>
              <a:t> ˄</a:t>
            </a:r>
            <a:r>
              <a:rPr lang="en-GB" dirty="0">
                <a:latin typeface="Calibri" panose="020F0502020204030204" pitchFamily="34" charset="0"/>
              </a:rPr>
              <a:t> (B</a:t>
            </a:r>
            <a:r>
              <a:rPr lang="el-GR" dirty="0">
                <a:latin typeface="Calibri" panose="020F0502020204030204" pitchFamily="34" charset="0"/>
              </a:rPr>
              <a:t> ˅</a:t>
            </a:r>
            <a:r>
              <a:rPr lang="en-GB" dirty="0">
                <a:latin typeface="Calibri" panose="020F0502020204030204" pitchFamily="34" charset="0"/>
              </a:rPr>
              <a:t> C) </a:t>
            </a:r>
            <a:r>
              <a:rPr lang="el-GR" dirty="0">
                <a:latin typeface="Calibri" panose="020F0502020204030204" pitchFamily="34" charset="0"/>
              </a:rPr>
              <a:t>Ξ</a:t>
            </a:r>
            <a:r>
              <a:rPr lang="en-GB" dirty="0">
                <a:latin typeface="Calibri" panose="020F0502020204030204" pitchFamily="34" charset="0"/>
              </a:rPr>
              <a:t> (A </a:t>
            </a:r>
            <a:r>
              <a:rPr lang="el-GR" dirty="0">
                <a:latin typeface="Calibri" panose="020F0502020204030204" pitchFamily="34" charset="0"/>
              </a:rPr>
              <a:t>˄</a:t>
            </a:r>
            <a:r>
              <a:rPr lang="en-GB" dirty="0">
                <a:latin typeface="Calibri" panose="020F0502020204030204" pitchFamily="34" charset="0"/>
              </a:rPr>
              <a:t> B) </a:t>
            </a:r>
            <a:r>
              <a:rPr lang="el-GR" dirty="0">
                <a:latin typeface="Calibri" panose="020F0502020204030204" pitchFamily="34" charset="0"/>
              </a:rPr>
              <a:t>˅</a:t>
            </a:r>
            <a:r>
              <a:rPr lang="en-GB" dirty="0">
                <a:latin typeface="Calibri" panose="020F0502020204030204" pitchFamily="34" charset="0"/>
              </a:rPr>
              <a:t> (A </a:t>
            </a:r>
            <a:r>
              <a:rPr lang="el-GR" dirty="0">
                <a:latin typeface="Calibri" panose="020F0502020204030204" pitchFamily="34" charset="0"/>
              </a:rPr>
              <a:t>˄</a:t>
            </a:r>
            <a:r>
              <a:rPr lang="en-GB" dirty="0">
                <a:latin typeface="Calibri" panose="020F0502020204030204" pitchFamily="34" charset="0"/>
              </a:rPr>
              <a:t> C)</a:t>
            </a:r>
            <a:br>
              <a:rPr lang="en-GB" dirty="0">
                <a:latin typeface="Calibri" panose="020F0502020204030204" pitchFamily="34" charset="0"/>
              </a:rPr>
            </a:br>
            <a:r>
              <a:rPr lang="en-GB" dirty="0">
                <a:latin typeface="Calibri" panose="020F0502020204030204" pitchFamily="34" charset="0"/>
              </a:rPr>
              <a:t>A</a:t>
            </a:r>
            <a:r>
              <a:rPr lang="el-GR" dirty="0">
                <a:latin typeface="Calibri" panose="020F0502020204030204" pitchFamily="34" charset="0"/>
              </a:rPr>
              <a:t> ˅</a:t>
            </a:r>
            <a:r>
              <a:rPr lang="en-GB" dirty="0">
                <a:latin typeface="Calibri" panose="020F0502020204030204" pitchFamily="34" charset="0"/>
              </a:rPr>
              <a:t> (B</a:t>
            </a:r>
            <a:r>
              <a:rPr lang="el-GR" dirty="0">
                <a:latin typeface="Calibri" panose="020F0502020204030204" pitchFamily="34" charset="0"/>
              </a:rPr>
              <a:t> ˄</a:t>
            </a:r>
            <a:r>
              <a:rPr lang="en-GB" dirty="0">
                <a:latin typeface="Calibri" panose="020F0502020204030204" pitchFamily="34" charset="0"/>
              </a:rPr>
              <a:t> C) </a:t>
            </a:r>
            <a:r>
              <a:rPr lang="el-GR" dirty="0">
                <a:latin typeface="Calibri" panose="020F0502020204030204" pitchFamily="34" charset="0"/>
              </a:rPr>
              <a:t>Ξ</a:t>
            </a:r>
            <a:r>
              <a:rPr lang="en-GB" dirty="0">
                <a:latin typeface="Calibri" panose="020F0502020204030204" pitchFamily="34" charset="0"/>
              </a:rPr>
              <a:t> (A </a:t>
            </a:r>
            <a:r>
              <a:rPr lang="el-GR" dirty="0">
                <a:latin typeface="Calibri" panose="020F0502020204030204" pitchFamily="34" charset="0"/>
              </a:rPr>
              <a:t>˅</a:t>
            </a:r>
            <a:r>
              <a:rPr lang="en-GB" dirty="0">
                <a:latin typeface="Calibri" panose="020F0502020204030204" pitchFamily="34" charset="0"/>
              </a:rPr>
              <a:t> B) </a:t>
            </a:r>
            <a:r>
              <a:rPr lang="el-GR" dirty="0">
                <a:latin typeface="Calibri" panose="020F0502020204030204" pitchFamily="34" charset="0"/>
              </a:rPr>
              <a:t>˄</a:t>
            </a:r>
            <a:r>
              <a:rPr lang="en-GB" dirty="0">
                <a:latin typeface="Calibri" panose="020F0502020204030204" pitchFamily="34" charset="0"/>
              </a:rPr>
              <a:t> (A </a:t>
            </a:r>
            <a:r>
              <a:rPr lang="el-GR" dirty="0">
                <a:latin typeface="Calibri" panose="020F0502020204030204" pitchFamily="34" charset="0"/>
              </a:rPr>
              <a:t>˅</a:t>
            </a:r>
            <a:r>
              <a:rPr lang="en-GB" dirty="0">
                <a:latin typeface="Calibri" panose="020F0502020204030204" pitchFamily="34" charset="0"/>
              </a:rPr>
              <a:t> C)</a:t>
            </a:r>
          </a:p>
          <a:p>
            <a:pPr marL="385763" indent="-385763">
              <a:buFont typeface="+mj-lt"/>
              <a:buAutoNum type="arabicPeriod"/>
            </a:pPr>
            <a:r>
              <a:rPr lang="en-GB" dirty="0">
                <a:latin typeface="Calibri" panose="020F0502020204030204" pitchFamily="34" charset="0"/>
              </a:rPr>
              <a:t>De-Morgan’s Law</a:t>
            </a:r>
            <a:br>
              <a:rPr lang="en-GB" dirty="0">
                <a:latin typeface="Calibri" panose="020F0502020204030204" pitchFamily="34" charset="0"/>
              </a:rPr>
            </a:br>
            <a:r>
              <a:rPr lang="el-GR" b="1" dirty="0">
                <a:latin typeface="Calibri" panose="020F0502020204030204" pitchFamily="34" charset="0"/>
              </a:rPr>
              <a:t>˥</a:t>
            </a:r>
            <a:r>
              <a:rPr lang="en-GB" dirty="0">
                <a:latin typeface="Calibri" panose="020F0502020204030204" pitchFamily="34" charset="0"/>
              </a:rPr>
              <a:t>(A</a:t>
            </a:r>
            <a:r>
              <a:rPr lang="el-GR" dirty="0">
                <a:latin typeface="Calibri" panose="020F0502020204030204" pitchFamily="34" charset="0"/>
              </a:rPr>
              <a:t> ˄</a:t>
            </a:r>
            <a:r>
              <a:rPr lang="en-GB" dirty="0">
                <a:latin typeface="Calibri" panose="020F0502020204030204" pitchFamily="34" charset="0"/>
              </a:rPr>
              <a:t> B </a:t>
            </a:r>
            <a:r>
              <a:rPr lang="el-GR" dirty="0">
                <a:latin typeface="Calibri" panose="020F0502020204030204" pitchFamily="34" charset="0"/>
              </a:rPr>
              <a:t>˄</a:t>
            </a:r>
            <a:r>
              <a:rPr lang="en-GB" dirty="0">
                <a:latin typeface="Calibri" panose="020F0502020204030204" pitchFamily="34" charset="0"/>
              </a:rPr>
              <a:t> C) </a:t>
            </a:r>
            <a:r>
              <a:rPr lang="el-GR" dirty="0">
                <a:latin typeface="Calibri" panose="020F0502020204030204" pitchFamily="34" charset="0"/>
              </a:rPr>
              <a:t>Ξ</a:t>
            </a:r>
            <a:r>
              <a:rPr lang="en-GB" dirty="0">
                <a:latin typeface="Calibri" panose="020F0502020204030204" pitchFamily="34" charset="0"/>
              </a:rPr>
              <a:t> (</a:t>
            </a:r>
            <a:r>
              <a:rPr lang="el-GR" b="1" dirty="0">
                <a:latin typeface="Calibri" panose="020F0502020204030204" pitchFamily="34" charset="0"/>
              </a:rPr>
              <a:t>˥</a:t>
            </a:r>
            <a:r>
              <a:rPr lang="en-GB" dirty="0">
                <a:latin typeface="Calibri" panose="020F0502020204030204" pitchFamily="34" charset="0"/>
              </a:rPr>
              <a:t>A) </a:t>
            </a:r>
            <a:r>
              <a:rPr lang="el-GR" dirty="0">
                <a:latin typeface="Calibri" panose="020F0502020204030204" pitchFamily="34" charset="0"/>
              </a:rPr>
              <a:t>˅</a:t>
            </a:r>
            <a:r>
              <a:rPr lang="en-GB" dirty="0">
                <a:latin typeface="Calibri" panose="020F0502020204030204" pitchFamily="34" charset="0"/>
              </a:rPr>
              <a:t> (</a:t>
            </a:r>
            <a:r>
              <a:rPr lang="el-GR" b="1" dirty="0">
                <a:latin typeface="Calibri" panose="020F0502020204030204" pitchFamily="34" charset="0"/>
              </a:rPr>
              <a:t>˥</a:t>
            </a:r>
            <a:r>
              <a:rPr lang="en-GB" dirty="0">
                <a:latin typeface="Calibri" panose="020F0502020204030204" pitchFamily="34" charset="0"/>
              </a:rPr>
              <a:t>B) </a:t>
            </a:r>
            <a:r>
              <a:rPr lang="el-GR" dirty="0">
                <a:latin typeface="Calibri" panose="020F0502020204030204" pitchFamily="34" charset="0"/>
              </a:rPr>
              <a:t>˅</a:t>
            </a:r>
            <a:r>
              <a:rPr lang="en-GB" dirty="0">
                <a:latin typeface="Calibri" panose="020F0502020204030204" pitchFamily="34" charset="0"/>
              </a:rPr>
              <a:t> (</a:t>
            </a:r>
            <a:r>
              <a:rPr lang="el-GR" b="1" dirty="0">
                <a:latin typeface="Calibri" panose="020F0502020204030204" pitchFamily="34" charset="0"/>
              </a:rPr>
              <a:t>˥</a:t>
            </a:r>
            <a:r>
              <a:rPr lang="en-GB" dirty="0">
                <a:latin typeface="Calibri" panose="020F0502020204030204" pitchFamily="34" charset="0"/>
              </a:rPr>
              <a:t>C)</a:t>
            </a:r>
            <a:br>
              <a:rPr lang="en-GB" dirty="0">
                <a:latin typeface="Calibri" panose="020F0502020204030204" pitchFamily="34" charset="0"/>
              </a:rPr>
            </a:br>
            <a:r>
              <a:rPr lang="el-GR" b="1" dirty="0">
                <a:latin typeface="Calibri" panose="020F0502020204030204" pitchFamily="34" charset="0"/>
              </a:rPr>
              <a:t>˥</a:t>
            </a:r>
            <a:r>
              <a:rPr lang="en-GB" dirty="0">
                <a:latin typeface="Calibri" panose="020F0502020204030204" pitchFamily="34" charset="0"/>
              </a:rPr>
              <a:t>(A</a:t>
            </a:r>
            <a:r>
              <a:rPr lang="el-GR" dirty="0">
                <a:latin typeface="Calibri" panose="020F0502020204030204" pitchFamily="34" charset="0"/>
              </a:rPr>
              <a:t> ˅</a:t>
            </a:r>
            <a:r>
              <a:rPr lang="en-GB" dirty="0">
                <a:latin typeface="Calibri" panose="020F0502020204030204" pitchFamily="34" charset="0"/>
              </a:rPr>
              <a:t> B </a:t>
            </a:r>
            <a:r>
              <a:rPr lang="el-GR" dirty="0">
                <a:latin typeface="Calibri" panose="020F0502020204030204" pitchFamily="34" charset="0"/>
              </a:rPr>
              <a:t>˅</a:t>
            </a:r>
            <a:r>
              <a:rPr lang="en-GB" dirty="0">
                <a:latin typeface="Calibri" panose="020F0502020204030204" pitchFamily="34" charset="0"/>
              </a:rPr>
              <a:t> C) </a:t>
            </a:r>
            <a:r>
              <a:rPr lang="el-GR" dirty="0">
                <a:latin typeface="Calibri" panose="020F0502020204030204" pitchFamily="34" charset="0"/>
              </a:rPr>
              <a:t>Ξ</a:t>
            </a:r>
            <a:r>
              <a:rPr lang="en-GB" dirty="0">
                <a:latin typeface="Calibri" panose="020F0502020204030204" pitchFamily="34" charset="0"/>
              </a:rPr>
              <a:t> (</a:t>
            </a:r>
            <a:r>
              <a:rPr lang="el-GR" b="1" dirty="0">
                <a:latin typeface="Calibri" panose="020F0502020204030204" pitchFamily="34" charset="0"/>
              </a:rPr>
              <a:t>˥</a:t>
            </a:r>
            <a:r>
              <a:rPr lang="en-GB" dirty="0">
                <a:latin typeface="Calibri" panose="020F0502020204030204" pitchFamily="34" charset="0"/>
              </a:rPr>
              <a:t>A) </a:t>
            </a:r>
            <a:r>
              <a:rPr lang="el-GR" dirty="0">
                <a:latin typeface="Calibri" panose="020F0502020204030204" pitchFamily="34" charset="0"/>
              </a:rPr>
              <a:t>˄</a:t>
            </a:r>
            <a:r>
              <a:rPr lang="en-GB" dirty="0">
                <a:latin typeface="Calibri" panose="020F0502020204030204" pitchFamily="34" charset="0"/>
              </a:rPr>
              <a:t> (</a:t>
            </a:r>
            <a:r>
              <a:rPr lang="el-GR" b="1" dirty="0">
                <a:latin typeface="Calibri" panose="020F0502020204030204" pitchFamily="34" charset="0"/>
              </a:rPr>
              <a:t>˥</a:t>
            </a:r>
            <a:r>
              <a:rPr lang="en-GB" dirty="0">
                <a:latin typeface="Calibri" panose="020F0502020204030204" pitchFamily="34" charset="0"/>
              </a:rPr>
              <a:t>B) </a:t>
            </a:r>
            <a:r>
              <a:rPr lang="el-GR" dirty="0">
                <a:latin typeface="Calibri" panose="020F0502020204030204" pitchFamily="34" charset="0"/>
              </a:rPr>
              <a:t>˄</a:t>
            </a:r>
            <a:r>
              <a:rPr lang="en-GB" dirty="0">
                <a:latin typeface="Calibri" panose="020F0502020204030204" pitchFamily="34" charset="0"/>
              </a:rPr>
              <a:t> (</a:t>
            </a:r>
            <a:r>
              <a:rPr lang="el-GR" b="1" dirty="0">
                <a:latin typeface="Calibri" panose="020F0502020204030204" pitchFamily="34" charset="0"/>
              </a:rPr>
              <a:t>˥</a:t>
            </a:r>
            <a:r>
              <a:rPr lang="en-GB" dirty="0">
                <a:latin typeface="Calibri" panose="020F0502020204030204" pitchFamily="34" charset="0"/>
              </a:rPr>
              <a:t>C)</a:t>
            </a:r>
            <a:endParaRPr lang="en-GB" dirty="0"/>
          </a:p>
          <a:p>
            <a:pPr marL="385763" indent="-385763">
              <a:buFont typeface="+mj-lt"/>
              <a:buAutoNum type="arabicPeriod"/>
            </a:pPr>
            <a:endParaRPr lang="en-GB" dirty="0"/>
          </a:p>
          <a:p>
            <a:pPr marL="385763" indent="-385763">
              <a:buFont typeface="+mj-lt"/>
              <a:buAutoNum type="arabicPeriod"/>
            </a:pPr>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29</a:t>
            </a:fld>
            <a:endParaRPr lang="en-GB"/>
          </a:p>
        </p:txBody>
      </p:sp>
    </p:spTree>
    <p:extLst>
      <p:ext uri="{BB962C8B-B14F-4D97-AF65-F5344CB8AC3E}">
        <p14:creationId xmlns:p14="http://schemas.microsoft.com/office/powerpoint/2010/main" val="281686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sz="quarter" idx="13"/>
          </p:nvPr>
        </p:nvSpPr>
        <p:spPr/>
        <p:txBody>
          <a:bodyPr>
            <a:normAutofit fontScale="92500" lnSpcReduction="20000"/>
          </a:bodyPr>
          <a:lstStyle/>
          <a:p>
            <a:r>
              <a:rPr lang="en-GB" dirty="0"/>
              <a:t>Inference</a:t>
            </a:r>
          </a:p>
          <a:p>
            <a:pPr lvl="1"/>
            <a:r>
              <a:rPr lang="en-GB" dirty="0"/>
              <a:t>Rules of Inference</a:t>
            </a:r>
          </a:p>
          <a:p>
            <a:pPr lvl="1"/>
            <a:r>
              <a:rPr lang="en-GB" dirty="0"/>
              <a:t>Unification</a:t>
            </a:r>
          </a:p>
          <a:p>
            <a:pPr lvl="1"/>
            <a:r>
              <a:rPr lang="en-GB" dirty="0"/>
              <a:t>Resolution Refutation System</a:t>
            </a:r>
          </a:p>
          <a:p>
            <a:pPr lvl="1"/>
            <a:r>
              <a:rPr lang="en-GB" dirty="0"/>
              <a:t>Answer Extraction from RRS</a:t>
            </a:r>
          </a:p>
          <a:p>
            <a:pPr lvl="1"/>
            <a:r>
              <a:rPr lang="en-GB" dirty="0"/>
              <a:t>Rule based Deduction System</a:t>
            </a:r>
          </a:p>
        </p:txBody>
      </p:sp>
      <p:sp>
        <p:nvSpPr>
          <p:cNvPr id="5" name="Content Placeholder 4"/>
          <p:cNvSpPr>
            <a:spLocks noGrp="1"/>
          </p:cNvSpPr>
          <p:nvPr>
            <p:ph sz="quarter" idx="14"/>
          </p:nvPr>
        </p:nvSpPr>
        <p:spPr/>
        <p:txBody>
          <a:bodyPr/>
          <a:lstStyle/>
          <a:p>
            <a:r>
              <a:rPr lang="en-GB" b="1" dirty="0"/>
              <a:t>Statistical Reasoning</a:t>
            </a:r>
          </a:p>
          <a:p>
            <a:pPr lvl="1"/>
            <a:r>
              <a:rPr lang="en-GB" b="1" dirty="0"/>
              <a:t>Probability and Bayes Theorem</a:t>
            </a:r>
          </a:p>
          <a:p>
            <a:pPr lvl="1"/>
            <a:r>
              <a:rPr lang="en-GB" b="1" dirty="0"/>
              <a:t>Causal Networks</a:t>
            </a:r>
          </a:p>
          <a:p>
            <a:pPr lvl="1"/>
            <a:r>
              <a:rPr lang="en-GB" b="1" dirty="0"/>
              <a:t>Reasoning in Belief Network</a:t>
            </a:r>
          </a:p>
        </p:txBody>
      </p:sp>
      <p:sp>
        <p:nvSpPr>
          <p:cNvPr id="4" name="Slide Number Placeholder 3"/>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a:t>
            </a:fld>
            <a:endParaRPr kumimoji="0" lang="en-US"/>
          </a:p>
        </p:txBody>
      </p:sp>
    </p:spTree>
    <p:extLst>
      <p:ext uri="{BB962C8B-B14F-4D97-AF65-F5344CB8AC3E}">
        <p14:creationId xmlns:p14="http://schemas.microsoft.com/office/powerpoint/2010/main" val="882569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Propositional Logic: Inference Rules</a:t>
            </a:r>
          </a:p>
        </p:txBody>
      </p:sp>
      <p:sp>
        <p:nvSpPr>
          <p:cNvPr id="3" name="Content Placeholder 2"/>
          <p:cNvSpPr>
            <a:spLocks noGrp="1"/>
          </p:cNvSpPr>
          <p:nvPr>
            <p:ph sz="quarter" idx="13"/>
          </p:nvPr>
        </p:nvSpPr>
        <p:spPr/>
        <p:txBody>
          <a:bodyPr>
            <a:normAutofit fontScale="70000" lnSpcReduction="20000"/>
          </a:bodyPr>
          <a:lstStyle/>
          <a:p>
            <a:pPr marL="385763" indent="-385763">
              <a:buFont typeface="+mj-lt"/>
              <a:buAutoNum type="arabicPeriod"/>
            </a:pPr>
            <a:r>
              <a:rPr lang="en-GB" dirty="0"/>
              <a:t>Modus </a:t>
            </a:r>
            <a:r>
              <a:rPr lang="en-GB" dirty="0" err="1"/>
              <a:t>Ponen</a:t>
            </a:r>
            <a:r>
              <a:rPr lang="en-GB" dirty="0"/>
              <a:t> Rule</a:t>
            </a:r>
            <a:br>
              <a:rPr lang="en-GB" dirty="0"/>
            </a:br>
            <a:r>
              <a:rPr lang="en-GB" dirty="0"/>
              <a:t>Whenever any sentence of the form P</a:t>
            </a:r>
            <a:r>
              <a:rPr lang="en-GB" b="1" baseline="18000" dirty="0">
                <a:latin typeface="Calibri" panose="020F0502020204030204" pitchFamily="34" charset="0"/>
              </a:rPr>
              <a:t> </a:t>
            </a:r>
            <a:r>
              <a:rPr lang="en-GB" sz="1800" b="1" baseline="18000" dirty="0">
                <a:latin typeface="Calibri" panose="020F0502020204030204" pitchFamily="34" charset="0"/>
              </a:rPr>
              <a:t>=</a:t>
            </a:r>
            <a:r>
              <a:rPr lang="en-GB" b="1" dirty="0">
                <a:latin typeface="Calibri" panose="020F0502020204030204" pitchFamily="34" charset="0"/>
              </a:rPr>
              <a:t>&gt;</a:t>
            </a:r>
            <a:r>
              <a:rPr lang="en-GB" dirty="0">
                <a:latin typeface="Calibri" panose="020F0502020204030204" pitchFamily="34" charset="0"/>
              </a:rPr>
              <a:t>Q  and P are given, then the sentence Q can be inferred</a:t>
            </a:r>
            <a:br>
              <a:rPr lang="en-GB" dirty="0">
                <a:latin typeface="Calibri" panose="020F0502020204030204" pitchFamily="34" charset="0"/>
              </a:rPr>
            </a:br>
            <a:r>
              <a:rPr lang="en-GB" u="sng" dirty="0"/>
              <a:t>P</a:t>
            </a:r>
            <a:r>
              <a:rPr lang="en-GB" b="1" u="sng" baseline="18000" dirty="0">
                <a:latin typeface="Calibri" panose="020F0502020204030204" pitchFamily="34" charset="0"/>
              </a:rPr>
              <a:t> </a:t>
            </a:r>
            <a:r>
              <a:rPr lang="en-GB" sz="1800" b="1" u="sng" baseline="18000" dirty="0">
                <a:latin typeface="Calibri" panose="020F0502020204030204" pitchFamily="34" charset="0"/>
              </a:rPr>
              <a:t>=</a:t>
            </a:r>
            <a:r>
              <a:rPr lang="en-GB" b="1" u="sng" dirty="0">
                <a:latin typeface="Calibri" panose="020F0502020204030204" pitchFamily="34" charset="0"/>
              </a:rPr>
              <a:t>&gt;</a:t>
            </a:r>
            <a:r>
              <a:rPr lang="en-GB" u="sng" dirty="0">
                <a:latin typeface="Calibri" panose="020F0502020204030204" pitchFamily="34" charset="0"/>
              </a:rPr>
              <a:t>Q, P</a:t>
            </a:r>
            <a:br>
              <a:rPr lang="en-GB" u="sng" dirty="0">
                <a:latin typeface="Calibri" panose="020F0502020204030204" pitchFamily="34" charset="0"/>
              </a:rPr>
            </a:br>
            <a:r>
              <a:rPr lang="en-GB" dirty="0">
                <a:latin typeface="Calibri" panose="020F0502020204030204" pitchFamily="34" charset="0"/>
              </a:rPr>
              <a:t>      Q</a:t>
            </a:r>
          </a:p>
          <a:p>
            <a:pPr marL="385763" indent="-385763">
              <a:buFont typeface="+mj-lt"/>
              <a:buAutoNum type="arabicPeriod"/>
            </a:pPr>
            <a:r>
              <a:rPr lang="en-GB" dirty="0">
                <a:latin typeface="Calibri" panose="020F0502020204030204" pitchFamily="34" charset="0"/>
              </a:rPr>
              <a:t>And Elimination</a:t>
            </a:r>
            <a:br>
              <a:rPr lang="en-GB" dirty="0">
                <a:latin typeface="Calibri" panose="020F0502020204030204" pitchFamily="34" charset="0"/>
              </a:rPr>
            </a:br>
            <a:r>
              <a:rPr lang="en-GB" u="sng" dirty="0">
                <a:latin typeface="Calibri" panose="020F0502020204030204" pitchFamily="34" charset="0"/>
              </a:rPr>
              <a:t>A </a:t>
            </a:r>
            <a:r>
              <a:rPr lang="el-GR" u="sng" dirty="0">
                <a:latin typeface="Calibri" panose="020F0502020204030204" pitchFamily="34" charset="0"/>
              </a:rPr>
              <a:t>˄</a:t>
            </a:r>
            <a:r>
              <a:rPr lang="en-GB" u="sng" dirty="0">
                <a:latin typeface="Calibri" panose="020F0502020204030204" pitchFamily="34" charset="0"/>
              </a:rPr>
              <a:t> B</a:t>
            </a:r>
            <a:br>
              <a:rPr lang="en-GB" u="sng" dirty="0">
                <a:latin typeface="Calibri" panose="020F0502020204030204" pitchFamily="34" charset="0"/>
              </a:rPr>
            </a:br>
            <a:r>
              <a:rPr lang="en-GB" dirty="0">
                <a:latin typeface="Calibri" panose="020F0502020204030204" pitchFamily="34" charset="0"/>
              </a:rPr>
              <a:t> A|B</a:t>
            </a:r>
            <a:br>
              <a:rPr lang="en-GB" dirty="0">
                <a:latin typeface="Calibri" panose="020F0502020204030204" pitchFamily="34" charset="0"/>
              </a:rPr>
            </a:br>
            <a:r>
              <a:rPr lang="en-GB" dirty="0">
                <a:latin typeface="Calibri" panose="020F0502020204030204" pitchFamily="34" charset="0"/>
              </a:rPr>
              <a:t>sentence A or B can be inferred if A and B is given</a:t>
            </a:r>
          </a:p>
          <a:p>
            <a:pPr marL="385763" indent="-385763">
              <a:buFont typeface="+mj-lt"/>
              <a:buAutoNum type="arabicPeriod"/>
            </a:pPr>
            <a:endParaRPr lang="en-GB" dirty="0"/>
          </a:p>
        </p:txBody>
      </p:sp>
      <p:sp>
        <p:nvSpPr>
          <p:cNvPr id="4" name="Content Placeholder 3"/>
          <p:cNvSpPr>
            <a:spLocks noGrp="1"/>
          </p:cNvSpPr>
          <p:nvPr>
            <p:ph sz="quarter" idx="14"/>
          </p:nvPr>
        </p:nvSpPr>
        <p:spPr/>
        <p:txBody>
          <a:bodyPr>
            <a:normAutofit fontScale="77500" lnSpcReduction="20000"/>
          </a:bodyPr>
          <a:lstStyle/>
          <a:p>
            <a:pPr marL="385763" indent="-385763">
              <a:buFont typeface="+mj-lt"/>
              <a:buAutoNum type="arabicPeriod" startAt="3"/>
            </a:pPr>
            <a:r>
              <a:rPr lang="en-GB" dirty="0"/>
              <a:t>And Introduction</a:t>
            </a:r>
            <a:br>
              <a:rPr lang="en-GB" dirty="0"/>
            </a:br>
            <a:r>
              <a:rPr lang="en-GB" u="sng" dirty="0"/>
              <a:t>A, B, ……….N</a:t>
            </a:r>
            <a:br>
              <a:rPr lang="en-GB" dirty="0"/>
            </a:br>
            <a:r>
              <a:rPr lang="en-GB" dirty="0"/>
              <a:t> A^B^……^N</a:t>
            </a:r>
          </a:p>
          <a:p>
            <a:pPr marL="385763" indent="-385763">
              <a:buFont typeface="+mj-lt"/>
              <a:buAutoNum type="arabicPeriod" startAt="3"/>
            </a:pPr>
            <a:r>
              <a:rPr lang="en-GB" dirty="0"/>
              <a:t>Or Introduction</a:t>
            </a:r>
            <a:br>
              <a:rPr lang="en-GB" dirty="0"/>
            </a:br>
            <a:r>
              <a:rPr lang="en-GB" u="sng" dirty="0"/>
              <a:t>A, B, ……….N</a:t>
            </a:r>
            <a:br>
              <a:rPr lang="en-GB" dirty="0"/>
            </a:br>
            <a:r>
              <a:rPr lang="en-GB" dirty="0"/>
              <a:t> A</a:t>
            </a:r>
            <a:r>
              <a:rPr lang="el-GR" dirty="0">
                <a:latin typeface="Calibri" panose="020F0502020204030204" pitchFamily="34" charset="0"/>
              </a:rPr>
              <a:t>˅</a:t>
            </a:r>
            <a:r>
              <a:rPr lang="en-GB" dirty="0"/>
              <a:t>B</a:t>
            </a:r>
            <a:r>
              <a:rPr lang="el-GR" dirty="0">
                <a:latin typeface="Calibri" panose="020F0502020204030204" pitchFamily="34" charset="0"/>
              </a:rPr>
              <a:t>˅</a:t>
            </a:r>
            <a:r>
              <a:rPr lang="en-GB" dirty="0"/>
              <a:t>……</a:t>
            </a:r>
            <a:r>
              <a:rPr lang="el-GR" dirty="0">
                <a:latin typeface="Calibri" panose="020F0502020204030204" pitchFamily="34" charset="0"/>
              </a:rPr>
              <a:t>˅</a:t>
            </a:r>
            <a:r>
              <a:rPr lang="en-GB" dirty="0"/>
              <a:t>N</a:t>
            </a:r>
          </a:p>
          <a:p>
            <a:pPr marL="385763" indent="-385763">
              <a:buFont typeface="+mj-lt"/>
              <a:buAutoNum type="arabicPeriod" startAt="3"/>
            </a:pPr>
            <a:r>
              <a:rPr lang="en-GB" dirty="0"/>
              <a:t>Double Negation Elimination</a:t>
            </a:r>
            <a:br>
              <a:rPr lang="en-GB" dirty="0"/>
            </a:br>
            <a:r>
              <a:rPr lang="el-GR" b="1" u="sng" dirty="0">
                <a:latin typeface="Calibri" panose="020F0502020204030204" pitchFamily="34" charset="0"/>
              </a:rPr>
              <a:t>˥ ˥</a:t>
            </a:r>
            <a:r>
              <a:rPr lang="en-GB" u="sng" dirty="0">
                <a:latin typeface="Calibri" panose="020F0502020204030204" pitchFamily="34" charset="0"/>
              </a:rPr>
              <a:t> P</a:t>
            </a:r>
            <a:br>
              <a:rPr lang="en-GB" u="sng" dirty="0">
                <a:latin typeface="Calibri" panose="020F0502020204030204" pitchFamily="34" charset="0"/>
              </a:rPr>
            </a:br>
            <a:r>
              <a:rPr lang="en-GB" dirty="0">
                <a:latin typeface="Calibri" panose="020F0502020204030204" pitchFamily="34" charset="0"/>
              </a:rPr>
              <a:t>   </a:t>
            </a:r>
            <a:r>
              <a:rPr lang="en-GB" dirty="0" err="1">
                <a:latin typeface="Calibri" panose="020F0502020204030204" pitchFamily="34" charset="0"/>
              </a:rPr>
              <a:t>P</a:t>
            </a:r>
            <a:endParaRPr lang="en-GB" dirty="0"/>
          </a:p>
          <a:p>
            <a:endParaRPr lang="en-GB" dirty="0"/>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30</a:t>
            </a:fld>
            <a:endParaRPr kumimoji="0" lang="en-US"/>
          </a:p>
        </p:txBody>
      </p:sp>
    </p:spTree>
    <p:extLst>
      <p:ext uri="{BB962C8B-B14F-4D97-AF65-F5344CB8AC3E}">
        <p14:creationId xmlns:p14="http://schemas.microsoft.com/office/powerpoint/2010/main" val="74149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Propositional Logic: Inference Rules</a:t>
            </a:r>
          </a:p>
        </p:txBody>
      </p:sp>
      <p:sp>
        <p:nvSpPr>
          <p:cNvPr id="3" name="Content Placeholder 2"/>
          <p:cNvSpPr>
            <a:spLocks noGrp="1"/>
          </p:cNvSpPr>
          <p:nvPr>
            <p:ph sz="quarter" idx="13"/>
          </p:nvPr>
        </p:nvSpPr>
        <p:spPr/>
        <p:txBody>
          <a:bodyPr>
            <a:normAutofit fontScale="77500" lnSpcReduction="20000"/>
          </a:bodyPr>
          <a:lstStyle/>
          <a:p>
            <a:pPr marL="385763" indent="-385763">
              <a:buFont typeface="+mj-lt"/>
              <a:buAutoNum type="arabicPeriod" startAt="6"/>
            </a:pPr>
            <a:r>
              <a:rPr lang="en-GB" dirty="0"/>
              <a:t>Unit Resolution</a:t>
            </a:r>
            <a:br>
              <a:rPr lang="en-GB" dirty="0"/>
            </a:br>
            <a:r>
              <a:rPr lang="en-GB" u="sng" dirty="0"/>
              <a:t>A</a:t>
            </a:r>
            <a:r>
              <a:rPr lang="el-GR" u="sng" dirty="0">
                <a:latin typeface="Calibri" panose="020F0502020204030204" pitchFamily="34" charset="0"/>
              </a:rPr>
              <a:t> ˅</a:t>
            </a:r>
            <a:r>
              <a:rPr lang="en-GB" u="sng" dirty="0">
                <a:latin typeface="Calibri" panose="020F0502020204030204" pitchFamily="34" charset="0"/>
              </a:rPr>
              <a:t> B, </a:t>
            </a:r>
            <a:r>
              <a:rPr lang="el-GR" b="1" u="sng" dirty="0">
                <a:latin typeface="Calibri" panose="020F0502020204030204" pitchFamily="34" charset="0"/>
              </a:rPr>
              <a:t>˥</a:t>
            </a:r>
            <a:r>
              <a:rPr lang="en-GB" b="1" u="sng" dirty="0">
                <a:latin typeface="Calibri" panose="020F0502020204030204" pitchFamily="34" charset="0"/>
              </a:rPr>
              <a:t> </a:t>
            </a:r>
            <a:r>
              <a:rPr lang="en-GB" u="sng" dirty="0">
                <a:latin typeface="Calibri" panose="020F0502020204030204" pitchFamily="34" charset="0"/>
              </a:rPr>
              <a:t>A</a:t>
            </a:r>
            <a:br>
              <a:rPr lang="en-GB" u="sng" dirty="0">
                <a:latin typeface="Calibri" panose="020F0502020204030204" pitchFamily="34" charset="0"/>
              </a:rPr>
            </a:br>
            <a:r>
              <a:rPr lang="en-GB" dirty="0">
                <a:latin typeface="Calibri" panose="020F0502020204030204" pitchFamily="34" charset="0"/>
              </a:rPr>
              <a:t>	  B</a:t>
            </a:r>
          </a:p>
          <a:p>
            <a:pPr marL="385763" indent="-385763">
              <a:buFont typeface="+mj-lt"/>
              <a:buAutoNum type="arabicPeriod" startAt="6"/>
            </a:pPr>
            <a:r>
              <a:rPr lang="en-GB" dirty="0"/>
              <a:t>Modus </a:t>
            </a:r>
            <a:r>
              <a:rPr lang="en-GB" dirty="0" err="1"/>
              <a:t>Tollens</a:t>
            </a:r>
            <a:br>
              <a:rPr lang="en-GB" dirty="0"/>
            </a:br>
            <a:r>
              <a:rPr lang="en-GB" u="sng" dirty="0"/>
              <a:t>P</a:t>
            </a:r>
            <a:r>
              <a:rPr lang="en-GB" b="1" u="sng" baseline="18000" dirty="0">
                <a:latin typeface="Calibri" panose="020F0502020204030204" pitchFamily="34" charset="0"/>
              </a:rPr>
              <a:t> </a:t>
            </a:r>
            <a:r>
              <a:rPr lang="en-GB" sz="1800" b="1" u="sng" baseline="18000" dirty="0">
                <a:latin typeface="Calibri" panose="020F0502020204030204" pitchFamily="34" charset="0"/>
              </a:rPr>
              <a:t>=</a:t>
            </a:r>
            <a:r>
              <a:rPr lang="en-GB" b="1" u="sng" dirty="0">
                <a:latin typeface="Calibri" panose="020F0502020204030204" pitchFamily="34" charset="0"/>
              </a:rPr>
              <a:t>&gt;</a:t>
            </a:r>
            <a:r>
              <a:rPr lang="en-GB" u="sng" dirty="0">
                <a:latin typeface="Calibri" panose="020F0502020204030204" pitchFamily="34" charset="0"/>
              </a:rPr>
              <a:t>Q, </a:t>
            </a:r>
            <a:r>
              <a:rPr lang="el-GR" b="1" u="sng" dirty="0">
                <a:latin typeface="Calibri" panose="020F0502020204030204" pitchFamily="34" charset="0"/>
              </a:rPr>
              <a:t>˥ </a:t>
            </a:r>
            <a:r>
              <a:rPr lang="en-GB" u="sng" dirty="0">
                <a:latin typeface="Calibri" panose="020F0502020204030204" pitchFamily="34" charset="0"/>
              </a:rPr>
              <a:t>Q</a:t>
            </a:r>
            <a:br>
              <a:rPr lang="en-GB" u="sng" dirty="0">
                <a:latin typeface="Calibri" panose="020F0502020204030204" pitchFamily="34" charset="0"/>
              </a:rPr>
            </a:br>
            <a:r>
              <a:rPr lang="en-GB" dirty="0">
                <a:latin typeface="Calibri" panose="020F0502020204030204" pitchFamily="34" charset="0"/>
              </a:rPr>
              <a:t>	 </a:t>
            </a:r>
            <a:r>
              <a:rPr lang="el-GR" b="1" dirty="0">
                <a:latin typeface="Calibri" panose="020F0502020204030204" pitchFamily="34" charset="0"/>
              </a:rPr>
              <a:t>˥ </a:t>
            </a:r>
            <a:r>
              <a:rPr lang="en-GB" dirty="0">
                <a:latin typeface="Calibri" panose="020F0502020204030204" pitchFamily="34" charset="0"/>
              </a:rPr>
              <a:t>P	</a:t>
            </a:r>
          </a:p>
          <a:p>
            <a:pPr marL="385763" indent="-385763">
              <a:buFont typeface="+mj-lt"/>
              <a:buAutoNum type="arabicPeriod" startAt="6"/>
            </a:pPr>
            <a:r>
              <a:rPr lang="en-GB" dirty="0"/>
              <a:t>Resolution Chaining</a:t>
            </a:r>
            <a:br>
              <a:rPr lang="en-GB" dirty="0"/>
            </a:br>
            <a:r>
              <a:rPr lang="en-GB" u="sng" dirty="0"/>
              <a:t>P</a:t>
            </a:r>
            <a:r>
              <a:rPr lang="en-GB" b="1" u="sng" baseline="18000" dirty="0">
                <a:latin typeface="Calibri" panose="020F0502020204030204" pitchFamily="34" charset="0"/>
              </a:rPr>
              <a:t> </a:t>
            </a:r>
            <a:r>
              <a:rPr lang="en-GB" sz="1800" b="1" u="sng" baseline="18000" dirty="0">
                <a:latin typeface="Calibri" panose="020F0502020204030204" pitchFamily="34" charset="0"/>
              </a:rPr>
              <a:t>=</a:t>
            </a:r>
            <a:r>
              <a:rPr lang="en-GB" b="1" u="sng" dirty="0">
                <a:latin typeface="Calibri" panose="020F0502020204030204" pitchFamily="34" charset="0"/>
              </a:rPr>
              <a:t>&gt;</a:t>
            </a:r>
            <a:r>
              <a:rPr lang="en-GB" u="sng" dirty="0">
                <a:latin typeface="Calibri" panose="020F0502020204030204" pitchFamily="34" charset="0"/>
              </a:rPr>
              <a:t>Q, </a:t>
            </a:r>
            <a:r>
              <a:rPr lang="en-GB" u="sng" dirty="0"/>
              <a:t>Q</a:t>
            </a:r>
            <a:r>
              <a:rPr lang="en-GB" b="1" u="sng" baseline="18000" dirty="0">
                <a:latin typeface="Calibri" panose="020F0502020204030204" pitchFamily="34" charset="0"/>
              </a:rPr>
              <a:t> </a:t>
            </a:r>
            <a:r>
              <a:rPr lang="en-GB" sz="1800" b="1" u="sng" baseline="18000" dirty="0">
                <a:latin typeface="Calibri" panose="020F0502020204030204" pitchFamily="34" charset="0"/>
              </a:rPr>
              <a:t>=</a:t>
            </a:r>
            <a:r>
              <a:rPr lang="en-GB" b="1" u="sng" dirty="0">
                <a:latin typeface="Calibri" panose="020F0502020204030204" pitchFamily="34" charset="0"/>
              </a:rPr>
              <a:t>&gt;</a:t>
            </a:r>
            <a:r>
              <a:rPr lang="en-GB" u="sng" dirty="0">
                <a:latin typeface="Calibri" panose="020F0502020204030204" pitchFamily="34" charset="0"/>
              </a:rPr>
              <a:t>R </a:t>
            </a:r>
            <a:br>
              <a:rPr lang="en-GB" dirty="0">
                <a:latin typeface="Calibri" panose="020F0502020204030204" pitchFamily="34" charset="0"/>
              </a:rPr>
            </a:br>
            <a:r>
              <a:rPr lang="en-GB" dirty="0">
                <a:latin typeface="Calibri" panose="020F0502020204030204" pitchFamily="34" charset="0"/>
              </a:rPr>
              <a:t>	 </a:t>
            </a:r>
            <a:r>
              <a:rPr lang="en-GB" dirty="0"/>
              <a:t>P</a:t>
            </a:r>
            <a:r>
              <a:rPr lang="en-GB" b="1" baseline="18000" dirty="0">
                <a:latin typeface="Calibri" panose="020F0502020204030204" pitchFamily="34" charset="0"/>
              </a:rPr>
              <a:t> </a:t>
            </a:r>
            <a:r>
              <a:rPr lang="en-GB" sz="1800" b="1" baseline="18000" dirty="0">
                <a:latin typeface="Calibri" panose="020F0502020204030204" pitchFamily="34" charset="0"/>
              </a:rPr>
              <a:t>=</a:t>
            </a:r>
            <a:r>
              <a:rPr lang="en-GB" b="1" dirty="0">
                <a:latin typeface="Calibri" panose="020F0502020204030204" pitchFamily="34" charset="0"/>
              </a:rPr>
              <a:t>&gt;</a:t>
            </a:r>
            <a:r>
              <a:rPr lang="en-GB" dirty="0">
                <a:latin typeface="Calibri" panose="020F0502020204030204" pitchFamily="34" charset="0"/>
              </a:rPr>
              <a:t>R</a:t>
            </a:r>
            <a:br>
              <a:rPr lang="en-GB" dirty="0">
                <a:latin typeface="Calibri" panose="020F0502020204030204" pitchFamily="34" charset="0"/>
              </a:rPr>
            </a:br>
            <a:r>
              <a:rPr lang="el-GR" b="1" u="sng" dirty="0">
                <a:latin typeface="Calibri" panose="020F0502020204030204" pitchFamily="34" charset="0"/>
              </a:rPr>
              <a:t>˥ </a:t>
            </a:r>
            <a:r>
              <a:rPr lang="en-GB" u="sng" dirty="0"/>
              <a:t>P</a:t>
            </a:r>
            <a:r>
              <a:rPr lang="en-GB" b="1" u="sng" baseline="18000" dirty="0">
                <a:latin typeface="Calibri" panose="020F0502020204030204" pitchFamily="34" charset="0"/>
              </a:rPr>
              <a:t> </a:t>
            </a:r>
            <a:r>
              <a:rPr lang="en-GB" sz="1800" b="1" u="sng" baseline="18000" dirty="0">
                <a:latin typeface="Calibri" panose="020F0502020204030204" pitchFamily="34" charset="0"/>
              </a:rPr>
              <a:t>=</a:t>
            </a:r>
            <a:r>
              <a:rPr lang="en-GB" b="1" u="sng" dirty="0">
                <a:latin typeface="Calibri" panose="020F0502020204030204" pitchFamily="34" charset="0"/>
              </a:rPr>
              <a:t>&gt;</a:t>
            </a:r>
            <a:r>
              <a:rPr lang="en-GB" u="sng" dirty="0">
                <a:latin typeface="Calibri" panose="020F0502020204030204" pitchFamily="34" charset="0"/>
              </a:rPr>
              <a:t>Q, </a:t>
            </a:r>
            <a:r>
              <a:rPr lang="en-GB" u="sng" dirty="0"/>
              <a:t>Q</a:t>
            </a:r>
            <a:r>
              <a:rPr lang="en-GB" b="1" u="sng" baseline="18000" dirty="0">
                <a:latin typeface="Calibri" panose="020F0502020204030204" pitchFamily="34" charset="0"/>
              </a:rPr>
              <a:t> </a:t>
            </a:r>
            <a:r>
              <a:rPr lang="en-GB" sz="1800" b="1" u="sng" baseline="18000" dirty="0">
                <a:latin typeface="Calibri" panose="020F0502020204030204" pitchFamily="34" charset="0"/>
              </a:rPr>
              <a:t>=</a:t>
            </a:r>
            <a:r>
              <a:rPr lang="en-GB" b="1" u="sng" dirty="0">
                <a:latin typeface="Calibri" panose="020F0502020204030204" pitchFamily="34" charset="0"/>
              </a:rPr>
              <a:t>&gt;</a:t>
            </a:r>
            <a:r>
              <a:rPr lang="en-GB" u="sng" dirty="0">
                <a:latin typeface="Calibri" panose="020F0502020204030204" pitchFamily="34" charset="0"/>
              </a:rPr>
              <a:t>R</a:t>
            </a:r>
            <a:br>
              <a:rPr lang="en-GB" u="sng" dirty="0">
                <a:latin typeface="Calibri" panose="020F0502020204030204" pitchFamily="34" charset="0"/>
              </a:rPr>
            </a:br>
            <a:r>
              <a:rPr lang="en-GB" dirty="0">
                <a:latin typeface="Calibri" panose="020F0502020204030204" pitchFamily="34" charset="0"/>
              </a:rPr>
              <a:t>	 </a:t>
            </a:r>
            <a:r>
              <a:rPr lang="el-GR" b="1" dirty="0">
                <a:latin typeface="Calibri" panose="020F0502020204030204" pitchFamily="34" charset="0"/>
              </a:rPr>
              <a:t>˥ </a:t>
            </a:r>
            <a:r>
              <a:rPr lang="en-GB" dirty="0"/>
              <a:t>P</a:t>
            </a:r>
            <a:r>
              <a:rPr lang="en-GB" b="1" baseline="18000" dirty="0">
                <a:latin typeface="Calibri" panose="020F0502020204030204" pitchFamily="34" charset="0"/>
              </a:rPr>
              <a:t> </a:t>
            </a:r>
            <a:r>
              <a:rPr lang="en-GB" sz="1800" b="1" baseline="18000" dirty="0">
                <a:latin typeface="Calibri" panose="020F0502020204030204" pitchFamily="34" charset="0"/>
              </a:rPr>
              <a:t>=</a:t>
            </a:r>
            <a:r>
              <a:rPr lang="en-GB" b="1" dirty="0">
                <a:latin typeface="Calibri" panose="020F0502020204030204" pitchFamily="34" charset="0"/>
              </a:rPr>
              <a:t>&gt;</a:t>
            </a:r>
            <a:r>
              <a:rPr lang="en-GB" dirty="0">
                <a:latin typeface="Calibri" panose="020F0502020204030204" pitchFamily="34" charset="0"/>
              </a:rPr>
              <a:t>R </a:t>
            </a:r>
          </a:p>
          <a:p>
            <a:pPr marL="385763" indent="-385763">
              <a:buFont typeface="+mj-lt"/>
              <a:buAutoNum type="arabicPeriod" startAt="6"/>
            </a:pPr>
            <a:endParaRPr lang="en-GB" dirty="0"/>
          </a:p>
        </p:txBody>
      </p:sp>
      <p:sp>
        <p:nvSpPr>
          <p:cNvPr id="5" name="Content Placeholder 4"/>
          <p:cNvSpPr>
            <a:spLocks noGrp="1"/>
          </p:cNvSpPr>
          <p:nvPr>
            <p:ph sz="quarter" idx="14"/>
          </p:nvPr>
        </p:nvSpPr>
        <p:spPr/>
        <p:txBody>
          <a:bodyPr/>
          <a:lstStyle/>
          <a:p>
            <a:endParaRPr lang="en-US"/>
          </a:p>
        </p:txBody>
      </p:sp>
      <p:sp>
        <p:nvSpPr>
          <p:cNvPr id="6" name="Slide Number Placeholder 5"/>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31</a:t>
            </a:fld>
            <a:endParaRPr kumimoji="0" lang="en-US"/>
          </a:p>
        </p:txBody>
      </p:sp>
    </p:spTree>
    <p:extLst>
      <p:ext uri="{BB962C8B-B14F-4D97-AF65-F5344CB8AC3E}">
        <p14:creationId xmlns:p14="http://schemas.microsoft.com/office/powerpoint/2010/main" val="2202155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Propositional Logic</a:t>
            </a:r>
          </a:p>
        </p:txBody>
      </p:sp>
      <p:sp>
        <p:nvSpPr>
          <p:cNvPr id="3" name="Content Placeholder 2"/>
          <p:cNvSpPr>
            <a:spLocks noGrp="1"/>
          </p:cNvSpPr>
          <p:nvPr>
            <p:ph idx="1"/>
          </p:nvPr>
        </p:nvSpPr>
        <p:spPr/>
        <p:txBody>
          <a:bodyPr/>
          <a:lstStyle/>
          <a:p>
            <a:r>
              <a:rPr lang="en-GB" dirty="0"/>
              <a:t>The semantics defines the rules for determining the truth of sentences with respect to a particular model, i.e. semantic must specify how to compute the truth value of any sentence in a given model.</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32</a:t>
            </a:fld>
            <a:endParaRPr lang="en-GB"/>
          </a:p>
        </p:txBody>
      </p:sp>
    </p:spTree>
    <p:extLst>
      <p:ext uri="{BB962C8B-B14F-4D97-AF65-F5344CB8AC3E}">
        <p14:creationId xmlns:p14="http://schemas.microsoft.com/office/powerpoint/2010/main" val="2541975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Propositional Logic: BNF Grammar</a:t>
            </a:r>
          </a:p>
        </p:txBody>
      </p:sp>
      <p:sp>
        <p:nvSpPr>
          <p:cNvPr id="4" name="Content Placeholder 3"/>
          <p:cNvSpPr>
            <a:spLocks noGrp="1"/>
          </p:cNvSpPr>
          <p:nvPr>
            <p:ph sz="quarter" idx="13"/>
          </p:nvPr>
        </p:nvSpPr>
        <p:spPr/>
        <p:txBody>
          <a:bodyPr>
            <a:normAutofit fontScale="92500" lnSpcReduction="10000"/>
          </a:bodyPr>
          <a:lstStyle/>
          <a:p>
            <a:r>
              <a:rPr lang="en-GB" dirty="0"/>
              <a:t>Backus Normal Form or Backus </a:t>
            </a:r>
            <a:r>
              <a:rPr lang="en-GB" dirty="0" err="1"/>
              <a:t>Naur</a:t>
            </a:r>
            <a:r>
              <a:rPr lang="en-GB" dirty="0"/>
              <a:t> Form</a:t>
            </a:r>
          </a:p>
          <a:p>
            <a:r>
              <a:rPr lang="en-GB" dirty="0"/>
              <a:t>It’s a notation technique for context free grammars often used to describe the syntax of languages used in computing</a:t>
            </a:r>
          </a:p>
          <a:p>
            <a:endParaRPr lang="en-GB" dirty="0"/>
          </a:p>
        </p:txBody>
      </p:sp>
      <p:sp>
        <p:nvSpPr>
          <p:cNvPr id="5" name="Content Placeholder 4"/>
          <p:cNvSpPr>
            <a:spLocks noGrp="1"/>
          </p:cNvSpPr>
          <p:nvPr>
            <p:ph sz="quarter" idx="14"/>
          </p:nvPr>
        </p:nvSpPr>
        <p:spPr/>
        <p:txBody>
          <a:bodyPr>
            <a:normAutofit lnSpcReduction="10000"/>
          </a:bodyPr>
          <a:lstStyle/>
          <a:p>
            <a:r>
              <a:rPr lang="en-GB" dirty="0"/>
              <a:t>BNF can be used in two ways:</a:t>
            </a:r>
          </a:p>
          <a:p>
            <a:pPr lvl="1"/>
            <a:r>
              <a:rPr lang="en-GB" dirty="0"/>
              <a:t>To generate strings belonging to the grammar</a:t>
            </a:r>
          </a:p>
          <a:p>
            <a:pPr lvl="1"/>
            <a:r>
              <a:rPr lang="en-GB" dirty="0"/>
              <a:t>To recognize strings belonging to the grammar</a:t>
            </a:r>
          </a:p>
        </p:txBody>
      </p:sp>
      <p:sp>
        <p:nvSpPr>
          <p:cNvPr id="3" name="Slide Number Placeholder 2"/>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33</a:t>
            </a:fld>
            <a:endParaRPr kumimoji="0" lang="en-US"/>
          </a:p>
        </p:txBody>
      </p:sp>
    </p:spTree>
    <p:extLst>
      <p:ext uri="{BB962C8B-B14F-4D97-AF65-F5344CB8AC3E}">
        <p14:creationId xmlns:p14="http://schemas.microsoft.com/office/powerpoint/2010/main" val="2062823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Normal Forms of Propositional Logic Sentences</a:t>
            </a:r>
          </a:p>
        </p:txBody>
      </p:sp>
      <p:sp>
        <p:nvSpPr>
          <p:cNvPr id="3" name="Content Placeholder 2"/>
          <p:cNvSpPr>
            <a:spLocks noGrp="1"/>
          </p:cNvSpPr>
          <p:nvPr>
            <p:ph sz="quarter" idx="13"/>
          </p:nvPr>
        </p:nvSpPr>
        <p:spPr/>
        <p:txBody>
          <a:bodyPr>
            <a:normAutofit fontScale="92500" lnSpcReduction="20000"/>
          </a:bodyPr>
          <a:lstStyle/>
          <a:p>
            <a:pPr marL="385763" indent="-385763">
              <a:buFont typeface="+mj-lt"/>
              <a:buAutoNum type="arabicPeriod"/>
            </a:pPr>
            <a:r>
              <a:rPr lang="en-GB" dirty="0"/>
              <a:t>Conjunctive (disjunction of conjunction of literals) Normal Form</a:t>
            </a:r>
          </a:p>
          <a:p>
            <a:pPr lvl="1"/>
            <a:r>
              <a:rPr lang="en-GB" dirty="0"/>
              <a:t>In which a sentence is written as the conjunction of literals</a:t>
            </a:r>
            <a:br>
              <a:rPr lang="en-GB" dirty="0"/>
            </a:br>
            <a:r>
              <a:rPr lang="en-GB" dirty="0"/>
              <a:t>	(A</a:t>
            </a:r>
            <a:r>
              <a:rPr lang="el-GR" dirty="0">
                <a:latin typeface="Calibri" panose="020F0502020204030204" pitchFamily="34" charset="0"/>
              </a:rPr>
              <a:t> ˅</a:t>
            </a:r>
            <a:r>
              <a:rPr lang="en-GB" dirty="0">
                <a:latin typeface="Calibri" panose="020F0502020204030204" pitchFamily="34" charset="0"/>
              </a:rPr>
              <a:t> B)</a:t>
            </a:r>
            <a:r>
              <a:rPr lang="en-GB" baseline="18000" dirty="0">
                <a:latin typeface="Calibri" panose="020F0502020204030204" pitchFamily="34" charset="0"/>
              </a:rPr>
              <a:t> =</a:t>
            </a:r>
            <a:r>
              <a:rPr lang="en-GB" dirty="0">
                <a:latin typeface="Calibri" panose="020F0502020204030204" pitchFamily="34" charset="0"/>
              </a:rPr>
              <a:t>&gt;Q</a:t>
            </a:r>
            <a:br>
              <a:rPr lang="en-GB" dirty="0"/>
            </a:br>
            <a:r>
              <a:rPr lang="el-GR" dirty="0">
                <a:latin typeface="Calibri" panose="020F0502020204030204" pitchFamily="34" charset="0"/>
              </a:rPr>
              <a:t>Ξ</a:t>
            </a:r>
            <a:r>
              <a:rPr lang="en-GB" dirty="0">
                <a:latin typeface="Calibri" panose="020F0502020204030204" pitchFamily="34" charset="0"/>
              </a:rPr>
              <a:t>	</a:t>
            </a:r>
            <a:r>
              <a:rPr lang="el-GR" dirty="0">
                <a:latin typeface="Calibri" panose="020F0502020204030204" pitchFamily="34" charset="0"/>
              </a:rPr>
              <a:t> ˥</a:t>
            </a:r>
            <a:r>
              <a:rPr lang="en-GB" dirty="0"/>
              <a:t> (A</a:t>
            </a:r>
            <a:r>
              <a:rPr lang="el-GR" dirty="0">
                <a:latin typeface="Calibri" panose="020F0502020204030204" pitchFamily="34" charset="0"/>
              </a:rPr>
              <a:t> ˅</a:t>
            </a:r>
            <a:r>
              <a:rPr lang="en-GB" dirty="0">
                <a:latin typeface="Calibri" panose="020F0502020204030204" pitchFamily="34" charset="0"/>
              </a:rPr>
              <a:t> B)</a:t>
            </a:r>
            <a:r>
              <a:rPr lang="en-GB" baseline="18000" dirty="0">
                <a:latin typeface="Calibri" panose="020F0502020204030204" pitchFamily="34" charset="0"/>
              </a:rPr>
              <a:t> </a:t>
            </a:r>
            <a:r>
              <a:rPr lang="el-GR" dirty="0">
                <a:latin typeface="Calibri" panose="020F0502020204030204" pitchFamily="34" charset="0"/>
              </a:rPr>
              <a:t>˅</a:t>
            </a:r>
            <a:r>
              <a:rPr lang="en-GB" dirty="0">
                <a:latin typeface="Calibri" panose="020F0502020204030204" pitchFamily="34" charset="0"/>
              </a:rPr>
              <a:t> Q</a:t>
            </a:r>
            <a:br>
              <a:rPr lang="en-GB" dirty="0">
                <a:latin typeface="Calibri" panose="020F0502020204030204" pitchFamily="34" charset="0"/>
              </a:rPr>
            </a:br>
            <a:r>
              <a:rPr lang="el-GR" dirty="0">
                <a:latin typeface="Calibri" panose="020F0502020204030204" pitchFamily="34" charset="0"/>
              </a:rPr>
              <a:t>Ξ</a:t>
            </a:r>
            <a:r>
              <a:rPr lang="en-GB" dirty="0">
                <a:latin typeface="Calibri" panose="020F0502020204030204" pitchFamily="34" charset="0"/>
              </a:rPr>
              <a:t>	</a:t>
            </a:r>
            <a:r>
              <a:rPr lang="el-GR" dirty="0">
                <a:latin typeface="Calibri" panose="020F0502020204030204" pitchFamily="34" charset="0"/>
              </a:rPr>
              <a:t> </a:t>
            </a:r>
            <a:r>
              <a:rPr lang="en-GB" dirty="0">
                <a:latin typeface="Calibri" panose="020F0502020204030204" pitchFamily="34" charset="0"/>
              </a:rPr>
              <a:t>( </a:t>
            </a:r>
            <a:r>
              <a:rPr lang="el-GR" dirty="0">
                <a:latin typeface="Calibri" panose="020F0502020204030204" pitchFamily="34" charset="0"/>
              </a:rPr>
              <a:t>˥</a:t>
            </a:r>
            <a:r>
              <a:rPr lang="en-GB" dirty="0"/>
              <a:t> A</a:t>
            </a:r>
            <a:r>
              <a:rPr lang="el-GR" dirty="0">
                <a:latin typeface="Calibri" panose="020F0502020204030204" pitchFamily="34" charset="0"/>
              </a:rPr>
              <a:t> </a:t>
            </a:r>
            <a:r>
              <a:rPr lang="en-GB" dirty="0">
                <a:latin typeface="Calibri" panose="020F0502020204030204" pitchFamily="34" charset="0"/>
              </a:rPr>
              <a:t>^ </a:t>
            </a:r>
            <a:r>
              <a:rPr lang="el-GR" dirty="0">
                <a:latin typeface="Calibri" panose="020F0502020204030204" pitchFamily="34" charset="0"/>
              </a:rPr>
              <a:t>˥</a:t>
            </a:r>
            <a:r>
              <a:rPr lang="en-GB" dirty="0">
                <a:latin typeface="Calibri" panose="020F0502020204030204" pitchFamily="34" charset="0"/>
              </a:rPr>
              <a:t> B)</a:t>
            </a:r>
            <a:r>
              <a:rPr lang="en-GB" baseline="18000" dirty="0">
                <a:latin typeface="Calibri" panose="020F0502020204030204" pitchFamily="34" charset="0"/>
              </a:rPr>
              <a:t> </a:t>
            </a:r>
            <a:r>
              <a:rPr lang="el-GR" dirty="0">
                <a:latin typeface="Calibri" panose="020F0502020204030204" pitchFamily="34" charset="0"/>
              </a:rPr>
              <a:t>˅</a:t>
            </a:r>
            <a:r>
              <a:rPr lang="en-GB" dirty="0">
                <a:latin typeface="Calibri" panose="020F0502020204030204" pitchFamily="34" charset="0"/>
              </a:rPr>
              <a:t> Q</a:t>
            </a:r>
            <a:br>
              <a:rPr lang="en-GB" dirty="0">
                <a:latin typeface="Calibri" panose="020F0502020204030204" pitchFamily="34" charset="0"/>
              </a:rPr>
            </a:br>
            <a:r>
              <a:rPr lang="el-GR" dirty="0">
                <a:latin typeface="Calibri" panose="020F0502020204030204" pitchFamily="34" charset="0"/>
              </a:rPr>
              <a:t>Ξ</a:t>
            </a:r>
            <a:r>
              <a:rPr lang="en-GB" dirty="0">
                <a:latin typeface="Calibri" panose="020F0502020204030204" pitchFamily="34" charset="0"/>
              </a:rPr>
              <a:t>	</a:t>
            </a:r>
            <a:r>
              <a:rPr lang="el-GR" dirty="0">
                <a:latin typeface="Calibri" panose="020F0502020204030204" pitchFamily="34" charset="0"/>
              </a:rPr>
              <a:t> </a:t>
            </a:r>
            <a:r>
              <a:rPr lang="en-GB" dirty="0">
                <a:latin typeface="Calibri" panose="020F0502020204030204" pitchFamily="34" charset="0"/>
              </a:rPr>
              <a:t>( </a:t>
            </a:r>
            <a:r>
              <a:rPr lang="el-GR" dirty="0">
                <a:latin typeface="Calibri" panose="020F0502020204030204" pitchFamily="34" charset="0"/>
              </a:rPr>
              <a:t>˥</a:t>
            </a:r>
            <a:r>
              <a:rPr lang="en-GB" dirty="0"/>
              <a:t> A</a:t>
            </a:r>
            <a:r>
              <a:rPr lang="el-GR" dirty="0">
                <a:latin typeface="Calibri" panose="020F0502020204030204" pitchFamily="34" charset="0"/>
              </a:rPr>
              <a:t> ˅</a:t>
            </a:r>
            <a:r>
              <a:rPr lang="en-GB" dirty="0">
                <a:latin typeface="Calibri" panose="020F0502020204030204" pitchFamily="34" charset="0"/>
              </a:rPr>
              <a:t> Q )^ (</a:t>
            </a:r>
            <a:r>
              <a:rPr lang="el-GR" dirty="0">
                <a:latin typeface="Calibri" panose="020F0502020204030204" pitchFamily="34" charset="0"/>
              </a:rPr>
              <a:t>˥</a:t>
            </a:r>
            <a:r>
              <a:rPr lang="en-GB" dirty="0">
                <a:latin typeface="Calibri" panose="020F0502020204030204" pitchFamily="34" charset="0"/>
              </a:rPr>
              <a:t> B</a:t>
            </a:r>
            <a:r>
              <a:rPr lang="en-GB" baseline="18000" dirty="0">
                <a:latin typeface="Calibri" panose="020F0502020204030204" pitchFamily="34" charset="0"/>
              </a:rPr>
              <a:t> </a:t>
            </a:r>
            <a:r>
              <a:rPr lang="el-GR" dirty="0">
                <a:latin typeface="Calibri" panose="020F0502020204030204" pitchFamily="34" charset="0"/>
              </a:rPr>
              <a:t>˅</a:t>
            </a:r>
            <a:r>
              <a:rPr lang="en-GB" dirty="0">
                <a:latin typeface="Calibri" panose="020F0502020204030204" pitchFamily="34" charset="0"/>
              </a:rPr>
              <a:t> Q )</a:t>
            </a:r>
          </a:p>
          <a:p>
            <a:pPr lvl="1"/>
            <a:endParaRPr lang="en-GB" dirty="0">
              <a:latin typeface="Calibri" panose="020F0502020204030204" pitchFamily="34" charset="0"/>
            </a:endParaRPr>
          </a:p>
        </p:txBody>
      </p:sp>
      <p:sp>
        <p:nvSpPr>
          <p:cNvPr id="4" name="Content Placeholder 3"/>
          <p:cNvSpPr>
            <a:spLocks noGrp="1"/>
          </p:cNvSpPr>
          <p:nvPr>
            <p:ph sz="quarter" idx="14"/>
          </p:nvPr>
        </p:nvSpPr>
        <p:spPr/>
        <p:txBody>
          <a:bodyPr>
            <a:normAutofit lnSpcReduction="10000"/>
          </a:bodyPr>
          <a:lstStyle/>
          <a:p>
            <a:pPr marL="385763" indent="-385763">
              <a:buFont typeface="+mj-lt"/>
              <a:buAutoNum type="arabicPeriod" startAt="2"/>
            </a:pPr>
            <a:r>
              <a:rPr lang="en-GB" dirty="0"/>
              <a:t>Disjunctive (conjunction of disjunction of literals) Normal Form</a:t>
            </a:r>
          </a:p>
          <a:p>
            <a:pPr lvl="1"/>
            <a:r>
              <a:rPr lang="en-GB" dirty="0"/>
              <a:t>In which a sentence is written as the disjunction of literals</a:t>
            </a:r>
            <a:br>
              <a:rPr lang="en-GB" dirty="0"/>
            </a:br>
            <a:r>
              <a:rPr lang="en-GB" dirty="0">
                <a:latin typeface="Calibri" panose="020F0502020204030204" pitchFamily="34" charset="0"/>
              </a:rPr>
              <a:t>(</a:t>
            </a:r>
            <a:r>
              <a:rPr lang="en-GB" dirty="0"/>
              <a:t> A</a:t>
            </a:r>
            <a:r>
              <a:rPr lang="el-GR" dirty="0">
                <a:latin typeface="Calibri" panose="020F0502020204030204" pitchFamily="34" charset="0"/>
              </a:rPr>
              <a:t> </a:t>
            </a:r>
            <a:r>
              <a:rPr lang="en-GB" dirty="0">
                <a:latin typeface="Calibri" panose="020F0502020204030204" pitchFamily="34" charset="0"/>
              </a:rPr>
              <a:t>^ Q )</a:t>
            </a:r>
            <a:r>
              <a:rPr lang="el-GR" dirty="0">
                <a:latin typeface="Calibri" panose="020F0502020204030204" pitchFamily="34" charset="0"/>
              </a:rPr>
              <a:t> ˅</a:t>
            </a:r>
            <a:r>
              <a:rPr lang="en-GB" dirty="0">
                <a:latin typeface="Calibri" panose="020F0502020204030204" pitchFamily="34" charset="0"/>
              </a:rPr>
              <a:t> ( B</a:t>
            </a:r>
            <a:r>
              <a:rPr lang="en-GB" baseline="18000" dirty="0">
                <a:latin typeface="Calibri" panose="020F0502020204030204" pitchFamily="34" charset="0"/>
              </a:rPr>
              <a:t> </a:t>
            </a:r>
            <a:r>
              <a:rPr lang="en-GB" dirty="0">
                <a:latin typeface="Calibri" panose="020F0502020204030204" pitchFamily="34" charset="0"/>
              </a:rPr>
              <a:t>^ Q )</a:t>
            </a:r>
            <a:br>
              <a:rPr lang="en-GB" dirty="0"/>
            </a:br>
            <a:r>
              <a:rPr lang="en-GB" dirty="0"/>
              <a:t>	</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34</a:t>
            </a:fld>
            <a:endParaRPr kumimoji="0" lang="en-US"/>
          </a:p>
        </p:txBody>
      </p:sp>
    </p:spTree>
    <p:extLst>
      <p:ext uri="{BB962C8B-B14F-4D97-AF65-F5344CB8AC3E}">
        <p14:creationId xmlns:p14="http://schemas.microsoft.com/office/powerpoint/2010/main" val="3675242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Order Predicate Logic (FOPL)</a:t>
            </a:r>
          </a:p>
        </p:txBody>
      </p:sp>
      <p:sp>
        <p:nvSpPr>
          <p:cNvPr id="3" name="Content Placeholder 2"/>
          <p:cNvSpPr>
            <a:spLocks noGrp="1"/>
          </p:cNvSpPr>
          <p:nvPr>
            <p:ph sz="quarter" idx="13"/>
          </p:nvPr>
        </p:nvSpPr>
        <p:spPr/>
        <p:txBody>
          <a:bodyPr>
            <a:normAutofit fontScale="85000" lnSpcReduction="20000"/>
          </a:bodyPr>
          <a:lstStyle/>
          <a:p>
            <a:r>
              <a:rPr lang="en-GB" dirty="0"/>
              <a:t>Propositional logic assumes that the world or system being modelled can be described in terms of fixed, known set of propositions</a:t>
            </a:r>
          </a:p>
          <a:p>
            <a:r>
              <a:rPr lang="en-GB" dirty="0"/>
              <a:t>This assumption can make it awkward or even impossible to specify many pieces of knowledge</a:t>
            </a:r>
          </a:p>
          <a:p>
            <a:pPr marL="0" indent="0">
              <a:buNone/>
            </a:pPr>
            <a:endParaRPr lang="en-GB" dirty="0"/>
          </a:p>
        </p:txBody>
      </p:sp>
      <p:sp>
        <p:nvSpPr>
          <p:cNvPr id="4" name="Content Placeholder 3"/>
          <p:cNvSpPr>
            <a:spLocks noGrp="1"/>
          </p:cNvSpPr>
          <p:nvPr>
            <p:ph sz="quarter" idx="14"/>
          </p:nvPr>
        </p:nvSpPr>
        <p:spPr/>
        <p:txBody>
          <a:bodyPr>
            <a:normAutofit fontScale="62500" lnSpcReduction="20000"/>
          </a:bodyPr>
          <a:lstStyle/>
          <a:p>
            <a:r>
              <a:rPr lang="en-GB" dirty="0"/>
              <a:t>Example:</a:t>
            </a:r>
          </a:p>
          <a:p>
            <a:pPr lvl="1"/>
            <a:r>
              <a:rPr lang="en-GB" dirty="0"/>
              <a:t>Consider a general sentence “if a person is rich then they have a nice car”</a:t>
            </a:r>
          </a:p>
          <a:p>
            <a:pPr lvl="1"/>
            <a:r>
              <a:rPr lang="en-GB" dirty="0"/>
              <a:t>In propositional logic, we can generate rule for each person as</a:t>
            </a:r>
          </a:p>
          <a:p>
            <a:pPr lvl="2"/>
            <a:r>
              <a:rPr lang="en-GB" dirty="0" err="1"/>
              <a:t>Bob_is_rich</a:t>
            </a:r>
            <a:r>
              <a:rPr lang="en-GB" dirty="0"/>
              <a:t> </a:t>
            </a:r>
            <a:r>
              <a:rPr lang="en-GB" dirty="0">
                <a:sym typeface="Wingdings" panose="05000000000000000000" pitchFamily="2" charset="2"/>
              </a:rPr>
              <a:t> </a:t>
            </a:r>
            <a:r>
              <a:rPr lang="en-GB" dirty="0" err="1">
                <a:sym typeface="Wingdings" panose="05000000000000000000" pitchFamily="2" charset="2"/>
              </a:rPr>
              <a:t>Bob_has_a_nice_car</a:t>
            </a:r>
            <a:endParaRPr lang="en-GB" dirty="0">
              <a:sym typeface="Wingdings" panose="05000000000000000000" pitchFamily="2" charset="2"/>
            </a:endParaRPr>
          </a:p>
          <a:p>
            <a:pPr lvl="2"/>
            <a:r>
              <a:rPr lang="en-GB" dirty="0" err="1">
                <a:sym typeface="Wingdings" panose="05000000000000000000" pitchFamily="2" charset="2"/>
              </a:rPr>
              <a:t>John_is_richJohn_has_a_nice_car</a:t>
            </a:r>
            <a:endParaRPr lang="en-GB" dirty="0">
              <a:sym typeface="Wingdings" panose="05000000000000000000" pitchFamily="2" charset="2"/>
            </a:endParaRPr>
          </a:p>
          <a:p>
            <a:pPr lvl="1"/>
            <a:r>
              <a:rPr lang="en-GB" dirty="0"/>
              <a:t>This seems to be an impractical way to represent knowledge, hence, generalization to represent this type of knowledge is a must</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35</a:t>
            </a:fld>
            <a:endParaRPr kumimoji="0" lang="en-US"/>
          </a:p>
        </p:txBody>
      </p:sp>
    </p:spTree>
    <p:extLst>
      <p:ext uri="{BB962C8B-B14F-4D97-AF65-F5344CB8AC3E}">
        <p14:creationId xmlns:p14="http://schemas.microsoft.com/office/powerpoint/2010/main" val="368694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Order Predicate Logic (FOPL)</a:t>
            </a:r>
          </a:p>
        </p:txBody>
      </p:sp>
      <p:sp>
        <p:nvSpPr>
          <p:cNvPr id="3" name="Content Placeholder 2"/>
          <p:cNvSpPr>
            <a:spLocks noGrp="1"/>
          </p:cNvSpPr>
          <p:nvPr>
            <p:ph sz="quarter" idx="13"/>
          </p:nvPr>
        </p:nvSpPr>
        <p:spPr/>
        <p:txBody>
          <a:bodyPr>
            <a:normAutofit fontScale="77500" lnSpcReduction="20000"/>
          </a:bodyPr>
          <a:lstStyle/>
          <a:p>
            <a:r>
              <a:rPr lang="en-GB" dirty="0"/>
              <a:t>FOPL is a logic that gives us the ability to quantify over objects</a:t>
            </a:r>
          </a:p>
          <a:p>
            <a:r>
              <a:rPr lang="en-GB" dirty="0"/>
              <a:t>In FOPL, statements from a natural language like English are translated into symbolic structure composed of predicates, functions, variables, constants, quantifiers and logical connectives</a:t>
            </a:r>
          </a:p>
        </p:txBody>
      </p:sp>
      <p:sp>
        <p:nvSpPr>
          <p:cNvPr id="4" name="Content Placeholder 3"/>
          <p:cNvSpPr>
            <a:spLocks noGrp="1"/>
          </p:cNvSpPr>
          <p:nvPr>
            <p:ph sz="quarter" idx="14"/>
          </p:nvPr>
        </p:nvSpPr>
        <p:spPr/>
        <p:txBody>
          <a:bodyPr>
            <a:normAutofit fontScale="92500" lnSpcReduction="10000"/>
          </a:bodyPr>
          <a:lstStyle/>
          <a:p>
            <a:r>
              <a:rPr lang="en-GB" dirty="0"/>
              <a:t>First Order Predicate Logic represents facts by separating classes and individuals and consider that world consists of different objects and relations between those objects</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36</a:t>
            </a:fld>
            <a:endParaRPr kumimoji="0" lang="en-US"/>
          </a:p>
        </p:txBody>
      </p:sp>
    </p:spTree>
    <p:extLst>
      <p:ext uri="{BB962C8B-B14F-4D97-AF65-F5344CB8AC3E}">
        <p14:creationId xmlns:p14="http://schemas.microsoft.com/office/powerpoint/2010/main" val="2652267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FOPL: Syntax</a:t>
            </a:r>
          </a:p>
        </p:txBody>
      </p:sp>
      <p:sp>
        <p:nvSpPr>
          <p:cNvPr id="3" name="Content Placeholder 2"/>
          <p:cNvSpPr>
            <a:spLocks noGrp="1"/>
          </p:cNvSpPr>
          <p:nvPr>
            <p:ph idx="1"/>
          </p:nvPr>
        </p:nvSpPr>
        <p:spPr>
          <a:xfrm>
            <a:off x="628650" y="1369219"/>
            <a:ext cx="7886700" cy="3547440"/>
          </a:xfrm>
        </p:spPr>
        <p:txBody>
          <a:bodyPr>
            <a:normAutofit fontScale="70000" lnSpcReduction="20000"/>
          </a:bodyPr>
          <a:lstStyle/>
          <a:p>
            <a:pPr marL="0" indent="0">
              <a:buNone/>
            </a:pPr>
            <a:r>
              <a:rPr lang="en-GB" dirty="0"/>
              <a:t>Sentence	</a:t>
            </a:r>
            <a:r>
              <a:rPr lang="en-GB" dirty="0">
                <a:sym typeface="Wingdings" panose="05000000000000000000" pitchFamily="2" charset="2"/>
              </a:rPr>
              <a:t> 	</a:t>
            </a:r>
            <a:r>
              <a:rPr lang="en-GB" dirty="0" err="1">
                <a:sym typeface="Wingdings" panose="05000000000000000000" pitchFamily="2" charset="2"/>
              </a:rPr>
              <a:t>AtomicSentence</a:t>
            </a:r>
            <a:r>
              <a:rPr lang="en-GB" dirty="0">
                <a:sym typeface="Wingdings" panose="05000000000000000000" pitchFamily="2" charset="2"/>
              </a:rPr>
              <a:t>|(Sentence Connective Sentence)|</a:t>
            </a:r>
            <a:br>
              <a:rPr lang="en-GB" dirty="0">
                <a:sym typeface="Wingdings" panose="05000000000000000000" pitchFamily="2" charset="2"/>
              </a:rPr>
            </a:br>
            <a:r>
              <a:rPr lang="en-GB" dirty="0">
                <a:sym typeface="Wingdings" panose="05000000000000000000" pitchFamily="2" charset="2"/>
              </a:rPr>
              <a:t>			Quantifier Variable,…Sentence| </a:t>
            </a:r>
            <a:r>
              <a:rPr lang="en-GB" dirty="0">
                <a:latin typeface="Calibri" panose="020F0502020204030204" pitchFamily="34" charset="0"/>
                <a:sym typeface="Wingdings" panose="05000000000000000000" pitchFamily="2" charset="2"/>
              </a:rPr>
              <a:t>˥Sentence</a:t>
            </a:r>
          </a:p>
          <a:p>
            <a:pPr marL="0" indent="0">
              <a:buNone/>
            </a:pPr>
            <a:r>
              <a:rPr lang="en-GB" dirty="0" err="1"/>
              <a:t>AtomicSentence</a:t>
            </a:r>
            <a:r>
              <a:rPr lang="en-GB" dirty="0"/>
              <a:t>	</a:t>
            </a:r>
            <a:r>
              <a:rPr lang="en-GB" dirty="0">
                <a:sym typeface="Wingdings" panose="05000000000000000000" pitchFamily="2" charset="2"/>
              </a:rPr>
              <a:t>	Predicate(Term,….)|Term = Term</a:t>
            </a:r>
          </a:p>
          <a:p>
            <a:pPr marL="0" indent="0">
              <a:buNone/>
            </a:pPr>
            <a:r>
              <a:rPr lang="en-GB" dirty="0">
                <a:sym typeface="Wingdings" panose="05000000000000000000" pitchFamily="2" charset="2"/>
              </a:rPr>
              <a:t>Term			Function (Term,…) | Constant | Variable</a:t>
            </a:r>
          </a:p>
          <a:p>
            <a:pPr marL="0" indent="0">
              <a:buNone/>
            </a:pPr>
            <a:r>
              <a:rPr lang="en-GB" dirty="0">
                <a:sym typeface="Wingdings" panose="05000000000000000000" pitchFamily="2" charset="2"/>
              </a:rPr>
              <a:t>Connective		</a:t>
            </a:r>
            <a:r>
              <a:rPr lang="en-GB" dirty="0">
                <a:latin typeface="Calibri" panose="020F0502020204030204" pitchFamily="34" charset="0"/>
                <a:sym typeface="Wingdings" panose="05000000000000000000" pitchFamily="2" charset="2"/>
              </a:rPr>
              <a:t>˥|˅|˄|</a:t>
            </a:r>
            <a:r>
              <a:rPr lang="en-GB" sz="1800" dirty="0">
                <a:latin typeface="Calibri" panose="020F0502020204030204" pitchFamily="34" charset="0"/>
                <a:sym typeface="Wingdings" panose="05000000000000000000" pitchFamily="2" charset="2"/>
              </a:rPr>
              <a:t>=</a:t>
            </a:r>
            <a:r>
              <a:rPr lang="en-GB" dirty="0">
                <a:latin typeface="Calibri" panose="020F0502020204030204" pitchFamily="34" charset="0"/>
                <a:sym typeface="Wingdings" panose="05000000000000000000" pitchFamily="2" charset="2"/>
              </a:rPr>
              <a:t>&gt;|&lt;</a:t>
            </a:r>
            <a:r>
              <a:rPr lang="en-GB" sz="1800" dirty="0">
                <a:latin typeface="Calibri" panose="020F0502020204030204" pitchFamily="34" charset="0"/>
                <a:sym typeface="Wingdings" panose="05000000000000000000" pitchFamily="2" charset="2"/>
              </a:rPr>
              <a:t>=</a:t>
            </a:r>
            <a:r>
              <a:rPr lang="en-GB" dirty="0">
                <a:latin typeface="Calibri" panose="020F0502020204030204" pitchFamily="34" charset="0"/>
                <a:sym typeface="Wingdings" panose="05000000000000000000" pitchFamily="2" charset="2"/>
              </a:rPr>
              <a:t>&gt;</a:t>
            </a:r>
          </a:p>
          <a:p>
            <a:pPr marL="0" indent="0">
              <a:buNone/>
            </a:pPr>
            <a:r>
              <a:rPr lang="en-GB" dirty="0">
                <a:latin typeface="Calibri" panose="020F0502020204030204" pitchFamily="34" charset="0"/>
                <a:sym typeface="Wingdings" panose="05000000000000000000" pitchFamily="2" charset="2"/>
              </a:rPr>
              <a:t>Quantifier		</a:t>
            </a:r>
          </a:p>
          <a:p>
            <a:pPr marL="0" indent="0">
              <a:buNone/>
            </a:pPr>
            <a:r>
              <a:rPr lang="en-GB" dirty="0">
                <a:latin typeface="Calibri" panose="020F0502020204030204" pitchFamily="34" charset="0"/>
                <a:sym typeface="Wingdings" panose="05000000000000000000" pitchFamily="2" charset="2"/>
              </a:rPr>
              <a:t>Constant		A| X| John| …</a:t>
            </a:r>
          </a:p>
          <a:p>
            <a:pPr marL="0" indent="0">
              <a:buNone/>
            </a:pPr>
            <a:r>
              <a:rPr lang="en-GB" dirty="0">
                <a:latin typeface="Calibri" panose="020F0502020204030204" pitchFamily="34" charset="0"/>
                <a:sym typeface="Wingdings" panose="05000000000000000000" pitchFamily="2" charset="2"/>
              </a:rPr>
              <a:t>Variable		a | x | s| …</a:t>
            </a:r>
          </a:p>
          <a:p>
            <a:pPr marL="0" indent="0">
              <a:buNone/>
            </a:pPr>
            <a:r>
              <a:rPr lang="en-GB" dirty="0">
                <a:latin typeface="Calibri" panose="020F0502020204030204" pitchFamily="34" charset="0"/>
                <a:sym typeface="Wingdings" panose="05000000000000000000" pitchFamily="2" charset="2"/>
              </a:rPr>
              <a:t>Predicate		Before | </a:t>
            </a:r>
            <a:r>
              <a:rPr lang="en-GB" dirty="0" err="1">
                <a:latin typeface="Calibri" panose="020F0502020204030204" pitchFamily="34" charset="0"/>
                <a:sym typeface="Wingdings" panose="05000000000000000000" pitchFamily="2" charset="2"/>
              </a:rPr>
              <a:t>HasColor</a:t>
            </a:r>
            <a:r>
              <a:rPr lang="en-GB" dirty="0">
                <a:latin typeface="Calibri" panose="020F0502020204030204" pitchFamily="34" charset="0"/>
                <a:sym typeface="Wingdings" panose="05000000000000000000" pitchFamily="2" charset="2"/>
              </a:rPr>
              <a:t> | Raining | …</a:t>
            </a:r>
          </a:p>
          <a:p>
            <a:pPr marL="0" indent="0">
              <a:buNone/>
            </a:pPr>
            <a:r>
              <a:rPr lang="en-GB" dirty="0">
                <a:latin typeface="Calibri" panose="020F0502020204030204" pitchFamily="34" charset="0"/>
                <a:sym typeface="Wingdings" panose="05000000000000000000" pitchFamily="2" charset="2"/>
              </a:rPr>
              <a:t>Function		Mother | </a:t>
            </a:r>
            <a:r>
              <a:rPr lang="en-GB" dirty="0" err="1">
                <a:latin typeface="Calibri" panose="020F0502020204030204" pitchFamily="34" charset="0"/>
                <a:sym typeface="Wingdings" panose="05000000000000000000" pitchFamily="2" charset="2"/>
              </a:rPr>
              <a:t>Leftleg</a:t>
            </a:r>
            <a:r>
              <a:rPr lang="en-GB" dirty="0">
                <a:latin typeface="Calibri" panose="020F0502020204030204" pitchFamily="34" charset="0"/>
                <a:sym typeface="Wingdings" panose="05000000000000000000" pitchFamily="2" charset="2"/>
              </a:rPr>
              <a:t> | …</a:t>
            </a:r>
            <a:endParaRPr lang="en-GB" dirty="0">
              <a:latin typeface="Calibri" panose="020F0502020204030204" pitchFamily="34" charset="0"/>
            </a:endParaRPr>
          </a:p>
        </p:txBody>
      </p:sp>
      <p:sp>
        <p:nvSpPr>
          <p:cNvPr id="5" name="TextBox 4"/>
          <p:cNvSpPr txBox="1"/>
          <p:nvPr/>
        </p:nvSpPr>
        <p:spPr>
          <a:xfrm rot="10800000">
            <a:off x="2669341" y="2597953"/>
            <a:ext cx="633047" cy="946413"/>
          </a:xfrm>
          <a:prstGeom prst="rect">
            <a:avLst/>
          </a:prstGeom>
          <a:noFill/>
        </p:spPr>
        <p:txBody>
          <a:bodyPr wrap="square" rtlCol="0">
            <a:spAutoFit/>
          </a:bodyPr>
          <a:lstStyle/>
          <a:p>
            <a:r>
              <a:rPr lang="en-GB" sz="2100" dirty="0">
                <a:latin typeface="Calibri" panose="020F0502020204030204" pitchFamily="34" charset="0"/>
                <a:sym typeface="Wingdings" panose="05000000000000000000" pitchFamily="2" charset="2"/>
              </a:rPr>
              <a:t>E |A</a:t>
            </a:r>
            <a:endParaRPr lang="en-GB" sz="2100" dirty="0">
              <a:latin typeface="Calibri" panose="020F0502020204030204" pitchFamily="34" charset="0"/>
            </a:endParaRPr>
          </a:p>
          <a:p>
            <a:endParaRPr lang="en-GB" sz="1350"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37</a:t>
            </a:fld>
            <a:endParaRPr lang="en-GB"/>
          </a:p>
        </p:txBody>
      </p:sp>
    </p:spTree>
    <p:extLst>
      <p:ext uri="{BB962C8B-B14F-4D97-AF65-F5344CB8AC3E}">
        <p14:creationId xmlns:p14="http://schemas.microsoft.com/office/powerpoint/2010/main" val="3433218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FOPL: Syntax</a:t>
            </a:r>
          </a:p>
        </p:txBody>
      </p:sp>
      <p:sp>
        <p:nvSpPr>
          <p:cNvPr id="4" name="Content Placeholder 3"/>
          <p:cNvSpPr>
            <a:spLocks noGrp="1"/>
          </p:cNvSpPr>
          <p:nvPr>
            <p:ph sz="quarter" idx="13"/>
          </p:nvPr>
        </p:nvSpPr>
        <p:spPr/>
        <p:txBody>
          <a:bodyPr>
            <a:normAutofit fontScale="77500" lnSpcReduction="20000"/>
          </a:bodyPr>
          <a:lstStyle/>
          <a:p>
            <a:r>
              <a:rPr lang="en-GB" dirty="0"/>
              <a:t>Constant Symbols are the strings that will be interpreted as representing objects</a:t>
            </a:r>
          </a:p>
          <a:p>
            <a:r>
              <a:rPr lang="en-GB" dirty="0"/>
              <a:t>Variable Symbols are used as place holders for quantifying over objects </a:t>
            </a:r>
          </a:p>
          <a:p>
            <a:r>
              <a:rPr lang="en-GB" dirty="0"/>
              <a:t>Predicate symbols are used to denote properties of objects and relationship among them</a:t>
            </a:r>
          </a:p>
        </p:txBody>
      </p:sp>
      <p:sp>
        <p:nvSpPr>
          <p:cNvPr id="5" name="Content Placeholder 4"/>
          <p:cNvSpPr>
            <a:spLocks noGrp="1"/>
          </p:cNvSpPr>
          <p:nvPr>
            <p:ph sz="quarter" idx="14"/>
          </p:nvPr>
        </p:nvSpPr>
        <p:spPr/>
        <p:txBody>
          <a:bodyPr>
            <a:normAutofit fontScale="85000" lnSpcReduction="20000"/>
          </a:bodyPr>
          <a:lstStyle/>
          <a:p>
            <a:r>
              <a:rPr lang="en-GB" dirty="0"/>
              <a:t>Function Symbols map the specified number of input objects to objects</a:t>
            </a:r>
          </a:p>
          <a:p>
            <a:r>
              <a:rPr lang="en-GB" dirty="0"/>
              <a:t>Quantifiers are used to quantify objects</a:t>
            </a:r>
          </a:p>
          <a:p>
            <a:pPr lvl="1"/>
            <a:r>
              <a:rPr lang="en-GB" dirty="0"/>
              <a:t>Universal Quantifier represents for all</a:t>
            </a:r>
          </a:p>
          <a:p>
            <a:pPr lvl="1"/>
            <a:r>
              <a:rPr lang="en-GB" dirty="0"/>
              <a:t>Existential Quantifier represents the existence of an object</a:t>
            </a:r>
          </a:p>
        </p:txBody>
      </p:sp>
      <p:sp>
        <p:nvSpPr>
          <p:cNvPr id="3" name="Slide Number Placeholder 2"/>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38</a:t>
            </a:fld>
            <a:endParaRPr kumimoji="0" lang="en-US"/>
          </a:p>
        </p:txBody>
      </p:sp>
    </p:spTree>
    <p:extLst>
      <p:ext uri="{BB962C8B-B14F-4D97-AF65-F5344CB8AC3E}">
        <p14:creationId xmlns:p14="http://schemas.microsoft.com/office/powerpoint/2010/main" val="1680314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FOPL: Variable Scope</a:t>
            </a:r>
          </a:p>
        </p:txBody>
      </p:sp>
      <p:sp>
        <p:nvSpPr>
          <p:cNvPr id="3" name="Content Placeholder 2"/>
          <p:cNvSpPr>
            <a:spLocks noGrp="1"/>
          </p:cNvSpPr>
          <p:nvPr>
            <p:ph sz="quarter" idx="13"/>
          </p:nvPr>
        </p:nvSpPr>
        <p:spPr/>
        <p:txBody>
          <a:bodyPr>
            <a:normAutofit fontScale="85000" lnSpcReduction="20000"/>
          </a:bodyPr>
          <a:lstStyle/>
          <a:p>
            <a:r>
              <a:rPr lang="en-GB" dirty="0"/>
              <a:t>The scope of the variable is in the sentence to which the quantifier syntactically applies</a:t>
            </a:r>
          </a:p>
          <a:p>
            <a:r>
              <a:rPr lang="en-GB" dirty="0"/>
              <a:t>In a block structured programming language, a variable in a logical expression refers to the closest quantifier within whose scope it appears</a:t>
            </a:r>
          </a:p>
        </p:txBody>
      </p:sp>
      <p:sp>
        <p:nvSpPr>
          <p:cNvPr id="4" name="Content Placeholder 3"/>
          <p:cNvSpPr>
            <a:spLocks noGrp="1"/>
          </p:cNvSpPr>
          <p:nvPr>
            <p:ph sz="quarter" idx="14"/>
          </p:nvPr>
        </p:nvSpPr>
        <p:spPr/>
        <p:txBody>
          <a:bodyPr/>
          <a:lstStyle/>
          <a:p>
            <a:r>
              <a:rPr lang="en-GB" dirty="0"/>
              <a:t>In a well formed formula all the variables should be </a:t>
            </a:r>
            <a:r>
              <a:rPr lang="en-GB"/>
              <a:t>properly introduced</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39</a:t>
            </a:fld>
            <a:endParaRPr kumimoji="0" lang="en-US"/>
          </a:p>
        </p:txBody>
      </p:sp>
    </p:spTree>
    <p:extLst>
      <p:ext uri="{BB962C8B-B14F-4D97-AF65-F5344CB8AC3E}">
        <p14:creationId xmlns:p14="http://schemas.microsoft.com/office/powerpoint/2010/main" val="155710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Knowledge Representation</a:t>
            </a:r>
          </a:p>
        </p:txBody>
      </p:sp>
      <p:sp>
        <p:nvSpPr>
          <p:cNvPr id="6" name="Content Placeholder 5"/>
          <p:cNvSpPr>
            <a:spLocks noGrp="1"/>
          </p:cNvSpPr>
          <p:nvPr>
            <p:ph idx="1"/>
          </p:nvPr>
        </p:nvSpPr>
        <p:spPr/>
        <p:txBody>
          <a:bodyPr/>
          <a:lstStyle/>
          <a:p>
            <a:r>
              <a:rPr lang="en-GB" dirty="0"/>
              <a:t>An area of AI whose fundamental goal is to represent knowledge in a manner that facilitates inferring or drawing conclusion from knowledge</a:t>
            </a:r>
          </a:p>
          <a:p>
            <a:r>
              <a:rPr lang="en-GB" dirty="0"/>
              <a:t>Analyses how to think formally, how to use symbol to represent a domain of discourse along with the function that allow inference about the objects</a:t>
            </a:r>
          </a:p>
          <a:p>
            <a:endParaRPr lang="en-GB" dirty="0"/>
          </a:p>
          <a:p>
            <a:endParaRPr lang="en-GB" dirty="0"/>
          </a:p>
        </p:txBody>
      </p:sp>
      <p:sp>
        <p:nvSpPr>
          <p:cNvPr id="2" name="Slide Number Placeholder 1"/>
          <p:cNvSpPr>
            <a:spLocks noGrp="1"/>
          </p:cNvSpPr>
          <p:nvPr>
            <p:ph type="sldNum" sz="quarter" idx="12"/>
          </p:nvPr>
        </p:nvSpPr>
        <p:spPr/>
        <p:txBody>
          <a:bodyPr>
            <a:normAutofit fontScale="47500" lnSpcReduction="20000"/>
          </a:bodyPr>
          <a:lstStyle/>
          <a:p>
            <a:fld id="{6AEC0A8E-0269-4F5F-8B12-14763A0CBE83}" type="slidenum">
              <a:rPr lang="en-GB" smtClean="0"/>
              <a:t>4</a:t>
            </a:fld>
            <a:endParaRPr lang="en-GB"/>
          </a:p>
        </p:txBody>
      </p:sp>
    </p:spTree>
    <p:extLst>
      <p:ext uri="{BB962C8B-B14F-4D97-AF65-F5344CB8AC3E}">
        <p14:creationId xmlns:p14="http://schemas.microsoft.com/office/powerpoint/2010/main" val="4064334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 Between Quantifiers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 ≡ ¬ ∃</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oMath>
                </a14:m>
                <a:endParaRPr lang="en-GB" b="0" dirty="0">
                  <a:ea typeface="Cambria Math" panose="02040503050406030204" pitchFamily="18" charset="0"/>
                </a:endParaRPr>
              </a:p>
              <a:p>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 </m:t>
                    </m:r>
                  </m:oMath>
                </a14:m>
                <a:endParaRPr lang="en-GB" dirty="0"/>
              </a:p>
              <a:p>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𝑥𝑃</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oMath>
                </a14:m>
                <a:endParaRPr lang="en-GB" b="0" dirty="0">
                  <a:ea typeface="Cambria Math" panose="02040503050406030204" pitchFamily="18" charset="0"/>
                </a:endParaRPr>
              </a:p>
              <a:p>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oMath>
                </a14:m>
                <a:endParaRPr lang="en-GB" dirty="0"/>
              </a:p>
              <a:p>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𝑄</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 </m:t>
                    </m:r>
                  </m:oMath>
                </a14:m>
                <a:endParaRPr lang="en-GB" b="0" i="1" dirty="0">
                  <a:latin typeface="Cambria Math" panose="02040503050406030204" pitchFamily="18" charset="0"/>
                  <a:ea typeface="Cambria Math" panose="02040503050406030204" pitchFamily="18" charset="0"/>
                </a:endParaRPr>
              </a:p>
              <a:p>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𝑃</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𝑄</m:t>
                    </m:r>
                    <m:d>
                      <m:dPr>
                        <m:ctrlPr>
                          <a:rPr lang="en-GB" i="1">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i="1">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𝑃</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e>
                    </m:d>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𝑄</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e>
                    </m:d>
                    <m:r>
                      <a:rPr lang="en-GB" i="1">
                        <a:latin typeface="Cambria Math" panose="02040503050406030204" pitchFamily="18" charset="0"/>
                        <a:ea typeface="Cambria Math" panose="02040503050406030204" pitchFamily="18" charset="0"/>
                      </a:rPr>
                      <m:t> </m:t>
                    </m:r>
                  </m:oMath>
                </a14:m>
                <a:endParaRPr lang="en-GB" i="1" dirty="0">
                  <a:latin typeface="Cambria Math" panose="02040503050406030204" pitchFamily="18" charset="0"/>
                  <a:ea typeface="Cambria Math" panose="02040503050406030204" pitchFamily="18" charset="0"/>
                </a:endParaRP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40</a:t>
            </a:fld>
            <a:endParaRPr lang="en-GB"/>
          </a:p>
        </p:txBody>
      </p:sp>
    </p:spTree>
    <p:extLst>
      <p:ext uri="{BB962C8B-B14F-4D97-AF65-F5344CB8AC3E}">
        <p14:creationId xmlns:p14="http://schemas.microsoft.com/office/powerpoint/2010/main" val="2341955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92500" lnSpcReduction="20000"/>
              </a:bodyPr>
              <a:lstStyle/>
              <a:p>
                <a:r>
                  <a:rPr lang="en-GB" dirty="0"/>
                  <a:t>All birds can’t fly</a:t>
                </a:r>
                <a:br>
                  <a:rPr lang="en-GB" dirty="0"/>
                </a:b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𝐵𝑖𝑟𝑑</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𝐹𝑙𝑦</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oMath>
                </a14:m>
                <a:br>
                  <a:rPr lang="en-GB" b="0" dirty="0">
                    <a:ea typeface="Cambria Math" panose="02040503050406030204" pitchFamily="18" charset="0"/>
                  </a:rPr>
                </a:br>
                <a14:m>
                  <m:oMath xmlns:m="http://schemas.openxmlformats.org/officeDocument/2006/math">
                    <m:r>
                      <a:rPr lang="en-GB" b="0" i="1" smtClean="0">
                        <a:latin typeface="Cambria Math" panose="02040503050406030204" pitchFamily="18" charset="0"/>
                        <a:ea typeface="Cambria Math" panose="02040503050406030204" pitchFamily="18" charset="0"/>
                      </a:rPr>
                      <m:t>𝑂𝑅</m:t>
                    </m:r>
                  </m:oMath>
                </a14:m>
                <a:br>
                  <a:rPr lang="en-GB" b="0" dirty="0">
                    <a:ea typeface="Cambria Math" panose="02040503050406030204" pitchFamily="18" charset="0"/>
                  </a:rPr>
                </a:br>
                <a14:m>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𝐵𝑖𝑟𝑑</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𝐹𝑙𝑦</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oMath>
                </a14:m>
                <a:endParaRPr lang="en-GB" b="0" dirty="0">
                  <a:ea typeface="Cambria Math" panose="02040503050406030204" pitchFamily="18" charset="0"/>
                </a:endParaRPr>
              </a:p>
              <a:p>
                <a:r>
                  <a:rPr lang="en-GB" dirty="0">
                    <a:ea typeface="Cambria Math" panose="02040503050406030204" pitchFamily="18" charset="0"/>
                  </a:rPr>
                  <a:t>Not all birds can fly</a:t>
                </a:r>
                <a:br>
                  <a:rPr lang="en-GB" dirty="0">
                    <a:ea typeface="Cambria Math" panose="02040503050406030204" pitchFamily="18" charset="0"/>
                  </a:rPr>
                </a:br>
                <a14:m>
                  <m:oMath xmlns:m="http://schemas.openxmlformats.org/officeDocument/2006/math">
                    <m:r>
                      <a:rPr lang="en-GB" i="1" smtClean="0">
                        <a:latin typeface="Cambria Math" panose="02040503050406030204" pitchFamily="18" charset="0"/>
                        <a:ea typeface="Cambria Math" panose="02040503050406030204" pitchFamily="18" charset="0"/>
                      </a:rPr>
                      <m:t>¬</m:t>
                    </m:r>
                    <m:r>
                      <m:rPr>
                        <m:nor/>
                      </m:rPr>
                      <a:rPr lang="en-GB" b="0" i="0"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𝐵𝑖𝑟𝑑</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𝐹𝑙𝑦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oMath>
                </a14:m>
                <a:br>
                  <a:rPr lang="en-GB" b="0" dirty="0">
                    <a:ea typeface="Cambria Math" panose="02040503050406030204" pitchFamily="18" charset="0"/>
                  </a:rPr>
                </a:br>
                <a:br>
                  <a:rPr lang="en-GB" b="0" dirty="0">
                    <a:ea typeface="Cambria Math" panose="02040503050406030204" pitchFamily="18" charset="0"/>
                  </a:rPr>
                </a:br>
                <a:endParaRPr lang="en-GB" b="0" dirty="0">
                  <a:ea typeface="Cambria Math" panose="02040503050406030204" pitchFamily="18" charset="0"/>
                </a:endParaRPr>
              </a:p>
              <a:p>
                <a:endParaRPr lang="en-GB" b="0" dirty="0">
                  <a:ea typeface="Cambria Math" panose="02040503050406030204" pitchFamily="18" charset="0"/>
                </a:endParaRP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627" t="-41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quarter" idx="14"/>
              </p:nvPr>
            </p:nvSpPr>
            <p:spPr/>
            <p:txBody>
              <a:bodyPr>
                <a:normAutofit fontScale="85000" lnSpcReduction="20000"/>
              </a:bodyPr>
              <a:lstStyle/>
              <a:p>
                <a:r>
                  <a:rPr lang="en-GB" dirty="0"/>
                  <a:t>If anyone can solve the problem then Raju can</a:t>
                </a:r>
                <a:br>
                  <a:rPr lang="en-GB" dirty="0"/>
                </a:b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𝑥𝑆𝑜𝑙𝑣𝑒𝑠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𝑝𝑟𝑜𝑏𝑙𝑒𝑚</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𝑆𝑜𝑙𝑣𝑒𝑠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𝑅𝑎𝑗𝑢</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𝑝𝑟𝑜𝑏𝑙𝑒𝑚</m:t>
                        </m:r>
                      </m:e>
                    </m:d>
                  </m:oMath>
                </a14:m>
                <a:endParaRPr lang="en-GB" b="0" dirty="0">
                  <a:ea typeface="Cambria Math" panose="02040503050406030204" pitchFamily="18" charset="0"/>
                </a:endParaRPr>
              </a:p>
              <a:p>
                <a:r>
                  <a:rPr lang="en-GB" dirty="0"/>
                  <a:t>Try these</a:t>
                </a:r>
              </a:p>
              <a:p>
                <a:pPr lvl="1"/>
                <a:r>
                  <a:rPr lang="en-GB" dirty="0"/>
                  <a:t>Nobody in electrical class is smarter than everyone in AI class</a:t>
                </a:r>
              </a:p>
              <a:p>
                <a:pPr lvl="1"/>
                <a:r>
                  <a:rPr lang="en-GB" dirty="0"/>
                  <a:t>John hates all the people who don’t hate themselves</a:t>
                </a:r>
              </a:p>
            </p:txBody>
          </p:sp>
        </mc:Choice>
        <mc:Fallback xmlns="">
          <p:sp>
            <p:nvSpPr>
              <p:cNvPr id="4" name="Content Placeholder 3"/>
              <p:cNvSpPr>
                <a:spLocks noGrp="1" noRot="1" noChangeAspect="1" noMove="1" noResize="1" noEditPoints="1" noAdjustHandles="1" noChangeArrowheads="1" noChangeShapeType="1" noTextEdit="1"/>
              </p:cNvSpPr>
              <p:nvPr>
                <p:ph sz="quarter" idx="14"/>
              </p:nvPr>
            </p:nvSpPr>
            <p:spPr>
              <a:blipFill>
                <a:blip r:embed="rId3"/>
                <a:stretch>
                  <a:fillRect l="-471" t="-3731" r="-2198" b="-1493"/>
                </a:stretch>
              </a:blipFill>
            </p:spPr>
            <p:txBody>
              <a:bodyPr/>
              <a:lstStyle/>
              <a:p>
                <a:r>
                  <a:rPr lang="en-US">
                    <a:noFill/>
                  </a:rPr>
                  <a:t> </a:t>
                </a:r>
              </a:p>
            </p:txBody>
          </p:sp>
        </mc:Fallback>
      </mc:AlternateContent>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41</a:t>
            </a:fld>
            <a:endParaRPr kumimoji="0" lang="en-US"/>
          </a:p>
        </p:txBody>
      </p:sp>
    </p:spTree>
    <p:extLst>
      <p:ext uri="{BB962C8B-B14F-4D97-AF65-F5344CB8AC3E}">
        <p14:creationId xmlns:p14="http://schemas.microsoft.com/office/powerpoint/2010/main" val="2142583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Equality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77500" lnSpcReduction="20000"/>
              </a:bodyPr>
              <a:lstStyle/>
              <a:p>
                <a:r>
                  <a:rPr lang="en-GB" dirty="0"/>
                  <a:t>Can include equality as a primitive predicate in the logic or require it to be introduces and axiomitized as the identity relation</a:t>
                </a:r>
              </a:p>
              <a:p>
                <a:r>
                  <a:rPr lang="en-GB" dirty="0"/>
                  <a:t>Useful in representing certain types of knowledge</a:t>
                </a:r>
              </a:p>
              <a:p>
                <a:pPr lvl="1"/>
                <a:r>
                  <a:rPr lang="en-GB" dirty="0"/>
                  <a:t>Example: </a:t>
                </a:r>
                <a:r>
                  <a:rPr lang="en-GB" dirty="0" err="1"/>
                  <a:t>Sita</a:t>
                </a:r>
                <a:r>
                  <a:rPr lang="en-GB" dirty="0"/>
                  <a:t> owns two cars</a:t>
                </a:r>
                <a:br>
                  <a:rPr lang="en-GB" dirty="0"/>
                </a:b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𝑂𝑤𝑛𝑠</m:t>
                    </m:r>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𝑆𝑖𝑡𝑎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𝑂𝑤𝑛𝑠</m:t>
                    </m:r>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𝑆𝑖𝑡𝑎</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𝐶𝑎𝑟</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𝐶𝑎𝑟</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e>
                    </m:d>
                    <m:r>
                      <a:rPr lang="en-GB" i="1">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57" t="-3172" r="-2194"/>
                </a:stretch>
              </a:blipFill>
            </p:spPr>
            <p:txBody>
              <a:bodyPr/>
              <a:lstStyle/>
              <a:p>
                <a:r>
                  <a:rPr lang="en-US">
                    <a:noFill/>
                  </a:rPr>
                  <a:t> </a:t>
                </a:r>
              </a:p>
            </p:txBody>
          </p:sp>
        </mc:Fallback>
      </mc:AlternateContent>
      <p:sp>
        <p:nvSpPr>
          <p:cNvPr id="4" name="Content Placeholder 3"/>
          <p:cNvSpPr>
            <a:spLocks noGrp="1"/>
          </p:cNvSpPr>
          <p:nvPr>
            <p:ph sz="quarter" idx="14"/>
          </p:nvPr>
        </p:nvSpPr>
        <p:spPr/>
        <p:txBody>
          <a:bodyPr/>
          <a:lstStyle/>
          <a:p>
            <a:r>
              <a:rPr lang="en-GB" dirty="0"/>
              <a:t>Try these:</a:t>
            </a:r>
          </a:p>
          <a:p>
            <a:pPr lvl="1"/>
            <a:r>
              <a:rPr lang="en-GB" dirty="0"/>
              <a:t>There are exactly two purple flowers out of three</a:t>
            </a:r>
          </a:p>
          <a:p>
            <a:pPr lvl="1"/>
            <a:r>
              <a:rPr lang="en-GB" dirty="0"/>
              <a:t>Everyone is married to exactly one person</a:t>
            </a:r>
          </a:p>
          <a:p>
            <a:pPr lvl="1"/>
            <a:endParaRPr lang="en-GB" dirty="0"/>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42</a:t>
            </a:fld>
            <a:endParaRPr kumimoji="0" lang="en-US"/>
          </a:p>
        </p:txBody>
      </p:sp>
    </p:spTree>
    <p:extLst>
      <p:ext uri="{BB962C8B-B14F-4D97-AF65-F5344CB8AC3E}">
        <p14:creationId xmlns:p14="http://schemas.microsoft.com/office/powerpoint/2010/main" val="609144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77500" lnSpcReduction="20000"/>
              </a:bodyPr>
              <a:lstStyle/>
              <a:p>
                <a:r>
                  <a:rPr lang="en-GB" dirty="0"/>
                  <a:t>There are exactly two purple mushroom  out of three</a:t>
                </a:r>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𝑦𝑀𝑢𝑠h𝑟𝑜𝑜𝑚</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𝑀𝑢𝑠h𝑟𝑜𝑜𝑚</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𝑃𝑢𝑟𝑝𝑙𝑒</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𝑃𝑢𝑟𝑝𝑙𝑒</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𝑧</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𝑀𝑢𝑠h𝑟𝑜𝑜𝑚</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𝑧</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𝑃𝑢𝑟𝑝𝑙𝑒</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𝑧</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e>
                          </m:d>
                        </m:e>
                      </m:d>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57" t="-3172" r="-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quarter" idx="14"/>
              </p:nvPr>
            </p:nvSpPr>
            <p:spPr/>
            <p:txBody>
              <a:bodyPr/>
              <a:lstStyle/>
              <a:p>
                <a:r>
                  <a:rPr lang="en-GB" dirty="0"/>
                  <a:t>Everyone is married to exactly one person</a:t>
                </a:r>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𝑦𝑀𝑎𝑟𝑟𝑖𝑒𝑑</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𝑀𝑎𝑟𝑟𝑖𝑒𝑑</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e>
                      </m:d>
                      <m:r>
                        <a:rPr lang="en-GB" b="0" i="1" smtClean="0">
                          <a:latin typeface="Cambria Math" panose="02040503050406030204" pitchFamily="18" charset="0"/>
                          <a:ea typeface="Cambria Math" panose="02040503050406030204" pitchFamily="18" charset="0"/>
                        </a:rPr>
                        <m:t>)</m:t>
                      </m:r>
                    </m:oMath>
                  </m:oMathPara>
                </a14:m>
                <a:endParaRPr lang="en-GB" dirty="0"/>
              </a:p>
              <a:p>
                <a:endParaRPr lang="en-GB" dirty="0"/>
              </a:p>
              <a:p>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l="-2118" t="-2241"/>
                </a:stretch>
              </a:blipFill>
            </p:spPr>
            <p:txBody>
              <a:bodyPr/>
              <a:lstStyle/>
              <a:p>
                <a:r>
                  <a:rPr lang="en-GB">
                    <a:noFill/>
                  </a:rPr>
                  <a:t> </a:t>
                </a:r>
              </a:p>
            </p:txBody>
          </p:sp>
        </mc:Fallback>
      </mc:AlternateContent>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43</a:t>
            </a:fld>
            <a:endParaRPr kumimoji="0" lang="en-US"/>
          </a:p>
        </p:txBody>
      </p:sp>
    </p:spTree>
    <p:extLst>
      <p:ext uri="{BB962C8B-B14F-4D97-AF65-F5344CB8AC3E}">
        <p14:creationId xmlns:p14="http://schemas.microsoft.com/office/powerpoint/2010/main" val="1092607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Try few more</a:t>
            </a:r>
          </a:p>
        </p:txBody>
      </p:sp>
      <p:sp>
        <p:nvSpPr>
          <p:cNvPr id="3" name="Content Placeholder 2"/>
          <p:cNvSpPr>
            <a:spLocks noGrp="1"/>
          </p:cNvSpPr>
          <p:nvPr>
            <p:ph sz="quarter" idx="13"/>
          </p:nvPr>
        </p:nvSpPr>
        <p:spPr/>
        <p:txBody>
          <a:bodyPr>
            <a:normAutofit fontScale="70000" lnSpcReduction="20000"/>
          </a:bodyPr>
          <a:lstStyle/>
          <a:p>
            <a:r>
              <a:rPr lang="en-GB" dirty="0"/>
              <a:t>Ram likes all kinds of food</a:t>
            </a:r>
          </a:p>
          <a:p>
            <a:r>
              <a:rPr lang="en-GB" dirty="0"/>
              <a:t>Anything anyone eats and is not killed by is food</a:t>
            </a:r>
          </a:p>
          <a:p>
            <a:r>
              <a:rPr lang="en-GB" dirty="0"/>
              <a:t>Rita eats samosa and is still alive</a:t>
            </a:r>
          </a:p>
          <a:p>
            <a:r>
              <a:rPr lang="en-GB" dirty="0"/>
              <a:t>Gita eats everything Rita eats</a:t>
            </a:r>
          </a:p>
          <a:p>
            <a:r>
              <a:rPr lang="en-GB" dirty="0"/>
              <a:t>Someone who hates something owned by another person will not love that person</a:t>
            </a:r>
          </a:p>
          <a:p>
            <a:r>
              <a:rPr lang="en-GB" dirty="0"/>
              <a:t>There is a barber in the town who shaves all men in the town who don’t shaves themselves</a:t>
            </a:r>
          </a:p>
        </p:txBody>
      </p:sp>
      <p:sp>
        <p:nvSpPr>
          <p:cNvPr id="4" name="Content Placeholder 3"/>
          <p:cNvSpPr>
            <a:spLocks noGrp="1"/>
          </p:cNvSpPr>
          <p:nvPr>
            <p:ph sz="quarter" idx="14"/>
          </p:nvPr>
        </p:nvSpPr>
        <p:spPr/>
        <p:txBody>
          <a:bodyPr>
            <a:normAutofit fontScale="62500" lnSpcReduction="20000"/>
          </a:bodyPr>
          <a:lstStyle/>
          <a:p>
            <a:r>
              <a:rPr lang="en-GB" dirty="0"/>
              <a:t>Everyone loves somebody</a:t>
            </a:r>
          </a:p>
          <a:p>
            <a:r>
              <a:rPr lang="en-GB" dirty="0"/>
              <a:t>No one likes everyone</a:t>
            </a:r>
          </a:p>
          <a:p>
            <a:r>
              <a:rPr lang="en-GB" dirty="0"/>
              <a:t>There is someone who is liked by everyone</a:t>
            </a:r>
          </a:p>
          <a:p>
            <a:r>
              <a:rPr lang="en-GB" dirty="0"/>
              <a:t>You can fool some of the people every time</a:t>
            </a:r>
          </a:p>
          <a:p>
            <a:r>
              <a:rPr lang="en-GB" dirty="0"/>
              <a:t>All employee earning Rs.200000|- or more per year pay taxes</a:t>
            </a:r>
          </a:p>
          <a:p>
            <a:r>
              <a:rPr lang="en-GB" dirty="0"/>
              <a:t>Some employee are sick today</a:t>
            </a:r>
          </a:p>
          <a:p>
            <a:r>
              <a:rPr lang="en-GB" dirty="0"/>
              <a:t>Nobody earns more than the chairman </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44</a:t>
            </a:fld>
            <a:endParaRPr kumimoji="0" lang="en-US"/>
          </a:p>
        </p:txBody>
      </p:sp>
    </p:spTree>
    <p:extLst>
      <p:ext uri="{BB962C8B-B14F-4D97-AF65-F5344CB8AC3E}">
        <p14:creationId xmlns:p14="http://schemas.microsoft.com/office/powerpoint/2010/main" val="2180788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Try few more: Solution</a:t>
            </a:r>
          </a:p>
        </p:txBody>
      </p:sp>
      <p:sp>
        <p:nvSpPr>
          <p:cNvPr id="3" name="Content Placeholder 2"/>
          <p:cNvSpPr>
            <a:spLocks noGrp="1"/>
          </p:cNvSpPr>
          <p:nvPr>
            <p:ph sz="quarter" idx="13"/>
          </p:nvPr>
        </p:nvSpPr>
        <p:spPr/>
        <p:txBody>
          <a:bodyPr>
            <a:normAutofit fontScale="70000" lnSpcReduction="20000"/>
          </a:bodyPr>
          <a:lstStyle/>
          <a:p>
            <a:r>
              <a:rPr lang="en-GB" dirty="0"/>
              <a:t>Ram likes all kinds of food</a:t>
            </a:r>
          </a:p>
          <a:p>
            <a:r>
              <a:rPr lang="en-GB" dirty="0"/>
              <a:t>Anything anyone eats and is not killed by is food</a:t>
            </a:r>
          </a:p>
          <a:p>
            <a:r>
              <a:rPr lang="en-GB" dirty="0"/>
              <a:t>Rita eats samosa and is still alive</a:t>
            </a:r>
          </a:p>
          <a:p>
            <a:r>
              <a:rPr lang="en-GB" dirty="0"/>
              <a:t>Gita eats everything Rita eats</a:t>
            </a:r>
          </a:p>
          <a:p>
            <a:r>
              <a:rPr lang="en-GB" dirty="0"/>
              <a:t>Someone who hates something owned by another person will not love that person</a:t>
            </a:r>
          </a:p>
          <a:p>
            <a:r>
              <a:rPr lang="en-GB" dirty="0"/>
              <a:t>There is a barber in the town who shaves all men in the town who don’t shaves themselves</a:t>
            </a:r>
          </a:p>
        </p:txBody>
      </p:sp>
      <mc:AlternateContent xmlns:mc="http://schemas.openxmlformats.org/markup-compatibility/2006" xmlns:a14="http://schemas.microsoft.com/office/drawing/2010/main">
        <mc:Choice Requires="a14">
          <p:sp>
            <p:nvSpPr>
              <p:cNvPr id="4" name="Content Placeholder 3"/>
              <p:cNvSpPr>
                <a:spLocks noGrp="1"/>
              </p:cNvSpPr>
              <p:nvPr>
                <p:ph sz="quarter" idx="14"/>
              </p:nvPr>
            </p:nvSpPr>
            <p:spPr/>
            <p:txBody>
              <a:bodyPr>
                <a:normAutofit fontScale="62500" lnSpcReduction="20000"/>
              </a:bodyPr>
              <a:lstStyle/>
              <a:p>
                <a:pPr marL="0" indent="0" algn="ctr">
                  <a:buNone/>
                </a:pPr>
                <a14:m>
                  <m:oMathPara xmlns:m="http://schemas.openxmlformats.org/officeDocument/2006/math">
                    <m:oMathParaPr>
                      <m:jc m:val="center"/>
                    </m:oMathParaPr>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𝑥𝐹𝑜𝑜𝑑</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𝐿𝑖𝑘𝑒𝑠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𝐽𝑜h𝑛</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e>
                      </m:d>
                    </m:oMath>
                  </m:oMathPara>
                </a14:m>
                <a:endParaRPr lang="en-GB" b="0" dirty="0">
                  <a:ea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𝑦𝐸𝑎𝑡𝑠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𝐾𝑖𝑙𝑙𝑒𝑑𝑏𝑦</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𝑓𝑜𝑜𝑑</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oMath>
                  </m:oMathPara>
                </a14:m>
                <a:endParaRPr lang="en-GB" b="0"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ea typeface="Cambria Math" panose="02040503050406030204" pitchFamily="18" charset="0"/>
                        </a:rPr>
                        <m:t>𝐸𝑎𝑡𝑠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𝑅𝑖𝑡𝑎</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𝑆𝑎𝑚𝑜𝑠𝑎</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𝐴𝑙𝑖𝑣𝑒</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𝑅𝑖𝑡𝑎</m:t>
                          </m:r>
                        </m:e>
                      </m:d>
                    </m:oMath>
                  </m:oMathPara>
                </a14:m>
                <a:endParaRPr lang="en-GB" b="0"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𝑥𝐸𝑎𝑡𝑠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𝑅𝑖𝑡𝑎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𝐸𝑎𝑡𝑠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𝐺𝑖𝑡𝑎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e>
                      </m:d>
                    </m:oMath>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𝑧𝑂𝑤𝑛𝑠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𝐻𝑎𝑡𝑒𝑠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𝐻𝑎𝑡𝑒𝑠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e>
                      </m:d>
                    </m:oMath>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𝐵𝑎𝑟𝑏𝑒𝑟</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𝐼𝑛𝑡𝑜𝑤𝑛</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𝑦𝑀𝑎𝑛</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𝐼𝑛𝑡𝑜𝑤𝑛</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𝑆h𝑎𝑣𝑒𝑠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𝑆h𝑎𝑣𝑒𝑠</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oMath>
                  </m:oMathPara>
                </a14:m>
                <a:endParaRPr lang="en-GB" b="0" dirty="0">
                  <a:ea typeface="Cambria Math" panose="02040503050406030204" pitchFamily="18" charset="0"/>
                </a:endParaRPr>
              </a:p>
              <a:p>
                <a:pPr marL="0" indent="0">
                  <a:buNone/>
                </a:pPr>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quarter" idx="14"/>
              </p:nvPr>
            </p:nvSpPr>
            <p:spPr>
              <a:blipFill>
                <a:blip r:embed="rId2"/>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45</a:t>
            </a:fld>
            <a:endParaRPr kumimoji="0" lang="en-US"/>
          </a:p>
        </p:txBody>
      </p:sp>
    </p:spTree>
    <p:extLst>
      <p:ext uri="{BB962C8B-B14F-4D97-AF65-F5344CB8AC3E}">
        <p14:creationId xmlns:p14="http://schemas.microsoft.com/office/powerpoint/2010/main" val="3661465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Try few more: Solution</a:t>
            </a:r>
          </a:p>
        </p:txBody>
      </p:sp>
      <p:sp>
        <p:nvSpPr>
          <p:cNvPr id="3" name="Content Placeholder 2"/>
          <p:cNvSpPr>
            <a:spLocks noGrp="1"/>
          </p:cNvSpPr>
          <p:nvPr>
            <p:ph sz="quarter" idx="13"/>
          </p:nvPr>
        </p:nvSpPr>
        <p:spPr/>
        <p:txBody>
          <a:bodyPr>
            <a:normAutofit fontScale="62500" lnSpcReduction="20000"/>
          </a:bodyPr>
          <a:lstStyle/>
          <a:p>
            <a:r>
              <a:rPr lang="en-GB" dirty="0"/>
              <a:t>Everyone loves somebody</a:t>
            </a:r>
          </a:p>
          <a:p>
            <a:r>
              <a:rPr lang="en-GB" dirty="0"/>
              <a:t>No one likes everyone</a:t>
            </a:r>
          </a:p>
          <a:p>
            <a:r>
              <a:rPr lang="en-GB" dirty="0"/>
              <a:t>There is someone who is liked by everyone</a:t>
            </a:r>
          </a:p>
          <a:p>
            <a:r>
              <a:rPr lang="en-GB" dirty="0"/>
              <a:t>You can fool some of the people every time</a:t>
            </a:r>
          </a:p>
          <a:p>
            <a:r>
              <a:rPr lang="en-GB" dirty="0"/>
              <a:t>All employee earning Rs.200000|- or more per year pay taxes</a:t>
            </a:r>
          </a:p>
          <a:p>
            <a:r>
              <a:rPr lang="en-GB" dirty="0"/>
              <a:t>Some employee are sick today</a:t>
            </a:r>
          </a:p>
          <a:p>
            <a:r>
              <a:rPr lang="en-GB" dirty="0"/>
              <a:t>Nobody earns more than the chairman </a:t>
            </a:r>
          </a:p>
        </p:txBody>
      </p:sp>
      <mc:AlternateContent xmlns:mc="http://schemas.openxmlformats.org/markup-compatibility/2006" xmlns:a14="http://schemas.microsoft.com/office/drawing/2010/main">
        <mc:Choice Requires="a14">
          <p:sp>
            <p:nvSpPr>
              <p:cNvPr id="4" name="Content Placeholder 3"/>
              <p:cNvSpPr>
                <a:spLocks noGrp="1"/>
              </p:cNvSpPr>
              <p:nvPr>
                <p:ph sz="quarter" idx="14"/>
              </p:nvPr>
            </p:nvSpPr>
            <p:spPr/>
            <p:txBody>
              <a:bodyPr>
                <a:normAutofit fontScale="55000" lnSpcReduction="20000"/>
              </a:bodyPr>
              <a:lstStyle/>
              <a:p>
                <a:pPr marL="0" indent="0">
                  <a:buNone/>
                </a:pPr>
                <a14:m>
                  <m:oMathPara xmlns:m="http://schemas.openxmlformats.org/officeDocument/2006/math">
                    <m:oMathParaPr>
                      <m:jc m:val="center"/>
                    </m:oMathParaPr>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𝑦𝐿𝑜𝑣𝑒𝑠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oMath>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𝑦𝐿𝑖𝑘𝑒𝑠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𝐿𝑖𝑘𝑒𝑠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oMath>
                  </m:oMathPara>
                </a14:m>
                <a:br>
                  <a:rPr lang="en-GB" b="0" dirty="0">
                    <a:ea typeface="Cambria Math" panose="02040503050406030204" pitchFamily="18" charset="0"/>
                  </a:rPr>
                </a:br>
                <a:endParaRPr lang="en-GB" b="0" dirty="0">
                  <a:ea typeface="Cambria Math" panose="02040503050406030204" pitchFamily="18" charset="0"/>
                </a:endParaRPr>
              </a:p>
              <a:p>
                <a:pPr marL="0" indent="0">
                  <a:buNone/>
                </a:pPr>
                <a:endParaRPr lang="en-GB"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𝑥𝐿𝑖𝑘𝑒𝑠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oMath>
                  </m:oMathPara>
                </a14:m>
                <a:endParaRPr lang="en-GB" b="0" dirty="0">
                  <a:ea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𝑦𝑃𝑒𝑟𝑠𝑜𝑛</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𝑇𝑖𝑚𝑒</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𝐶𝑎𝑛𝑏𝑒𝑓𝑜𝑜𝑙𝑒𝑑</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e>
                      </m:d>
                    </m:oMath>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𝑥𝐸𝑚𝑝𝑙𝑜𝑦𝑒𝑒</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𝐸𝑎𝑟𝑛𝑚𝑜𝑟𝑒𝑡h𝑎𝑛</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,200000</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𝑃𝑎𝑦𝑡𝑎𝑥</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oMath>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𝑥𝐸𝑚𝑝𝑙𝑜𝑦𝑒𝑒</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𝑆𝑖𝑐𝑘</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oMath>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𝑥𝐸𝑚𝑝𝑙𝑜𝑦𝑒𝑒</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𝐸𝑎𝑟𝑛𝑚𝑜𝑟𝑒𝑡h𝑎𝑛</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𝑆𝑎𝑙𝑎𝑟𝑦</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𝐶h𝑎𝑖𝑟𝑚𝑎𝑛</m:t>
                          </m:r>
                        </m:e>
                      </m:d>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quarter" idx="14"/>
              </p:nvPr>
            </p:nvSpPr>
            <p:spPr>
              <a:blipFill>
                <a:blip r:embed="rId2"/>
                <a:stretch>
                  <a:fillRect r="-2198"/>
                </a:stretch>
              </a:blipFill>
            </p:spPr>
            <p:txBody>
              <a:bodyPr/>
              <a:lstStyle/>
              <a:p>
                <a:r>
                  <a:rPr lang="en-US">
                    <a:noFill/>
                  </a:rPr>
                  <a:t> </a:t>
                </a:r>
              </a:p>
            </p:txBody>
          </p:sp>
        </mc:Fallback>
      </mc:AlternateContent>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46</a:t>
            </a:fld>
            <a:endParaRPr kumimoji="0" lang="en-US"/>
          </a:p>
        </p:txBody>
      </p:sp>
    </p:spTree>
    <p:extLst>
      <p:ext uri="{BB962C8B-B14F-4D97-AF65-F5344CB8AC3E}">
        <p14:creationId xmlns:p14="http://schemas.microsoft.com/office/powerpoint/2010/main" val="1133739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Horn Clause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62500" lnSpcReduction="20000"/>
              </a:bodyPr>
              <a:lstStyle/>
              <a:p>
                <a:r>
                  <a:rPr lang="en-GB" dirty="0"/>
                  <a:t>Disjunction of literals of which at most one is positive is Horn Clause</a:t>
                </a:r>
                <a:br>
                  <a:rPr lang="en-GB" dirty="0"/>
                </a:br>
                <a:br>
                  <a:rPr lang="en-GB" b="0" i="1" dirty="0">
                    <a:latin typeface="Cambria Math" panose="02040503050406030204" pitchFamily="18" charset="0"/>
                  </a:rPr>
                </a:b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𝑃𝑛</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𝑃𝑛</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oMath>
                </a14:m>
                <a:endParaRPr lang="en-GB" dirty="0"/>
              </a:p>
              <a:p>
                <a:endParaRPr lang="en-GB" dirty="0"/>
              </a:p>
              <a:p>
                <a:r>
                  <a:rPr lang="en-GB" dirty="0"/>
                  <a:t>Clause with exactly one positive literals giving definite clause (fact)</a:t>
                </a:r>
              </a:p>
              <a:p>
                <a:r>
                  <a:rPr lang="en-GB" dirty="0"/>
                  <a:t>Horn clause with no positive literals can be written as an implication whose conclusion is the literal false</a:t>
                </a:r>
                <a:br>
                  <a:rPr lang="en-GB" dirty="0"/>
                </a:b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𝐹𝑎𝑙𝑠𝑒</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t="-2612"/>
                </a:stretch>
              </a:blipFill>
            </p:spPr>
            <p:txBody>
              <a:bodyPr/>
              <a:lstStyle/>
              <a:p>
                <a:r>
                  <a:rPr lang="en-US">
                    <a:noFill/>
                  </a:rPr>
                  <a:t> </a:t>
                </a:r>
              </a:p>
            </p:txBody>
          </p:sp>
        </mc:Fallback>
      </mc:AlternateContent>
      <p:sp>
        <p:nvSpPr>
          <p:cNvPr id="4" name="Content Placeholder 3"/>
          <p:cNvSpPr>
            <a:spLocks noGrp="1"/>
          </p:cNvSpPr>
          <p:nvPr>
            <p:ph sz="quarter" idx="14"/>
          </p:nvPr>
        </p:nvSpPr>
        <p:spPr/>
        <p:txBody>
          <a:bodyPr/>
          <a:lstStyle/>
          <a:p>
            <a:endParaRPr lang="en-US"/>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47</a:t>
            </a:fld>
            <a:endParaRPr kumimoji="0" lang="en-US"/>
          </a:p>
        </p:txBody>
      </p:sp>
    </p:spTree>
    <p:extLst>
      <p:ext uri="{BB962C8B-B14F-4D97-AF65-F5344CB8AC3E}">
        <p14:creationId xmlns:p14="http://schemas.microsoft.com/office/powerpoint/2010/main" val="5166822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Horn Clause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77500" lnSpcReduction="20000"/>
              </a:bodyPr>
              <a:lstStyle/>
              <a:p>
                <a:pPr marL="0" indent="0">
                  <a:buNone/>
                </a:pPr>
                <a:r>
                  <a:rPr lang="en-GB" u="sng" dirty="0"/>
                  <a:t>Reason for its importance</a:t>
                </a:r>
              </a:p>
              <a:p>
                <a:r>
                  <a:rPr lang="en-GB" dirty="0"/>
                  <a:t>Every horn clause can be written as an implication whose premises is a conjunction of positive literals and whose conclusion is a single positive literal</a:t>
                </a:r>
                <a:br>
                  <a:rPr lang="en-GB" dirty="0"/>
                </a:br>
                <a:r>
                  <a:rPr lang="en-GB" dirty="0"/>
                  <a:t>Example: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𝐿</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𝐿</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𝐵</m:t>
                    </m:r>
                    <m:r>
                      <a:rPr lang="en-GB" b="0" i="1" smtClean="0">
                        <a:latin typeface="Cambria Math" panose="02040503050406030204" pitchFamily="18" charset="0"/>
                        <a:ea typeface="Cambria Math" panose="02040503050406030204" pitchFamily="18" charset="0"/>
                      </a:rPr>
                      <m:t> </m:t>
                    </m:r>
                  </m:oMath>
                </a14:m>
                <a:r>
                  <a:rPr lang="en-GB" dirty="0"/>
                  <a:t>can be written as </a:t>
                </a:r>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𝐿</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𝐵</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2038" t="-3172" r="-470"/>
                </a:stretch>
              </a:blipFill>
            </p:spPr>
            <p:txBody>
              <a:bodyPr/>
              <a:lstStyle/>
              <a:p>
                <a:r>
                  <a:rPr lang="en-US">
                    <a:noFill/>
                  </a:rPr>
                  <a:t> </a:t>
                </a:r>
              </a:p>
            </p:txBody>
          </p:sp>
        </mc:Fallback>
      </mc:AlternateContent>
      <p:sp>
        <p:nvSpPr>
          <p:cNvPr id="4" name="Content Placeholder 3"/>
          <p:cNvSpPr>
            <a:spLocks noGrp="1"/>
          </p:cNvSpPr>
          <p:nvPr>
            <p:ph sz="quarter" idx="14"/>
          </p:nvPr>
        </p:nvSpPr>
        <p:spPr/>
        <p:txBody>
          <a:bodyPr>
            <a:normAutofit fontScale="85000" lnSpcReduction="10000"/>
          </a:bodyPr>
          <a:lstStyle/>
          <a:p>
            <a:r>
              <a:rPr lang="en-GB" dirty="0"/>
              <a:t>Inference with horn clauses can be done with the forward chaining and backward chaining </a:t>
            </a:r>
          </a:p>
          <a:p>
            <a:r>
              <a:rPr lang="en-GB" dirty="0"/>
              <a:t>Deciding entailment with horn clauses can be done in time that is linear in the size of knowledge base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48</a:t>
            </a:fld>
            <a:endParaRPr kumimoji="0" lang="en-US"/>
          </a:p>
        </p:txBody>
      </p:sp>
    </p:spTree>
    <p:extLst>
      <p:ext uri="{BB962C8B-B14F-4D97-AF65-F5344CB8AC3E}">
        <p14:creationId xmlns:p14="http://schemas.microsoft.com/office/powerpoint/2010/main" val="3571571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Well Formed Formula</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70000" lnSpcReduction="20000"/>
              </a:bodyPr>
              <a:lstStyle/>
              <a:p>
                <a:r>
                  <a:rPr lang="en-GB" dirty="0"/>
                  <a:t>A sentence that has all its variables properly introduced using quantifiers is a well formed formula</a:t>
                </a:r>
              </a:p>
              <a:p>
                <a:r>
                  <a:rPr lang="en-GB" dirty="0"/>
                  <a:t>Example: </a:t>
                </a:r>
                <a:br>
                  <a:rPr lang="en-GB" dirty="0"/>
                </a:b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oMath>
                </a14:m>
                <a:r>
                  <a:rPr lang="en-GB" dirty="0"/>
                  <a:t> is not a well formed formula where x is bounded as universal quantifier and y is free</a:t>
                </a:r>
                <a:br>
                  <a:rPr lang="en-GB" dirty="0"/>
                </a:b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𝑦𝑄</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oMath>
                </a14:m>
                <a:r>
                  <a:rPr lang="en-GB" dirty="0"/>
                  <a:t> is a well formed formula where both x and y are bounded</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t="-2799" r="-1881"/>
                </a:stretch>
              </a:blipFill>
            </p:spPr>
            <p:txBody>
              <a:bodyPr/>
              <a:lstStyle/>
              <a:p>
                <a:r>
                  <a:rPr lang="en-US">
                    <a:noFill/>
                  </a:rPr>
                  <a:t> </a:t>
                </a:r>
              </a:p>
            </p:txBody>
          </p:sp>
        </mc:Fallback>
      </mc:AlternateContent>
      <p:sp>
        <p:nvSpPr>
          <p:cNvPr id="4" name="Content Placeholder 3"/>
          <p:cNvSpPr>
            <a:spLocks noGrp="1"/>
          </p:cNvSpPr>
          <p:nvPr>
            <p:ph sz="quarter" idx="14"/>
          </p:nvPr>
        </p:nvSpPr>
        <p:spPr/>
        <p:txBody>
          <a:bodyPr>
            <a:normAutofit/>
          </a:bodyPr>
          <a:lstStyle/>
          <a:p>
            <a:r>
              <a:rPr lang="en-GB" dirty="0"/>
              <a:t>Notes:</a:t>
            </a:r>
          </a:p>
          <a:p>
            <a:pPr lvl="1"/>
            <a:r>
              <a:rPr lang="en-GB" dirty="0"/>
              <a:t>Predicate can’t be quantifiers</a:t>
            </a:r>
          </a:p>
          <a:p>
            <a:pPr lvl="1"/>
            <a:r>
              <a:rPr lang="en-GB" dirty="0"/>
              <a:t>Constant can’t be negative</a:t>
            </a:r>
          </a:p>
          <a:p>
            <a:pPr lvl="1"/>
            <a:r>
              <a:rPr lang="en-GB" dirty="0"/>
              <a:t>Letter cases must be well considered</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49</a:t>
            </a:fld>
            <a:endParaRPr kumimoji="0" lang="en-US"/>
          </a:p>
        </p:txBody>
      </p:sp>
    </p:spTree>
    <p:extLst>
      <p:ext uri="{BB962C8B-B14F-4D97-AF65-F5344CB8AC3E}">
        <p14:creationId xmlns:p14="http://schemas.microsoft.com/office/powerpoint/2010/main" val="48181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Knowledge Representation</a:t>
            </a:r>
          </a:p>
        </p:txBody>
      </p:sp>
      <p:sp>
        <p:nvSpPr>
          <p:cNvPr id="3" name="Content Placeholder 2"/>
          <p:cNvSpPr>
            <a:spLocks noGrp="1"/>
          </p:cNvSpPr>
          <p:nvPr>
            <p:ph idx="1"/>
          </p:nvPr>
        </p:nvSpPr>
        <p:spPr/>
        <p:txBody>
          <a:bodyPr>
            <a:normAutofit lnSpcReduction="10000"/>
          </a:bodyPr>
          <a:lstStyle/>
          <a:p>
            <a:r>
              <a:rPr lang="en-GB" dirty="0"/>
              <a:t>Helps to address problems like:</a:t>
            </a:r>
          </a:p>
          <a:p>
            <a:pPr lvl="1"/>
            <a:r>
              <a:rPr lang="en-GB" dirty="0"/>
              <a:t>How do we represent facts about the world?</a:t>
            </a:r>
          </a:p>
          <a:p>
            <a:pPr lvl="1"/>
            <a:r>
              <a:rPr lang="en-GB" dirty="0"/>
              <a:t>How do we reason about them?</a:t>
            </a:r>
          </a:p>
          <a:p>
            <a:pPr lvl="1"/>
            <a:r>
              <a:rPr lang="en-GB" dirty="0"/>
              <a:t>What representations are appropriate for dealing with the real world?</a:t>
            </a:r>
          </a:p>
          <a:p>
            <a:r>
              <a:rPr lang="en-GB" dirty="0"/>
              <a:t>Its objective is to express knowledge in a computer tractable form so that agent can perform well.</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5</a:t>
            </a:fld>
            <a:endParaRPr lang="en-GB"/>
          </a:p>
        </p:txBody>
      </p:sp>
    </p:spTree>
    <p:extLst>
      <p:ext uri="{BB962C8B-B14F-4D97-AF65-F5344CB8AC3E}">
        <p14:creationId xmlns:p14="http://schemas.microsoft.com/office/powerpoint/2010/main" val="18116639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Inference in FOL</a:t>
            </a:r>
          </a:p>
        </p:txBody>
      </p:sp>
      <p:sp>
        <p:nvSpPr>
          <p:cNvPr id="3" name="Content Placeholder 2"/>
          <p:cNvSpPr>
            <a:spLocks noGrp="1"/>
          </p:cNvSpPr>
          <p:nvPr>
            <p:ph sz="quarter" idx="13"/>
          </p:nvPr>
        </p:nvSpPr>
        <p:spPr/>
        <p:txBody>
          <a:bodyPr>
            <a:normAutofit fontScale="77500" lnSpcReduction="20000"/>
          </a:bodyPr>
          <a:lstStyle/>
          <a:p>
            <a:endParaRPr lang="en-GB" dirty="0"/>
          </a:p>
          <a:p>
            <a:r>
              <a:rPr lang="en-GB" dirty="0"/>
              <a:t>If x is a parent of y, then x  is older than y</a:t>
            </a:r>
          </a:p>
          <a:p>
            <a:r>
              <a:rPr lang="en-GB" dirty="0"/>
              <a:t>If x is the mother of y then x is a parent of y</a:t>
            </a:r>
          </a:p>
          <a:p>
            <a:r>
              <a:rPr lang="en-GB" dirty="0" err="1"/>
              <a:t>Devaki</a:t>
            </a:r>
            <a:r>
              <a:rPr lang="en-GB" dirty="0"/>
              <a:t> is the mother of Krishna</a:t>
            </a:r>
          </a:p>
          <a:p>
            <a:r>
              <a:rPr lang="en-GB" dirty="0"/>
              <a:t>Conclusion:</a:t>
            </a:r>
            <a:br>
              <a:rPr lang="en-GB" dirty="0"/>
            </a:br>
            <a:r>
              <a:rPr lang="en-GB" dirty="0" err="1"/>
              <a:t>Devaki</a:t>
            </a:r>
            <a:r>
              <a:rPr lang="en-GB" dirty="0"/>
              <a:t> is older than Krishna</a:t>
            </a:r>
          </a:p>
        </p:txBody>
      </p:sp>
      <mc:AlternateContent xmlns:mc="http://schemas.openxmlformats.org/markup-compatibility/2006" xmlns:a14="http://schemas.microsoft.com/office/drawing/2010/main">
        <mc:Choice Requires="a14">
          <p:sp>
            <p:nvSpPr>
              <p:cNvPr id="4" name="Content Placeholder 3"/>
              <p:cNvSpPr>
                <a:spLocks noGrp="1"/>
              </p:cNvSpPr>
              <p:nvPr>
                <p:ph sz="quarter" idx="14"/>
              </p:nvPr>
            </p:nvSpPr>
            <p:spPr/>
            <p:txBody>
              <a:bodyPr>
                <a:normAutofit fontScale="77500" lnSpcReduction="20000"/>
              </a:bodyPr>
              <a:lstStyle/>
              <a:p>
                <a:pPr marL="0" indent="0">
                  <a:buNone/>
                </a:pPr>
                <a:r>
                  <a:rPr lang="en-GB" u="sng" dirty="0"/>
                  <a:t>Mapping in FOL</a:t>
                </a:r>
              </a:p>
              <a:p>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𝑝𝑎𝑟𝑒𝑛𝑡</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𝑜𝑙𝑑𝑒𝑟</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oMath>
                </a14:m>
                <a:endParaRPr lang="en-GB" b="0" dirty="0">
                  <a:ea typeface="Cambria Math" panose="02040503050406030204" pitchFamily="18" charset="0"/>
                </a:endParaRPr>
              </a:p>
              <a:p>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𝑚𝑜𝑡h𝑒𝑟</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𝑝𝑎𝑟𝑒𝑛𝑡</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oMath>
                </a14:m>
                <a:endParaRPr lang="en-GB" b="0" dirty="0">
                  <a:ea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𝑚𝑜𝑡h𝑒𝑟</m:t>
                    </m:r>
                    <m:d>
                      <m:dPr>
                        <m:ctrlPr>
                          <a:rPr lang="en-GB" b="0" i="1" smtClean="0">
                            <a:latin typeface="Cambria Math" panose="02040503050406030204" pitchFamily="18" charset="0"/>
                          </a:rPr>
                        </m:ctrlPr>
                      </m:dPr>
                      <m:e>
                        <m:r>
                          <a:rPr lang="en-GB" b="0" i="1" smtClean="0">
                            <a:latin typeface="Cambria Math" panose="02040503050406030204" pitchFamily="18" charset="0"/>
                          </a:rPr>
                          <m:t>𝐷𝑒𝑣𝑎𝑘𝑖</m:t>
                        </m:r>
                        <m:r>
                          <a:rPr lang="en-GB" b="0" i="1" smtClean="0">
                            <a:latin typeface="Cambria Math" panose="02040503050406030204" pitchFamily="18" charset="0"/>
                          </a:rPr>
                          <m:t>,</m:t>
                        </m:r>
                        <m:r>
                          <a:rPr lang="en-GB" b="0" i="1" smtClean="0">
                            <a:latin typeface="Cambria Math" panose="02040503050406030204" pitchFamily="18" charset="0"/>
                          </a:rPr>
                          <m:t>𝐾𝑟𝑖𝑠h𝑛𝑎</m:t>
                        </m:r>
                      </m:e>
                    </m:d>
                  </m:oMath>
                </a14:m>
                <a:endParaRPr lang="en-GB" b="0" dirty="0"/>
              </a:p>
              <a:p>
                <a:r>
                  <a:rPr lang="en-GB" dirty="0"/>
                  <a:t>Conclusion:</a:t>
                </a:r>
                <a:br>
                  <a:rPr lang="en-GB" dirty="0"/>
                </a:br>
                <a:r>
                  <a:rPr lang="en-GB" i="1" dirty="0">
                    <a:latin typeface="Times New Roman" panose="02020603050405020304" pitchFamily="18" charset="0"/>
                    <a:cs typeface="Times New Roman" panose="02020603050405020304" pitchFamily="18" charset="0"/>
                  </a:rPr>
                  <a:t>older(</a:t>
                </a:r>
                <a:r>
                  <a:rPr lang="en-GB" i="1" dirty="0" err="1">
                    <a:latin typeface="Times New Roman" panose="02020603050405020304" pitchFamily="18" charset="0"/>
                    <a:cs typeface="Times New Roman" panose="02020603050405020304" pitchFamily="18" charset="0"/>
                  </a:rPr>
                  <a:t>Devaki,Krishna</a:t>
                </a:r>
                <a:r>
                  <a:rPr lang="en-GB" i="1" dirty="0">
                    <a:latin typeface="Times New Roman" panose="02020603050405020304" pitchFamily="18" charset="0"/>
                    <a:cs typeface="Times New Roman" panose="02020603050405020304" pitchFamily="18" charset="0"/>
                  </a:rPr>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4"/>
              </p:nvPr>
            </p:nvSpPr>
            <p:spPr>
              <a:blipFill>
                <a:blip r:embed="rId2"/>
                <a:stretch>
                  <a:fillRect l="-2041" t="-3172"/>
                </a:stretch>
              </a:blipFill>
            </p:spPr>
            <p:txBody>
              <a:bodyPr/>
              <a:lstStyle/>
              <a:p>
                <a:r>
                  <a:rPr lang="en-US">
                    <a:noFill/>
                  </a:rPr>
                  <a:t> </a:t>
                </a:r>
              </a:p>
            </p:txBody>
          </p:sp>
        </mc:Fallback>
      </mc:AlternateContent>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50</a:t>
            </a:fld>
            <a:endParaRPr kumimoji="0" lang="en-US"/>
          </a:p>
        </p:txBody>
      </p:sp>
    </p:spTree>
    <p:extLst>
      <p:ext uri="{BB962C8B-B14F-4D97-AF65-F5344CB8AC3E}">
        <p14:creationId xmlns:p14="http://schemas.microsoft.com/office/powerpoint/2010/main" val="3236442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Inference Rules in FOL</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92500" lnSpcReduction="20000"/>
              </a:bodyPr>
              <a:lstStyle/>
              <a:p>
                <a:r>
                  <a:rPr lang="en-GB" dirty="0"/>
                  <a:t>Universal Instantiation</a:t>
                </a:r>
              </a:p>
              <a:p>
                <a:pPr lvl="1"/>
                <a:r>
                  <a:rPr lang="en-GB" dirty="0"/>
                  <a:t>If a person is a student, studies in KEC and studies AI, then he/she is a third year student</a:t>
                </a:r>
              </a:p>
              <a:p>
                <a:pPr lvl="1"/>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𝑥𝑠𝑡𝑢𝑑𝑒𝑛𝑡</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𝑠𝑡𝑢𝑑𝑖𝑒𝑠𝑖𝑛</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𝐾𝐸𝐶</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𝑠𝑡𝑢𝑑𝑖𝑒𝑠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𝐴𝐼</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𝑡h𝑖𝑟𝑑𝑦𝑒𝑎𝑟𝑠𝑡𝑢𝑑𝑒𝑛𝑡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627" t="-4104" r="-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quarter" idx="14"/>
              </p:nvPr>
            </p:nvSpPr>
            <p:spPr/>
            <p:txBody>
              <a:bodyPr>
                <a:normAutofit fontScale="70000" lnSpcReduction="20000"/>
              </a:bodyPr>
              <a:lstStyle/>
              <a:p>
                <a:r>
                  <a:rPr lang="en-GB" dirty="0"/>
                  <a:t>Existential Instantiation</a:t>
                </a:r>
              </a:p>
              <a:p>
                <a:pPr lvl="1"/>
                <a:r>
                  <a:rPr lang="en-GB" dirty="0"/>
                  <a:t>There must be a topper in KEC</a:t>
                </a:r>
              </a:p>
              <a:p>
                <a:pPr lvl="1"/>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𝑥𝑠𝑡𝑢𝑑𝑒𝑛𝑡</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𝑠𝑡𝑢𝑑𝑖𝑒𝑠𝑖𝑛</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𝐾𝐸𝐶</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𝑡𝑜𝑝𝑝𝑒𝑟</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oMath>
                </a14:m>
                <a:endParaRPr lang="en-GB" b="0" dirty="0">
                  <a:ea typeface="Cambria Math" panose="02040503050406030204" pitchFamily="18" charset="0"/>
                </a:endParaRPr>
              </a:p>
              <a:p>
                <a:r>
                  <a:rPr lang="en-GB" dirty="0" err="1"/>
                  <a:t>Propositionization</a:t>
                </a:r>
                <a:endParaRPr lang="en-GB" dirty="0"/>
              </a:p>
              <a:p>
                <a:pPr lvl="1"/>
                <a:r>
                  <a:rPr lang="en-GB" dirty="0"/>
                  <a:t>All people are kind</a:t>
                </a:r>
                <a:br>
                  <a:rPr lang="en-GB" dirty="0"/>
                </a:b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𝑥𝑝𝑒𝑟𝑠𝑜𝑛</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𝑘𝑖𝑛𝑑</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oMath>
                </a14:m>
                <a:br>
                  <a:rPr lang="en-GB" b="0" dirty="0">
                    <a:ea typeface="Cambria Math" panose="02040503050406030204" pitchFamily="18" charset="0"/>
                  </a:rPr>
                </a:br>
                <a:r>
                  <a:rPr lang="en-GB" b="0" dirty="0">
                    <a:ea typeface="Cambria Math" panose="02040503050406030204" pitchFamily="18" charset="0"/>
                  </a:rPr>
                  <a:t>It can be inferred as</a:t>
                </a:r>
              </a:p>
              <a:p>
                <a:pPr marL="342900" lvl="1"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ea typeface="Cambria Math" panose="02040503050406030204" pitchFamily="18" charset="0"/>
                        </a:rPr>
                        <m:t>𝑝𝑒𝑟𝑠𝑜𝑛</m:t>
                      </m:r>
                      <m:d>
                        <m:dPr>
                          <m:ctrlPr>
                            <a:rPr lang="en-GB" i="1">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𝑅𝑎𝑚</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𝑘𝑖𝑛𝑑</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𝑅𝑎𝑚</m:t>
                      </m:r>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quarter" idx="14"/>
              </p:nvPr>
            </p:nvSpPr>
            <p:spPr>
              <a:blipFill>
                <a:blip r:embed="rId3"/>
                <a:stretch>
                  <a:fillRect t="-2799"/>
                </a:stretch>
              </a:blipFill>
            </p:spPr>
            <p:txBody>
              <a:bodyPr/>
              <a:lstStyle/>
              <a:p>
                <a:r>
                  <a:rPr lang="en-US">
                    <a:noFill/>
                  </a:rPr>
                  <a:t> </a:t>
                </a:r>
              </a:p>
            </p:txBody>
          </p:sp>
        </mc:Fallback>
      </mc:AlternateContent>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51</a:t>
            </a:fld>
            <a:endParaRPr kumimoji="0" lang="en-US"/>
          </a:p>
        </p:txBody>
      </p:sp>
    </p:spTree>
    <p:extLst>
      <p:ext uri="{BB962C8B-B14F-4D97-AF65-F5344CB8AC3E}">
        <p14:creationId xmlns:p14="http://schemas.microsoft.com/office/powerpoint/2010/main" val="2155814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Inference Rules in FOL</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85000" lnSpcReduction="20000"/>
              </a:bodyPr>
              <a:lstStyle/>
              <a:p>
                <a:r>
                  <a:rPr lang="en-GB" dirty="0"/>
                  <a:t>Generalized Modus Ponens</a:t>
                </a:r>
              </a:p>
              <a:p>
                <a:pPr lvl="1"/>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𝑥𝑠𝑡𝑢𝑑𝑒𝑛𝑡</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𝑠𝑡𝑢𝑑𝑖𝑒𝑠h𝑎𝑟𝑑</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𝑔𝑜𝑜𝑑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𝑠𝑡𝑢𝑑𝑒𝑛𝑡</m:t>
                    </m:r>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oMath>
                </a14:m>
                <a:endParaRPr lang="en-GB" b="0" dirty="0">
                  <a:ea typeface="Cambria Math" panose="02040503050406030204" pitchFamily="18" charset="0"/>
                </a:endParaRPr>
              </a:p>
              <a:p>
                <a:pPr lvl="1"/>
                <a14:m>
                  <m:oMath xmlns:m="http://schemas.openxmlformats.org/officeDocument/2006/math">
                    <m:r>
                      <a:rPr lang="en-GB" b="0" i="1" smtClean="0">
                        <a:latin typeface="Cambria Math" panose="02040503050406030204" pitchFamily="18" charset="0"/>
                      </a:rPr>
                      <m:t>𝑠𝑡𝑢𝑑𝑒𝑛𝑡</m:t>
                    </m:r>
                    <m:d>
                      <m:dPr>
                        <m:ctrlPr>
                          <a:rPr lang="en-GB" b="0" i="1" smtClean="0">
                            <a:latin typeface="Cambria Math" panose="02040503050406030204" pitchFamily="18" charset="0"/>
                          </a:rPr>
                        </m:ctrlPr>
                      </m:dPr>
                      <m:e>
                        <m:r>
                          <a:rPr lang="en-GB" b="0" i="1" smtClean="0">
                            <a:latin typeface="Cambria Math" panose="02040503050406030204" pitchFamily="18" charset="0"/>
                          </a:rPr>
                          <m:t>𝐴𝑟𝑗𝑢𝑛</m:t>
                        </m:r>
                      </m:e>
                    </m:d>
                  </m:oMath>
                </a14:m>
                <a:endParaRPr lang="en-GB" b="0" dirty="0"/>
              </a:p>
              <a:p>
                <a:pPr lvl="1"/>
                <a14:m>
                  <m:oMath xmlns:m="http://schemas.openxmlformats.org/officeDocument/2006/math">
                    <m:r>
                      <a:rPr lang="en-GB" b="0" i="1" smtClean="0">
                        <a:latin typeface="Cambria Math" panose="02040503050406030204" pitchFamily="18" charset="0"/>
                      </a:rPr>
                      <m:t>𝑠𝑡𝑢𝑑𝑖𝑒𝑠h𝑎𝑟𝑑</m:t>
                    </m:r>
                    <m:d>
                      <m:dPr>
                        <m:ctrlPr>
                          <a:rPr lang="en-GB" b="0" i="1" smtClean="0">
                            <a:latin typeface="Cambria Math" panose="02040503050406030204" pitchFamily="18" charset="0"/>
                          </a:rPr>
                        </m:ctrlPr>
                      </m:dPr>
                      <m:e>
                        <m:r>
                          <a:rPr lang="en-GB" b="0" i="1" smtClean="0">
                            <a:latin typeface="Cambria Math" panose="02040503050406030204" pitchFamily="18" charset="0"/>
                          </a:rPr>
                          <m:t>𝐴𝑟𝑗𝑢𝑛</m:t>
                        </m:r>
                      </m:e>
                    </m:d>
                  </m:oMath>
                </a14:m>
                <a:endParaRPr lang="en-GB" b="0" dirty="0"/>
              </a:p>
              <a:p>
                <a:pPr lvl="1"/>
                <a:r>
                  <a:rPr lang="en-GB" dirty="0"/>
                  <a:t>Conclusion:</a:t>
                </a:r>
                <a:br>
                  <a:rPr lang="en-GB" dirty="0"/>
                </a:br>
                <a14:m>
                  <m:oMath xmlns:m="http://schemas.openxmlformats.org/officeDocument/2006/math">
                    <m:r>
                      <a:rPr lang="en-GB" b="0" i="1" smtClean="0">
                        <a:latin typeface="Cambria Math" panose="02040503050406030204" pitchFamily="18" charset="0"/>
                      </a:rPr>
                      <m:t>𝑔𝑜𝑜𝑑𝑠𝑡𝑢𝑑𝑒𝑛𝑡</m:t>
                    </m:r>
                    <m:r>
                      <a:rPr lang="en-GB" b="0" i="1" smtClean="0">
                        <a:latin typeface="Cambria Math" panose="02040503050406030204" pitchFamily="18" charset="0"/>
                      </a:rPr>
                      <m:t>(</m:t>
                    </m:r>
                    <m:r>
                      <a:rPr lang="en-GB" b="0" i="1" smtClean="0">
                        <a:latin typeface="Cambria Math" panose="02040503050406030204" pitchFamily="18" charset="0"/>
                      </a:rPr>
                      <m:t>𝐴𝑟𝑗𝑢𝑛</m:t>
                    </m:r>
                    <m:r>
                      <a:rPr lang="en-GB" b="0" i="1" smtClean="0">
                        <a:latin typeface="Cambria Math" panose="02040503050406030204" pitchFamily="18" charset="0"/>
                      </a:rPr>
                      <m: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470" t="-3731" b="-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quarter" idx="14"/>
              </p:nvPr>
            </p:nvSpPr>
            <p:spPr/>
            <p:txBody>
              <a:bodyPr>
                <a:normAutofit fontScale="62500" lnSpcReduction="20000"/>
              </a:bodyPr>
              <a:lstStyle/>
              <a:p>
                <a:r>
                  <a:rPr lang="en-GB" dirty="0"/>
                  <a:t>Unification</a:t>
                </a:r>
              </a:p>
              <a:p>
                <a:pPr lvl="1"/>
                <a14:m>
                  <m:oMath xmlns:m="http://schemas.openxmlformats.org/officeDocument/2006/math">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𝑘𝑛𝑜𝑤𝑠</m:t>
                        </m:r>
                        <m:d>
                          <m:dPr>
                            <m:ctrlPr>
                              <a:rPr lang="en-GB" b="0" i="1" smtClean="0">
                                <a:latin typeface="Cambria Math" panose="02040503050406030204" pitchFamily="18" charset="0"/>
                              </a:rPr>
                            </m:ctrlPr>
                          </m:dPr>
                          <m:e>
                            <m:r>
                              <a:rPr lang="en-GB" b="0" i="1" smtClean="0">
                                <a:latin typeface="Cambria Math" panose="02040503050406030204" pitchFamily="18" charset="0"/>
                              </a:rPr>
                              <m:t>𝑆𝑖𝑡𝑎</m:t>
                            </m:r>
                            <m:r>
                              <a:rPr lang="en-GB" b="0" i="1" smtClean="0">
                                <a:latin typeface="Cambria Math" panose="02040503050406030204" pitchFamily="18" charset="0"/>
                              </a:rPr>
                              <m:t>,</m:t>
                            </m:r>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𝑘𝑛𝑜𝑤𝑠</m:t>
                        </m:r>
                        <m:d>
                          <m:dPr>
                            <m:ctrlPr>
                              <a:rPr lang="en-GB" b="0" i="1" smtClean="0">
                                <a:latin typeface="Cambria Math" panose="02040503050406030204" pitchFamily="18" charset="0"/>
                              </a:rPr>
                            </m:ctrlPr>
                          </m:dPr>
                          <m:e>
                            <m:r>
                              <a:rPr lang="en-GB" b="0" i="1" smtClean="0">
                                <a:latin typeface="Cambria Math" panose="02040503050406030204" pitchFamily="18" charset="0"/>
                              </a:rPr>
                              <m:t>𝑆𝑖𝑡𝑎</m:t>
                            </m:r>
                            <m:r>
                              <a:rPr lang="en-GB" b="0" i="1" smtClean="0">
                                <a:latin typeface="Cambria Math" panose="02040503050406030204" pitchFamily="18" charset="0"/>
                              </a:rPr>
                              <m:t>,</m:t>
                            </m:r>
                            <m:r>
                              <a:rPr lang="en-GB" b="0" i="1" smtClean="0">
                                <a:latin typeface="Cambria Math" panose="02040503050406030204" pitchFamily="18" charset="0"/>
                              </a:rPr>
                              <m:t>𝑅𝑖𝑡𝑎</m:t>
                            </m:r>
                          </m:e>
                        </m:d>
                      </m:e>
                    </m:d>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𝑅𝑖𝑡𝑎</m:t>
                    </m:r>
                  </m:oMath>
                </a14:m>
                <a:endParaRPr lang="en-GB" dirty="0"/>
              </a:p>
              <a:p>
                <a:pPr lvl="1"/>
                <a14:m>
                  <m:oMath xmlns:m="http://schemas.openxmlformats.org/officeDocument/2006/math">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𝑘𝑛𝑜𝑤𝑠</m:t>
                        </m:r>
                        <m:d>
                          <m:dPr>
                            <m:ctrlPr>
                              <a:rPr lang="en-GB" b="0" i="1" smtClean="0">
                                <a:latin typeface="Cambria Math" panose="02040503050406030204" pitchFamily="18" charset="0"/>
                              </a:rPr>
                            </m:ctrlPr>
                          </m:dPr>
                          <m:e>
                            <m:r>
                              <a:rPr lang="en-GB" b="0" i="1" smtClean="0">
                                <a:latin typeface="Cambria Math" panose="02040503050406030204" pitchFamily="18" charset="0"/>
                              </a:rPr>
                              <m:t>𝑆𝑖𝑡𝑎</m:t>
                            </m:r>
                            <m:r>
                              <a:rPr lang="en-GB" b="0" i="1" smtClean="0">
                                <a:latin typeface="Cambria Math" panose="02040503050406030204" pitchFamily="18" charset="0"/>
                              </a:rPr>
                              <m:t>,</m:t>
                            </m:r>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𝑘𝑛𝑜𝑤𝑠</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𝑅𝑖𝑡𝑎</m:t>
                            </m:r>
                          </m:e>
                        </m:d>
                      </m:e>
                    </m:d>
                  </m:oMath>
                </a14:m>
                <a:br>
                  <a:rPr lang="en-GB" b="0" i="1" dirty="0">
                    <a:latin typeface="Cambria Math" panose="02040503050406030204" pitchFamily="18" charset="0"/>
                  </a:rPr>
                </a:b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𝑅𝑖𝑡𝑎</m:t>
                    </m:r>
                    <m:r>
                      <a:rPr lang="en-GB" b="0" i="1" smtClean="0">
                        <a:latin typeface="Cambria Math" panose="02040503050406030204" pitchFamily="18" charset="0"/>
                      </a:rPr>
                      <m:t>, </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𝑆𝑖𝑡𝑎</m:t>
                    </m:r>
                  </m:oMath>
                </a14:m>
                <a:endParaRPr lang="en-GB" b="0" dirty="0"/>
              </a:p>
              <a:p>
                <a:pPr lvl="1"/>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𝑘𝑛𝑜𝑤𝑠</m:t>
                    </m:r>
                    <m:d>
                      <m:dPr>
                        <m:ctrlPr>
                          <a:rPr lang="en-GB" b="0" i="1" smtClean="0">
                            <a:latin typeface="Cambria Math" panose="02040503050406030204" pitchFamily="18" charset="0"/>
                          </a:rPr>
                        </m:ctrlPr>
                      </m:dPr>
                      <m:e>
                        <m:r>
                          <a:rPr lang="en-GB" b="0" i="1" smtClean="0">
                            <a:latin typeface="Cambria Math" panose="02040503050406030204" pitchFamily="18" charset="0"/>
                          </a:rPr>
                          <m:t>𝑆𝑖𝑡𝑎</m:t>
                        </m:r>
                        <m:r>
                          <a:rPr lang="en-GB" b="0" i="1" smtClean="0">
                            <a:latin typeface="Cambria Math" panose="02040503050406030204" pitchFamily="18" charset="0"/>
                          </a:rPr>
                          <m:t>,</m:t>
                        </m:r>
                        <m:r>
                          <a:rPr lang="en-GB" b="0" i="1" smtClean="0">
                            <a:latin typeface="Cambria Math" panose="02040503050406030204" pitchFamily="18" charset="0"/>
                          </a:rPr>
                          <m:t>𝑥</m:t>
                        </m:r>
                      </m:e>
                    </m:d>
                    <m:r>
                      <a:rPr lang="en-GB" b="0" i="1" smtClean="0">
                        <a:latin typeface="Cambria Math" panose="02040503050406030204" pitchFamily="18" charset="0"/>
                      </a:rPr>
                      <m:t>, </m:t>
                    </m:r>
                  </m:oMath>
                </a14:m>
                <a:br>
                  <a:rPr lang="en-GB" b="0" i="1" dirty="0">
                    <a:latin typeface="Cambria Math" panose="02040503050406030204" pitchFamily="18" charset="0"/>
                  </a:rPr>
                </a:br>
                <a14:m>
                  <m:oMath xmlns:m="http://schemas.openxmlformats.org/officeDocument/2006/math">
                    <m:r>
                      <a:rPr lang="en-GB" b="0" i="1" smtClean="0">
                        <a:latin typeface="Cambria Math" panose="02040503050406030204" pitchFamily="18" charset="0"/>
                      </a:rPr>
                      <m:t>𝑘𝑛𝑜𝑤𝑠</m:t>
                    </m:r>
                    <m:d>
                      <m:dPr>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𝑖𝑠𝑚𝑜𝑡h𝑒𝑟</m:t>
                        </m:r>
                        <m:d>
                          <m:dPr>
                            <m:ctrlPr>
                              <a:rPr lang="en-GB" b="0" i="1" smtClean="0">
                                <a:latin typeface="Cambria Math" panose="02040503050406030204" pitchFamily="18" charset="0"/>
                              </a:rPr>
                            </m:ctrlPr>
                          </m:dPr>
                          <m:e>
                            <m:r>
                              <a:rPr lang="en-GB" b="0" i="1" smtClean="0">
                                <a:latin typeface="Cambria Math" panose="02040503050406030204" pitchFamily="18" charset="0"/>
                              </a:rPr>
                              <m:t>𝑦</m:t>
                            </m:r>
                          </m:e>
                        </m:d>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𝑆𝑖𝑡𝑎</m:t>
                    </m:r>
                    <m:r>
                      <a:rPr lang="en-GB" b="0" i="1" smtClean="0">
                        <a:latin typeface="Cambria Math" panose="02040503050406030204" pitchFamily="18" charset="0"/>
                      </a:rPr>
                      <m:t>, </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𝑚𝑜𝑡h𝑒𝑟</m:t>
                    </m:r>
                    <m:r>
                      <a:rPr lang="en-GB" b="0" i="1" smtClean="0">
                        <a:latin typeface="Cambria Math" panose="02040503050406030204" pitchFamily="18" charset="0"/>
                      </a:rPr>
                      <m:t>(</m:t>
                    </m:r>
                    <m:r>
                      <a:rPr lang="en-GB" b="0" i="1" smtClean="0">
                        <a:latin typeface="Cambria Math" panose="02040503050406030204" pitchFamily="18" charset="0"/>
                      </a:rPr>
                      <m:t>𝑆𝑖𝑡𝑎</m:t>
                    </m:r>
                    <m:r>
                      <a:rPr lang="en-GB" b="0" i="1" smtClean="0">
                        <a:latin typeface="Cambria Math" panose="02040503050406030204" pitchFamily="18" charset="0"/>
                      </a:rPr>
                      <m:t>)</m:t>
                    </m:r>
                  </m:oMath>
                </a14:m>
                <a:endParaRPr lang="en-GB" b="0" dirty="0"/>
              </a:p>
              <a:p>
                <a:pPr lvl="1"/>
                <a14:m>
                  <m:oMath xmlns:m="http://schemas.openxmlformats.org/officeDocument/2006/math">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𝑘𝑛𝑜𝑤𝑠</m:t>
                        </m:r>
                        <m:d>
                          <m:dPr>
                            <m:ctrlPr>
                              <a:rPr lang="en-GB" b="0" i="1" smtClean="0">
                                <a:latin typeface="Cambria Math" panose="02040503050406030204" pitchFamily="18" charset="0"/>
                              </a:rPr>
                            </m:ctrlPr>
                          </m:dPr>
                          <m:e>
                            <m:r>
                              <a:rPr lang="en-GB" b="0" i="1" smtClean="0">
                                <a:latin typeface="Cambria Math" panose="02040503050406030204" pitchFamily="18" charset="0"/>
                              </a:rPr>
                              <m:t>𝑆𝑖𝑡𝑎</m:t>
                            </m:r>
                            <m:r>
                              <a:rPr lang="en-GB" b="0" i="1" smtClean="0">
                                <a:latin typeface="Cambria Math" panose="02040503050406030204" pitchFamily="18" charset="0"/>
                              </a:rPr>
                              <m:t>,</m:t>
                            </m:r>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𝑘𝑛𝑜𝑤𝑠</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𝑅𝑖𝑡𝑎</m:t>
                            </m:r>
                          </m:e>
                        </m:d>
                      </m:e>
                    </m:d>
                  </m:oMath>
                </a14:m>
                <a:br>
                  <a:rPr lang="en-GB" b="0" i="1" dirty="0">
                    <a:latin typeface="Cambria Math" panose="02040503050406030204" pitchFamily="18" charset="0"/>
                  </a:rPr>
                </a:b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𝑓𝑎𝑙𝑠𝑒</m:t>
                    </m:r>
                  </m:oMath>
                </a14:m>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quarter" idx="14"/>
              </p:nvPr>
            </p:nvSpPr>
            <p:spPr>
              <a:blipFill>
                <a:blip r:embed="rId3"/>
                <a:stretch>
                  <a:fillRect t="-2612" r="-4553"/>
                </a:stretch>
              </a:blipFill>
            </p:spPr>
            <p:txBody>
              <a:bodyPr/>
              <a:lstStyle/>
              <a:p>
                <a:r>
                  <a:rPr lang="en-US">
                    <a:noFill/>
                  </a:rPr>
                  <a:t> </a:t>
                </a:r>
              </a:p>
            </p:txBody>
          </p:sp>
        </mc:Fallback>
      </mc:AlternateContent>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52</a:t>
            </a:fld>
            <a:endParaRPr kumimoji="0" lang="en-US"/>
          </a:p>
        </p:txBody>
      </p:sp>
    </p:spTree>
    <p:extLst>
      <p:ext uri="{BB962C8B-B14F-4D97-AF65-F5344CB8AC3E}">
        <p14:creationId xmlns:p14="http://schemas.microsoft.com/office/powerpoint/2010/main" val="619369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Inference Rules in FOL</a:t>
            </a:r>
          </a:p>
        </p:txBody>
      </p:sp>
      <p:sp>
        <p:nvSpPr>
          <p:cNvPr id="3" name="Content Placeholder 2"/>
          <p:cNvSpPr>
            <a:spLocks noGrp="1"/>
          </p:cNvSpPr>
          <p:nvPr>
            <p:ph sz="quarter" idx="13"/>
          </p:nvPr>
        </p:nvSpPr>
        <p:spPr/>
        <p:txBody>
          <a:bodyPr>
            <a:normAutofit fontScale="92500" lnSpcReduction="10000"/>
          </a:bodyPr>
          <a:lstStyle/>
          <a:p>
            <a:r>
              <a:rPr lang="en-GB" dirty="0"/>
              <a:t>Resolution</a:t>
            </a:r>
          </a:p>
          <a:p>
            <a:pPr lvl="1"/>
            <a:r>
              <a:rPr lang="en-GB" dirty="0"/>
              <a:t>Produces proof by refutation (proof person or statement that is wrong)</a:t>
            </a:r>
          </a:p>
          <a:p>
            <a:pPr lvl="1"/>
            <a:r>
              <a:rPr lang="en-GB" dirty="0"/>
              <a:t>Resolution can be applied to sentences in CNF (conjunctive normal form)</a:t>
            </a:r>
          </a:p>
        </p:txBody>
      </p:sp>
      <p:sp>
        <p:nvSpPr>
          <p:cNvPr id="4" name="Content Placeholder 3"/>
          <p:cNvSpPr>
            <a:spLocks noGrp="1"/>
          </p:cNvSpPr>
          <p:nvPr>
            <p:ph sz="quarter" idx="14"/>
          </p:nvPr>
        </p:nvSpPr>
        <p:spPr/>
        <p:txBody>
          <a:bodyPr>
            <a:normAutofit fontScale="85000" lnSpcReduction="10000"/>
          </a:bodyPr>
          <a:lstStyle/>
          <a:p>
            <a:r>
              <a:rPr lang="en-GB" dirty="0"/>
              <a:t>Process of Resolution</a:t>
            </a:r>
          </a:p>
          <a:p>
            <a:pPr lvl="1"/>
            <a:r>
              <a:rPr lang="en-GB" dirty="0"/>
              <a:t>Convert all sentences to CNF</a:t>
            </a:r>
          </a:p>
          <a:p>
            <a:pPr lvl="1"/>
            <a:r>
              <a:rPr lang="en-GB" dirty="0"/>
              <a:t>Negate x</a:t>
            </a:r>
          </a:p>
          <a:p>
            <a:pPr lvl="1"/>
            <a:r>
              <a:rPr lang="en-GB" dirty="0"/>
              <a:t>Add negate x to premises</a:t>
            </a:r>
          </a:p>
          <a:p>
            <a:pPr lvl="1"/>
            <a:r>
              <a:rPr lang="en-GB" dirty="0"/>
              <a:t>Repeat until either a contradiction is detected or no progress is being made</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53</a:t>
            </a:fld>
            <a:endParaRPr kumimoji="0" lang="en-US"/>
          </a:p>
        </p:txBody>
      </p:sp>
    </p:spTree>
    <p:extLst>
      <p:ext uri="{BB962C8B-B14F-4D97-AF65-F5344CB8AC3E}">
        <p14:creationId xmlns:p14="http://schemas.microsoft.com/office/powerpoint/2010/main" val="38803284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CNF Conversion Process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77500" lnSpcReduction="20000"/>
              </a:bodyPr>
              <a:lstStyle/>
              <a:p>
                <a:pPr marL="385763" indent="-385763">
                  <a:buFont typeface="+mj-lt"/>
                  <a:buAutoNum type="arabicPeriod"/>
                </a:pPr>
                <a:r>
                  <a:rPr lang="en-GB" dirty="0"/>
                  <a:t>Elimination of all implications with equivalence symbols</a:t>
                </a:r>
              </a:p>
              <a:p>
                <a:pPr lvl="1"/>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𝑄</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oMath>
                </a14:m>
                <a:endParaRPr lang="en-GB" b="0" dirty="0">
                  <a:ea typeface="Cambria Math" panose="02040503050406030204" pitchFamily="18" charset="0"/>
                </a:endParaRPr>
              </a:p>
              <a:p>
                <a:pPr lvl="1"/>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&lt;=&gt;</m:t>
                    </m:r>
                    <m:r>
                      <a:rPr lang="en-GB" b="0" i="1" smtClean="0">
                        <a:latin typeface="Cambria Math" panose="02040503050406030204" pitchFamily="18" charset="0"/>
                        <a:ea typeface="Cambria Math" panose="02040503050406030204" pitchFamily="18" charset="0"/>
                      </a:rPr>
                      <m:t>𝑄</m:t>
                    </m:r>
                    <m:r>
                      <a:rPr lang="en-GB" b="0" i="1" smtClean="0">
                        <a:latin typeface="Cambria Math" panose="02040503050406030204" pitchFamily="18" charset="0"/>
                        <a:ea typeface="Cambria Math" panose="02040503050406030204" pitchFamily="18" charset="0"/>
                      </a:rPr>
                      <m:t>≡</m:t>
                    </m:r>
                  </m:oMath>
                </a14:m>
                <a:br>
                  <a:rPr lang="en-GB" b="0" i="1" dirty="0">
                    <a:latin typeface="Cambria Math" panose="02040503050406030204" pitchFamily="18" charset="0"/>
                    <a:ea typeface="Cambria Math" panose="02040503050406030204" pitchFamily="18" charset="0"/>
                  </a:rPr>
                </a:br>
                <a14:m>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oMath>
                </a14:m>
                <a:endParaRPr lang="en-GB" dirty="0"/>
              </a:p>
              <a:p>
                <a:pPr marL="385763" indent="-385763">
                  <a:buFont typeface="+mj-lt"/>
                  <a:buAutoNum type="arabicPeriod"/>
                </a:pPr>
                <a:r>
                  <a:rPr lang="en-GB" dirty="0"/>
                  <a:t>Move </a:t>
                </a:r>
                <a14:m>
                  <m:oMath xmlns:m="http://schemas.openxmlformats.org/officeDocument/2006/math">
                    <m:r>
                      <a:rPr lang="en-GB" i="1">
                        <a:latin typeface="Cambria Math" panose="02040503050406030204" pitchFamily="18" charset="0"/>
                        <a:ea typeface="Cambria Math" panose="02040503050406030204" pitchFamily="18" charset="0"/>
                      </a:rPr>
                      <m:t>¬</m:t>
                    </m:r>
                  </m:oMath>
                </a14:m>
                <a:r>
                  <a:rPr lang="en-GB" dirty="0"/>
                  <a:t> inward (use </a:t>
                </a:r>
                <a:r>
                  <a:rPr lang="en-GB" dirty="0" err="1"/>
                  <a:t>De’Morgans</a:t>
                </a:r>
                <a:r>
                  <a:rPr lang="en-GB" dirty="0"/>
                  <a:t> law)</a:t>
                </a:r>
              </a:p>
              <a:p>
                <a:pPr lvl="1"/>
                <a14:m>
                  <m:oMath xmlns:m="http://schemas.openxmlformats.org/officeDocument/2006/math">
                    <m:r>
                      <a:rPr lang="en-GB"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oMath>
                </a14:m>
                <a:endParaRPr lang="en-GB" b="0" dirty="0">
                  <a:ea typeface="Cambria Math" panose="02040503050406030204" pitchFamily="18" charset="0"/>
                </a:endParaRPr>
              </a:p>
              <a:p>
                <a:pPr lvl="1"/>
                <a14:m>
                  <m:oMath xmlns:m="http://schemas.openxmlformats.org/officeDocument/2006/math">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𝑃</m:t>
                        </m:r>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𝑄</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𝑄</m:t>
                    </m:r>
                  </m:oMath>
                </a14:m>
                <a:endParaRPr lang="en-GB" dirty="0">
                  <a:ea typeface="Cambria Math" panose="02040503050406030204" pitchFamily="18" charset="0"/>
                </a:endParaRPr>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57" t="-3172" r="-9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quarter" idx="14"/>
              </p:nvPr>
            </p:nvSpPr>
            <p:spPr/>
            <p:txBody>
              <a:bodyPr>
                <a:normAutofit fontScale="85000" lnSpcReduction="20000"/>
              </a:bodyPr>
              <a:lstStyle/>
              <a:p>
                <a:pPr lvl="1"/>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𝑃</m:t>
                    </m:r>
                    <m:r>
                      <a:rPr lang="en-GB" i="1">
                        <a:latin typeface="Cambria Math" panose="02040503050406030204" pitchFamily="18" charset="0"/>
                        <a:ea typeface="Cambria Math" panose="02040503050406030204" pitchFamily="18" charset="0"/>
                      </a:rPr>
                      <m:t> ≡ ¬ ∃</m:t>
                    </m:r>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𝑃</m:t>
                    </m:r>
                  </m:oMath>
                </a14:m>
                <a:endParaRPr lang="en-GB" dirty="0">
                  <a:ea typeface="Cambria Math" panose="02040503050406030204" pitchFamily="18" charset="0"/>
                </a:endParaRPr>
              </a:p>
              <a:p>
                <a:pPr lvl="1"/>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𝑃</m:t>
                    </m:r>
                    <m:r>
                      <a:rPr lang="en-GB" i="1">
                        <a:latin typeface="Cambria Math" panose="02040503050406030204" pitchFamily="18" charset="0"/>
                        <a:ea typeface="Cambria Math" panose="02040503050406030204" pitchFamily="18" charset="0"/>
                      </a:rPr>
                      <m:t> ≡ ∃</m:t>
                    </m:r>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𝑃</m:t>
                    </m:r>
                  </m:oMath>
                </a14:m>
                <a:endParaRPr lang="en-GB" dirty="0"/>
              </a:p>
              <a:p>
                <a:pPr lvl="1"/>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𝑥𝑃</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oMath>
                </a14:m>
                <a:endParaRPr lang="en-GB" dirty="0">
                  <a:ea typeface="Cambria Math" panose="02040503050406030204" pitchFamily="18" charset="0"/>
                </a:endParaRPr>
              </a:p>
              <a:p>
                <a:pPr lvl="1"/>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𝑥𝑃</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𝑃</m:t>
                    </m:r>
                  </m:oMath>
                </a14:m>
                <a:endParaRPr lang="en-GB" dirty="0"/>
              </a:p>
              <a:p>
                <a:pPr marL="385763" indent="-385763">
                  <a:buFont typeface="+mj-lt"/>
                  <a:buAutoNum type="arabicPeriod" startAt="3"/>
                </a:pPr>
                <a:r>
                  <a:rPr lang="en-GB" dirty="0"/>
                  <a:t>Standardize Variables</a:t>
                </a:r>
              </a:p>
              <a:p>
                <a:pPr lvl="1"/>
                <a:r>
                  <a:rPr lang="en-GB" dirty="0"/>
                  <a:t>Rename variables if necessary so that all quantifiers have different variable assignments</a:t>
                </a:r>
              </a:p>
            </p:txBody>
          </p:sp>
        </mc:Choice>
        <mc:Fallback xmlns="">
          <p:sp>
            <p:nvSpPr>
              <p:cNvPr id="4" name="Content Placeholder 3"/>
              <p:cNvSpPr>
                <a:spLocks noGrp="1" noRot="1" noChangeAspect="1" noMove="1" noResize="1" noEditPoints="1" noAdjustHandles="1" noChangeArrowheads="1" noChangeShapeType="1" noTextEdit="1"/>
              </p:cNvSpPr>
              <p:nvPr>
                <p:ph sz="quarter" idx="14"/>
              </p:nvPr>
            </p:nvSpPr>
            <p:spPr>
              <a:blipFill>
                <a:blip r:embed="rId3"/>
                <a:stretch>
                  <a:fillRect l="-471" b="-2052"/>
                </a:stretch>
              </a:blipFill>
            </p:spPr>
            <p:txBody>
              <a:bodyPr/>
              <a:lstStyle/>
              <a:p>
                <a:r>
                  <a:rPr lang="en-US">
                    <a:noFill/>
                  </a:rPr>
                  <a:t> </a:t>
                </a:r>
              </a:p>
            </p:txBody>
          </p:sp>
        </mc:Fallback>
      </mc:AlternateContent>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54</a:t>
            </a:fld>
            <a:endParaRPr kumimoji="0" lang="en-US"/>
          </a:p>
        </p:txBody>
      </p:sp>
    </p:spTree>
    <p:extLst>
      <p:ext uri="{BB962C8B-B14F-4D97-AF65-F5344CB8AC3E}">
        <p14:creationId xmlns:p14="http://schemas.microsoft.com/office/powerpoint/2010/main" val="3861020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CNF Conversion Process</a:t>
            </a:r>
          </a:p>
        </p:txBody>
      </p:sp>
      <p:sp>
        <p:nvSpPr>
          <p:cNvPr id="3" name="Content Placeholder 2"/>
          <p:cNvSpPr>
            <a:spLocks noGrp="1"/>
          </p:cNvSpPr>
          <p:nvPr>
            <p:ph sz="quarter" idx="13"/>
          </p:nvPr>
        </p:nvSpPr>
        <p:spPr/>
        <p:txBody>
          <a:bodyPr>
            <a:normAutofit fontScale="77500" lnSpcReduction="20000"/>
          </a:bodyPr>
          <a:lstStyle/>
          <a:p>
            <a:pPr marL="385763" indent="-385763">
              <a:buFont typeface="+mj-lt"/>
              <a:buAutoNum type="arabicPeriod" startAt="4"/>
            </a:pPr>
            <a:r>
              <a:rPr lang="en-GB" dirty="0" err="1"/>
              <a:t>Skolemization</a:t>
            </a:r>
            <a:endParaRPr lang="en-GB" dirty="0"/>
          </a:p>
          <a:p>
            <a:pPr lvl="1"/>
            <a:r>
              <a:rPr lang="en-GB" dirty="0"/>
              <a:t>The process of eliminating the existential quantifiers through a substitution process</a:t>
            </a:r>
          </a:p>
          <a:p>
            <a:pPr lvl="1"/>
            <a:r>
              <a:rPr lang="en-GB" dirty="0"/>
              <a:t>The process requires that all such variables be replaced by short term functions, which can always assume a </a:t>
            </a:r>
            <a:r>
              <a:rPr lang="en-GB" dirty="0" err="1"/>
              <a:t>Skolen</a:t>
            </a:r>
            <a:r>
              <a:rPr lang="en-GB" dirty="0"/>
              <a:t> function, a correct value required for an existential quantifier variable</a:t>
            </a:r>
          </a:p>
        </p:txBody>
      </p:sp>
      <mc:AlternateContent xmlns:mc="http://schemas.openxmlformats.org/markup-compatibility/2006" xmlns:a14="http://schemas.microsoft.com/office/drawing/2010/main">
        <mc:Choice Requires="a14">
          <p:sp>
            <p:nvSpPr>
              <p:cNvPr id="4" name="Content Placeholder 3"/>
              <p:cNvSpPr>
                <a:spLocks noGrp="1"/>
              </p:cNvSpPr>
              <p:nvPr>
                <p:ph sz="quarter" idx="14"/>
              </p:nvPr>
            </p:nvSpPr>
            <p:spPr/>
            <p:txBody>
              <a:bodyPr>
                <a:normAutofit fontScale="77500" lnSpcReduction="20000"/>
              </a:bodyPr>
              <a:lstStyle/>
              <a:p>
                <a:pPr lvl="1"/>
                <a:r>
                  <a:rPr lang="en-GB" dirty="0"/>
                  <a:t>If leftmost quantifier in an expression is existential quantifier (</a:t>
                </a:r>
                <a14:m>
                  <m:oMath xmlns:m="http://schemas.openxmlformats.org/officeDocument/2006/math">
                    <m:r>
                      <a:rPr lang="en-GB" i="1">
                        <a:latin typeface="Cambria Math" panose="02040503050406030204" pitchFamily="18" charset="0"/>
                        <a:ea typeface="Cambria Math" panose="02040503050406030204" pitchFamily="18" charset="0"/>
                      </a:rPr>
                      <m:t>∃</m:t>
                    </m:r>
                  </m:oMath>
                </a14:m>
                <a:r>
                  <a:rPr lang="en-GB" dirty="0"/>
                  <a:t>), replace all occurrence of the variables that quantifies with an arbitrary constant not appearing  elsewhere in the expression and delete the quantifier</a:t>
                </a:r>
              </a:p>
              <a:p>
                <a:pPr lvl="2"/>
                <a:r>
                  <a:rPr lang="en-GB" dirty="0"/>
                  <a:t>Example: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oMath>
                </a14:m>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quarter" idx="14"/>
              </p:nvPr>
            </p:nvSpPr>
            <p:spPr>
              <a:blipFill>
                <a:blip r:embed="rId2"/>
                <a:stretch>
                  <a:fillRect t="-2799"/>
                </a:stretch>
              </a:blipFill>
            </p:spPr>
            <p:txBody>
              <a:bodyPr/>
              <a:lstStyle/>
              <a:p>
                <a:r>
                  <a:rPr lang="en-US">
                    <a:noFill/>
                  </a:rPr>
                  <a:t> </a:t>
                </a:r>
              </a:p>
            </p:txBody>
          </p:sp>
        </mc:Fallback>
      </mc:AlternateContent>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55</a:t>
            </a:fld>
            <a:endParaRPr kumimoji="0" lang="en-US"/>
          </a:p>
        </p:txBody>
      </p:sp>
    </p:spTree>
    <p:extLst>
      <p:ext uri="{BB962C8B-B14F-4D97-AF65-F5344CB8AC3E}">
        <p14:creationId xmlns:p14="http://schemas.microsoft.com/office/powerpoint/2010/main" val="1677469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CNF Conversion Process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92500" lnSpcReduction="20000"/>
              </a:bodyPr>
              <a:lstStyle/>
              <a:p>
                <a:pPr marL="385763" indent="-385763">
                  <a:buFont typeface="+mj-lt"/>
                  <a:buAutoNum type="arabicPeriod" startAt="4"/>
                </a:pPr>
                <a:r>
                  <a:rPr lang="en-GB" dirty="0" err="1"/>
                  <a:t>Skolemization</a:t>
                </a:r>
                <a:endParaRPr lang="en-GB" dirty="0"/>
              </a:p>
              <a:p>
                <a:pPr lvl="1"/>
                <a:r>
                  <a:rPr lang="en-GB" dirty="0"/>
                  <a:t>If existential quantifier (</a:t>
                </a:r>
                <a14:m>
                  <m:oMath xmlns:m="http://schemas.openxmlformats.org/officeDocument/2006/math">
                    <m:r>
                      <a:rPr lang="en-GB" i="1">
                        <a:latin typeface="Cambria Math" panose="02040503050406030204" pitchFamily="18" charset="0"/>
                        <a:ea typeface="Cambria Math" panose="02040503050406030204" pitchFamily="18" charset="0"/>
                      </a:rPr>
                      <m:t>∃</m:t>
                    </m:r>
                  </m:oMath>
                </a14:m>
                <a:r>
                  <a:rPr lang="en-GB" dirty="0"/>
                  <a:t>) is preceded by universal quantifier (</a:t>
                </a:r>
                <a14:m>
                  <m:oMath xmlns:m="http://schemas.openxmlformats.org/officeDocument/2006/math">
                    <m:r>
                      <a:rPr lang="en-GB" i="1">
                        <a:latin typeface="Cambria Math" panose="02040503050406030204" pitchFamily="18" charset="0"/>
                        <a:ea typeface="Cambria Math" panose="02040503050406030204" pitchFamily="18" charset="0"/>
                      </a:rPr>
                      <m:t>∀</m:t>
                    </m:r>
                  </m:oMath>
                </a14:m>
                <a:r>
                  <a:rPr lang="en-GB" dirty="0"/>
                  <a:t>), replace the existentially quantified variable by a function symbol whose arguments are variable appearing in those universal quantifiers</a:t>
                </a:r>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627" t="-4104" r="-2508" b="-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quarter" idx="14"/>
              </p:nvPr>
            </p:nvSpPr>
            <p:spPr/>
            <p:txBody>
              <a:bodyPr>
                <a:normAutofit fontScale="77500" lnSpcReduction="20000"/>
              </a:bodyPr>
              <a:lstStyle/>
              <a:p>
                <a:pPr lvl="1"/>
                <a:r>
                  <a:rPr lang="en-GB" dirty="0"/>
                  <a:t>Example:</a:t>
                </a:r>
              </a:p>
              <a:p>
                <a:pPr marL="342900" lvl="1"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𝑢</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𝑓</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𝑢</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e>
                      </m:d>
                    </m:oMath>
                  </m:oMathPara>
                </a14:m>
                <a:endParaRPr lang="en-GB" b="0" dirty="0">
                  <a:ea typeface="Cambria Math" panose="02040503050406030204" pitchFamily="18" charset="0"/>
                </a:endParaRPr>
              </a:p>
              <a:p>
                <a:pPr marL="342900" lvl="1"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𝑓</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𝑎</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𝑧</m:t>
                          </m:r>
                        </m:e>
                      </m:d>
                    </m:oMath>
                    <m:oMath xmlns:m="http://schemas.openxmlformats.org/officeDocument/2006/math">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𝑓</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𝑄</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𝑓</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oMath>
                  </m:oMathPara>
                </a14:m>
                <a:endParaRPr lang="en-GB" dirty="0"/>
              </a:p>
              <a:p>
                <a:pPr marL="385763" indent="-385763">
                  <a:buFont typeface="+mj-lt"/>
                  <a:buAutoNum type="arabicPeriod" startAt="5"/>
                </a:pPr>
                <a:r>
                  <a:rPr lang="en-GB" dirty="0"/>
                  <a:t>Drop all universal quantifiers</a:t>
                </a:r>
              </a:p>
              <a:p>
                <a:pPr marL="385763" indent="-385763">
                  <a:buFont typeface="+mj-lt"/>
                  <a:buAutoNum type="arabicPeriod" startAt="5"/>
                </a:pPr>
                <a:r>
                  <a:rPr lang="en-GB" dirty="0"/>
                  <a:t>Distribute ^over </a:t>
                </a:r>
                <a:r>
                  <a:rPr lang="en-GB" sz="2700" baseline="30000" dirty="0"/>
                  <a:t>v</a:t>
                </a:r>
                <a:r>
                  <a:rPr lang="en-GB" dirty="0"/>
                  <a:t> </a:t>
                </a:r>
              </a:p>
            </p:txBody>
          </p:sp>
        </mc:Choice>
        <mc:Fallback xmlns="">
          <p:sp>
            <p:nvSpPr>
              <p:cNvPr id="4" name="Content Placeholder 3"/>
              <p:cNvSpPr>
                <a:spLocks noGrp="1" noRot="1" noChangeAspect="1" noMove="1" noResize="1" noEditPoints="1" noAdjustHandles="1" noChangeArrowheads="1" noChangeShapeType="1" noTextEdit="1"/>
              </p:cNvSpPr>
              <p:nvPr>
                <p:ph sz="quarter" idx="14"/>
              </p:nvPr>
            </p:nvSpPr>
            <p:spPr>
              <a:blipFill>
                <a:blip r:embed="rId3"/>
                <a:stretch>
                  <a:fillRect l="-157" t="-2799"/>
                </a:stretch>
              </a:blipFill>
            </p:spPr>
            <p:txBody>
              <a:bodyPr/>
              <a:lstStyle/>
              <a:p>
                <a:r>
                  <a:rPr lang="en-US">
                    <a:noFill/>
                  </a:rPr>
                  <a:t> </a:t>
                </a:r>
              </a:p>
            </p:txBody>
          </p:sp>
        </mc:Fallback>
      </mc:AlternateContent>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56</a:t>
            </a:fld>
            <a:endParaRPr kumimoji="0" lang="en-US"/>
          </a:p>
        </p:txBody>
      </p:sp>
    </p:spTree>
    <p:extLst>
      <p:ext uri="{BB962C8B-B14F-4D97-AF65-F5344CB8AC3E}">
        <p14:creationId xmlns:p14="http://schemas.microsoft.com/office/powerpoint/2010/main" val="820560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Given Premises</a:t>
            </a:r>
          </a:p>
        </p:txBody>
      </p:sp>
      <p:sp>
        <p:nvSpPr>
          <p:cNvPr id="3" name="Content Placeholder 2"/>
          <p:cNvSpPr>
            <a:spLocks noGrp="1"/>
          </p:cNvSpPr>
          <p:nvPr>
            <p:ph sz="quarter" idx="13"/>
          </p:nvPr>
        </p:nvSpPr>
        <p:spPr/>
        <p:txBody>
          <a:bodyPr>
            <a:normAutofit fontScale="85000" lnSpcReduction="20000"/>
          </a:bodyPr>
          <a:lstStyle/>
          <a:p>
            <a:pPr marL="385763" indent="-385763">
              <a:buFont typeface="+mj-lt"/>
              <a:buAutoNum type="arabicPeriod"/>
            </a:pPr>
            <a:r>
              <a:rPr lang="en-GB" dirty="0"/>
              <a:t>If x is on top of y, y support x</a:t>
            </a:r>
          </a:p>
          <a:p>
            <a:pPr marL="385763" indent="-385763">
              <a:buFont typeface="+mj-lt"/>
              <a:buAutoNum type="arabicPeriod"/>
            </a:pPr>
            <a:r>
              <a:rPr lang="en-GB" dirty="0"/>
              <a:t>If x is above y and they are touching each other, x is on top of y</a:t>
            </a:r>
          </a:p>
          <a:p>
            <a:pPr marL="385763" indent="-385763">
              <a:buFont typeface="+mj-lt"/>
              <a:buAutoNum type="arabicPeriod"/>
            </a:pPr>
            <a:r>
              <a:rPr lang="en-GB" dirty="0"/>
              <a:t>Everything is on top of another thing</a:t>
            </a:r>
          </a:p>
          <a:p>
            <a:pPr marL="385763" indent="-385763">
              <a:buFont typeface="+mj-lt"/>
              <a:buAutoNum type="arabicPeriod"/>
            </a:pPr>
            <a:r>
              <a:rPr lang="en-GB" dirty="0"/>
              <a:t>A cup is above a book</a:t>
            </a:r>
          </a:p>
          <a:p>
            <a:pPr marL="385763" indent="-385763">
              <a:buFont typeface="+mj-lt"/>
              <a:buAutoNum type="arabicPeriod"/>
            </a:pPr>
            <a:r>
              <a:rPr lang="en-GB" dirty="0"/>
              <a:t>A cup is touching a book</a:t>
            </a:r>
          </a:p>
        </p:txBody>
      </p:sp>
      <p:sp>
        <p:nvSpPr>
          <p:cNvPr id="4" name="Content Placeholder 3"/>
          <p:cNvSpPr>
            <a:spLocks noGrp="1"/>
          </p:cNvSpPr>
          <p:nvPr>
            <p:ph sz="quarter" idx="14"/>
          </p:nvPr>
        </p:nvSpPr>
        <p:spPr/>
        <p:txBody>
          <a:bodyPr/>
          <a:lstStyle/>
          <a:p>
            <a:r>
              <a:rPr lang="en-GB" dirty="0"/>
              <a:t>Answer:</a:t>
            </a:r>
          </a:p>
          <a:p>
            <a:pPr marL="0" indent="0" algn="ctr">
              <a:buNone/>
            </a:pPr>
            <a:r>
              <a:rPr lang="en-GB" dirty="0"/>
              <a:t>Is the book supporting the cup?</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57</a:t>
            </a:fld>
            <a:endParaRPr kumimoji="0" lang="en-US"/>
          </a:p>
        </p:txBody>
      </p:sp>
    </p:spTree>
    <p:extLst>
      <p:ext uri="{BB962C8B-B14F-4D97-AF65-F5344CB8AC3E}">
        <p14:creationId xmlns:p14="http://schemas.microsoft.com/office/powerpoint/2010/main" val="4016898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Example: Solution</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3"/>
              </p:nvPr>
            </p:nvSpPr>
            <p:spPr/>
            <p:txBody>
              <a:bodyPr>
                <a:normAutofit fontScale="85000" lnSpcReduction="10000"/>
              </a:bodyPr>
              <a:lstStyle/>
              <a:p>
                <a:pPr marL="338138" indent="-338138"/>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i="1" smtClean="0">
                        <a:latin typeface="Cambria Math" panose="02040503050406030204" pitchFamily="18" charset="0"/>
                        <a:ea typeface="Cambria Math" panose="02040503050406030204" pitchFamily="18" charset="0"/>
                      </a:rPr>
                      <m:t>𝑥</m:t>
                    </m:r>
                    <m:r>
                      <a:rPr lang="en-GB" i="1" smtClean="0">
                        <a:latin typeface="Cambria Math" panose="02040503050406030204" pitchFamily="18" charset="0"/>
                        <a:ea typeface="Cambria Math" panose="02040503050406030204" pitchFamily="18" charset="0"/>
                      </a:rPr>
                      <m:t>∀</m:t>
                    </m:r>
                    <m:r>
                      <a:rPr lang="en-GB" i="1" smtClean="0">
                        <a:latin typeface="Cambria Math" panose="02040503050406030204" pitchFamily="18" charset="0"/>
                        <a:ea typeface="Cambria Math" panose="02040503050406030204" pitchFamily="18" charset="0"/>
                      </a:rPr>
                      <m:t>𝑦</m:t>
                    </m:r>
                    <m:r>
                      <a:rPr lang="en-GB" i="1"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𝑜𝑛𝑡𝑜𝑝</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𝑠𝑢𝑝𝑝𝑜𝑟𝑡𝑠</m:t>
                    </m:r>
                    <m:r>
                      <a:rPr lang="en-GB" i="1">
                        <a:latin typeface="Cambria Math" panose="02040503050406030204" pitchFamily="18" charset="0"/>
                        <a:ea typeface="Cambria Math" panose="02040503050406030204" pitchFamily="18" charset="0"/>
                      </a:rPr>
                      <m:t> </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𝑦</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m:t>
                        </m:r>
                      </m:e>
                    </m:d>
                  </m:oMath>
                </a14:m>
                <a:br>
                  <a:rPr lang="en-GB"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𝐼𝑚𝑝𝑙𝑖𝑐𝑎𝑡𝑖𝑜𝑛</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𝐸𝑙𝑖𝑚𝑖𝑛𝑎𝑡𝑖𝑜𝑛</m:t>
                    </m:r>
                  </m:oMath>
                </a14:m>
                <a:br>
                  <a:rPr lang="en-GB"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𝑜𝑛𝑡𝑜𝑝</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𝑠𝑢𝑝𝑝𝑜𝑟𝑡𝑠</m:t>
                    </m:r>
                    <m:r>
                      <a:rPr lang="en-GB" i="1">
                        <a:latin typeface="Cambria Math" panose="02040503050406030204" pitchFamily="18" charset="0"/>
                        <a:ea typeface="Cambria Math" panose="02040503050406030204" pitchFamily="18" charset="0"/>
                      </a:rPr>
                      <m:t> </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𝑦</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m:t>
                        </m:r>
                      </m:e>
                    </m:d>
                  </m:oMath>
                </a14:m>
                <a:br>
                  <a:rPr lang="en-GB"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𝐷𝑟𝑜𝑝</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𝑎𝑛𝑑</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𝑦</m:t>
                    </m:r>
                  </m:oMath>
                </a14:m>
                <a:br>
                  <a:rPr lang="en-GB"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𝑜𝑛𝑡𝑜𝑝</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𝑠𝑢𝑝𝑝𝑜𝑟𝑡𝑠</m:t>
                    </m:r>
                    <m:r>
                      <a:rPr lang="en-GB" i="1">
                        <a:latin typeface="Cambria Math" panose="02040503050406030204" pitchFamily="18" charset="0"/>
                        <a:ea typeface="Cambria Math" panose="02040503050406030204" pitchFamily="18" charset="0"/>
                      </a:rPr>
                      <m:t> </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𝑦</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m:t>
                        </m:r>
                      </m:e>
                    </m:d>
                  </m:oMath>
                </a14:m>
                <a:endParaRPr lang="en-GB" b="0" dirty="0">
                  <a:ea typeface="Cambria Math" panose="02040503050406030204" pitchFamily="18" charset="0"/>
                </a:endParaRPr>
              </a:p>
              <a:p>
                <a:pPr marL="0" indent="0" algn="ctr">
                  <a:buNone/>
                </a:pPr>
                <a:endParaRPr lang="en-GB" dirty="0"/>
              </a:p>
            </p:txBody>
          </p:sp>
        </mc:Choice>
        <mc:Fallback xmlns="">
          <p:sp>
            <p:nvSpPr>
              <p:cNvPr id="6" name="Content Placeholder 5"/>
              <p:cNvSpPr>
                <a:spLocks noGrp="1" noRot="1" noChangeAspect="1" noMove="1" noResize="1" noEditPoints="1" noAdjustHandles="1" noChangeArrowheads="1" noChangeShapeType="1" noTextEdit="1"/>
              </p:cNvSpPr>
              <p:nvPr>
                <p:ph sz="quarter" idx="13"/>
              </p:nvPr>
            </p:nvSpPr>
            <p:spPr>
              <a:blipFill>
                <a:blip r:embed="rId2"/>
                <a:stretch>
                  <a:fillRect l="-470" r="-2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6"/>
              <p:cNvSpPr>
                <a:spLocks noGrp="1"/>
              </p:cNvSpPr>
              <p:nvPr>
                <p:ph sz="quarter" idx="14"/>
              </p:nvPr>
            </p:nvSpPr>
            <p:spPr/>
            <p:txBody>
              <a:bodyPr>
                <a:normAutofit fontScale="70000" lnSpcReduction="20000"/>
              </a:bodyPr>
              <a:lstStyle/>
              <a:p>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𝑎𝑏𝑜𝑣𝑒</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𝑡𝑜𝑢𝑐h</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𝑜𝑛𝑡𝑜𝑝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oMath>
                </a14:m>
                <a:br>
                  <a:rPr lang="en-GB" b="0" dirty="0">
                    <a:ea typeface="Cambria Math" panose="02040503050406030204" pitchFamily="18" charset="0"/>
                  </a:rPr>
                </a:br>
                <a14:m>
                  <m:oMath xmlns:m="http://schemas.openxmlformats.org/officeDocument/2006/math">
                    <m:r>
                      <a:rPr lang="en-GB" b="0" i="1" smtClean="0">
                        <a:latin typeface="Cambria Math" panose="02040503050406030204" pitchFamily="18" charset="0"/>
                        <a:ea typeface="Cambria Math" panose="02040503050406030204" pitchFamily="18" charset="0"/>
                      </a:rPr>
                      <m:t>𝐼𝑚𝑝𝑙𝑖𝑐𝑎𝑡𝑖𝑜𝑛</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𝐸𝑙𝑖𝑚𝑖𝑛𝑎𝑡𝑖𝑜𝑛</m:t>
                    </m:r>
                  </m:oMath>
                </a14:m>
                <a:br>
                  <a:rPr lang="en-GB" b="0" dirty="0">
                    <a:ea typeface="Cambria Math" panose="02040503050406030204" pitchFamily="18" charset="0"/>
                  </a:rPr>
                </a:br>
                <a14:m>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𝑎𝑏𝑜𝑣𝑒</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𝑡𝑜𝑢𝑐h</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𝑜𝑛𝑡𝑜𝑝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oMath>
                </a14:m>
                <a:br>
                  <a:rPr lang="en-GB" b="0" dirty="0">
                    <a:ea typeface="Cambria Math" panose="02040503050406030204" pitchFamily="18" charset="0"/>
                  </a:rPr>
                </a:br>
                <a14:m>
                  <m:oMath xmlns:m="http://schemas.openxmlformats.org/officeDocument/2006/math">
                    <m:r>
                      <a:rPr lang="en-GB" b="0" i="1" smtClean="0">
                        <a:latin typeface="Cambria Math" panose="02040503050406030204" pitchFamily="18" charset="0"/>
                        <a:ea typeface="Cambria Math" panose="02040503050406030204" pitchFamily="18" charset="0"/>
                      </a:rPr>
                      <m:t>𝐷𝑟𝑜𝑝</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oMath>
                </a14:m>
                <a:br>
                  <a:rPr lang="en-GB" b="0"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𝑎𝑏𝑜𝑣𝑒</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𝑡𝑜𝑢𝑐h</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𝑜𝑛𝑡𝑜𝑝</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e>
                    </m:d>
                  </m:oMath>
                </a14:m>
                <a:br>
                  <a:rPr lang="en-GB" dirty="0">
                    <a:ea typeface="Cambria Math" panose="02040503050406030204" pitchFamily="18" charset="0"/>
                  </a:rPr>
                </a:br>
                <a:endParaRPr lang="en-GB" dirty="0"/>
              </a:p>
            </p:txBody>
          </p:sp>
        </mc:Choice>
        <mc:Fallback xmlns="">
          <p:sp>
            <p:nvSpPr>
              <p:cNvPr id="7" name="Content Placeholder 6"/>
              <p:cNvSpPr>
                <a:spLocks noGrp="1" noRot="1" noChangeAspect="1" noMove="1" noResize="1" noEditPoints="1" noAdjustHandles="1" noChangeArrowheads="1" noChangeShapeType="1" noTextEdit="1"/>
              </p:cNvSpPr>
              <p:nvPr>
                <p:ph sz="quarter" idx="14"/>
              </p:nvPr>
            </p:nvSpPr>
            <p:spPr>
              <a:blipFill>
                <a:blip r:embed="rId3"/>
                <a:stretch>
                  <a:fillRect/>
                </a:stretch>
              </a:blipFill>
            </p:spPr>
            <p:txBody>
              <a:bodyPr/>
              <a:lstStyle/>
              <a:p>
                <a:r>
                  <a:rPr lang="en-US">
                    <a:noFill/>
                  </a:rPr>
                  <a:t> </a:t>
                </a:r>
              </a:p>
            </p:txBody>
          </p:sp>
        </mc:Fallback>
      </mc:AlternateContent>
      <p:sp>
        <p:nvSpPr>
          <p:cNvPr id="2" name="Slide Number Placeholder 1"/>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58</a:t>
            </a:fld>
            <a:endParaRPr kumimoji="0" lang="en-US"/>
          </a:p>
        </p:txBody>
      </p:sp>
    </p:spTree>
    <p:extLst>
      <p:ext uri="{BB962C8B-B14F-4D97-AF65-F5344CB8AC3E}">
        <p14:creationId xmlns:p14="http://schemas.microsoft.com/office/powerpoint/2010/main" val="26220871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Solution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a:bodyPr>
              <a:lstStyle/>
              <a:p>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𝑜𝑛𝑡𝑜𝑝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oMath>
                </a14:m>
                <a:br>
                  <a:rPr lang="en-GB" b="0" dirty="0">
                    <a:ea typeface="Cambria Math" panose="02040503050406030204" pitchFamily="18" charset="0"/>
                  </a:rPr>
                </a:br>
                <a14:m>
                  <m:oMath xmlns:m="http://schemas.openxmlformats.org/officeDocument/2006/math">
                    <m:r>
                      <a:rPr lang="en-GB" b="0" i="1" smtClean="0">
                        <a:latin typeface="Cambria Math" panose="02040503050406030204" pitchFamily="18" charset="0"/>
                        <a:ea typeface="Cambria Math" panose="02040503050406030204" pitchFamily="18" charset="0"/>
                      </a:rPr>
                      <m:t>𝐷𝑟𝑜𝑝</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oMath>
                </a14:m>
                <a:br>
                  <a:rPr lang="en-GB" b="0" dirty="0">
                    <a:ea typeface="Cambria Math" panose="02040503050406030204" pitchFamily="18" charset="0"/>
                  </a:rPr>
                </a:br>
                <a14:m>
                  <m:oMath xmlns:m="http://schemas.openxmlformats.org/officeDocument/2006/math">
                    <m:r>
                      <a:rPr lang="en-GB" b="0" i="1" smtClean="0">
                        <a:latin typeface="Cambria Math" panose="02040503050406030204" pitchFamily="18" charset="0"/>
                        <a:ea typeface="Cambria Math" panose="02040503050406030204" pitchFamily="18" charset="0"/>
                      </a:rPr>
                      <m:t>𝑜𝑛𝑡𝑜𝑝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oMath>
                </a14:m>
                <a:endParaRPr lang="en-GB" b="0" dirty="0">
                  <a:ea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𝑎𝑏𝑜𝑣𝑒</m:t>
                    </m:r>
                    <m:d>
                      <m:dPr>
                        <m:ctrlPr>
                          <a:rPr lang="en-GB" b="0" i="1" smtClean="0">
                            <a:latin typeface="Cambria Math" panose="02040503050406030204" pitchFamily="18" charset="0"/>
                          </a:rPr>
                        </m:ctrlPr>
                      </m:dPr>
                      <m:e>
                        <m:r>
                          <a:rPr lang="en-GB" b="0" i="1" smtClean="0">
                            <a:latin typeface="Cambria Math" panose="02040503050406030204" pitchFamily="18" charset="0"/>
                          </a:rPr>
                          <m:t>𝑐𝑢𝑝</m:t>
                        </m:r>
                        <m:r>
                          <a:rPr lang="en-GB" b="0" i="1" smtClean="0">
                            <a:latin typeface="Cambria Math" panose="02040503050406030204" pitchFamily="18" charset="0"/>
                          </a:rPr>
                          <m:t>,</m:t>
                        </m:r>
                        <m:r>
                          <a:rPr lang="en-GB" b="0" i="1" smtClean="0">
                            <a:latin typeface="Cambria Math" panose="02040503050406030204" pitchFamily="18" charset="0"/>
                          </a:rPr>
                          <m:t>𝑏𝑜𝑜𝑘</m:t>
                        </m:r>
                      </m:e>
                    </m:d>
                  </m:oMath>
                </a14:m>
                <a:endParaRPr lang="en-GB" b="0" dirty="0"/>
              </a:p>
              <a:p>
                <a14:m>
                  <m:oMath xmlns:m="http://schemas.openxmlformats.org/officeDocument/2006/math">
                    <m:r>
                      <a:rPr lang="en-GB" b="0" i="1" smtClean="0">
                        <a:latin typeface="Cambria Math" panose="02040503050406030204" pitchFamily="18" charset="0"/>
                      </a:rPr>
                      <m:t>𝑡𝑜𝑢𝑐h</m:t>
                    </m:r>
                    <m:r>
                      <a:rPr lang="en-GB" b="0" i="1" smtClean="0">
                        <a:latin typeface="Cambria Math" panose="02040503050406030204" pitchFamily="18" charset="0"/>
                      </a:rPr>
                      <m:t>(</m:t>
                    </m:r>
                    <m:r>
                      <a:rPr lang="en-GB" b="0" i="1" smtClean="0">
                        <a:latin typeface="Cambria Math" panose="02040503050406030204" pitchFamily="18" charset="0"/>
                      </a:rPr>
                      <m:t>𝑐𝑢𝑝</m:t>
                    </m:r>
                    <m:r>
                      <a:rPr lang="en-GB" b="0" i="1" smtClean="0">
                        <a:latin typeface="Cambria Math" panose="02040503050406030204" pitchFamily="18" charset="0"/>
                      </a:rPr>
                      <m:t>,</m:t>
                    </m:r>
                    <m:r>
                      <a:rPr lang="en-GB" b="0" i="1" smtClean="0">
                        <a:latin typeface="Cambria Math" panose="02040503050406030204" pitchFamily="18" charset="0"/>
                      </a:rPr>
                      <m:t>𝑏𝑜𝑜𝑘</m:t>
                    </m:r>
                    <m:r>
                      <a:rPr lang="en-GB" b="0" i="1" smtClean="0">
                        <a:latin typeface="Cambria Math" panose="02040503050406030204" pitchFamily="18" charset="0"/>
                      </a:rPr>
                      <m: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a:stretch>
              </a:blipFill>
            </p:spPr>
            <p:txBody>
              <a:bodyPr/>
              <a:lstStyle/>
              <a:p>
                <a:r>
                  <a:rPr lang="en-US">
                    <a:noFill/>
                  </a:rPr>
                  <a:t> </a:t>
                </a:r>
              </a:p>
            </p:txBody>
          </p:sp>
        </mc:Fallback>
      </mc:AlternateContent>
      <p:sp>
        <p:nvSpPr>
          <p:cNvPr id="5" name="Content Placeholder 4"/>
          <p:cNvSpPr>
            <a:spLocks noGrp="1"/>
          </p:cNvSpPr>
          <p:nvPr>
            <p:ph sz="quarter" idx="14"/>
          </p:nvPr>
        </p:nvSpPr>
        <p:spPr/>
        <p:txBody>
          <a:bodyPr/>
          <a:lstStyle/>
          <a:p>
            <a:endParaRPr lang="en-US"/>
          </a:p>
        </p:txBody>
      </p:sp>
      <p:sp>
        <p:nvSpPr>
          <p:cNvPr id="6" name="Slide Number Placeholder 5"/>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59</a:t>
            </a:fld>
            <a:endParaRPr kumimoji="0" lang="en-US"/>
          </a:p>
        </p:txBody>
      </p:sp>
    </p:spTree>
    <p:extLst>
      <p:ext uri="{BB962C8B-B14F-4D97-AF65-F5344CB8AC3E}">
        <p14:creationId xmlns:p14="http://schemas.microsoft.com/office/powerpoint/2010/main" val="179233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Knowledge Representation</a:t>
            </a:r>
          </a:p>
        </p:txBody>
      </p:sp>
      <p:sp>
        <p:nvSpPr>
          <p:cNvPr id="4" name="TextBox 3"/>
          <p:cNvSpPr txBox="1"/>
          <p:nvPr/>
        </p:nvSpPr>
        <p:spPr>
          <a:xfrm>
            <a:off x="844062" y="2099604"/>
            <a:ext cx="157206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dirty="0"/>
              <a:t>Knowledge Base</a:t>
            </a:r>
          </a:p>
        </p:txBody>
      </p:sp>
      <p:sp>
        <p:nvSpPr>
          <p:cNvPr id="5" name="TextBox 4"/>
          <p:cNvSpPr txBox="1"/>
          <p:nvPr/>
        </p:nvSpPr>
        <p:spPr>
          <a:xfrm>
            <a:off x="4102492" y="2108394"/>
            <a:ext cx="157206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dirty="0"/>
              <a:t>Inference Engine</a:t>
            </a:r>
          </a:p>
        </p:txBody>
      </p:sp>
      <p:cxnSp>
        <p:nvCxnSpPr>
          <p:cNvPr id="7" name="Straight Arrow Connector 6"/>
          <p:cNvCxnSpPr/>
          <p:nvPr/>
        </p:nvCxnSpPr>
        <p:spPr>
          <a:xfrm flipH="1">
            <a:off x="2416127" y="2722099"/>
            <a:ext cx="16775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2416127" y="2226212"/>
            <a:ext cx="168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5674553" y="2720338"/>
            <a:ext cx="16775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5674553" y="2224451"/>
            <a:ext cx="168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427741" y="2245553"/>
            <a:ext cx="1444050" cy="415498"/>
          </a:xfrm>
          <a:prstGeom prst="rect">
            <a:avLst/>
          </a:prstGeom>
          <a:noFill/>
        </p:spPr>
        <p:txBody>
          <a:bodyPr wrap="none" rtlCol="0">
            <a:spAutoFit/>
          </a:bodyPr>
          <a:lstStyle/>
          <a:p>
            <a:r>
              <a:rPr lang="en-GB" sz="2100" dirty="0"/>
              <a:t>Environment</a:t>
            </a:r>
          </a:p>
        </p:txBody>
      </p:sp>
      <p:sp>
        <p:nvSpPr>
          <p:cNvPr id="19" name="TextBox 18"/>
          <p:cNvSpPr txBox="1"/>
          <p:nvPr/>
        </p:nvSpPr>
        <p:spPr>
          <a:xfrm>
            <a:off x="6066692" y="1899138"/>
            <a:ext cx="657552" cy="300082"/>
          </a:xfrm>
          <a:prstGeom prst="rect">
            <a:avLst/>
          </a:prstGeom>
          <a:noFill/>
        </p:spPr>
        <p:txBody>
          <a:bodyPr wrap="none" rtlCol="0">
            <a:spAutoFit/>
          </a:bodyPr>
          <a:lstStyle/>
          <a:p>
            <a:r>
              <a:rPr lang="en-GB" sz="1350" dirty="0"/>
              <a:t>Output</a:t>
            </a:r>
          </a:p>
        </p:txBody>
      </p:sp>
      <p:sp>
        <p:nvSpPr>
          <p:cNvPr id="20" name="TextBox 19"/>
          <p:cNvSpPr txBox="1"/>
          <p:nvPr/>
        </p:nvSpPr>
        <p:spPr>
          <a:xfrm>
            <a:off x="6161651" y="2869805"/>
            <a:ext cx="516488" cy="300082"/>
          </a:xfrm>
          <a:prstGeom prst="rect">
            <a:avLst/>
          </a:prstGeom>
          <a:noFill/>
        </p:spPr>
        <p:txBody>
          <a:bodyPr wrap="none" rtlCol="0">
            <a:spAutoFit/>
          </a:bodyPr>
          <a:lstStyle/>
          <a:p>
            <a:r>
              <a:rPr lang="en-GB" sz="1350" dirty="0"/>
              <a:t>Input</a:t>
            </a:r>
          </a:p>
        </p:txBody>
      </p:sp>
      <p:sp>
        <p:nvSpPr>
          <p:cNvPr id="21" name="TextBox 20"/>
          <p:cNvSpPr txBox="1"/>
          <p:nvPr/>
        </p:nvSpPr>
        <p:spPr>
          <a:xfrm>
            <a:off x="2722099" y="1899138"/>
            <a:ext cx="816249" cy="300082"/>
          </a:xfrm>
          <a:prstGeom prst="rect">
            <a:avLst/>
          </a:prstGeom>
          <a:noFill/>
        </p:spPr>
        <p:txBody>
          <a:bodyPr wrap="none" rtlCol="0">
            <a:spAutoFit/>
          </a:bodyPr>
          <a:lstStyle/>
          <a:p>
            <a:r>
              <a:rPr lang="en-GB" sz="1350" dirty="0"/>
              <a:t>Inference</a:t>
            </a:r>
          </a:p>
        </p:txBody>
      </p:sp>
      <p:sp>
        <p:nvSpPr>
          <p:cNvPr id="22" name="TextBox 21"/>
          <p:cNvSpPr txBox="1"/>
          <p:nvPr/>
        </p:nvSpPr>
        <p:spPr>
          <a:xfrm>
            <a:off x="2228333" y="2869806"/>
            <a:ext cx="1902509" cy="507831"/>
          </a:xfrm>
          <a:prstGeom prst="rect">
            <a:avLst/>
          </a:prstGeom>
          <a:noFill/>
        </p:spPr>
        <p:txBody>
          <a:bodyPr wrap="none" rtlCol="0">
            <a:spAutoFit/>
          </a:bodyPr>
          <a:lstStyle/>
          <a:p>
            <a:pPr algn="ctr"/>
            <a:r>
              <a:rPr lang="en-GB" sz="1350" dirty="0"/>
              <a:t>Learning</a:t>
            </a:r>
          </a:p>
          <a:p>
            <a:pPr algn="ctr"/>
            <a:r>
              <a:rPr lang="en-GB" sz="1350" dirty="0"/>
              <a:t>Knowledge Base Update</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6</a:t>
            </a:fld>
            <a:endParaRPr lang="en-GB"/>
          </a:p>
        </p:txBody>
      </p:sp>
    </p:spTree>
    <p:extLst>
      <p:ext uri="{BB962C8B-B14F-4D97-AF65-F5344CB8AC3E}">
        <p14:creationId xmlns:p14="http://schemas.microsoft.com/office/powerpoint/2010/main" val="18253265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55000" lnSpcReduction="20000"/>
              </a:bodyPr>
              <a:lstStyle/>
              <a:p>
                <a:pPr marL="0" indent="0">
                  <a:buNone/>
                </a:pPr>
                <a:r>
                  <a:rPr lang="en-GB" dirty="0"/>
                  <a:t>Conclusion</a:t>
                </a:r>
              </a:p>
              <a:p>
                <a14:m>
                  <m:oMath xmlns:m="http://schemas.openxmlformats.org/officeDocument/2006/math">
                    <m:r>
                      <a:rPr lang="en-GB" i="1">
                        <a:latin typeface="Cambria Math" panose="02040503050406030204" pitchFamily="18" charset="0"/>
                      </a:rPr>
                      <m:t>𝑠𝑢𝑝𝑝𝑜𝑟𝑡𝑠</m:t>
                    </m:r>
                    <m:d>
                      <m:dPr>
                        <m:ctrlPr>
                          <a:rPr lang="en-GB" i="1">
                            <a:latin typeface="Cambria Math" panose="02040503050406030204" pitchFamily="18" charset="0"/>
                          </a:rPr>
                        </m:ctrlPr>
                      </m:dPr>
                      <m:e>
                        <m:r>
                          <a:rPr lang="en-GB" i="1">
                            <a:latin typeface="Cambria Math" panose="02040503050406030204" pitchFamily="18" charset="0"/>
                          </a:rPr>
                          <m:t>𝑏𝑜𝑜𝑘</m:t>
                        </m:r>
                        <m:r>
                          <a:rPr lang="en-GB" i="1">
                            <a:latin typeface="Cambria Math" panose="02040503050406030204" pitchFamily="18" charset="0"/>
                          </a:rPr>
                          <m:t>,</m:t>
                        </m:r>
                        <m:r>
                          <a:rPr lang="en-GB" i="1">
                            <a:latin typeface="Cambria Math" panose="02040503050406030204" pitchFamily="18" charset="0"/>
                          </a:rPr>
                          <m:t>𝑐𝑢𝑝</m:t>
                        </m:r>
                      </m:e>
                    </m:d>
                  </m:oMath>
                </a14:m>
                <a:br>
                  <a:rPr lang="en-GB" dirty="0"/>
                </a:br>
                <a14:m>
                  <m:oMath xmlns:m="http://schemas.openxmlformats.org/officeDocument/2006/math">
                    <m:r>
                      <a:rPr lang="en-GB" i="1" smtClean="0">
                        <a:latin typeface="Cambria Math" panose="02040503050406030204" pitchFamily="18" charset="0"/>
                      </a:rPr>
                      <m:t>𝐿𝑒𝑡</m:t>
                    </m:r>
                  </m:oMath>
                </a14:m>
                <a:br>
                  <a:rPr lang="en-GB" dirty="0"/>
                </a:br>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𝑠𝑢𝑝𝑝𝑜𝑟𝑡𝑠</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𝑏𝑜𝑜𝑘</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𝑐𝑢𝑝</m:t>
                        </m:r>
                      </m:e>
                    </m:d>
                  </m:oMath>
                </a14:m>
                <a:br>
                  <a:rPr lang="en-GB"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𝑢𝑠𝑖𝑛𝑔</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𝑠𝑒𝑐𝑜𝑛𝑑</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𝑎𝑛𝑑</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𝑓𝑖𝑓𝑡h</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𝑐𝑜𝑛𝑑𝑖𝑡𝑖𝑜𝑛𝑠</m:t>
                    </m:r>
                  </m:oMath>
                </a14:m>
                <a:br>
                  <a:rPr lang="en-GB"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𝑎𝑏𝑜𝑣𝑒</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𝑡𝑜𝑢𝑐h</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𝑜𝑛𝑡𝑜𝑝</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e>
                    </m:d>
                  </m:oMath>
                </a14:m>
                <a:br>
                  <a:rPr lang="en-GB"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𝑡𝑜𝑢𝑐h</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𝑐𝑢𝑝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𝑏𝑜𝑜𝑘</m:t>
                        </m:r>
                      </m:e>
                    </m:d>
                  </m:oMath>
                </a14:m>
                <a:br>
                  <a:rPr lang="en-GB"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𝑎𝑏𝑜𝑣𝑒</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𝑜𝑛𝑡𝑜𝑝</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𝑦</m:t>
                        </m:r>
                      </m:e>
                    </m:d>
                  </m:oMath>
                </a14:m>
                <a:br>
                  <a:rPr lang="en-GB"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𝑢𝑠𝑖𝑛𝑔</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𝑓𝑜𝑢𝑟𝑡h</m:t>
                    </m:r>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𝑐𝑜𝑛𝑑𝑖𝑡𝑖𝑜𝑛</m:t>
                    </m:r>
                  </m:oMath>
                </a14:m>
                <a:br>
                  <a:rPr lang="en-GB"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𝑎𝑏𝑜𝑣𝑒</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𝑐𝑢𝑝</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𝑏𝑜𝑜𝑘</m:t>
                    </m:r>
                    <m:r>
                      <a:rPr lang="en-GB" i="1">
                        <a:latin typeface="Cambria Math" panose="02040503050406030204" pitchFamily="18" charset="0"/>
                        <a:ea typeface="Cambria Math" panose="02040503050406030204" pitchFamily="18" charset="0"/>
                      </a:rPr>
                      <m:t>)</m:t>
                    </m:r>
                  </m:oMath>
                </a14:m>
                <a:endParaRPr lang="en-GB" dirty="0">
                  <a:ea typeface="Cambria Math" panose="02040503050406030204" pitchFamily="18" charset="0"/>
                </a:endParaRP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784" t="-1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quarter" idx="14"/>
              </p:nvPr>
            </p:nvSpPr>
            <p:spPr/>
            <p:txBody>
              <a:bodyPr>
                <a:normAutofit fontScale="55000" lnSpcReduction="20000"/>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𝑜𝑛𝑡𝑜𝑝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oMath>
                    <m:oMath xmlns:m="http://schemas.openxmlformats.org/officeDocument/2006/math">
                      <m:r>
                        <a:rPr lang="en-GB" b="0" i="1" smtClean="0">
                          <a:latin typeface="Cambria Math" panose="02040503050406030204" pitchFamily="18" charset="0"/>
                        </a:rPr>
                        <m:t>𝑢𝑠𝑖𝑛𝑔</m:t>
                      </m:r>
                      <m:r>
                        <a:rPr lang="en-GB" b="0" i="1" smtClean="0">
                          <a:latin typeface="Cambria Math" panose="02040503050406030204" pitchFamily="18" charset="0"/>
                        </a:rPr>
                        <m:t> </m:t>
                      </m:r>
                      <m:r>
                        <a:rPr lang="en-GB" b="0" i="1" smtClean="0">
                          <a:latin typeface="Cambria Math" panose="02040503050406030204" pitchFamily="18" charset="0"/>
                        </a:rPr>
                        <m:t>𝑓𝑖𝑟𝑠𝑡</m:t>
                      </m:r>
                      <m:r>
                        <a:rPr lang="en-GB" b="0" i="1" smtClean="0">
                          <a:latin typeface="Cambria Math" panose="02040503050406030204" pitchFamily="18" charset="0"/>
                        </a:rPr>
                        <m:t> </m:t>
                      </m:r>
                      <m:r>
                        <a:rPr lang="en-GB" b="0" i="1" smtClean="0">
                          <a:latin typeface="Cambria Math" panose="02040503050406030204" pitchFamily="18" charset="0"/>
                        </a:rPr>
                        <m:t>𝑐𝑜𝑛𝑑𝑖𝑡𝑖𝑜𝑛</m:t>
                      </m:r>
                      <m:r>
                        <a:rPr lang="en-GB" b="0" i="1" smtClean="0">
                          <a:latin typeface="Cambria Math" panose="02040503050406030204" pitchFamily="18" charset="0"/>
                        </a:rPr>
                        <m:t> </m:t>
                      </m:r>
                    </m:oMath>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𝑜𝑛𝑡𝑜𝑝</m:t>
                      </m:r>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𝑠𝑢𝑝𝑝𝑜𝑟𝑡𝑠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e>
                      </m:d>
                    </m:oMath>
                    <m:oMath xmlns:m="http://schemas.openxmlformats.org/officeDocument/2006/math">
                      <m:r>
                        <a:rPr lang="en-GB" b="0" i="1" smtClean="0">
                          <a:latin typeface="Cambria Math" panose="02040503050406030204" pitchFamily="18" charset="0"/>
                          <a:ea typeface="Cambria Math" panose="02040503050406030204" pitchFamily="18" charset="0"/>
                        </a:rPr>
                        <m:t>𝑠𝑢𝑝𝑝𝑜𝑟𝑡𝑠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𝑏𝑜𝑜𝑘</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𝑐𝑢𝑝</m:t>
                          </m:r>
                        </m:e>
                      </m:d>
                    </m:oMath>
                    <m:oMath xmlns:m="http://schemas.openxmlformats.org/officeDocument/2006/math">
                      <m:r>
                        <a:rPr lang="en-GB" b="0" i="1" smtClean="0">
                          <a:latin typeface="Cambria Math" panose="02040503050406030204" pitchFamily="18" charset="0"/>
                        </a:rPr>
                        <m:t>𝑢𝑠𝑖𝑛𝑔</m:t>
                      </m:r>
                      <m:r>
                        <a:rPr lang="en-GB" b="0" i="1" smtClean="0">
                          <a:latin typeface="Cambria Math" panose="02040503050406030204" pitchFamily="18" charset="0"/>
                        </a:rPr>
                        <m:t> </m:t>
                      </m:r>
                      <m:r>
                        <a:rPr lang="en-GB" b="0" i="1" smtClean="0">
                          <a:latin typeface="Cambria Math" panose="02040503050406030204" pitchFamily="18" charset="0"/>
                        </a:rPr>
                        <m:t>𝑎𝑠𝑠𝑢𝑚𝑒𝑑</m:t>
                      </m:r>
                      <m:r>
                        <a:rPr lang="en-GB" b="0" i="1" smtClean="0">
                          <a:latin typeface="Cambria Math" panose="02040503050406030204" pitchFamily="18" charset="0"/>
                        </a:rPr>
                        <m:t> </m:t>
                      </m:r>
                      <m:r>
                        <a:rPr lang="en-GB" b="0" i="1" smtClean="0">
                          <a:latin typeface="Cambria Math" panose="02040503050406030204" pitchFamily="18" charset="0"/>
                        </a:rPr>
                        <m:t>𝑐𝑜𝑛𝑑𝑖𝑡𝑖𝑜𝑛</m:t>
                      </m:r>
                      <m:r>
                        <a:rPr lang="en-GB" b="0" i="1" smtClean="0">
                          <a:latin typeface="Cambria Math" panose="02040503050406030204" pitchFamily="18" charset="0"/>
                        </a:rPr>
                        <m:t> </m:t>
                      </m:r>
                    </m:oMath>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𝑠𝑢𝑝𝑝𝑜𝑟𝑡𝑠</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𝑏𝑜𝑜𝑘</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𝑐𝑢𝑝</m:t>
                          </m:r>
                        </m:e>
                      </m:d>
                    </m:oMath>
                    <m:oMath xmlns:m="http://schemas.openxmlformats.org/officeDocument/2006/math">
                      <m:r>
                        <a:rPr lang="en-GB" b="0" i="1" smtClean="0">
                          <a:latin typeface="Cambria Math" panose="02040503050406030204" pitchFamily="18" charset="0"/>
                          <a:ea typeface="Cambria Math" panose="02040503050406030204" pitchFamily="18" charset="0"/>
                        </a:rPr>
                        <m:t>𝐸𝑚𝑝𝑡𝑦</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𝐶𝑙𝑎𝑢𝑠𝑒</m:t>
                      </m:r>
                    </m:oMath>
                    <m:oMath xmlns:m="http://schemas.openxmlformats.org/officeDocument/2006/math">
                      <m:r>
                        <a:rPr lang="en-GB" b="0" i="1" smtClean="0">
                          <a:latin typeface="Cambria Math" panose="02040503050406030204" pitchFamily="18" charset="0"/>
                          <a:ea typeface="Cambria Math" panose="02040503050406030204" pitchFamily="18" charset="0"/>
                        </a:rPr>
                        <m:t>𝐻𝑒𝑛𝑐𝑒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𝑡h𝑒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𝑏𝑜𝑜𝑘</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𝑖𝑠</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𝑠𝑢𝑝𝑝𝑜𝑟𝑡𝑖𝑛𝑔</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𝑡h𝑒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𝑐𝑢𝑝</m:t>
                      </m:r>
                    </m:oMath>
                  </m:oMathPara>
                </a14:m>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quarter" idx="14"/>
              </p:nvPr>
            </p:nvSpPr>
            <p:spPr>
              <a:blipFill>
                <a:blip r:embed="rId3"/>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60</a:t>
            </a:fld>
            <a:endParaRPr kumimoji="0" lang="en-US"/>
          </a:p>
        </p:txBody>
      </p:sp>
    </p:spTree>
    <p:extLst>
      <p:ext uri="{BB962C8B-B14F-4D97-AF65-F5344CB8AC3E}">
        <p14:creationId xmlns:p14="http://schemas.microsoft.com/office/powerpoint/2010/main" val="24416801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Try these</a:t>
            </a:r>
          </a:p>
        </p:txBody>
      </p:sp>
      <p:sp>
        <p:nvSpPr>
          <p:cNvPr id="3" name="Content Placeholder 2"/>
          <p:cNvSpPr>
            <a:spLocks noGrp="1"/>
          </p:cNvSpPr>
          <p:nvPr>
            <p:ph sz="quarter" idx="13"/>
          </p:nvPr>
        </p:nvSpPr>
        <p:spPr/>
        <p:txBody>
          <a:bodyPr>
            <a:normAutofit fontScale="85000" lnSpcReduction="20000"/>
          </a:bodyPr>
          <a:lstStyle/>
          <a:p>
            <a:r>
              <a:rPr lang="en-GB" dirty="0"/>
              <a:t>Every American who sells weapon to hostile nation is a criminal. The country Iraq is an enemy of America. All of the missiles in Iraq were sold by George. George is an American. </a:t>
            </a:r>
            <a:br>
              <a:rPr lang="en-GB" dirty="0"/>
            </a:br>
            <a:r>
              <a:rPr lang="en-GB" dirty="0"/>
              <a:t>Prove:</a:t>
            </a:r>
            <a:br>
              <a:rPr lang="en-GB" dirty="0"/>
            </a:br>
            <a:r>
              <a:rPr lang="en-GB" dirty="0"/>
              <a:t>George is a Criminal</a:t>
            </a:r>
          </a:p>
        </p:txBody>
      </p:sp>
      <p:sp>
        <p:nvSpPr>
          <p:cNvPr id="4" name="Content Placeholder 3"/>
          <p:cNvSpPr>
            <a:spLocks noGrp="1"/>
          </p:cNvSpPr>
          <p:nvPr>
            <p:ph sz="quarter" idx="14"/>
          </p:nvPr>
        </p:nvSpPr>
        <p:spPr/>
        <p:txBody>
          <a:bodyPr>
            <a:normAutofit fontScale="77500" lnSpcReduction="20000"/>
          </a:bodyPr>
          <a:lstStyle/>
          <a:p>
            <a:r>
              <a:rPr lang="en-GB" dirty="0"/>
              <a:t>All Pompeiians are Romans. All Romans were either loyal to Caesar or hated him. Everyone is loyal to someone. People only try to assassinate rulers they are not loyal to. Marcus tried to assassinate Caesar. Marcus was a Pompeian.</a:t>
            </a:r>
            <a:br>
              <a:rPr lang="en-GB" dirty="0"/>
            </a:br>
            <a:r>
              <a:rPr lang="en-GB" dirty="0"/>
              <a:t>Conclude:</a:t>
            </a:r>
            <a:br>
              <a:rPr lang="en-GB" dirty="0"/>
            </a:br>
            <a:r>
              <a:rPr lang="en-GB" dirty="0"/>
              <a:t>Did Marcus hare Caesar?</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61</a:t>
            </a:fld>
            <a:endParaRPr kumimoji="0" lang="en-US"/>
          </a:p>
        </p:txBody>
      </p:sp>
    </p:spTree>
    <p:extLst>
      <p:ext uri="{BB962C8B-B14F-4D97-AF65-F5344CB8AC3E}">
        <p14:creationId xmlns:p14="http://schemas.microsoft.com/office/powerpoint/2010/main" val="4076913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Forward Chaining</a:t>
            </a:r>
          </a:p>
        </p:txBody>
      </p:sp>
      <p:sp>
        <p:nvSpPr>
          <p:cNvPr id="3" name="Content Placeholder 2"/>
          <p:cNvSpPr>
            <a:spLocks noGrp="1"/>
          </p:cNvSpPr>
          <p:nvPr>
            <p:ph sz="quarter" idx="13"/>
          </p:nvPr>
        </p:nvSpPr>
        <p:spPr/>
        <p:txBody>
          <a:bodyPr>
            <a:normAutofit fontScale="77500" lnSpcReduction="20000"/>
          </a:bodyPr>
          <a:lstStyle/>
          <a:p>
            <a:r>
              <a:rPr lang="en-GB" dirty="0"/>
              <a:t>One of the two main methods for reasoning using inference rules</a:t>
            </a:r>
          </a:p>
          <a:p>
            <a:r>
              <a:rPr lang="en-GB" dirty="0"/>
              <a:t>Can be described logically as repeated application of Modus Ponens</a:t>
            </a:r>
          </a:p>
          <a:p>
            <a:r>
              <a:rPr lang="en-GB" dirty="0"/>
              <a:t>It’s a popular strategy of reasoning in expert system and production systems</a:t>
            </a:r>
          </a:p>
        </p:txBody>
      </p:sp>
      <p:sp>
        <p:nvSpPr>
          <p:cNvPr id="4" name="Content Placeholder 3"/>
          <p:cNvSpPr>
            <a:spLocks noGrp="1"/>
          </p:cNvSpPr>
          <p:nvPr>
            <p:ph sz="quarter" idx="14"/>
          </p:nvPr>
        </p:nvSpPr>
        <p:spPr/>
        <p:txBody>
          <a:bodyPr>
            <a:normAutofit fontScale="85000" lnSpcReduction="20000"/>
          </a:bodyPr>
          <a:lstStyle/>
          <a:p>
            <a:r>
              <a:rPr lang="en-GB" dirty="0"/>
              <a:t>It starts with the available data and uses inference rules to extract more data until a goal is reached</a:t>
            </a:r>
          </a:p>
          <a:p>
            <a:r>
              <a:rPr lang="en-GB" dirty="0"/>
              <a:t>An inference engine using forward chaining searches the inference rules until it founds one where antecedent (If clause) is known to be true </a:t>
            </a:r>
          </a:p>
          <a:p>
            <a:pPr marL="0" indent="0">
              <a:buNone/>
            </a:pPr>
            <a:endParaRPr lang="en-GB" dirty="0"/>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62</a:t>
            </a:fld>
            <a:endParaRPr kumimoji="0" lang="en-US"/>
          </a:p>
        </p:txBody>
      </p:sp>
    </p:spTree>
    <p:extLst>
      <p:ext uri="{BB962C8B-B14F-4D97-AF65-F5344CB8AC3E}">
        <p14:creationId xmlns:p14="http://schemas.microsoft.com/office/powerpoint/2010/main" val="102205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Forward Chaining</a:t>
            </a:r>
          </a:p>
        </p:txBody>
      </p:sp>
      <p:sp>
        <p:nvSpPr>
          <p:cNvPr id="3" name="Content Placeholder 2"/>
          <p:cNvSpPr>
            <a:spLocks noGrp="1"/>
          </p:cNvSpPr>
          <p:nvPr>
            <p:ph sz="quarter" idx="13"/>
          </p:nvPr>
        </p:nvSpPr>
        <p:spPr/>
        <p:txBody>
          <a:bodyPr>
            <a:normAutofit fontScale="77500" lnSpcReduction="20000"/>
          </a:bodyPr>
          <a:lstStyle/>
          <a:p>
            <a:r>
              <a:rPr lang="en-GB" dirty="0"/>
              <a:t>When it found if clause it can conclude or infer the consequent (then clause) to its data resulting in the addition of new information</a:t>
            </a:r>
          </a:p>
          <a:p>
            <a:r>
              <a:rPr lang="en-GB" dirty="0"/>
              <a:t>Example: (Animal Identification System)</a:t>
            </a:r>
            <a:br>
              <a:rPr lang="en-GB" dirty="0"/>
            </a:br>
            <a:r>
              <a:rPr lang="en-GB" dirty="0"/>
              <a:t>If X croaks and eats flies then it’s a frog</a:t>
            </a:r>
            <a:br>
              <a:rPr lang="en-GB" dirty="0"/>
            </a:br>
            <a:r>
              <a:rPr lang="en-GB" dirty="0"/>
              <a:t>If X chirps and sings then it’s a canary</a:t>
            </a:r>
          </a:p>
        </p:txBody>
      </p:sp>
      <p:sp>
        <p:nvSpPr>
          <p:cNvPr id="4" name="Content Placeholder 3"/>
          <p:cNvSpPr>
            <a:spLocks noGrp="1"/>
          </p:cNvSpPr>
          <p:nvPr>
            <p:ph sz="quarter" idx="14"/>
          </p:nvPr>
        </p:nvSpPr>
        <p:spPr/>
        <p:txBody>
          <a:bodyPr>
            <a:normAutofit fontScale="70000" lnSpcReduction="20000"/>
          </a:bodyPr>
          <a:lstStyle/>
          <a:p>
            <a:pPr marL="0" indent="0">
              <a:buNone/>
            </a:pPr>
            <a:r>
              <a:rPr lang="en-GB" dirty="0"/>
              <a:t>If X is a frog then X is green</a:t>
            </a:r>
            <a:br>
              <a:rPr lang="en-GB" dirty="0"/>
            </a:br>
            <a:r>
              <a:rPr lang="en-GB" dirty="0"/>
              <a:t>If X is a canary then X is yellow</a:t>
            </a:r>
            <a:br>
              <a:rPr lang="en-GB" dirty="0"/>
            </a:br>
            <a:r>
              <a:rPr lang="en-GB" dirty="0"/>
              <a:t>goal: colour of pet given that it croaks and eat flies</a:t>
            </a:r>
          </a:p>
          <a:p>
            <a:r>
              <a:rPr lang="en-GB" dirty="0"/>
              <a:t>In above example first clause describing the animal that croaks and eat flies will be examined, i.e. first statement</a:t>
            </a:r>
          </a:p>
          <a:p>
            <a:r>
              <a:rPr lang="en-GB" dirty="0"/>
              <a:t>Then on the basis of consequent that it’s a frog colour will be determined using third statement</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63</a:t>
            </a:fld>
            <a:endParaRPr kumimoji="0" lang="en-US"/>
          </a:p>
        </p:txBody>
      </p:sp>
    </p:spTree>
    <p:extLst>
      <p:ext uri="{BB962C8B-B14F-4D97-AF65-F5344CB8AC3E}">
        <p14:creationId xmlns:p14="http://schemas.microsoft.com/office/powerpoint/2010/main" val="13141148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Forward Chaining: Steps</a:t>
            </a:r>
          </a:p>
        </p:txBody>
      </p:sp>
      <p:sp>
        <p:nvSpPr>
          <p:cNvPr id="3" name="Content Placeholder 2"/>
          <p:cNvSpPr>
            <a:spLocks noGrp="1"/>
          </p:cNvSpPr>
          <p:nvPr>
            <p:ph sz="quarter" idx="13"/>
          </p:nvPr>
        </p:nvSpPr>
        <p:spPr/>
        <p:txBody>
          <a:bodyPr>
            <a:normAutofit fontScale="77500" lnSpcReduction="20000"/>
          </a:bodyPr>
          <a:lstStyle/>
          <a:p>
            <a:r>
              <a:rPr lang="en-GB" dirty="0"/>
              <a:t>The rule base would be searched and the first suitable rule would be selected which would be an antecedent matched</a:t>
            </a:r>
          </a:p>
          <a:p>
            <a:r>
              <a:rPr lang="en-GB" dirty="0"/>
              <a:t>Now the consequent is added to the data</a:t>
            </a:r>
          </a:p>
          <a:p>
            <a:r>
              <a:rPr lang="en-GB" dirty="0"/>
              <a:t>The rule base is again searched, this selecting some other rule</a:t>
            </a:r>
          </a:p>
        </p:txBody>
      </p:sp>
      <p:sp>
        <p:nvSpPr>
          <p:cNvPr id="4" name="Content Placeholder 3"/>
          <p:cNvSpPr>
            <a:spLocks noGrp="1"/>
          </p:cNvSpPr>
          <p:nvPr>
            <p:ph sz="quarter" idx="14"/>
          </p:nvPr>
        </p:nvSpPr>
        <p:spPr/>
        <p:txBody>
          <a:bodyPr>
            <a:normAutofit fontScale="85000" lnSpcReduction="20000"/>
          </a:bodyPr>
          <a:lstStyle/>
          <a:p>
            <a:r>
              <a:rPr lang="en-GB" dirty="0"/>
              <a:t>Steps 2 and onward is repeated until no more data can be inferred from the given information</a:t>
            </a:r>
          </a:p>
          <a:p>
            <a:r>
              <a:rPr lang="en-GB" dirty="0"/>
              <a:t>Hence this technique is also called data driven inference</a:t>
            </a:r>
          </a:p>
          <a:p>
            <a:r>
              <a:rPr lang="en-GB" dirty="0"/>
              <a:t>It is often referred as goal driven reasoning </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64</a:t>
            </a:fld>
            <a:endParaRPr kumimoji="0" lang="en-US"/>
          </a:p>
        </p:txBody>
      </p:sp>
    </p:spTree>
    <p:extLst>
      <p:ext uri="{BB962C8B-B14F-4D97-AF65-F5344CB8AC3E}">
        <p14:creationId xmlns:p14="http://schemas.microsoft.com/office/powerpoint/2010/main" val="19945039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Backward Chaining</a:t>
            </a:r>
          </a:p>
        </p:txBody>
      </p:sp>
      <p:sp>
        <p:nvSpPr>
          <p:cNvPr id="3" name="Content Placeholder 2"/>
          <p:cNvSpPr>
            <a:spLocks noGrp="1"/>
          </p:cNvSpPr>
          <p:nvPr>
            <p:ph sz="quarter" idx="13"/>
          </p:nvPr>
        </p:nvSpPr>
        <p:spPr/>
        <p:txBody>
          <a:bodyPr>
            <a:normAutofit fontScale="70000" lnSpcReduction="20000"/>
          </a:bodyPr>
          <a:lstStyle/>
          <a:p>
            <a:r>
              <a:rPr lang="en-GB" dirty="0"/>
              <a:t>One of the two most commonly used method of reasoning with inference rules</a:t>
            </a:r>
          </a:p>
          <a:p>
            <a:r>
              <a:rPr lang="en-GB" dirty="0"/>
              <a:t>Backward chaining is used in logic programming, automated  theorem </a:t>
            </a:r>
            <a:r>
              <a:rPr lang="en-GB" dirty="0" err="1"/>
              <a:t>provers</a:t>
            </a:r>
            <a:r>
              <a:rPr lang="en-GB" dirty="0"/>
              <a:t>, etc.</a:t>
            </a:r>
          </a:p>
          <a:p>
            <a:r>
              <a:rPr lang="en-GB" dirty="0"/>
              <a:t>Backward chaining starts with a list of goals or hypothesis and backward from consequent to antecedent to see if there is data available that will support any of the consequents</a:t>
            </a:r>
          </a:p>
        </p:txBody>
      </p:sp>
      <p:sp>
        <p:nvSpPr>
          <p:cNvPr id="4" name="Content Placeholder 3"/>
          <p:cNvSpPr>
            <a:spLocks noGrp="1"/>
          </p:cNvSpPr>
          <p:nvPr>
            <p:ph sz="quarter" idx="14"/>
          </p:nvPr>
        </p:nvSpPr>
        <p:spPr/>
        <p:txBody>
          <a:bodyPr>
            <a:normAutofit fontScale="77500" lnSpcReduction="20000"/>
          </a:bodyPr>
          <a:lstStyle/>
          <a:p>
            <a:r>
              <a:rPr lang="en-GB" dirty="0"/>
              <a:t>An inference engine using this technique would search the inference rules until it finds one which has a consequent that matched desired goal</a:t>
            </a:r>
          </a:p>
          <a:p>
            <a:r>
              <a:rPr lang="en-GB" dirty="0"/>
              <a:t>If the antecedent of that rule is not known to be true, then it is added to the list of goals</a:t>
            </a:r>
          </a:p>
          <a:p>
            <a:r>
              <a:rPr lang="en-GB" dirty="0"/>
              <a:t>This technique is also based on Modus Ponens</a:t>
            </a:r>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65</a:t>
            </a:fld>
            <a:endParaRPr kumimoji="0" lang="en-US"/>
          </a:p>
        </p:txBody>
      </p:sp>
    </p:spTree>
    <p:extLst>
      <p:ext uri="{BB962C8B-B14F-4D97-AF65-F5344CB8AC3E}">
        <p14:creationId xmlns:p14="http://schemas.microsoft.com/office/powerpoint/2010/main" val="36704763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Backward Chaining: Steps</a:t>
            </a:r>
          </a:p>
        </p:txBody>
      </p:sp>
      <p:sp>
        <p:nvSpPr>
          <p:cNvPr id="3" name="Content Placeholder 2"/>
          <p:cNvSpPr>
            <a:spLocks noGrp="1"/>
          </p:cNvSpPr>
          <p:nvPr>
            <p:ph sz="quarter" idx="13"/>
          </p:nvPr>
        </p:nvSpPr>
        <p:spPr/>
        <p:txBody>
          <a:bodyPr>
            <a:normAutofit fontScale="77500" lnSpcReduction="20000"/>
          </a:bodyPr>
          <a:lstStyle/>
          <a:p>
            <a:r>
              <a:rPr lang="en-GB" dirty="0"/>
              <a:t>First consequent resulting the asked criteria are chosen</a:t>
            </a:r>
          </a:p>
          <a:p>
            <a:r>
              <a:rPr lang="en-GB" dirty="0"/>
              <a:t>Then the antecedents resulting from those statements are added as goals</a:t>
            </a:r>
          </a:p>
          <a:p>
            <a:r>
              <a:rPr lang="en-GB" dirty="0"/>
              <a:t>The second step is repeated until the desired result is achieved</a:t>
            </a:r>
          </a:p>
          <a:p>
            <a:r>
              <a:rPr lang="en-GB" dirty="0"/>
              <a:t>For the same example:</a:t>
            </a:r>
          </a:p>
        </p:txBody>
      </p:sp>
      <p:sp>
        <p:nvSpPr>
          <p:cNvPr id="4" name="Content Placeholder 3"/>
          <p:cNvSpPr>
            <a:spLocks noGrp="1"/>
          </p:cNvSpPr>
          <p:nvPr>
            <p:ph sz="quarter" idx="14"/>
          </p:nvPr>
        </p:nvSpPr>
        <p:spPr/>
        <p:txBody>
          <a:bodyPr>
            <a:normAutofit fontScale="62500" lnSpcReduction="20000"/>
          </a:bodyPr>
          <a:lstStyle/>
          <a:p>
            <a:pPr marL="171450" lvl="1"/>
            <a:r>
              <a:rPr lang="en-GB" dirty="0"/>
              <a:t>The rule base is searched and third and fourth rules are selected as those results to match the goal i.e. find the colour</a:t>
            </a:r>
          </a:p>
          <a:p>
            <a:pPr marL="171450" lvl="1"/>
            <a:r>
              <a:rPr lang="en-GB" dirty="0"/>
              <a:t>Since it is not known that pet is frog so both the antecedents are added as goals</a:t>
            </a:r>
          </a:p>
          <a:p>
            <a:pPr marL="171450" lvl="1"/>
            <a:r>
              <a:rPr lang="en-GB" dirty="0"/>
              <a:t>The rule base is searched again selecting the first two rules that matches the new goals just added to the list</a:t>
            </a:r>
          </a:p>
          <a:p>
            <a:pPr marL="171450" lvl="1"/>
            <a:r>
              <a:rPr lang="en-GB" dirty="0"/>
              <a:t>The antecedent is known to be true for the first statement hence it can be concluded that pet is a frog not canary</a:t>
            </a:r>
          </a:p>
          <a:p>
            <a:pPr marL="171450" lvl="1"/>
            <a:r>
              <a:rPr lang="en-GB" dirty="0"/>
              <a:t>Finally goal is determined i.e. the required colour of animal that croaks and eats flies is green</a:t>
            </a:r>
          </a:p>
          <a:p>
            <a:pPr marL="171450" lvl="1"/>
            <a:endParaRPr lang="en-GB" dirty="0"/>
          </a:p>
          <a:p>
            <a:pPr marL="171450" lvl="1"/>
            <a:endParaRPr lang="en-GB" dirty="0"/>
          </a:p>
        </p:txBody>
      </p:sp>
      <p:sp>
        <p:nvSpPr>
          <p:cNvPr id="5" name="Slide Number Placeholder 4"/>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66</a:t>
            </a:fld>
            <a:endParaRPr kumimoji="0" lang="en-US"/>
          </a:p>
        </p:txBody>
      </p:sp>
    </p:spTree>
    <p:extLst>
      <p:ext uri="{BB962C8B-B14F-4D97-AF65-F5344CB8AC3E}">
        <p14:creationId xmlns:p14="http://schemas.microsoft.com/office/powerpoint/2010/main" val="22157323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US"/>
          </a:p>
        </p:txBody>
      </p:sp>
      <p:sp>
        <p:nvSpPr>
          <p:cNvPr id="6" name="Title 5"/>
          <p:cNvSpPr>
            <a:spLocks noGrp="1"/>
          </p:cNvSpPr>
          <p:nvPr>
            <p:ph type="title"/>
          </p:nvPr>
        </p:nvSpPr>
        <p:spPr/>
        <p:txBody>
          <a:bodyPr>
            <a:normAutofit/>
          </a:bodyPr>
          <a:lstStyle/>
          <a:p>
            <a:r>
              <a:rPr lang="en-US" sz="3600" dirty="0"/>
              <a:t>Structured Knowledge Representation</a:t>
            </a:r>
          </a:p>
        </p:txBody>
      </p:sp>
      <p:sp>
        <p:nvSpPr>
          <p:cNvPr id="5" name="Slide Number Placeholder 4"/>
          <p:cNvSpPr>
            <a:spLocks noGrp="1"/>
          </p:cNvSpPr>
          <p:nvPr>
            <p:ph type="sldNum" sz="quarter" idx="11"/>
          </p:nvPr>
        </p:nvSpPr>
        <p:spPr/>
        <p:txBody>
          <a:bodyPr>
            <a:normAutofit/>
          </a:bodyPr>
          <a:lstStyle/>
          <a:p>
            <a:pPr algn="ctr"/>
            <a:fld id="{8F82E0A0-C266-4798-8C8F-B9F91E9DA37E}" type="slidenum">
              <a:rPr kumimoji="0" lang="en-US" sz="1400" b="1" smtClean="0">
                <a:solidFill>
                  <a:srgbClr val="FFFFFF"/>
                </a:solidFill>
              </a:rPr>
              <a:pPr algn="ctr"/>
              <a:t>67</a:t>
            </a:fld>
            <a:endParaRPr kumimoji="0" lang="en-US"/>
          </a:p>
        </p:txBody>
      </p:sp>
    </p:spTree>
    <p:extLst>
      <p:ext uri="{BB962C8B-B14F-4D97-AF65-F5344CB8AC3E}">
        <p14:creationId xmlns:p14="http://schemas.microsoft.com/office/powerpoint/2010/main" val="25724954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Knowledge</a:t>
            </a:r>
          </a:p>
        </p:txBody>
      </p:sp>
      <p:sp>
        <p:nvSpPr>
          <p:cNvPr id="3" name="Content Placeholder 2"/>
          <p:cNvSpPr>
            <a:spLocks noGrp="1"/>
          </p:cNvSpPr>
          <p:nvPr>
            <p:ph idx="1"/>
          </p:nvPr>
        </p:nvSpPr>
        <p:spPr/>
        <p:txBody>
          <a:bodyPr>
            <a:normAutofit fontScale="85000" lnSpcReduction="20000"/>
          </a:bodyPr>
          <a:lstStyle/>
          <a:p>
            <a:r>
              <a:rPr lang="en-GB" dirty="0"/>
              <a:t>Data</a:t>
            </a:r>
          </a:p>
          <a:p>
            <a:r>
              <a:rPr lang="en-GB" dirty="0"/>
              <a:t>Information</a:t>
            </a:r>
          </a:p>
          <a:p>
            <a:r>
              <a:rPr lang="en-GB" dirty="0"/>
              <a:t>Knowledge</a:t>
            </a:r>
          </a:p>
          <a:p>
            <a:endParaRPr lang="en-GB" dirty="0"/>
          </a:p>
          <a:p>
            <a:r>
              <a:rPr lang="en-GB" dirty="0"/>
              <a:t>Tacit Knowledge</a:t>
            </a:r>
          </a:p>
          <a:p>
            <a:r>
              <a:rPr lang="en-GB" dirty="0"/>
              <a:t>Recorded Knowledge</a:t>
            </a:r>
          </a:p>
          <a:p>
            <a:endParaRPr lang="en-GB" dirty="0"/>
          </a:p>
          <a:p>
            <a:r>
              <a:rPr lang="en-GB" dirty="0"/>
              <a:t>Knowledge Engineering</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68</a:t>
            </a:fld>
            <a:endParaRPr lang="en-GB"/>
          </a:p>
        </p:txBody>
      </p:sp>
    </p:spTree>
    <p:extLst>
      <p:ext uri="{BB962C8B-B14F-4D97-AF65-F5344CB8AC3E}">
        <p14:creationId xmlns:p14="http://schemas.microsoft.com/office/powerpoint/2010/main" val="31362710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Representations and Mappings</a:t>
            </a:r>
          </a:p>
        </p:txBody>
      </p:sp>
      <p:sp>
        <p:nvSpPr>
          <p:cNvPr id="3" name="Content Placeholder 2"/>
          <p:cNvSpPr>
            <a:spLocks noGrp="1"/>
          </p:cNvSpPr>
          <p:nvPr>
            <p:ph idx="1"/>
          </p:nvPr>
        </p:nvSpPr>
        <p:spPr/>
        <p:txBody>
          <a:bodyPr>
            <a:normAutofit fontScale="92500" lnSpcReduction="20000"/>
          </a:bodyPr>
          <a:lstStyle/>
          <a:p>
            <a:r>
              <a:rPr lang="en-GB" dirty="0"/>
              <a:t>Solving Complex Problems is guided by requirement of large amount of knowledge and some mechanisms to manipulate that knowledge and create the solution to the Problem</a:t>
            </a:r>
          </a:p>
          <a:p>
            <a:r>
              <a:rPr lang="en-GB" dirty="0"/>
              <a:t>For that knowledge is to be represented for which the following points are to be considered</a:t>
            </a:r>
          </a:p>
          <a:p>
            <a:pPr lvl="1"/>
            <a:r>
              <a:rPr lang="en-GB" dirty="0"/>
              <a:t>Facts: that we want to represent, i.e. the truth in the representing world</a:t>
            </a:r>
          </a:p>
          <a:p>
            <a:pPr lvl="1"/>
            <a:r>
              <a:rPr lang="en-GB" dirty="0"/>
              <a:t>Representation: in some formal way</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69</a:t>
            </a:fld>
            <a:endParaRPr lang="en-GB"/>
          </a:p>
        </p:txBody>
      </p:sp>
    </p:spTree>
    <p:extLst>
      <p:ext uri="{BB962C8B-B14F-4D97-AF65-F5344CB8AC3E}">
        <p14:creationId xmlns:p14="http://schemas.microsoft.com/office/powerpoint/2010/main" val="353863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Knowledge Representation</a:t>
            </a:r>
          </a:p>
        </p:txBody>
      </p:sp>
      <p:sp>
        <p:nvSpPr>
          <p:cNvPr id="4" name="TextBox 3"/>
          <p:cNvSpPr txBox="1"/>
          <p:nvPr/>
        </p:nvSpPr>
        <p:spPr>
          <a:xfrm>
            <a:off x="844062" y="2099604"/>
            <a:ext cx="157206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sz="2400" dirty="0"/>
          </a:p>
          <a:p>
            <a:pPr algn="ctr"/>
            <a:r>
              <a:rPr lang="en-GB" sz="2400" dirty="0"/>
              <a:t>Facts</a:t>
            </a:r>
          </a:p>
        </p:txBody>
      </p:sp>
      <p:sp>
        <p:nvSpPr>
          <p:cNvPr id="5" name="TextBox 4"/>
          <p:cNvSpPr txBox="1"/>
          <p:nvPr/>
        </p:nvSpPr>
        <p:spPr>
          <a:xfrm>
            <a:off x="4102492" y="2108394"/>
            <a:ext cx="205916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dirty="0"/>
              <a:t>Internal Representation</a:t>
            </a:r>
          </a:p>
        </p:txBody>
      </p:sp>
      <p:cxnSp>
        <p:nvCxnSpPr>
          <p:cNvPr id="7" name="Straight Arrow Connector 6"/>
          <p:cNvCxnSpPr/>
          <p:nvPr/>
        </p:nvCxnSpPr>
        <p:spPr>
          <a:xfrm flipH="1">
            <a:off x="2416127" y="2722099"/>
            <a:ext cx="16775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2416127" y="2226212"/>
            <a:ext cx="168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5665764" y="2916307"/>
            <a:ext cx="7607" cy="84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4568484" y="2916307"/>
            <a:ext cx="3517" cy="84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101305" y="3724220"/>
            <a:ext cx="206034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dirty="0"/>
              <a:t>English Representation</a:t>
            </a:r>
          </a:p>
        </p:txBody>
      </p:sp>
      <p:sp>
        <p:nvSpPr>
          <p:cNvPr id="13" name="Freeform 12"/>
          <p:cNvSpPr/>
          <p:nvPr/>
        </p:nvSpPr>
        <p:spPr>
          <a:xfrm>
            <a:off x="6172201" y="2246316"/>
            <a:ext cx="635210" cy="485192"/>
          </a:xfrm>
          <a:custGeom>
            <a:avLst/>
            <a:gdLst>
              <a:gd name="connsiteX0" fmla="*/ 0 w 846947"/>
              <a:gd name="connsiteY0" fmla="*/ 43535 h 646923"/>
              <a:gd name="connsiteX1" fmla="*/ 759655 w 846947"/>
              <a:gd name="connsiteY1" fmla="*/ 57602 h 646923"/>
              <a:gd name="connsiteX2" fmla="*/ 745588 w 846947"/>
              <a:gd name="connsiteY2" fmla="*/ 606242 h 646923"/>
              <a:gd name="connsiteX3" fmla="*/ 0 w 846947"/>
              <a:gd name="connsiteY3" fmla="*/ 564039 h 646923"/>
            </a:gdLst>
            <a:ahLst/>
            <a:cxnLst>
              <a:cxn ang="0">
                <a:pos x="connsiteX0" y="connsiteY0"/>
              </a:cxn>
              <a:cxn ang="0">
                <a:pos x="connsiteX1" y="connsiteY1"/>
              </a:cxn>
              <a:cxn ang="0">
                <a:pos x="connsiteX2" y="connsiteY2"/>
              </a:cxn>
              <a:cxn ang="0">
                <a:pos x="connsiteX3" y="connsiteY3"/>
              </a:cxn>
            </a:cxnLst>
            <a:rect l="l" t="t" r="r" b="b"/>
            <a:pathLst>
              <a:path w="846947" h="646923">
                <a:moveTo>
                  <a:pt x="0" y="43535"/>
                </a:moveTo>
                <a:cubicBezTo>
                  <a:pt x="317695" y="3676"/>
                  <a:pt x="635390" y="-36182"/>
                  <a:pt x="759655" y="57602"/>
                </a:cubicBezTo>
                <a:cubicBezTo>
                  <a:pt x="883920" y="151386"/>
                  <a:pt x="872197" y="521836"/>
                  <a:pt x="745588" y="606242"/>
                </a:cubicBezTo>
                <a:cubicBezTo>
                  <a:pt x="618979" y="690648"/>
                  <a:pt x="309489" y="627343"/>
                  <a:pt x="0" y="564039"/>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sz="1350"/>
          </a:p>
        </p:txBody>
      </p:sp>
      <p:sp>
        <p:nvSpPr>
          <p:cNvPr id="14" name="TextBox 13"/>
          <p:cNvSpPr txBox="1"/>
          <p:nvPr/>
        </p:nvSpPr>
        <p:spPr>
          <a:xfrm>
            <a:off x="2838157" y="3165232"/>
            <a:ext cx="1490793" cy="507831"/>
          </a:xfrm>
          <a:prstGeom prst="rect">
            <a:avLst/>
          </a:prstGeom>
          <a:noFill/>
        </p:spPr>
        <p:txBody>
          <a:bodyPr wrap="none" rtlCol="0">
            <a:spAutoFit/>
          </a:bodyPr>
          <a:lstStyle/>
          <a:p>
            <a:r>
              <a:rPr lang="en-GB" sz="1350" dirty="0"/>
              <a:t>Natural Language </a:t>
            </a:r>
          </a:p>
          <a:p>
            <a:r>
              <a:rPr lang="en-GB" sz="1350" dirty="0"/>
              <a:t>Generation</a:t>
            </a:r>
          </a:p>
        </p:txBody>
      </p:sp>
      <p:sp>
        <p:nvSpPr>
          <p:cNvPr id="15" name="TextBox 14"/>
          <p:cNvSpPr txBox="1"/>
          <p:nvPr/>
        </p:nvSpPr>
        <p:spPr>
          <a:xfrm>
            <a:off x="5918982" y="3091376"/>
            <a:ext cx="1442703" cy="507831"/>
          </a:xfrm>
          <a:prstGeom prst="rect">
            <a:avLst/>
          </a:prstGeom>
          <a:noFill/>
        </p:spPr>
        <p:txBody>
          <a:bodyPr wrap="none" rtlCol="0">
            <a:spAutoFit/>
          </a:bodyPr>
          <a:lstStyle/>
          <a:p>
            <a:r>
              <a:rPr lang="en-GB" sz="1350" dirty="0"/>
              <a:t>Natural Language</a:t>
            </a:r>
          </a:p>
          <a:p>
            <a:r>
              <a:rPr lang="en-GB" sz="1350" dirty="0"/>
              <a:t>Understanding</a:t>
            </a:r>
          </a:p>
        </p:txBody>
      </p:sp>
      <p:sp>
        <p:nvSpPr>
          <p:cNvPr id="23" name="TextBox 22"/>
          <p:cNvSpPr txBox="1"/>
          <p:nvPr/>
        </p:nvSpPr>
        <p:spPr>
          <a:xfrm>
            <a:off x="6807411" y="2025748"/>
            <a:ext cx="1331839" cy="300082"/>
          </a:xfrm>
          <a:prstGeom prst="rect">
            <a:avLst/>
          </a:prstGeom>
          <a:noFill/>
        </p:spPr>
        <p:txBody>
          <a:bodyPr wrap="none" rtlCol="0">
            <a:spAutoFit/>
          </a:bodyPr>
          <a:lstStyle/>
          <a:p>
            <a:r>
              <a:rPr lang="en-GB" sz="1350" dirty="0"/>
              <a:t>Reasoning Agent</a:t>
            </a:r>
          </a:p>
        </p:txBody>
      </p:sp>
      <p:sp>
        <p:nvSpPr>
          <p:cNvPr id="24" name="TextBox 23"/>
          <p:cNvSpPr txBox="1"/>
          <p:nvPr/>
        </p:nvSpPr>
        <p:spPr>
          <a:xfrm>
            <a:off x="3144129" y="1972993"/>
            <a:ext cx="260008" cy="300082"/>
          </a:xfrm>
          <a:prstGeom prst="rect">
            <a:avLst/>
          </a:prstGeom>
          <a:noFill/>
        </p:spPr>
        <p:txBody>
          <a:bodyPr wrap="none" rtlCol="0">
            <a:spAutoFit/>
          </a:bodyPr>
          <a:lstStyle/>
          <a:p>
            <a:r>
              <a:rPr lang="en-GB" sz="1350" dirty="0"/>
              <a:t>*</a:t>
            </a:r>
          </a:p>
        </p:txBody>
      </p:sp>
      <p:sp>
        <p:nvSpPr>
          <p:cNvPr id="25" name="TextBox 24"/>
          <p:cNvSpPr txBox="1"/>
          <p:nvPr/>
        </p:nvSpPr>
        <p:spPr>
          <a:xfrm>
            <a:off x="3270739" y="2731507"/>
            <a:ext cx="260008" cy="300082"/>
          </a:xfrm>
          <a:prstGeom prst="rect">
            <a:avLst/>
          </a:prstGeom>
          <a:noFill/>
        </p:spPr>
        <p:txBody>
          <a:bodyPr wrap="none" rtlCol="0">
            <a:spAutoFit/>
          </a:bodyPr>
          <a:lstStyle/>
          <a:p>
            <a:r>
              <a:rPr lang="en-GB" sz="1350" dirty="0"/>
              <a:t>*</a:t>
            </a:r>
          </a:p>
        </p:txBody>
      </p:sp>
      <p:sp>
        <p:nvSpPr>
          <p:cNvPr id="26" name="TextBox 25"/>
          <p:cNvSpPr txBox="1"/>
          <p:nvPr/>
        </p:nvSpPr>
        <p:spPr>
          <a:xfrm>
            <a:off x="2268415" y="1413803"/>
            <a:ext cx="4064446" cy="369332"/>
          </a:xfrm>
          <a:prstGeom prst="rect">
            <a:avLst/>
          </a:prstGeom>
          <a:noFill/>
        </p:spPr>
        <p:txBody>
          <a:bodyPr wrap="none" rtlCol="0">
            <a:spAutoFit/>
          </a:bodyPr>
          <a:lstStyle/>
          <a:p>
            <a:r>
              <a:rPr lang="en-GB" dirty="0"/>
              <a:t>Figure: Mapping Facts and Representation</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7</a:t>
            </a:fld>
            <a:endParaRPr lang="en-GB"/>
          </a:p>
        </p:txBody>
      </p:sp>
    </p:spTree>
    <p:extLst>
      <p:ext uri="{BB962C8B-B14F-4D97-AF65-F5344CB8AC3E}">
        <p14:creationId xmlns:p14="http://schemas.microsoft.com/office/powerpoint/2010/main" val="32336770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Representations and Mappings</a:t>
            </a:r>
          </a:p>
        </p:txBody>
      </p:sp>
      <p:sp>
        <p:nvSpPr>
          <p:cNvPr id="3" name="Content Placeholder 2"/>
          <p:cNvSpPr>
            <a:spLocks noGrp="1"/>
          </p:cNvSpPr>
          <p:nvPr>
            <p:ph idx="1"/>
          </p:nvPr>
        </p:nvSpPr>
        <p:spPr/>
        <p:txBody>
          <a:bodyPr>
            <a:normAutofit fontScale="92500" lnSpcReduction="20000"/>
          </a:bodyPr>
          <a:lstStyle/>
          <a:p>
            <a:r>
              <a:rPr lang="en-GB" dirty="0"/>
              <a:t>For structuring these entities one way is to think at two levels:</a:t>
            </a:r>
          </a:p>
          <a:p>
            <a:pPr lvl="1"/>
            <a:r>
              <a:rPr lang="en-GB" dirty="0"/>
              <a:t>The knowledge level </a:t>
            </a:r>
          </a:p>
          <a:p>
            <a:pPr lvl="1"/>
            <a:r>
              <a:rPr lang="en-GB" dirty="0"/>
              <a:t>The symbol level</a:t>
            </a:r>
          </a:p>
          <a:p>
            <a:r>
              <a:rPr lang="en-GB" dirty="0"/>
              <a:t>At knowledge level facts are described</a:t>
            </a:r>
          </a:p>
          <a:p>
            <a:r>
              <a:rPr lang="en-GB" dirty="0"/>
              <a:t>At symbol level objects represented at knowledge level are defined in terms of symbols that can be manipulated by programs</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70</a:t>
            </a:fld>
            <a:endParaRPr lang="en-GB"/>
          </a:p>
        </p:txBody>
      </p:sp>
    </p:spTree>
    <p:extLst>
      <p:ext uri="{BB962C8B-B14F-4D97-AF65-F5344CB8AC3E}">
        <p14:creationId xmlns:p14="http://schemas.microsoft.com/office/powerpoint/2010/main" val="2364203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Representations and Mappings (Reviewing)</a:t>
            </a:r>
          </a:p>
        </p:txBody>
      </p:sp>
      <p:sp>
        <p:nvSpPr>
          <p:cNvPr id="4" name="TextBox 3"/>
          <p:cNvSpPr txBox="1"/>
          <p:nvPr/>
        </p:nvSpPr>
        <p:spPr>
          <a:xfrm>
            <a:off x="844062" y="2099604"/>
            <a:ext cx="157206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sz="2400" dirty="0"/>
          </a:p>
          <a:p>
            <a:pPr algn="ctr"/>
            <a:r>
              <a:rPr lang="en-GB" sz="2400" dirty="0"/>
              <a:t>Facts</a:t>
            </a:r>
          </a:p>
        </p:txBody>
      </p:sp>
      <p:sp>
        <p:nvSpPr>
          <p:cNvPr id="5" name="TextBox 4"/>
          <p:cNvSpPr txBox="1"/>
          <p:nvPr/>
        </p:nvSpPr>
        <p:spPr>
          <a:xfrm>
            <a:off x="4102492" y="2108394"/>
            <a:ext cx="205916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dirty="0"/>
              <a:t>Internal Representation</a:t>
            </a:r>
          </a:p>
        </p:txBody>
      </p:sp>
      <p:cxnSp>
        <p:nvCxnSpPr>
          <p:cNvPr id="7" name="Straight Arrow Connector 6"/>
          <p:cNvCxnSpPr/>
          <p:nvPr/>
        </p:nvCxnSpPr>
        <p:spPr>
          <a:xfrm flipH="1">
            <a:off x="2416127" y="2722099"/>
            <a:ext cx="16775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2416127" y="2226212"/>
            <a:ext cx="168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5665764" y="2916307"/>
            <a:ext cx="7607" cy="84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4568484" y="2916307"/>
            <a:ext cx="3517" cy="84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101305" y="3724220"/>
            <a:ext cx="206034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dirty="0"/>
              <a:t>English Representation</a:t>
            </a:r>
          </a:p>
        </p:txBody>
      </p:sp>
      <p:sp>
        <p:nvSpPr>
          <p:cNvPr id="13" name="Freeform 12"/>
          <p:cNvSpPr/>
          <p:nvPr/>
        </p:nvSpPr>
        <p:spPr>
          <a:xfrm>
            <a:off x="6172201" y="2246316"/>
            <a:ext cx="635210" cy="485192"/>
          </a:xfrm>
          <a:custGeom>
            <a:avLst/>
            <a:gdLst>
              <a:gd name="connsiteX0" fmla="*/ 0 w 846947"/>
              <a:gd name="connsiteY0" fmla="*/ 43535 h 646923"/>
              <a:gd name="connsiteX1" fmla="*/ 759655 w 846947"/>
              <a:gd name="connsiteY1" fmla="*/ 57602 h 646923"/>
              <a:gd name="connsiteX2" fmla="*/ 745588 w 846947"/>
              <a:gd name="connsiteY2" fmla="*/ 606242 h 646923"/>
              <a:gd name="connsiteX3" fmla="*/ 0 w 846947"/>
              <a:gd name="connsiteY3" fmla="*/ 564039 h 646923"/>
            </a:gdLst>
            <a:ahLst/>
            <a:cxnLst>
              <a:cxn ang="0">
                <a:pos x="connsiteX0" y="connsiteY0"/>
              </a:cxn>
              <a:cxn ang="0">
                <a:pos x="connsiteX1" y="connsiteY1"/>
              </a:cxn>
              <a:cxn ang="0">
                <a:pos x="connsiteX2" y="connsiteY2"/>
              </a:cxn>
              <a:cxn ang="0">
                <a:pos x="connsiteX3" y="connsiteY3"/>
              </a:cxn>
            </a:cxnLst>
            <a:rect l="l" t="t" r="r" b="b"/>
            <a:pathLst>
              <a:path w="846947" h="646923">
                <a:moveTo>
                  <a:pt x="0" y="43535"/>
                </a:moveTo>
                <a:cubicBezTo>
                  <a:pt x="317695" y="3676"/>
                  <a:pt x="635390" y="-36182"/>
                  <a:pt x="759655" y="57602"/>
                </a:cubicBezTo>
                <a:cubicBezTo>
                  <a:pt x="883920" y="151386"/>
                  <a:pt x="872197" y="521836"/>
                  <a:pt x="745588" y="606242"/>
                </a:cubicBezTo>
                <a:cubicBezTo>
                  <a:pt x="618979" y="690648"/>
                  <a:pt x="309489" y="627343"/>
                  <a:pt x="0" y="564039"/>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sz="1350"/>
          </a:p>
        </p:txBody>
      </p:sp>
      <p:sp>
        <p:nvSpPr>
          <p:cNvPr id="14" name="TextBox 13"/>
          <p:cNvSpPr txBox="1"/>
          <p:nvPr/>
        </p:nvSpPr>
        <p:spPr>
          <a:xfrm>
            <a:off x="2838157" y="3165232"/>
            <a:ext cx="1490793" cy="507831"/>
          </a:xfrm>
          <a:prstGeom prst="rect">
            <a:avLst/>
          </a:prstGeom>
          <a:noFill/>
        </p:spPr>
        <p:txBody>
          <a:bodyPr wrap="none" rtlCol="0">
            <a:spAutoFit/>
          </a:bodyPr>
          <a:lstStyle/>
          <a:p>
            <a:r>
              <a:rPr lang="en-GB" sz="1350" dirty="0"/>
              <a:t>Natural Language </a:t>
            </a:r>
          </a:p>
          <a:p>
            <a:r>
              <a:rPr lang="en-GB" sz="1350" dirty="0"/>
              <a:t>Generation</a:t>
            </a:r>
          </a:p>
        </p:txBody>
      </p:sp>
      <p:sp>
        <p:nvSpPr>
          <p:cNvPr id="15" name="TextBox 14"/>
          <p:cNvSpPr txBox="1"/>
          <p:nvPr/>
        </p:nvSpPr>
        <p:spPr>
          <a:xfrm>
            <a:off x="5918982" y="3091376"/>
            <a:ext cx="1442703" cy="507831"/>
          </a:xfrm>
          <a:prstGeom prst="rect">
            <a:avLst/>
          </a:prstGeom>
          <a:noFill/>
        </p:spPr>
        <p:txBody>
          <a:bodyPr wrap="none" rtlCol="0">
            <a:spAutoFit/>
          </a:bodyPr>
          <a:lstStyle/>
          <a:p>
            <a:r>
              <a:rPr lang="en-GB" sz="1350" dirty="0"/>
              <a:t>Natural Language</a:t>
            </a:r>
          </a:p>
          <a:p>
            <a:r>
              <a:rPr lang="en-GB" sz="1350" dirty="0"/>
              <a:t>Understanding</a:t>
            </a:r>
          </a:p>
        </p:txBody>
      </p:sp>
      <p:sp>
        <p:nvSpPr>
          <p:cNvPr id="23" name="TextBox 22"/>
          <p:cNvSpPr txBox="1"/>
          <p:nvPr/>
        </p:nvSpPr>
        <p:spPr>
          <a:xfrm>
            <a:off x="6807411" y="2025748"/>
            <a:ext cx="1331839" cy="300082"/>
          </a:xfrm>
          <a:prstGeom prst="rect">
            <a:avLst/>
          </a:prstGeom>
          <a:noFill/>
        </p:spPr>
        <p:txBody>
          <a:bodyPr wrap="none" rtlCol="0">
            <a:spAutoFit/>
          </a:bodyPr>
          <a:lstStyle/>
          <a:p>
            <a:r>
              <a:rPr lang="en-GB" sz="1350" dirty="0"/>
              <a:t>Reasoning Agent</a:t>
            </a:r>
          </a:p>
        </p:txBody>
      </p:sp>
      <p:sp>
        <p:nvSpPr>
          <p:cNvPr id="24" name="TextBox 23"/>
          <p:cNvSpPr txBox="1"/>
          <p:nvPr/>
        </p:nvSpPr>
        <p:spPr>
          <a:xfrm>
            <a:off x="3144129" y="1972993"/>
            <a:ext cx="260008" cy="300082"/>
          </a:xfrm>
          <a:prstGeom prst="rect">
            <a:avLst/>
          </a:prstGeom>
          <a:noFill/>
        </p:spPr>
        <p:txBody>
          <a:bodyPr wrap="none" rtlCol="0">
            <a:spAutoFit/>
          </a:bodyPr>
          <a:lstStyle/>
          <a:p>
            <a:r>
              <a:rPr lang="en-GB" sz="1350" dirty="0"/>
              <a:t>*</a:t>
            </a:r>
          </a:p>
        </p:txBody>
      </p:sp>
      <p:sp>
        <p:nvSpPr>
          <p:cNvPr id="25" name="TextBox 24"/>
          <p:cNvSpPr txBox="1"/>
          <p:nvPr/>
        </p:nvSpPr>
        <p:spPr>
          <a:xfrm>
            <a:off x="3270739" y="2731507"/>
            <a:ext cx="260008" cy="300082"/>
          </a:xfrm>
          <a:prstGeom prst="rect">
            <a:avLst/>
          </a:prstGeom>
          <a:noFill/>
        </p:spPr>
        <p:txBody>
          <a:bodyPr wrap="none" rtlCol="0">
            <a:spAutoFit/>
          </a:bodyPr>
          <a:lstStyle/>
          <a:p>
            <a:r>
              <a:rPr lang="en-GB" sz="1350" dirty="0"/>
              <a:t>*</a:t>
            </a:r>
          </a:p>
        </p:txBody>
      </p:sp>
      <p:sp>
        <p:nvSpPr>
          <p:cNvPr id="26" name="TextBox 25"/>
          <p:cNvSpPr txBox="1"/>
          <p:nvPr/>
        </p:nvSpPr>
        <p:spPr>
          <a:xfrm>
            <a:off x="2268415" y="1413803"/>
            <a:ext cx="4064446" cy="369332"/>
          </a:xfrm>
          <a:prstGeom prst="rect">
            <a:avLst/>
          </a:prstGeom>
          <a:noFill/>
        </p:spPr>
        <p:txBody>
          <a:bodyPr wrap="none" rtlCol="0">
            <a:spAutoFit/>
          </a:bodyPr>
          <a:lstStyle/>
          <a:p>
            <a:r>
              <a:rPr lang="en-GB" dirty="0"/>
              <a:t>Figure: Mapping Facts and Representation</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71</a:t>
            </a:fld>
            <a:endParaRPr lang="en-GB"/>
          </a:p>
        </p:txBody>
      </p:sp>
    </p:spTree>
    <p:extLst>
      <p:ext uri="{BB962C8B-B14F-4D97-AF65-F5344CB8AC3E}">
        <p14:creationId xmlns:p14="http://schemas.microsoft.com/office/powerpoint/2010/main" val="28702843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Representations and Mappings</a:t>
            </a:r>
          </a:p>
        </p:txBody>
      </p:sp>
      <p:sp>
        <p:nvSpPr>
          <p:cNvPr id="3" name="Content Placeholder 2"/>
          <p:cNvSpPr>
            <a:spLocks noGrp="1"/>
          </p:cNvSpPr>
          <p:nvPr>
            <p:ph idx="1"/>
          </p:nvPr>
        </p:nvSpPr>
        <p:spPr/>
        <p:txBody>
          <a:bodyPr>
            <a:normAutofit fontScale="85000" lnSpcReduction="10000"/>
          </a:bodyPr>
          <a:lstStyle/>
          <a:p>
            <a:r>
              <a:rPr lang="en-GB" dirty="0"/>
              <a:t>Rather than thinking of one level on top of another, focusing on facts, representations and on the two way mappings that must exist between them is more important</a:t>
            </a:r>
          </a:p>
          <a:p>
            <a:r>
              <a:rPr lang="en-GB" dirty="0"/>
              <a:t>These links are called Representation Mappings</a:t>
            </a:r>
          </a:p>
          <a:p>
            <a:r>
              <a:rPr lang="en-GB" dirty="0"/>
              <a:t>Forward Representation Mapping maps facts to representations </a:t>
            </a:r>
          </a:p>
          <a:p>
            <a:r>
              <a:rPr lang="en-GB" dirty="0"/>
              <a:t>Backward Representation Mapping maps representations to facts</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72</a:t>
            </a:fld>
            <a:endParaRPr lang="en-GB"/>
          </a:p>
        </p:txBody>
      </p:sp>
    </p:spTree>
    <p:extLst>
      <p:ext uri="{BB962C8B-B14F-4D97-AF65-F5344CB8AC3E}">
        <p14:creationId xmlns:p14="http://schemas.microsoft.com/office/powerpoint/2010/main" val="1429103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Representations and Mappings</a:t>
            </a:r>
          </a:p>
        </p:txBody>
      </p:sp>
      <p:sp>
        <p:nvSpPr>
          <p:cNvPr id="4" name="TextBox 3"/>
          <p:cNvSpPr txBox="1"/>
          <p:nvPr/>
        </p:nvSpPr>
        <p:spPr>
          <a:xfrm>
            <a:off x="988286" y="1477108"/>
            <a:ext cx="1532984" cy="461665"/>
          </a:xfrm>
          <a:prstGeom prst="rect">
            <a:avLst/>
          </a:prstGeom>
          <a:noFill/>
        </p:spPr>
        <p:txBody>
          <a:bodyPr wrap="none" rtlCol="0">
            <a:spAutoFit/>
          </a:bodyPr>
          <a:lstStyle/>
          <a:p>
            <a:r>
              <a:rPr lang="en-GB" sz="2400" dirty="0"/>
              <a:t>Initial Facts</a:t>
            </a:r>
          </a:p>
        </p:txBody>
      </p:sp>
      <p:sp>
        <p:nvSpPr>
          <p:cNvPr id="6" name="TextBox 5"/>
          <p:cNvSpPr txBox="1"/>
          <p:nvPr/>
        </p:nvSpPr>
        <p:spPr>
          <a:xfrm>
            <a:off x="6161649" y="1477108"/>
            <a:ext cx="1449628" cy="461665"/>
          </a:xfrm>
          <a:prstGeom prst="rect">
            <a:avLst/>
          </a:prstGeom>
          <a:noFill/>
        </p:spPr>
        <p:txBody>
          <a:bodyPr wrap="none" rtlCol="0">
            <a:spAutoFit/>
          </a:bodyPr>
          <a:lstStyle/>
          <a:p>
            <a:r>
              <a:rPr lang="en-GB" sz="2400" dirty="0"/>
              <a:t>Final Facts</a:t>
            </a:r>
          </a:p>
        </p:txBody>
      </p:sp>
      <p:sp>
        <p:nvSpPr>
          <p:cNvPr id="7" name="TextBox 6"/>
          <p:cNvSpPr txBox="1"/>
          <p:nvPr/>
        </p:nvSpPr>
        <p:spPr>
          <a:xfrm>
            <a:off x="738723" y="3756074"/>
            <a:ext cx="1993303" cy="1200329"/>
          </a:xfrm>
          <a:prstGeom prst="rect">
            <a:avLst/>
          </a:prstGeom>
          <a:noFill/>
        </p:spPr>
        <p:txBody>
          <a:bodyPr wrap="none" rtlCol="0">
            <a:spAutoFit/>
          </a:bodyPr>
          <a:lstStyle/>
          <a:p>
            <a:r>
              <a:rPr lang="en-GB" sz="2400" dirty="0"/>
              <a:t>Internal </a:t>
            </a:r>
          </a:p>
          <a:p>
            <a:r>
              <a:rPr lang="en-GB" sz="2400" dirty="0"/>
              <a:t>Representation</a:t>
            </a:r>
          </a:p>
          <a:p>
            <a:r>
              <a:rPr lang="en-GB" sz="2400" dirty="0"/>
              <a:t>Of Initial Facts</a:t>
            </a:r>
          </a:p>
        </p:txBody>
      </p:sp>
      <p:sp>
        <p:nvSpPr>
          <p:cNvPr id="8" name="TextBox 7"/>
          <p:cNvSpPr txBox="1"/>
          <p:nvPr/>
        </p:nvSpPr>
        <p:spPr>
          <a:xfrm>
            <a:off x="5856783" y="3756074"/>
            <a:ext cx="1993303" cy="1200329"/>
          </a:xfrm>
          <a:prstGeom prst="rect">
            <a:avLst/>
          </a:prstGeom>
          <a:noFill/>
        </p:spPr>
        <p:txBody>
          <a:bodyPr wrap="none" rtlCol="0">
            <a:spAutoFit/>
          </a:bodyPr>
          <a:lstStyle/>
          <a:p>
            <a:r>
              <a:rPr lang="en-GB" sz="2400" dirty="0"/>
              <a:t>Internal </a:t>
            </a:r>
          </a:p>
          <a:p>
            <a:r>
              <a:rPr lang="en-GB" sz="2400" dirty="0"/>
              <a:t>Representation</a:t>
            </a:r>
          </a:p>
          <a:p>
            <a:r>
              <a:rPr lang="en-GB" sz="2400" dirty="0"/>
              <a:t>Of Final Facts</a:t>
            </a:r>
          </a:p>
        </p:txBody>
      </p:sp>
      <p:cxnSp>
        <p:nvCxnSpPr>
          <p:cNvPr id="10" name="Straight Arrow Connector 9"/>
          <p:cNvCxnSpPr>
            <a:stCxn id="4" idx="3"/>
            <a:endCxn id="6" idx="1"/>
          </p:cNvCxnSpPr>
          <p:nvPr/>
        </p:nvCxnSpPr>
        <p:spPr>
          <a:xfrm>
            <a:off x="2521270" y="1707941"/>
            <a:ext cx="3640379" cy="0"/>
          </a:xfrm>
          <a:prstGeom prst="straightConnector1">
            <a:avLst/>
          </a:prstGeom>
          <a:ln>
            <a:prstDash val="lgDashDotDot"/>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3"/>
            <a:endCxn id="8" idx="1"/>
          </p:cNvCxnSpPr>
          <p:nvPr/>
        </p:nvCxnSpPr>
        <p:spPr>
          <a:xfrm>
            <a:off x="2732026" y="4356239"/>
            <a:ext cx="31247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4" idx="2"/>
            <a:endCxn id="7" idx="0"/>
          </p:cNvCxnSpPr>
          <p:nvPr/>
        </p:nvCxnSpPr>
        <p:spPr>
          <a:xfrm flipH="1">
            <a:off x="1735375" y="1938773"/>
            <a:ext cx="19403" cy="1817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6" idx="2"/>
            <a:endCxn id="8" idx="0"/>
          </p:cNvCxnSpPr>
          <p:nvPr/>
        </p:nvCxnSpPr>
        <p:spPr>
          <a:xfrm flipH="1">
            <a:off x="6853435" y="1938773"/>
            <a:ext cx="33028" cy="1817301"/>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3102057" y="1403252"/>
            <a:ext cx="2339808" cy="369332"/>
          </a:xfrm>
          <a:prstGeom prst="rect">
            <a:avLst/>
          </a:prstGeom>
          <a:noFill/>
        </p:spPr>
        <p:txBody>
          <a:bodyPr wrap="none" rtlCol="0">
            <a:spAutoFit/>
          </a:bodyPr>
          <a:lstStyle/>
          <a:p>
            <a:r>
              <a:rPr lang="en-GB" dirty="0"/>
              <a:t>Desired Real Reasoning</a:t>
            </a:r>
          </a:p>
        </p:txBody>
      </p:sp>
      <p:sp>
        <p:nvSpPr>
          <p:cNvPr id="24" name="TextBox 23"/>
          <p:cNvSpPr txBox="1"/>
          <p:nvPr/>
        </p:nvSpPr>
        <p:spPr>
          <a:xfrm>
            <a:off x="3186333" y="4072597"/>
            <a:ext cx="2248693" cy="369332"/>
          </a:xfrm>
          <a:prstGeom prst="rect">
            <a:avLst/>
          </a:prstGeom>
          <a:noFill/>
        </p:spPr>
        <p:txBody>
          <a:bodyPr wrap="none" rtlCol="0">
            <a:spAutoFit/>
          </a:bodyPr>
          <a:lstStyle/>
          <a:p>
            <a:r>
              <a:rPr lang="en-GB" dirty="0"/>
              <a:t>Operation of Program</a:t>
            </a:r>
          </a:p>
        </p:txBody>
      </p:sp>
      <p:sp>
        <p:nvSpPr>
          <p:cNvPr id="25" name="TextBox 24"/>
          <p:cNvSpPr txBox="1"/>
          <p:nvPr/>
        </p:nvSpPr>
        <p:spPr>
          <a:xfrm>
            <a:off x="1867486" y="2257864"/>
            <a:ext cx="1604478" cy="923330"/>
          </a:xfrm>
          <a:prstGeom prst="rect">
            <a:avLst/>
          </a:prstGeom>
          <a:noFill/>
        </p:spPr>
        <p:txBody>
          <a:bodyPr wrap="none" rtlCol="0">
            <a:spAutoFit/>
          </a:bodyPr>
          <a:lstStyle/>
          <a:p>
            <a:r>
              <a:rPr lang="en-GB" dirty="0"/>
              <a:t>Forward</a:t>
            </a:r>
          </a:p>
          <a:p>
            <a:r>
              <a:rPr lang="en-GB" dirty="0"/>
              <a:t>Representation </a:t>
            </a:r>
          </a:p>
          <a:p>
            <a:r>
              <a:rPr lang="en-GB" dirty="0"/>
              <a:t>Mapping</a:t>
            </a:r>
          </a:p>
        </p:txBody>
      </p:sp>
      <p:sp>
        <p:nvSpPr>
          <p:cNvPr id="26" name="TextBox 25"/>
          <p:cNvSpPr txBox="1"/>
          <p:nvPr/>
        </p:nvSpPr>
        <p:spPr>
          <a:xfrm>
            <a:off x="5182774" y="2257864"/>
            <a:ext cx="1540358" cy="923330"/>
          </a:xfrm>
          <a:prstGeom prst="rect">
            <a:avLst/>
          </a:prstGeom>
          <a:noFill/>
        </p:spPr>
        <p:txBody>
          <a:bodyPr wrap="none" rtlCol="0">
            <a:spAutoFit/>
          </a:bodyPr>
          <a:lstStyle/>
          <a:p>
            <a:pPr algn="r"/>
            <a:r>
              <a:rPr lang="en-GB" dirty="0"/>
              <a:t>Backward </a:t>
            </a:r>
          </a:p>
          <a:p>
            <a:pPr algn="r"/>
            <a:r>
              <a:rPr lang="en-GB" dirty="0"/>
              <a:t>Representation</a:t>
            </a:r>
          </a:p>
          <a:p>
            <a:pPr algn="r"/>
            <a:r>
              <a:rPr lang="en-GB" dirty="0"/>
              <a:t>Mapping</a:t>
            </a:r>
          </a:p>
        </p:txBody>
      </p:sp>
      <p:sp>
        <p:nvSpPr>
          <p:cNvPr id="27" name="TextBox 26"/>
          <p:cNvSpPr txBox="1"/>
          <p:nvPr/>
        </p:nvSpPr>
        <p:spPr>
          <a:xfrm>
            <a:off x="7332785" y="2405576"/>
            <a:ext cx="1771639" cy="1061829"/>
          </a:xfrm>
          <a:prstGeom prst="rect">
            <a:avLst/>
          </a:prstGeom>
          <a:noFill/>
        </p:spPr>
        <p:txBody>
          <a:bodyPr wrap="none" rtlCol="0">
            <a:spAutoFit/>
          </a:bodyPr>
          <a:lstStyle/>
          <a:p>
            <a:r>
              <a:rPr lang="en-GB" sz="2100" dirty="0"/>
              <a:t>Figure:</a:t>
            </a:r>
          </a:p>
          <a:p>
            <a:r>
              <a:rPr lang="en-GB" sz="2100" dirty="0"/>
              <a:t>Representation</a:t>
            </a:r>
          </a:p>
          <a:p>
            <a:r>
              <a:rPr lang="en-GB" sz="2100" dirty="0"/>
              <a:t>Of Facts </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73</a:t>
            </a:fld>
            <a:endParaRPr lang="en-GB"/>
          </a:p>
        </p:txBody>
      </p:sp>
    </p:spTree>
    <p:extLst>
      <p:ext uri="{BB962C8B-B14F-4D97-AF65-F5344CB8AC3E}">
        <p14:creationId xmlns:p14="http://schemas.microsoft.com/office/powerpoint/2010/main" val="13325934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Approaches to Knowledge Representation</a:t>
            </a:r>
          </a:p>
        </p:txBody>
      </p:sp>
      <p:sp>
        <p:nvSpPr>
          <p:cNvPr id="3" name="Content Placeholder 2"/>
          <p:cNvSpPr>
            <a:spLocks noGrp="1"/>
          </p:cNvSpPr>
          <p:nvPr>
            <p:ph idx="1"/>
          </p:nvPr>
        </p:nvSpPr>
        <p:spPr/>
        <p:txBody>
          <a:bodyPr>
            <a:normAutofit fontScale="77500" lnSpcReduction="20000"/>
          </a:bodyPr>
          <a:lstStyle/>
          <a:p>
            <a:pPr marL="0" indent="0">
              <a:buNone/>
            </a:pPr>
            <a:r>
              <a:rPr lang="en-GB" dirty="0"/>
              <a:t>For a good system following four properties are must</a:t>
            </a:r>
          </a:p>
          <a:p>
            <a:pPr lvl="1"/>
            <a:r>
              <a:rPr lang="en-GB" dirty="0"/>
              <a:t>Representational Adequacy: Ability to represent all kind of knowledge that are needed in the domain</a:t>
            </a:r>
          </a:p>
          <a:p>
            <a:pPr lvl="1"/>
            <a:r>
              <a:rPr lang="en-GB" dirty="0"/>
              <a:t>Inferential Adequacy: Ability to manipulate the representational structure in such a way as to derive new structures corresponding to new knowledge inferred from old</a:t>
            </a:r>
          </a:p>
          <a:p>
            <a:pPr lvl="1"/>
            <a:r>
              <a:rPr lang="en-GB" dirty="0"/>
              <a:t>Inferential Efficiency: Ability to incorporate into the knowledge structure additional information that can be used to focus the attention of the inference mechanism in the most promising direction</a:t>
            </a:r>
          </a:p>
          <a:p>
            <a:pPr lvl="1"/>
            <a:r>
              <a:rPr lang="en-GB" dirty="0" err="1"/>
              <a:t>Acquisitional</a:t>
            </a:r>
            <a:r>
              <a:rPr lang="en-GB" dirty="0"/>
              <a:t> Efficiency: Ability to acquire new information easily</a:t>
            </a:r>
          </a:p>
          <a:p>
            <a:pPr lvl="1"/>
            <a:endParaRPr lang="en-GB" dirty="0"/>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74</a:t>
            </a:fld>
            <a:endParaRPr lang="en-GB"/>
          </a:p>
        </p:txBody>
      </p:sp>
    </p:spTree>
    <p:extLst>
      <p:ext uri="{BB962C8B-B14F-4D97-AF65-F5344CB8AC3E}">
        <p14:creationId xmlns:p14="http://schemas.microsoft.com/office/powerpoint/2010/main" val="31783160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Knowledge Representation: Types</a:t>
            </a:r>
          </a:p>
        </p:txBody>
      </p:sp>
      <p:sp>
        <p:nvSpPr>
          <p:cNvPr id="3" name="Content Placeholder 2"/>
          <p:cNvSpPr>
            <a:spLocks noGrp="1"/>
          </p:cNvSpPr>
          <p:nvPr>
            <p:ph sz="quarter" idx="13"/>
          </p:nvPr>
        </p:nvSpPr>
        <p:spPr/>
        <p:txBody>
          <a:bodyPr>
            <a:normAutofit fontScale="77500" lnSpcReduction="20000"/>
          </a:bodyPr>
          <a:lstStyle/>
          <a:p>
            <a:r>
              <a:rPr lang="en-GB" dirty="0"/>
              <a:t>Simple Relational Knowledge</a:t>
            </a:r>
          </a:p>
          <a:p>
            <a:pPr lvl="1"/>
            <a:r>
              <a:rPr lang="en-GB" dirty="0"/>
              <a:t>The simplest way to represent declarative facts is as a set of relations of the same sort used in database system</a:t>
            </a:r>
          </a:p>
          <a:p>
            <a:endParaRPr lang="en-GB" dirty="0"/>
          </a:p>
          <a:p>
            <a:r>
              <a:rPr lang="en-GB" dirty="0"/>
              <a:t>Inheritable Knowledge</a:t>
            </a:r>
          </a:p>
          <a:p>
            <a:pPr lvl="1"/>
            <a:r>
              <a:rPr lang="en-GB" dirty="0"/>
              <a:t>Structure must be designed to correspond to the inference mechanism that are desired</a:t>
            </a:r>
          </a:p>
        </p:txBody>
      </p:sp>
      <p:sp>
        <p:nvSpPr>
          <p:cNvPr id="6" name="Content Placeholder 5"/>
          <p:cNvSpPr>
            <a:spLocks noGrp="1"/>
          </p:cNvSpPr>
          <p:nvPr>
            <p:ph sz="quarter" idx="14"/>
          </p:nvPr>
        </p:nvSpPr>
        <p:spPr/>
        <p:txBody>
          <a:bodyPr>
            <a:normAutofit fontScale="62500" lnSpcReduction="20000"/>
          </a:bodyPr>
          <a:lstStyle/>
          <a:p>
            <a:r>
              <a:rPr lang="en-GB" dirty="0"/>
              <a:t>Inferential Knowledge</a:t>
            </a:r>
          </a:p>
          <a:p>
            <a:pPr lvl="1"/>
            <a:r>
              <a:rPr lang="en-GB" dirty="0"/>
              <a:t>Represents knowledge as formal logic</a:t>
            </a:r>
          </a:p>
          <a:p>
            <a:pPr lvl="1"/>
            <a:r>
              <a:rPr lang="en-GB" dirty="0"/>
              <a:t>Based on reasoning from facts or from other inferential knowledge</a:t>
            </a:r>
          </a:p>
          <a:p>
            <a:pPr lvl="1"/>
            <a:r>
              <a:rPr lang="en-GB" dirty="0"/>
              <a:t>Useless unless there is also an inference procedure that can exploit it</a:t>
            </a:r>
          </a:p>
          <a:p>
            <a:r>
              <a:rPr lang="en-GB" dirty="0"/>
              <a:t>Procedural (Imperative) Knowledge</a:t>
            </a:r>
          </a:p>
          <a:p>
            <a:pPr lvl="1"/>
            <a:r>
              <a:rPr lang="en-GB" dirty="0"/>
              <a:t>Knowledge exercised in the performance of some task</a:t>
            </a:r>
          </a:p>
          <a:p>
            <a:pPr lvl="1"/>
            <a:r>
              <a:rPr lang="en-GB" dirty="0"/>
              <a:t>Processed by an intelligent agent</a:t>
            </a:r>
          </a:p>
        </p:txBody>
      </p:sp>
      <p:sp>
        <p:nvSpPr>
          <p:cNvPr id="4" name="Slide Number Placeholder 3"/>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75</a:t>
            </a:fld>
            <a:endParaRPr kumimoji="0" lang="en-US"/>
          </a:p>
        </p:txBody>
      </p:sp>
    </p:spTree>
    <p:extLst>
      <p:ext uri="{BB962C8B-B14F-4D97-AF65-F5344CB8AC3E}">
        <p14:creationId xmlns:p14="http://schemas.microsoft.com/office/powerpoint/2010/main" val="14550463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Issues in Knowledge Representation</a:t>
            </a:r>
          </a:p>
        </p:txBody>
      </p:sp>
      <p:sp>
        <p:nvSpPr>
          <p:cNvPr id="5" name="Content Placeholder 4"/>
          <p:cNvSpPr>
            <a:spLocks noGrp="1"/>
          </p:cNvSpPr>
          <p:nvPr>
            <p:ph idx="1"/>
          </p:nvPr>
        </p:nvSpPr>
        <p:spPr/>
        <p:txBody>
          <a:bodyPr>
            <a:normAutofit fontScale="92500" lnSpcReduction="20000"/>
          </a:bodyPr>
          <a:lstStyle/>
          <a:p>
            <a:r>
              <a:rPr lang="en-GB" dirty="0"/>
              <a:t>Are any attributes of objects so basic that they have been occurred in almost every problem domain?</a:t>
            </a:r>
          </a:p>
          <a:p>
            <a:r>
              <a:rPr lang="en-GB" dirty="0"/>
              <a:t>Are there any important relationships that exist among attributes of objects</a:t>
            </a:r>
          </a:p>
          <a:p>
            <a:r>
              <a:rPr lang="en-GB" dirty="0"/>
              <a:t>At what level should knowledge be represented?</a:t>
            </a:r>
          </a:p>
          <a:p>
            <a:r>
              <a:rPr lang="en-GB" dirty="0"/>
              <a:t>How should sets of objects be represented?</a:t>
            </a:r>
          </a:p>
          <a:p>
            <a:r>
              <a:rPr lang="en-GB" dirty="0"/>
              <a:t>How can relevant parts be accessed when they are needed?</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76</a:t>
            </a:fld>
            <a:endParaRPr lang="en-GB"/>
          </a:p>
        </p:txBody>
      </p:sp>
    </p:spTree>
    <p:extLst>
      <p:ext uri="{BB962C8B-B14F-4D97-AF65-F5344CB8AC3E}">
        <p14:creationId xmlns:p14="http://schemas.microsoft.com/office/powerpoint/2010/main" val="3715925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Semantic Networks</a:t>
            </a:r>
          </a:p>
        </p:txBody>
      </p:sp>
      <p:sp>
        <p:nvSpPr>
          <p:cNvPr id="3" name="Content Placeholder 2"/>
          <p:cNvSpPr>
            <a:spLocks noGrp="1"/>
          </p:cNvSpPr>
          <p:nvPr>
            <p:ph idx="1"/>
          </p:nvPr>
        </p:nvSpPr>
        <p:spPr/>
        <p:txBody>
          <a:bodyPr>
            <a:normAutofit fontScale="77500" lnSpcReduction="20000"/>
          </a:bodyPr>
          <a:lstStyle/>
          <a:p>
            <a:r>
              <a:rPr lang="en-GB" dirty="0"/>
              <a:t>Other than descriptive logic, the major system designed to organise and for reasoning</a:t>
            </a:r>
          </a:p>
          <a:p>
            <a:r>
              <a:rPr lang="en-GB" dirty="0"/>
              <a:t>Evolved from existential graphs, called the logic of the future</a:t>
            </a:r>
          </a:p>
          <a:p>
            <a:r>
              <a:rPr lang="en-GB" dirty="0"/>
              <a:t>Existential graphs uses a graphical notation of nodes and arcs</a:t>
            </a:r>
          </a:p>
          <a:p>
            <a:r>
              <a:rPr lang="en-GB" dirty="0"/>
              <a:t>Semantic networks provide for certain kinds of sentences is often more convenient but if we strip away the human interface issues, the underlying concept persist with objects, relations, quantification and so on</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77</a:t>
            </a:fld>
            <a:endParaRPr lang="en-GB"/>
          </a:p>
        </p:txBody>
      </p:sp>
    </p:spTree>
    <p:extLst>
      <p:ext uri="{BB962C8B-B14F-4D97-AF65-F5344CB8AC3E}">
        <p14:creationId xmlns:p14="http://schemas.microsoft.com/office/powerpoint/2010/main" val="26926090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Semantic Networks</a:t>
            </a:r>
          </a:p>
        </p:txBody>
      </p:sp>
      <p:sp>
        <p:nvSpPr>
          <p:cNvPr id="3" name="Content Placeholder 2"/>
          <p:cNvSpPr>
            <a:spLocks noGrp="1"/>
          </p:cNvSpPr>
          <p:nvPr>
            <p:ph idx="1"/>
          </p:nvPr>
        </p:nvSpPr>
        <p:spPr/>
        <p:txBody>
          <a:bodyPr>
            <a:normAutofit fontScale="77500" lnSpcReduction="20000"/>
          </a:bodyPr>
          <a:lstStyle/>
          <a:p>
            <a:r>
              <a:rPr lang="en-GB" dirty="0"/>
              <a:t>Many variant of semantic net are available now a days</a:t>
            </a:r>
          </a:p>
          <a:p>
            <a:r>
              <a:rPr lang="en-GB" dirty="0"/>
              <a:t>Semantic nets are capable of representing individual objects, categories of objects and relationships among those objects</a:t>
            </a:r>
          </a:p>
          <a:p>
            <a:r>
              <a:rPr lang="en-GB" dirty="0"/>
              <a:t>A typical graphical notation displays object or categories names in ovals or boxes and connects them with labelled arcs</a:t>
            </a:r>
          </a:p>
          <a:p>
            <a:r>
              <a:rPr lang="en-GB" dirty="0"/>
              <a:t>Suitable for implementing inheritance and object oriented concepts</a:t>
            </a:r>
          </a:p>
          <a:p>
            <a:r>
              <a:rPr lang="en-GB" dirty="0"/>
              <a:t>Inverse Links: Example</a:t>
            </a:r>
            <a:r>
              <a:rPr lang="en-GB" dirty="0">
                <a:sym typeface="Wingdings" panose="05000000000000000000" pitchFamily="2" charset="2"/>
              </a:rPr>
              <a:t> Brother of (x, y) = Has brother (y, x)</a:t>
            </a:r>
            <a:endParaRPr lang="en-GB" dirty="0"/>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78</a:t>
            </a:fld>
            <a:endParaRPr lang="en-GB"/>
          </a:p>
        </p:txBody>
      </p:sp>
    </p:spTree>
    <p:extLst>
      <p:ext uri="{BB962C8B-B14F-4D97-AF65-F5344CB8AC3E}">
        <p14:creationId xmlns:p14="http://schemas.microsoft.com/office/powerpoint/2010/main" val="12867532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Semantic Networks </a:t>
            </a:r>
          </a:p>
        </p:txBody>
      </p:sp>
      <p:cxnSp>
        <p:nvCxnSpPr>
          <p:cNvPr id="14" name="Straight Arrow Connector 13"/>
          <p:cNvCxnSpPr>
            <a:stCxn id="11" idx="0"/>
            <a:endCxn id="9" idx="4"/>
          </p:cNvCxnSpPr>
          <p:nvPr/>
        </p:nvCxnSpPr>
        <p:spPr>
          <a:xfrm flipV="1">
            <a:off x="2723959" y="3691788"/>
            <a:ext cx="0" cy="403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2" idx="2"/>
            <a:endCxn id="11" idx="6"/>
          </p:cNvCxnSpPr>
          <p:nvPr/>
        </p:nvCxnSpPr>
        <p:spPr>
          <a:xfrm flipH="1">
            <a:off x="3390517" y="4358222"/>
            <a:ext cx="13331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4897604" y="2564013"/>
            <a:ext cx="825867" cy="300082"/>
          </a:xfrm>
          <a:prstGeom prst="rect">
            <a:avLst/>
          </a:prstGeom>
          <a:noFill/>
        </p:spPr>
        <p:txBody>
          <a:bodyPr wrap="none" rtlCol="0">
            <a:spAutoFit/>
          </a:bodyPr>
          <a:lstStyle/>
          <a:p>
            <a:r>
              <a:rPr lang="en-GB" sz="1350" dirty="0"/>
              <a:t>Subset of</a:t>
            </a:r>
          </a:p>
        </p:txBody>
      </p:sp>
      <p:sp>
        <p:nvSpPr>
          <p:cNvPr id="33" name="TextBox 32"/>
          <p:cNvSpPr txBox="1"/>
          <p:nvPr/>
        </p:nvSpPr>
        <p:spPr>
          <a:xfrm>
            <a:off x="3657600" y="2724150"/>
            <a:ext cx="825867" cy="300082"/>
          </a:xfrm>
          <a:prstGeom prst="rect">
            <a:avLst/>
          </a:prstGeom>
          <a:noFill/>
        </p:spPr>
        <p:txBody>
          <a:bodyPr wrap="none" rtlCol="0">
            <a:spAutoFit/>
          </a:bodyPr>
          <a:lstStyle/>
          <a:p>
            <a:r>
              <a:rPr lang="en-GB" sz="1350" dirty="0"/>
              <a:t>Subset of</a:t>
            </a:r>
          </a:p>
        </p:txBody>
      </p:sp>
      <p:grpSp>
        <p:nvGrpSpPr>
          <p:cNvPr id="13" name="Group 12"/>
          <p:cNvGrpSpPr/>
          <p:nvPr/>
        </p:nvGrpSpPr>
        <p:grpSpPr>
          <a:xfrm>
            <a:off x="2057400" y="1306863"/>
            <a:ext cx="4560869" cy="3314373"/>
            <a:chOff x="2057400" y="1150033"/>
            <a:chExt cx="4560869" cy="3471204"/>
          </a:xfrm>
        </p:grpSpPr>
        <p:cxnSp>
          <p:nvCxnSpPr>
            <p:cNvPr id="37" name="Elbow Connector 36"/>
            <p:cNvCxnSpPr>
              <a:endCxn id="9" idx="0"/>
            </p:cNvCxnSpPr>
            <p:nvPr/>
          </p:nvCxnSpPr>
          <p:spPr>
            <a:xfrm rot="5400000">
              <a:off x="2669427" y="2423939"/>
              <a:ext cx="727483" cy="618417"/>
            </a:xfrm>
            <a:prstGeom prst="bentConnector3">
              <a:avLst>
                <a:gd name="adj1" fmla="val 2440"/>
              </a:avLst>
            </a:prstGeom>
            <a:ln>
              <a:tailEnd type="triangle"/>
            </a:ln>
          </p:spPr>
          <p:style>
            <a:lnRef idx="1">
              <a:schemeClr val="dk1"/>
            </a:lnRef>
            <a:fillRef idx="0">
              <a:schemeClr val="dk1"/>
            </a:fillRef>
            <a:effectRef idx="0">
              <a:schemeClr val="dk1"/>
            </a:effectRef>
            <a:fontRef idx="minor">
              <a:schemeClr val="tx1"/>
            </a:fontRef>
          </p:style>
        </p:cxnSp>
        <p:grpSp>
          <p:nvGrpSpPr>
            <p:cNvPr id="4" name="Group 3"/>
            <p:cNvGrpSpPr/>
            <p:nvPr/>
          </p:nvGrpSpPr>
          <p:grpSpPr>
            <a:xfrm>
              <a:off x="2057400" y="1150033"/>
              <a:ext cx="4560869" cy="3471204"/>
              <a:chOff x="3080824" y="1150033"/>
              <a:chExt cx="3537445" cy="3124457"/>
            </a:xfrm>
          </p:grpSpPr>
          <p:sp>
            <p:nvSpPr>
              <p:cNvPr id="6" name="Oval 5"/>
              <p:cNvSpPr/>
              <p:nvPr/>
            </p:nvSpPr>
            <p:spPr>
              <a:xfrm>
                <a:off x="4114800" y="1150033"/>
                <a:ext cx="1033976" cy="495887"/>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dirty="0">
                    <a:ln w="0"/>
                    <a:solidFill>
                      <a:schemeClr val="tx1"/>
                    </a:solidFill>
                    <a:effectLst>
                      <a:outerShdw blurRad="38100" dist="19050" dir="2700000" algn="tl" rotWithShape="0">
                        <a:schemeClr val="dk1">
                          <a:alpha val="40000"/>
                        </a:schemeClr>
                      </a:outerShdw>
                    </a:effectLst>
                  </a:rPr>
                  <a:t>Mammal</a:t>
                </a:r>
              </a:p>
            </p:txBody>
          </p:sp>
          <p:sp>
            <p:nvSpPr>
              <p:cNvPr id="8" name="Oval 7"/>
              <p:cNvSpPr/>
              <p:nvPr/>
            </p:nvSpPr>
            <p:spPr>
              <a:xfrm>
                <a:off x="4114800" y="2026223"/>
                <a:ext cx="1033976" cy="495887"/>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ln w="0"/>
                    <a:solidFill>
                      <a:schemeClr val="tx1"/>
                    </a:solidFill>
                    <a:effectLst>
                      <a:outerShdw blurRad="38100" dist="19050" dir="2700000" algn="tl" rotWithShape="0">
                        <a:schemeClr val="dk1">
                          <a:alpha val="40000"/>
                        </a:schemeClr>
                      </a:outerShdw>
                    </a:effectLst>
                  </a:rPr>
                  <a:t>Human</a:t>
                </a:r>
              </a:p>
            </p:txBody>
          </p:sp>
          <p:sp>
            <p:nvSpPr>
              <p:cNvPr id="9" name="Oval 8"/>
              <p:cNvSpPr/>
              <p:nvPr/>
            </p:nvSpPr>
            <p:spPr>
              <a:xfrm>
                <a:off x="3080824" y="2902413"/>
                <a:ext cx="1033976" cy="495887"/>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ln w="0"/>
                    <a:solidFill>
                      <a:schemeClr val="tx1"/>
                    </a:solidFill>
                    <a:effectLst>
                      <a:outerShdw blurRad="38100" dist="19050" dir="2700000" algn="tl" rotWithShape="0">
                        <a:schemeClr val="dk1">
                          <a:alpha val="40000"/>
                        </a:schemeClr>
                      </a:outerShdw>
                    </a:effectLst>
                  </a:rPr>
                  <a:t>Female</a:t>
                </a:r>
              </a:p>
            </p:txBody>
          </p:sp>
          <p:sp>
            <p:nvSpPr>
              <p:cNvPr id="10" name="Oval 9"/>
              <p:cNvSpPr/>
              <p:nvPr/>
            </p:nvSpPr>
            <p:spPr>
              <a:xfrm>
                <a:off x="5148775" y="2902413"/>
                <a:ext cx="1033976" cy="495887"/>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ln w="0"/>
                    <a:solidFill>
                      <a:schemeClr val="tx1"/>
                    </a:solidFill>
                    <a:effectLst>
                      <a:outerShdw blurRad="38100" dist="19050" dir="2700000" algn="tl" rotWithShape="0">
                        <a:schemeClr val="dk1">
                          <a:alpha val="40000"/>
                        </a:schemeClr>
                      </a:outerShdw>
                    </a:effectLst>
                  </a:rPr>
                  <a:t>Male</a:t>
                </a:r>
              </a:p>
            </p:txBody>
          </p:sp>
          <p:sp>
            <p:nvSpPr>
              <p:cNvPr id="11" name="Oval 10"/>
              <p:cNvSpPr/>
              <p:nvPr/>
            </p:nvSpPr>
            <p:spPr>
              <a:xfrm>
                <a:off x="3080824" y="3778603"/>
                <a:ext cx="1033976" cy="495887"/>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err="1">
                    <a:ln w="0"/>
                    <a:solidFill>
                      <a:schemeClr val="tx1"/>
                    </a:solidFill>
                    <a:effectLst>
                      <a:outerShdw blurRad="38100" dist="19050" dir="2700000" algn="tl" rotWithShape="0">
                        <a:schemeClr val="dk1">
                          <a:alpha val="40000"/>
                        </a:schemeClr>
                      </a:outerShdw>
                    </a:effectLst>
                  </a:rPr>
                  <a:t>Sima</a:t>
                </a:r>
                <a:endParaRPr lang="en-GB" sz="1350" dirty="0">
                  <a:ln w="0"/>
                  <a:solidFill>
                    <a:schemeClr val="tx1"/>
                  </a:solidFill>
                  <a:effectLst>
                    <a:outerShdw blurRad="38100" dist="19050" dir="2700000" algn="tl" rotWithShape="0">
                      <a:schemeClr val="dk1">
                        <a:alpha val="40000"/>
                      </a:schemeClr>
                    </a:outerShdw>
                  </a:effectLst>
                </a:endParaRPr>
              </a:p>
            </p:txBody>
          </p:sp>
          <p:sp>
            <p:nvSpPr>
              <p:cNvPr id="12" name="Oval 11"/>
              <p:cNvSpPr/>
              <p:nvPr/>
            </p:nvSpPr>
            <p:spPr>
              <a:xfrm>
                <a:off x="5148775" y="3778603"/>
                <a:ext cx="1033976" cy="495887"/>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ln w="0"/>
                    <a:solidFill>
                      <a:schemeClr val="tx1"/>
                    </a:solidFill>
                    <a:effectLst>
                      <a:outerShdw blurRad="38100" dist="19050" dir="2700000" algn="tl" rotWithShape="0">
                        <a:schemeClr val="dk1">
                          <a:alpha val="40000"/>
                        </a:schemeClr>
                      </a:outerShdw>
                    </a:effectLst>
                  </a:rPr>
                  <a:t>Raju</a:t>
                </a:r>
              </a:p>
            </p:txBody>
          </p:sp>
          <p:cxnSp>
            <p:nvCxnSpPr>
              <p:cNvPr id="17" name="Straight Arrow Connector 16"/>
              <p:cNvCxnSpPr>
                <a:stCxn id="12" idx="0"/>
                <a:endCxn id="10" idx="4"/>
              </p:cNvCxnSpPr>
              <p:nvPr/>
            </p:nvCxnSpPr>
            <p:spPr>
              <a:xfrm flipV="1">
                <a:off x="5665763" y="3398300"/>
                <a:ext cx="0" cy="380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9" idx="0"/>
                <a:endCxn id="8" idx="3"/>
              </p:cNvCxnSpPr>
              <p:nvPr/>
            </p:nvCxnSpPr>
            <p:spPr>
              <a:xfrm flipV="1">
                <a:off x="3597813" y="2449489"/>
                <a:ext cx="668410" cy="452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0" idx="0"/>
                <a:endCxn id="8" idx="5"/>
              </p:cNvCxnSpPr>
              <p:nvPr/>
            </p:nvCxnSpPr>
            <p:spPr>
              <a:xfrm flipH="1" flipV="1">
                <a:off x="4997354" y="2449489"/>
                <a:ext cx="668410" cy="452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8" idx="0"/>
                <a:endCxn id="6" idx="4"/>
              </p:cNvCxnSpPr>
              <p:nvPr/>
            </p:nvCxnSpPr>
            <p:spPr>
              <a:xfrm flipV="1">
                <a:off x="4631788" y="1645921"/>
                <a:ext cx="0" cy="380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4158582" y="3778603"/>
                <a:ext cx="978153" cy="300082"/>
              </a:xfrm>
              <a:prstGeom prst="rect">
                <a:avLst/>
              </a:prstGeom>
              <a:noFill/>
            </p:spPr>
            <p:txBody>
              <a:bodyPr wrap="none" rtlCol="0">
                <a:spAutoFit/>
              </a:bodyPr>
              <a:lstStyle/>
              <a:p>
                <a:r>
                  <a:rPr lang="en-GB" sz="1350" dirty="0"/>
                  <a:t>Husband of</a:t>
                </a:r>
              </a:p>
            </p:txBody>
          </p:sp>
          <p:sp>
            <p:nvSpPr>
              <p:cNvPr id="30" name="TextBox 29"/>
              <p:cNvSpPr txBox="1"/>
              <p:nvPr/>
            </p:nvSpPr>
            <p:spPr>
              <a:xfrm>
                <a:off x="5665764" y="3481753"/>
                <a:ext cx="952505" cy="300082"/>
              </a:xfrm>
              <a:prstGeom prst="rect">
                <a:avLst/>
              </a:prstGeom>
              <a:noFill/>
            </p:spPr>
            <p:txBody>
              <a:bodyPr wrap="none" rtlCol="0">
                <a:spAutoFit/>
              </a:bodyPr>
              <a:lstStyle/>
              <a:p>
                <a:r>
                  <a:rPr lang="en-GB" sz="1350" dirty="0"/>
                  <a:t>Member of</a:t>
                </a:r>
              </a:p>
            </p:txBody>
          </p:sp>
          <p:sp>
            <p:nvSpPr>
              <p:cNvPr id="31" name="TextBox 30"/>
              <p:cNvSpPr txBox="1"/>
              <p:nvPr/>
            </p:nvSpPr>
            <p:spPr>
              <a:xfrm>
                <a:off x="3597812" y="3481753"/>
                <a:ext cx="952505" cy="300082"/>
              </a:xfrm>
              <a:prstGeom prst="rect">
                <a:avLst/>
              </a:prstGeom>
              <a:noFill/>
            </p:spPr>
            <p:txBody>
              <a:bodyPr wrap="none" rtlCol="0">
                <a:spAutoFit/>
              </a:bodyPr>
              <a:lstStyle/>
              <a:p>
                <a:r>
                  <a:rPr lang="en-GB" sz="1350" dirty="0"/>
                  <a:t>Member of</a:t>
                </a:r>
              </a:p>
            </p:txBody>
          </p:sp>
          <p:sp>
            <p:nvSpPr>
              <p:cNvPr id="35" name="TextBox 34"/>
              <p:cNvSpPr txBox="1"/>
              <p:nvPr/>
            </p:nvSpPr>
            <p:spPr>
              <a:xfrm>
                <a:off x="4726745" y="1730326"/>
                <a:ext cx="825867" cy="300082"/>
              </a:xfrm>
              <a:prstGeom prst="rect">
                <a:avLst/>
              </a:prstGeom>
              <a:noFill/>
            </p:spPr>
            <p:txBody>
              <a:bodyPr wrap="none" rtlCol="0">
                <a:spAutoFit/>
              </a:bodyPr>
              <a:lstStyle/>
              <a:p>
                <a:r>
                  <a:rPr lang="en-GB" sz="1350" dirty="0"/>
                  <a:t>Subset of</a:t>
                </a:r>
              </a:p>
            </p:txBody>
          </p:sp>
          <p:sp>
            <p:nvSpPr>
              <p:cNvPr id="38" name="TextBox 37"/>
              <p:cNvSpPr txBox="1"/>
              <p:nvPr/>
            </p:nvSpPr>
            <p:spPr>
              <a:xfrm>
                <a:off x="3080825" y="2026223"/>
                <a:ext cx="958917" cy="300082"/>
              </a:xfrm>
              <a:prstGeom prst="rect">
                <a:avLst/>
              </a:prstGeom>
              <a:noFill/>
            </p:spPr>
            <p:txBody>
              <a:bodyPr wrap="none" rtlCol="0">
                <a:spAutoFit/>
              </a:bodyPr>
              <a:lstStyle/>
              <a:p>
                <a:r>
                  <a:rPr lang="en-GB" sz="1350" dirty="0"/>
                  <a:t>Has mother</a:t>
                </a:r>
              </a:p>
            </p:txBody>
          </p:sp>
        </p:grpSp>
      </p:grpSp>
      <p:sp>
        <p:nvSpPr>
          <p:cNvPr id="39" name="TextBox 38"/>
          <p:cNvSpPr txBox="1"/>
          <p:nvPr/>
        </p:nvSpPr>
        <p:spPr>
          <a:xfrm>
            <a:off x="3239087" y="4621237"/>
            <a:ext cx="2859257" cy="300082"/>
          </a:xfrm>
          <a:prstGeom prst="rect">
            <a:avLst/>
          </a:prstGeom>
          <a:noFill/>
        </p:spPr>
        <p:txBody>
          <a:bodyPr wrap="square" rtlCol="0">
            <a:spAutoFit/>
          </a:bodyPr>
          <a:lstStyle/>
          <a:p>
            <a:r>
              <a:rPr lang="en-GB" sz="1350" dirty="0"/>
              <a:t>Figure: Semantic Network Example</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79</a:t>
            </a:fld>
            <a:endParaRPr lang="en-GB"/>
          </a:p>
        </p:txBody>
      </p:sp>
    </p:spTree>
    <p:extLst>
      <p:ext uri="{BB962C8B-B14F-4D97-AF65-F5344CB8AC3E}">
        <p14:creationId xmlns:p14="http://schemas.microsoft.com/office/powerpoint/2010/main" val="373879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Knowledge Representation: Approaches</a:t>
            </a:r>
          </a:p>
        </p:txBody>
      </p:sp>
      <p:sp>
        <p:nvSpPr>
          <p:cNvPr id="3" name="Content Placeholder 2"/>
          <p:cNvSpPr>
            <a:spLocks noGrp="1"/>
          </p:cNvSpPr>
          <p:nvPr>
            <p:ph idx="1"/>
          </p:nvPr>
        </p:nvSpPr>
        <p:spPr/>
        <p:txBody>
          <a:bodyPr>
            <a:normAutofit fontScale="77500" lnSpcReduction="20000"/>
          </a:bodyPr>
          <a:lstStyle/>
          <a:p>
            <a:r>
              <a:rPr lang="en-GB" dirty="0"/>
              <a:t>A good system for knowledge representation should have</a:t>
            </a:r>
          </a:p>
          <a:p>
            <a:pPr lvl="1"/>
            <a:r>
              <a:rPr lang="en-GB" b="1" dirty="0"/>
              <a:t>Representable Adequacy</a:t>
            </a:r>
            <a:r>
              <a:rPr lang="en-GB" dirty="0"/>
              <a:t>: Ability to represent all kind of knowledge that are needed in the domain</a:t>
            </a:r>
          </a:p>
          <a:p>
            <a:pPr lvl="1"/>
            <a:r>
              <a:rPr lang="en-GB" b="1" dirty="0"/>
              <a:t>Inferential Adequacy</a:t>
            </a:r>
            <a:r>
              <a:rPr lang="en-GB" dirty="0"/>
              <a:t>: Ability to manipulate the representational structure in such a way as to derive new structures corresponding to new knowledge inferred from old</a:t>
            </a:r>
          </a:p>
          <a:p>
            <a:pPr lvl="1"/>
            <a:r>
              <a:rPr lang="en-GB" b="1" dirty="0"/>
              <a:t>Inferential Efficiency</a:t>
            </a:r>
            <a:r>
              <a:rPr lang="en-GB" dirty="0"/>
              <a:t>: Ability to incorporate into the knowledge structure additional information that can be used to focus the attention of the inference mechanism in the most promising direction</a:t>
            </a:r>
          </a:p>
          <a:p>
            <a:pPr lvl="1"/>
            <a:r>
              <a:rPr lang="en-GB" b="1" dirty="0" err="1"/>
              <a:t>Acquisitional</a:t>
            </a:r>
            <a:r>
              <a:rPr lang="en-GB" b="1" dirty="0"/>
              <a:t> Efficiency</a:t>
            </a:r>
            <a:r>
              <a:rPr lang="en-GB" dirty="0"/>
              <a:t>: Ability to acquire new information easily</a:t>
            </a:r>
          </a:p>
          <a:p>
            <a:pPr lvl="1"/>
            <a:endParaRPr lang="en-GB" dirty="0"/>
          </a:p>
          <a:p>
            <a:pPr lvl="1"/>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8</a:t>
            </a:fld>
            <a:endParaRPr lang="en-GB"/>
          </a:p>
        </p:txBody>
      </p:sp>
    </p:spTree>
    <p:extLst>
      <p:ext uri="{BB962C8B-B14F-4D97-AF65-F5344CB8AC3E}">
        <p14:creationId xmlns:p14="http://schemas.microsoft.com/office/powerpoint/2010/main" val="40628323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Frames</a:t>
            </a:r>
          </a:p>
        </p:txBody>
      </p:sp>
      <p:sp>
        <p:nvSpPr>
          <p:cNvPr id="3" name="Content Placeholder 2"/>
          <p:cNvSpPr>
            <a:spLocks noGrp="1"/>
          </p:cNvSpPr>
          <p:nvPr>
            <p:ph idx="1"/>
          </p:nvPr>
        </p:nvSpPr>
        <p:spPr/>
        <p:txBody>
          <a:bodyPr>
            <a:normAutofit fontScale="92500" lnSpcReduction="10000"/>
          </a:bodyPr>
          <a:lstStyle/>
          <a:p>
            <a:r>
              <a:rPr lang="en-GB" dirty="0"/>
              <a:t>A frame is a collection of attributes (slots) and associated values and possibly constraints on values that describe some entity in the world.</a:t>
            </a:r>
          </a:p>
          <a:p>
            <a:r>
              <a:rPr lang="en-GB" dirty="0"/>
              <a:t>Frame system is build on a set of frames that are connected to each other by the virtue of fact that the value of an attribute of one frame may be another frame</a:t>
            </a:r>
          </a:p>
          <a:p>
            <a:r>
              <a:rPr lang="en-GB" dirty="0"/>
              <a:t>Generally, Frames are based on set theory </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80</a:t>
            </a:fld>
            <a:endParaRPr lang="en-GB"/>
          </a:p>
        </p:txBody>
      </p:sp>
    </p:spTree>
    <p:extLst>
      <p:ext uri="{BB962C8B-B14F-4D97-AF65-F5344CB8AC3E}">
        <p14:creationId xmlns:p14="http://schemas.microsoft.com/office/powerpoint/2010/main" val="3149448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Frames</a:t>
            </a:r>
          </a:p>
        </p:txBody>
      </p:sp>
      <p:sp>
        <p:nvSpPr>
          <p:cNvPr id="4" name="Content Placeholder 3"/>
          <p:cNvSpPr>
            <a:spLocks noGrp="1"/>
          </p:cNvSpPr>
          <p:nvPr>
            <p:ph sz="quarter" idx="13"/>
          </p:nvPr>
        </p:nvSpPr>
        <p:spPr/>
        <p:txBody>
          <a:bodyPr>
            <a:normAutofit fontScale="77500" lnSpcReduction="20000"/>
          </a:bodyPr>
          <a:lstStyle/>
          <a:p>
            <a:pPr marL="0" indent="0">
              <a:buNone/>
            </a:pPr>
            <a:r>
              <a:rPr lang="en-GB" dirty="0"/>
              <a:t>Example:</a:t>
            </a:r>
          </a:p>
          <a:p>
            <a:pPr marL="0" indent="0" algn="ctr">
              <a:buNone/>
            </a:pPr>
            <a:r>
              <a:rPr lang="en-GB" u="sng" dirty="0"/>
              <a:t>Human</a:t>
            </a:r>
          </a:p>
          <a:p>
            <a:pPr marL="0" indent="0" algn="ctr">
              <a:buNone/>
            </a:pPr>
            <a:r>
              <a:rPr lang="en-GB" dirty="0"/>
              <a:t>Isa: Mammal</a:t>
            </a:r>
          </a:p>
          <a:p>
            <a:pPr marL="0" indent="0" algn="ctr">
              <a:buNone/>
            </a:pPr>
            <a:r>
              <a:rPr lang="en-GB" dirty="0"/>
              <a:t>Cardinality: 6000000000</a:t>
            </a:r>
          </a:p>
          <a:p>
            <a:pPr marL="0" indent="0" algn="ctr">
              <a:buNone/>
            </a:pPr>
            <a:r>
              <a:rPr lang="en-GB" dirty="0"/>
              <a:t>*Legs: 2</a:t>
            </a:r>
          </a:p>
          <a:p>
            <a:pPr marL="0" indent="0" algn="ctr">
              <a:buNone/>
            </a:pPr>
            <a:r>
              <a:rPr lang="en-GB" u="sng" dirty="0"/>
              <a:t>Male</a:t>
            </a:r>
          </a:p>
          <a:p>
            <a:pPr marL="0" indent="0" algn="ctr">
              <a:buNone/>
            </a:pPr>
            <a:r>
              <a:rPr lang="en-GB" dirty="0"/>
              <a:t>Isa: Human</a:t>
            </a:r>
          </a:p>
          <a:p>
            <a:pPr marL="0" indent="0" algn="ctr">
              <a:buNone/>
            </a:pPr>
            <a:r>
              <a:rPr lang="en-GB" dirty="0"/>
              <a:t>Cardinality: 4000000000</a:t>
            </a:r>
          </a:p>
          <a:p>
            <a:pPr marL="0" indent="0" algn="ctr">
              <a:buNone/>
            </a:pPr>
            <a:r>
              <a:rPr lang="en-GB" dirty="0"/>
              <a:t>*Hair: Short</a:t>
            </a:r>
          </a:p>
        </p:txBody>
      </p:sp>
      <p:sp>
        <p:nvSpPr>
          <p:cNvPr id="3" name="Content Placeholder 2"/>
          <p:cNvSpPr>
            <a:spLocks noGrp="1"/>
          </p:cNvSpPr>
          <p:nvPr>
            <p:ph sz="quarter" idx="14"/>
          </p:nvPr>
        </p:nvSpPr>
        <p:spPr/>
        <p:txBody>
          <a:bodyPr/>
          <a:lstStyle/>
          <a:p>
            <a:endParaRPr lang="en-US"/>
          </a:p>
        </p:txBody>
      </p:sp>
      <p:sp>
        <p:nvSpPr>
          <p:cNvPr id="6" name="Slide Number Placeholder 5"/>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81</a:t>
            </a:fld>
            <a:endParaRPr kumimoji="0" lang="en-US"/>
          </a:p>
        </p:txBody>
      </p:sp>
    </p:spTree>
    <p:extLst>
      <p:ext uri="{BB962C8B-B14F-4D97-AF65-F5344CB8AC3E}">
        <p14:creationId xmlns:p14="http://schemas.microsoft.com/office/powerpoint/2010/main" val="40940468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Conceptual Dependencies</a:t>
            </a:r>
          </a:p>
        </p:txBody>
      </p:sp>
      <p:sp>
        <p:nvSpPr>
          <p:cNvPr id="5" name="Content Placeholder 4"/>
          <p:cNvSpPr>
            <a:spLocks noGrp="1"/>
          </p:cNvSpPr>
          <p:nvPr>
            <p:ph idx="1"/>
          </p:nvPr>
        </p:nvSpPr>
        <p:spPr/>
        <p:txBody>
          <a:bodyPr>
            <a:normAutofit/>
          </a:bodyPr>
          <a:lstStyle/>
          <a:p>
            <a:r>
              <a:rPr lang="en-GB" sz="2400" dirty="0"/>
              <a:t>Theory of how to represent the kind of knowledge about events that is usually contained in natural language sentences</a:t>
            </a:r>
          </a:p>
          <a:p>
            <a:r>
              <a:rPr lang="en-GB" sz="2400" dirty="0"/>
              <a:t>Goal:</a:t>
            </a:r>
          </a:p>
          <a:p>
            <a:pPr lvl="1"/>
            <a:r>
              <a:rPr lang="en-GB" sz="2100" dirty="0"/>
              <a:t>Concluding inferences from the sentences</a:t>
            </a:r>
          </a:p>
          <a:p>
            <a:pPr lvl="1"/>
            <a:r>
              <a:rPr lang="en-GB" sz="2100" dirty="0"/>
              <a:t>Independent of the language in which the sentences were originally stated</a:t>
            </a:r>
          </a:p>
          <a:p>
            <a:endParaRPr lang="en-GB" sz="2400" dirty="0"/>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82</a:t>
            </a:fld>
            <a:endParaRPr lang="en-GB"/>
          </a:p>
        </p:txBody>
      </p:sp>
    </p:spTree>
    <p:extLst>
      <p:ext uri="{BB962C8B-B14F-4D97-AF65-F5344CB8AC3E}">
        <p14:creationId xmlns:p14="http://schemas.microsoft.com/office/powerpoint/2010/main" val="6139596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Conceptual Dependencies</a:t>
            </a:r>
          </a:p>
        </p:txBody>
      </p:sp>
      <p:sp>
        <p:nvSpPr>
          <p:cNvPr id="3" name="Content Placeholder 2"/>
          <p:cNvSpPr>
            <a:spLocks noGrp="1"/>
          </p:cNvSpPr>
          <p:nvPr>
            <p:ph idx="1"/>
          </p:nvPr>
        </p:nvSpPr>
        <p:spPr/>
        <p:txBody>
          <a:bodyPr>
            <a:normAutofit/>
          </a:bodyPr>
          <a:lstStyle/>
          <a:p>
            <a:r>
              <a:rPr lang="en-GB" sz="2400" dirty="0"/>
              <a:t>Use conceptual primitives that can be combined to form the meaning of the word in any particular language</a:t>
            </a:r>
          </a:p>
          <a:p>
            <a:r>
              <a:rPr lang="en-GB" sz="2400" dirty="0"/>
              <a:t>Provides both a structure and a specific set of primitives for information construction</a:t>
            </a:r>
          </a:p>
          <a:p>
            <a:endParaRPr lang="en-GB" sz="2400"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83</a:t>
            </a:fld>
            <a:endParaRPr lang="en-GB"/>
          </a:p>
        </p:txBody>
      </p:sp>
    </p:spTree>
    <p:extLst>
      <p:ext uri="{BB962C8B-B14F-4D97-AF65-F5344CB8AC3E}">
        <p14:creationId xmlns:p14="http://schemas.microsoft.com/office/powerpoint/2010/main" val="25180306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Conceptual Dependencies</a:t>
            </a:r>
          </a:p>
        </p:txBody>
      </p:sp>
      <p:sp>
        <p:nvSpPr>
          <p:cNvPr id="4" name="Content Placeholder 3"/>
          <p:cNvSpPr>
            <a:spLocks noGrp="1"/>
          </p:cNvSpPr>
          <p:nvPr>
            <p:ph idx="1"/>
          </p:nvPr>
        </p:nvSpPr>
        <p:spPr/>
        <p:txBody>
          <a:bodyPr>
            <a:normAutofit fontScale="77500" lnSpcReduction="20000"/>
          </a:bodyPr>
          <a:lstStyle/>
          <a:p>
            <a:r>
              <a:rPr lang="en-GB" dirty="0"/>
              <a:t>Example: I gave the man a book</a:t>
            </a:r>
          </a:p>
          <a:p>
            <a:pPr marL="0" indent="0">
              <a:buNone/>
            </a:pPr>
            <a:r>
              <a:rPr lang="en-GB" dirty="0"/>
              <a:t>       P			  o		R to	man   </a:t>
            </a:r>
          </a:p>
          <a:p>
            <a:pPr marL="0" indent="0">
              <a:buNone/>
            </a:pPr>
            <a:r>
              <a:rPr lang="en-GB" sz="2700" dirty="0"/>
              <a:t>I </a:t>
            </a:r>
            <a:r>
              <a:rPr lang="en-GB" sz="2700" dirty="0">
                <a:sym typeface="Wingdings" panose="05000000000000000000" pitchFamily="2" charset="2"/>
              </a:rPr>
              <a:t>ATRANS book    </a:t>
            </a:r>
          </a:p>
          <a:p>
            <a:pPr marL="0" indent="0">
              <a:buNone/>
            </a:pPr>
            <a:r>
              <a:rPr lang="en-GB" sz="2700" dirty="0">
                <a:sym typeface="Wingdings" panose="05000000000000000000" pitchFamily="2" charset="2"/>
              </a:rPr>
              <a:t>					   </a:t>
            </a:r>
            <a:r>
              <a:rPr lang="en-GB" sz="1800" dirty="0">
                <a:sym typeface="Wingdings" panose="05000000000000000000" pitchFamily="2" charset="2"/>
              </a:rPr>
              <a:t>from  I</a:t>
            </a:r>
          </a:p>
          <a:p>
            <a:r>
              <a:rPr lang="en-GB" sz="1800" dirty="0">
                <a:sym typeface="Wingdings" panose="05000000000000000000" pitchFamily="2" charset="2"/>
              </a:rPr>
              <a:t>Where, the symbols have following meaning</a:t>
            </a:r>
          </a:p>
          <a:p>
            <a:pPr lvl="1"/>
            <a:r>
              <a:rPr lang="en-GB" dirty="0">
                <a:sym typeface="Wingdings" panose="05000000000000000000" pitchFamily="2" charset="2"/>
              </a:rPr>
              <a:t>Arrows indicates direction of dependency</a:t>
            </a:r>
          </a:p>
          <a:p>
            <a:pPr lvl="1"/>
            <a:r>
              <a:rPr lang="en-GB" dirty="0"/>
              <a:t>Double arrow indicates two way link between actor and action</a:t>
            </a:r>
          </a:p>
          <a:p>
            <a:pPr lvl="1"/>
            <a:r>
              <a:rPr lang="en-GB" dirty="0"/>
              <a:t>P indicates Past Tense, O indicates object case relation, R indicates </a:t>
            </a:r>
            <a:r>
              <a:rPr lang="en-GB" dirty="0" err="1"/>
              <a:t>reciepient</a:t>
            </a:r>
            <a:r>
              <a:rPr lang="en-GB" dirty="0"/>
              <a:t> case relation </a:t>
            </a:r>
          </a:p>
          <a:p>
            <a:pPr lvl="1"/>
            <a:r>
              <a:rPr lang="en-GB" dirty="0"/>
              <a:t>ATRANS indicates transfer </a:t>
            </a:r>
            <a:r>
              <a:rPr lang="en-GB"/>
              <a:t>of possession(Primitive)</a:t>
            </a:r>
            <a:endParaRPr lang="en-GB" dirty="0"/>
          </a:p>
        </p:txBody>
      </p:sp>
      <p:cxnSp>
        <p:nvCxnSpPr>
          <p:cNvPr id="7" name="Straight Connector 6"/>
          <p:cNvCxnSpPr/>
          <p:nvPr/>
        </p:nvCxnSpPr>
        <p:spPr>
          <a:xfrm>
            <a:off x="4357470" y="2015197"/>
            <a:ext cx="0" cy="601394"/>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357470" y="2015197"/>
            <a:ext cx="2215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357471" y="2616591"/>
            <a:ext cx="211013" cy="0"/>
          </a:xfrm>
          <a:prstGeom prst="line">
            <a:avLst/>
          </a:prstGeom>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84</a:t>
            </a:fld>
            <a:endParaRPr lang="en-GB"/>
          </a:p>
        </p:txBody>
      </p:sp>
    </p:spTree>
    <p:extLst>
      <p:ext uri="{BB962C8B-B14F-4D97-AF65-F5344CB8AC3E}">
        <p14:creationId xmlns:p14="http://schemas.microsoft.com/office/powerpoint/2010/main" val="9720146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Conceptual Dependencies: Primitive Acts</a:t>
            </a:r>
          </a:p>
        </p:txBody>
      </p:sp>
      <p:sp>
        <p:nvSpPr>
          <p:cNvPr id="4" name="Content Placeholder 3"/>
          <p:cNvSpPr>
            <a:spLocks noGrp="1"/>
          </p:cNvSpPr>
          <p:nvPr>
            <p:ph idx="1"/>
          </p:nvPr>
        </p:nvSpPr>
        <p:spPr>
          <a:xfrm>
            <a:off x="628650" y="1369219"/>
            <a:ext cx="7886700" cy="3684600"/>
          </a:xfrm>
        </p:spPr>
        <p:txBody>
          <a:bodyPr>
            <a:normAutofit fontScale="70000" lnSpcReduction="20000"/>
          </a:bodyPr>
          <a:lstStyle/>
          <a:p>
            <a:r>
              <a:rPr lang="en-GB" dirty="0"/>
              <a:t>ATRANS: Transfer an abstract relationship, example: take</a:t>
            </a:r>
          </a:p>
          <a:p>
            <a:r>
              <a:rPr lang="en-GB" dirty="0"/>
              <a:t>PTRANS: Transfer of physical location of an object, example: come</a:t>
            </a:r>
          </a:p>
          <a:p>
            <a:r>
              <a:rPr lang="en-GB" dirty="0"/>
              <a:t>PROPEL: Application of physical force to an object, example: pull</a:t>
            </a:r>
          </a:p>
          <a:p>
            <a:r>
              <a:rPr lang="en-GB" dirty="0"/>
              <a:t>MOVE: Movement of body part by its owner, example: punch</a:t>
            </a:r>
          </a:p>
          <a:p>
            <a:r>
              <a:rPr lang="en-GB" dirty="0"/>
              <a:t>GRASP: Grasping of an object by an actor, example: clutch</a:t>
            </a:r>
          </a:p>
          <a:p>
            <a:r>
              <a:rPr lang="en-GB" dirty="0"/>
              <a:t>INGEST: Ingestion of an object by an animal, example: eat</a:t>
            </a:r>
          </a:p>
          <a:p>
            <a:r>
              <a:rPr lang="en-GB" dirty="0"/>
              <a:t>EXPEL: Expulsion of something from the body of an animal, example: spit</a:t>
            </a:r>
          </a:p>
          <a:p>
            <a:r>
              <a:rPr lang="en-GB" dirty="0"/>
              <a:t>MTRANS: Transfer of Mental Information, example: tell</a:t>
            </a:r>
          </a:p>
          <a:p>
            <a:r>
              <a:rPr lang="en-GB" dirty="0"/>
              <a:t>MBUILD: Building new information out of old, example: decide</a:t>
            </a:r>
          </a:p>
          <a:p>
            <a:r>
              <a:rPr lang="en-GB" dirty="0"/>
              <a:t>SPEAK: Production of sounds, example: say</a:t>
            </a:r>
          </a:p>
          <a:p>
            <a:r>
              <a:rPr lang="en-GB" dirty="0"/>
              <a:t>ATTEND: Focusing on sense organ toward a stimulus, example: Listen</a:t>
            </a:r>
          </a:p>
        </p:txBody>
      </p:sp>
      <p:sp>
        <p:nvSpPr>
          <p:cNvPr id="3" name="Slide Number Placeholder 2"/>
          <p:cNvSpPr>
            <a:spLocks noGrp="1"/>
          </p:cNvSpPr>
          <p:nvPr>
            <p:ph type="sldNum" sz="quarter" idx="12"/>
          </p:nvPr>
        </p:nvSpPr>
        <p:spPr/>
        <p:txBody>
          <a:bodyPr>
            <a:normAutofit fontScale="47500" lnSpcReduction="20000"/>
          </a:bodyPr>
          <a:lstStyle/>
          <a:p>
            <a:fld id="{6AEC0A8E-0269-4F5F-8B12-14763A0CBE83}" type="slidenum">
              <a:rPr lang="en-GB" smtClean="0"/>
              <a:t>85</a:t>
            </a:fld>
            <a:endParaRPr lang="en-GB"/>
          </a:p>
        </p:txBody>
      </p:sp>
    </p:spTree>
    <p:extLst>
      <p:ext uri="{BB962C8B-B14F-4D97-AF65-F5344CB8AC3E}">
        <p14:creationId xmlns:p14="http://schemas.microsoft.com/office/powerpoint/2010/main" val="27333154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Conceptual Dependencies: Set of tenses</a:t>
            </a:r>
          </a:p>
        </p:txBody>
      </p:sp>
      <p:sp>
        <p:nvSpPr>
          <p:cNvPr id="3" name="Content Placeholder 2"/>
          <p:cNvSpPr>
            <a:spLocks noGrp="1"/>
          </p:cNvSpPr>
          <p:nvPr>
            <p:ph idx="1"/>
          </p:nvPr>
        </p:nvSpPr>
        <p:spPr/>
        <p:txBody>
          <a:bodyPr>
            <a:normAutofit fontScale="55000" lnSpcReduction="20000"/>
          </a:bodyPr>
          <a:lstStyle/>
          <a:p>
            <a:r>
              <a:rPr lang="en-GB" dirty="0"/>
              <a:t>p: Past</a:t>
            </a:r>
          </a:p>
          <a:p>
            <a:r>
              <a:rPr lang="en-GB" dirty="0"/>
              <a:t>f: Future</a:t>
            </a:r>
          </a:p>
          <a:p>
            <a:r>
              <a:rPr lang="en-GB" dirty="0"/>
              <a:t>t : Transition</a:t>
            </a:r>
          </a:p>
          <a:p>
            <a:r>
              <a:rPr lang="en-GB" dirty="0" err="1"/>
              <a:t>t</a:t>
            </a:r>
            <a:r>
              <a:rPr lang="en-GB" baseline="-25000" dirty="0" err="1"/>
              <a:t>s</a:t>
            </a:r>
            <a:r>
              <a:rPr lang="en-GB" dirty="0"/>
              <a:t>: Start Transition</a:t>
            </a:r>
          </a:p>
          <a:p>
            <a:r>
              <a:rPr lang="en-GB" dirty="0" err="1"/>
              <a:t>t</a:t>
            </a:r>
            <a:r>
              <a:rPr lang="en-GB" baseline="-25000" dirty="0" err="1"/>
              <a:t>f</a:t>
            </a:r>
            <a:r>
              <a:rPr lang="en-GB" dirty="0"/>
              <a:t>: Finish Transition</a:t>
            </a:r>
          </a:p>
          <a:p>
            <a:r>
              <a:rPr lang="en-GB" dirty="0"/>
              <a:t>k: Continuing</a:t>
            </a:r>
          </a:p>
          <a:p>
            <a:r>
              <a:rPr lang="en-GB" dirty="0"/>
              <a:t>?: Interrogative</a:t>
            </a:r>
          </a:p>
          <a:p>
            <a:r>
              <a:rPr lang="en-GB" dirty="0"/>
              <a:t>/: Negative</a:t>
            </a:r>
          </a:p>
          <a:p>
            <a:r>
              <a:rPr lang="en-GB" dirty="0"/>
              <a:t>nil: Present</a:t>
            </a:r>
          </a:p>
          <a:p>
            <a:r>
              <a:rPr lang="en-GB" dirty="0"/>
              <a:t>Delta: Timeless</a:t>
            </a:r>
          </a:p>
          <a:p>
            <a:r>
              <a:rPr lang="en-GB" dirty="0"/>
              <a:t>c: Conditional</a:t>
            </a:r>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86</a:t>
            </a:fld>
            <a:endParaRPr lang="en-GB"/>
          </a:p>
        </p:txBody>
      </p:sp>
    </p:spTree>
    <p:extLst>
      <p:ext uri="{BB962C8B-B14F-4D97-AF65-F5344CB8AC3E}">
        <p14:creationId xmlns:p14="http://schemas.microsoft.com/office/powerpoint/2010/main" val="5568260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Scripts</a:t>
            </a:r>
          </a:p>
        </p:txBody>
      </p:sp>
      <p:sp>
        <p:nvSpPr>
          <p:cNvPr id="3" name="Content Placeholder 2"/>
          <p:cNvSpPr>
            <a:spLocks noGrp="1"/>
          </p:cNvSpPr>
          <p:nvPr>
            <p:ph idx="1"/>
          </p:nvPr>
        </p:nvSpPr>
        <p:spPr/>
        <p:txBody>
          <a:bodyPr>
            <a:normAutofit fontScale="77500" lnSpcReduction="20000"/>
          </a:bodyPr>
          <a:lstStyle/>
          <a:p>
            <a:r>
              <a:rPr lang="en-GB" dirty="0"/>
              <a:t>A script is a structure that is used to describe the sequence of events in a particular context</a:t>
            </a:r>
          </a:p>
          <a:p>
            <a:r>
              <a:rPr lang="en-GB" dirty="0"/>
              <a:t>It consists of a set of slots</a:t>
            </a:r>
          </a:p>
          <a:p>
            <a:r>
              <a:rPr lang="en-GB" dirty="0"/>
              <a:t>Each slot is associated with some information describing the kind of values a slot may contain as well as a default value to be used if no other information is available</a:t>
            </a:r>
          </a:p>
          <a:p>
            <a:r>
              <a:rPr lang="en-GB" dirty="0"/>
              <a:t>Script seems to be similar to frames but these have more detailed information</a:t>
            </a:r>
          </a:p>
          <a:p>
            <a:r>
              <a:rPr lang="en-GB" dirty="0"/>
              <a:t>For example: refer to Page Number 286, Artificial Intelligence, Rich and Knight.</a:t>
            </a:r>
          </a:p>
          <a:p>
            <a:endParaRPr lang="en-GB" dirty="0"/>
          </a:p>
        </p:txBody>
      </p:sp>
      <p:sp>
        <p:nvSpPr>
          <p:cNvPr id="4" name="Slide Number Placeholder 3"/>
          <p:cNvSpPr>
            <a:spLocks noGrp="1"/>
          </p:cNvSpPr>
          <p:nvPr>
            <p:ph type="sldNum" sz="quarter" idx="12"/>
          </p:nvPr>
        </p:nvSpPr>
        <p:spPr/>
        <p:txBody>
          <a:bodyPr>
            <a:normAutofit fontScale="47500" lnSpcReduction="20000"/>
          </a:bodyPr>
          <a:lstStyle/>
          <a:p>
            <a:fld id="{6AEC0A8E-0269-4F5F-8B12-14763A0CBE83}" type="slidenum">
              <a:rPr lang="en-GB" smtClean="0"/>
              <a:t>87</a:t>
            </a:fld>
            <a:endParaRPr lang="en-GB"/>
          </a:p>
        </p:txBody>
      </p:sp>
    </p:spTree>
    <p:extLst>
      <p:ext uri="{BB962C8B-B14F-4D97-AF65-F5344CB8AC3E}">
        <p14:creationId xmlns:p14="http://schemas.microsoft.com/office/powerpoint/2010/main" val="14561109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US" dirty="0"/>
          </a:p>
        </p:txBody>
      </p:sp>
      <p:sp>
        <p:nvSpPr>
          <p:cNvPr id="5" name="Title 4"/>
          <p:cNvSpPr>
            <a:spLocks noGrp="1"/>
          </p:cNvSpPr>
          <p:nvPr>
            <p:ph type="title"/>
          </p:nvPr>
        </p:nvSpPr>
        <p:spPr/>
        <p:txBody>
          <a:bodyPr>
            <a:normAutofit fontScale="90000"/>
          </a:bodyPr>
          <a:lstStyle/>
          <a:p>
            <a:r>
              <a:rPr lang="en-US" dirty="0"/>
              <a:t>Statistical Reasoning</a:t>
            </a:r>
          </a:p>
        </p:txBody>
      </p:sp>
      <p:sp>
        <p:nvSpPr>
          <p:cNvPr id="4" name="Slide Number Placeholder 3"/>
          <p:cNvSpPr>
            <a:spLocks noGrp="1"/>
          </p:cNvSpPr>
          <p:nvPr>
            <p:ph type="sldNum" sz="quarter" idx="11"/>
          </p:nvPr>
        </p:nvSpPr>
        <p:spPr/>
        <p:txBody>
          <a:bodyPr>
            <a:normAutofit/>
          </a:bodyPr>
          <a:lstStyle/>
          <a:p>
            <a:fld id="{6AEC0A8E-0269-4F5F-8B12-14763A0CBE83}" type="slidenum">
              <a:rPr lang="en-GB" smtClean="0"/>
              <a:t>88</a:t>
            </a:fld>
            <a:endParaRPr lang="en-GB"/>
          </a:p>
        </p:txBody>
      </p:sp>
    </p:spTree>
    <p:extLst>
      <p:ext uri="{BB962C8B-B14F-4D97-AF65-F5344CB8AC3E}">
        <p14:creationId xmlns:p14="http://schemas.microsoft.com/office/powerpoint/2010/main" val="33428074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Reasoning</a:t>
            </a:r>
          </a:p>
        </p:txBody>
      </p:sp>
      <p:sp>
        <p:nvSpPr>
          <p:cNvPr id="3" name="Content Placeholder 2"/>
          <p:cNvSpPr>
            <a:spLocks noGrp="1"/>
          </p:cNvSpPr>
          <p:nvPr>
            <p:ph idx="1"/>
          </p:nvPr>
        </p:nvSpPr>
        <p:spPr/>
        <p:txBody>
          <a:bodyPr>
            <a:noAutofit/>
          </a:bodyPr>
          <a:lstStyle/>
          <a:p>
            <a:r>
              <a:rPr lang="en-US" sz="1800" dirty="0"/>
              <a:t>One of the most common characteristics of the human information available is its </a:t>
            </a:r>
            <a:r>
              <a:rPr lang="en-US" sz="1800" dirty="0">
                <a:solidFill>
                  <a:srgbClr val="FF0000"/>
                </a:solidFill>
              </a:rPr>
              <a:t>imperfection</a:t>
            </a:r>
            <a:r>
              <a:rPr lang="en-US" sz="1800" dirty="0"/>
              <a:t> due to </a:t>
            </a:r>
            <a:r>
              <a:rPr lang="en-US" sz="1800" dirty="0">
                <a:solidFill>
                  <a:srgbClr val="FF0000"/>
                </a:solidFill>
              </a:rPr>
              <a:t>partial observability, non deterministic or combination of both</a:t>
            </a:r>
          </a:p>
          <a:p>
            <a:r>
              <a:rPr lang="en-US" sz="1800" dirty="0"/>
              <a:t>An agent may not know what state it is in or will be after certain sequence of actions</a:t>
            </a:r>
          </a:p>
          <a:p>
            <a:r>
              <a:rPr lang="en-US" sz="1800" dirty="0"/>
              <a:t>Agent can cope with these defects and </a:t>
            </a:r>
            <a:r>
              <a:rPr lang="en-US" sz="1800" dirty="0">
                <a:solidFill>
                  <a:srgbClr val="FF0000"/>
                </a:solidFill>
              </a:rPr>
              <a:t>make rational judgments and rational decisions</a:t>
            </a:r>
            <a:r>
              <a:rPr lang="en-US" sz="1800" dirty="0"/>
              <a:t> to handle such uncertainty and draw valid conclusions </a:t>
            </a:r>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89</a:t>
            </a:fld>
            <a:endParaRPr lang="en-US" dirty="0"/>
          </a:p>
        </p:txBody>
      </p:sp>
    </p:spTree>
    <p:extLst>
      <p:ext uri="{BB962C8B-B14F-4D97-AF65-F5344CB8AC3E}">
        <p14:creationId xmlns:p14="http://schemas.microsoft.com/office/powerpoint/2010/main" val="283468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Knowledge Representation: Types</a:t>
            </a:r>
          </a:p>
        </p:txBody>
      </p:sp>
      <p:sp>
        <p:nvSpPr>
          <p:cNvPr id="3" name="Content Placeholder 2"/>
          <p:cNvSpPr>
            <a:spLocks noGrp="1"/>
          </p:cNvSpPr>
          <p:nvPr>
            <p:ph sz="quarter" idx="13"/>
          </p:nvPr>
        </p:nvSpPr>
        <p:spPr/>
        <p:txBody>
          <a:bodyPr>
            <a:normAutofit fontScale="77500" lnSpcReduction="20000"/>
          </a:bodyPr>
          <a:lstStyle/>
          <a:p>
            <a:r>
              <a:rPr lang="en-GB" dirty="0"/>
              <a:t>Simple Relational Knowledge</a:t>
            </a:r>
          </a:p>
          <a:p>
            <a:pPr lvl="1"/>
            <a:r>
              <a:rPr lang="en-GB" dirty="0"/>
              <a:t>The simplest way to represent declarative facts is as a set of relations of the same sort used in database system</a:t>
            </a:r>
          </a:p>
          <a:p>
            <a:endParaRPr lang="en-GB" dirty="0"/>
          </a:p>
          <a:p>
            <a:r>
              <a:rPr lang="en-GB" dirty="0"/>
              <a:t>Inheritable Knowledge</a:t>
            </a:r>
          </a:p>
          <a:p>
            <a:pPr lvl="1"/>
            <a:r>
              <a:rPr lang="en-GB" dirty="0"/>
              <a:t>Structure must be designed to correspond to the inference mechanism that are desired</a:t>
            </a:r>
          </a:p>
        </p:txBody>
      </p:sp>
      <p:sp>
        <p:nvSpPr>
          <p:cNvPr id="6" name="Content Placeholder 5"/>
          <p:cNvSpPr>
            <a:spLocks noGrp="1"/>
          </p:cNvSpPr>
          <p:nvPr>
            <p:ph sz="quarter" idx="14"/>
          </p:nvPr>
        </p:nvSpPr>
        <p:spPr/>
        <p:txBody>
          <a:bodyPr>
            <a:normAutofit fontScale="62500" lnSpcReduction="20000"/>
          </a:bodyPr>
          <a:lstStyle/>
          <a:p>
            <a:r>
              <a:rPr lang="en-GB" dirty="0"/>
              <a:t>Inferential Knowledge</a:t>
            </a:r>
          </a:p>
          <a:p>
            <a:pPr lvl="1"/>
            <a:r>
              <a:rPr lang="en-GB" dirty="0"/>
              <a:t>Represents knowledge as formal logic</a:t>
            </a:r>
          </a:p>
          <a:p>
            <a:pPr lvl="1"/>
            <a:r>
              <a:rPr lang="en-GB" dirty="0"/>
              <a:t>Based on reasoning from facts or from other inferential knowledge</a:t>
            </a:r>
          </a:p>
          <a:p>
            <a:pPr lvl="1"/>
            <a:r>
              <a:rPr lang="en-GB" dirty="0"/>
              <a:t>Useless unless there is also an inference procedure that can exploit it</a:t>
            </a:r>
          </a:p>
          <a:p>
            <a:r>
              <a:rPr lang="en-GB" dirty="0"/>
              <a:t>Procedural (Imperative) Knowledge</a:t>
            </a:r>
          </a:p>
          <a:p>
            <a:pPr lvl="1"/>
            <a:r>
              <a:rPr lang="en-GB" dirty="0"/>
              <a:t>Knowledge exercised in the performance of some task</a:t>
            </a:r>
          </a:p>
          <a:p>
            <a:pPr lvl="1"/>
            <a:r>
              <a:rPr lang="en-GB" dirty="0"/>
              <a:t>Processed by an intelligent agent</a:t>
            </a:r>
          </a:p>
        </p:txBody>
      </p:sp>
      <p:sp>
        <p:nvSpPr>
          <p:cNvPr id="4" name="Slide Number Placeholder 3"/>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9</a:t>
            </a:fld>
            <a:endParaRPr kumimoji="0" lang="en-US"/>
          </a:p>
        </p:txBody>
      </p:sp>
    </p:spTree>
    <p:extLst>
      <p:ext uri="{BB962C8B-B14F-4D97-AF65-F5344CB8AC3E}">
        <p14:creationId xmlns:p14="http://schemas.microsoft.com/office/powerpoint/2010/main" val="15416470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Reasoning</a:t>
            </a:r>
          </a:p>
        </p:txBody>
      </p:sp>
      <p:sp>
        <p:nvSpPr>
          <p:cNvPr id="3" name="Content Placeholder 2"/>
          <p:cNvSpPr>
            <a:spLocks noGrp="1"/>
          </p:cNvSpPr>
          <p:nvPr>
            <p:ph idx="1"/>
          </p:nvPr>
        </p:nvSpPr>
        <p:spPr/>
        <p:txBody>
          <a:bodyPr>
            <a:noAutofit/>
          </a:bodyPr>
          <a:lstStyle/>
          <a:p>
            <a:pPr marL="0" indent="0">
              <a:buNone/>
            </a:pPr>
            <a:r>
              <a:rPr lang="en-US" sz="1800" b="1" dirty="0"/>
              <a:t>What is uncertainty?</a:t>
            </a:r>
          </a:p>
          <a:p>
            <a:r>
              <a:rPr lang="en-US" sz="1800" dirty="0"/>
              <a:t>The </a:t>
            </a:r>
            <a:r>
              <a:rPr lang="en-US" sz="1800" dirty="0">
                <a:solidFill>
                  <a:srgbClr val="FF0000"/>
                </a:solidFill>
              </a:rPr>
              <a:t>lack of the exact knowledge </a:t>
            </a:r>
            <a:r>
              <a:rPr lang="en-US" sz="1800" dirty="0"/>
              <a:t>that would enable us to reach a perfectly reliable conclusion</a:t>
            </a:r>
          </a:p>
          <a:p>
            <a:r>
              <a:rPr lang="en-US" sz="1800" dirty="0"/>
              <a:t>Classical Logic permits only exact reasoning i.e. perfect knowledge always exists</a:t>
            </a:r>
          </a:p>
          <a:p>
            <a:pPr marL="0" indent="0">
              <a:buNone/>
            </a:pPr>
            <a:endParaRPr lang="en-US" sz="1800" dirty="0"/>
          </a:p>
          <a:p>
            <a:pPr marL="0" indent="0">
              <a:buNone/>
            </a:pPr>
            <a:endParaRPr lang="en-US" sz="1800" dirty="0"/>
          </a:p>
          <a:p>
            <a:r>
              <a:rPr lang="en-US" sz="1800" dirty="0"/>
              <a:t>In Real world such clear cut knowledge could not be provided to systems</a:t>
            </a:r>
          </a:p>
          <a:p>
            <a:endParaRPr lang="en-US" sz="1800" dirty="0"/>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90</a:t>
            </a:fld>
            <a:endParaRPr lang="en-US" dirty="0"/>
          </a:p>
        </p:txBody>
      </p:sp>
      <p:pic>
        <p:nvPicPr>
          <p:cNvPr id="5" name="Picture 4"/>
          <p:cNvPicPr>
            <a:picLocks noChangeAspect="1"/>
          </p:cNvPicPr>
          <p:nvPr/>
        </p:nvPicPr>
        <p:blipFill>
          <a:blip r:embed="rId2"/>
          <a:stretch>
            <a:fillRect/>
          </a:stretch>
        </p:blipFill>
        <p:spPr>
          <a:xfrm>
            <a:off x="946404" y="2833828"/>
            <a:ext cx="6099577" cy="576122"/>
          </a:xfrm>
          <a:prstGeom prst="rect">
            <a:avLst/>
          </a:prstGeom>
        </p:spPr>
      </p:pic>
    </p:spTree>
    <p:extLst>
      <p:ext uri="{BB962C8B-B14F-4D97-AF65-F5344CB8AC3E}">
        <p14:creationId xmlns:p14="http://schemas.microsoft.com/office/powerpoint/2010/main" val="41005588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Reasoning</a:t>
            </a:r>
          </a:p>
        </p:txBody>
      </p:sp>
      <p:sp>
        <p:nvSpPr>
          <p:cNvPr id="3" name="Content Placeholder 2"/>
          <p:cNvSpPr>
            <a:spLocks noGrp="1"/>
          </p:cNvSpPr>
          <p:nvPr>
            <p:ph idx="1"/>
          </p:nvPr>
        </p:nvSpPr>
        <p:spPr>
          <a:xfrm>
            <a:off x="946404" y="1371600"/>
            <a:ext cx="7269480" cy="3263503"/>
          </a:xfrm>
        </p:spPr>
        <p:txBody>
          <a:bodyPr>
            <a:noAutofit/>
          </a:bodyPr>
          <a:lstStyle/>
          <a:p>
            <a:pPr marL="0" indent="0">
              <a:buNone/>
            </a:pPr>
            <a:r>
              <a:rPr lang="en-US" sz="1500" dirty="0"/>
              <a:t>Sources of Uncertain Knowledge</a:t>
            </a:r>
          </a:p>
          <a:p>
            <a:r>
              <a:rPr lang="en-US" sz="1500" b="1" dirty="0">
                <a:solidFill>
                  <a:srgbClr val="FF0000"/>
                </a:solidFill>
              </a:rPr>
              <a:t>Weak Implication</a:t>
            </a:r>
            <a:r>
              <a:rPr lang="en-US" sz="1500" dirty="0">
                <a:solidFill>
                  <a:srgbClr val="FF0000"/>
                </a:solidFill>
              </a:rPr>
              <a:t>: </a:t>
            </a:r>
            <a:r>
              <a:rPr lang="en-US" sz="1500" dirty="0"/>
              <a:t>Domain experts and knowledge engineer have rather </a:t>
            </a:r>
            <a:r>
              <a:rPr lang="en-US" sz="1500" dirty="0">
                <a:solidFill>
                  <a:srgbClr val="FF0000"/>
                </a:solidFill>
              </a:rPr>
              <a:t>painful or hopeless task of establishing concrete correlation </a:t>
            </a:r>
            <a:r>
              <a:rPr lang="en-US" sz="1500" dirty="0"/>
              <a:t>between IF(Condition) and THEN(action) part of rules. </a:t>
            </a:r>
            <a:r>
              <a:rPr lang="en-US" sz="1500" dirty="0">
                <a:solidFill>
                  <a:srgbClr val="FF0000"/>
                </a:solidFill>
              </a:rPr>
              <a:t>Vague Data</a:t>
            </a:r>
            <a:r>
              <a:rPr lang="en-US" sz="1500" dirty="0"/>
              <a:t>.</a:t>
            </a:r>
          </a:p>
          <a:p>
            <a:r>
              <a:rPr lang="en-US" sz="1500" b="1" dirty="0">
                <a:solidFill>
                  <a:srgbClr val="FF0000"/>
                </a:solidFill>
              </a:rPr>
              <a:t>Imprecise Language </a:t>
            </a:r>
            <a:r>
              <a:rPr lang="en-US" sz="1500" b="1" dirty="0"/>
              <a:t>: </a:t>
            </a:r>
            <a:r>
              <a:rPr lang="en-US" sz="1500" dirty="0"/>
              <a:t>NLP is ambiguous and imprecise. We define facts in terms of</a:t>
            </a:r>
            <a:r>
              <a:rPr lang="en-US" sz="1500" dirty="0">
                <a:solidFill>
                  <a:srgbClr val="FF0000"/>
                </a:solidFill>
              </a:rPr>
              <a:t> </a:t>
            </a:r>
            <a:r>
              <a:rPr lang="en-US" sz="1500" b="1" dirty="0">
                <a:solidFill>
                  <a:srgbClr val="FF0000"/>
                </a:solidFill>
              </a:rPr>
              <a:t>often, sometimes, frequently, hardly ever</a:t>
            </a:r>
            <a:r>
              <a:rPr lang="en-US" sz="1500" b="1" dirty="0"/>
              <a:t>. </a:t>
            </a:r>
            <a:r>
              <a:rPr lang="en-US" sz="1500" dirty="0"/>
              <a:t>Such can affect IF-THEN implication</a:t>
            </a:r>
          </a:p>
          <a:p>
            <a:r>
              <a:rPr lang="en-US" sz="1500" b="1" dirty="0">
                <a:solidFill>
                  <a:srgbClr val="FF0000"/>
                </a:solidFill>
              </a:rPr>
              <a:t>Unknown Data</a:t>
            </a:r>
            <a:r>
              <a:rPr lang="en-US" sz="1500" b="1" dirty="0"/>
              <a:t>: </a:t>
            </a:r>
            <a:r>
              <a:rPr lang="en-US" sz="1500" dirty="0"/>
              <a:t>incomplete and missing data should be processes to an approx.  reasoning with this values</a:t>
            </a:r>
          </a:p>
          <a:p>
            <a:r>
              <a:rPr lang="en-US" sz="1500" b="1" dirty="0">
                <a:solidFill>
                  <a:srgbClr val="FF0000"/>
                </a:solidFill>
              </a:rPr>
              <a:t>Combining the views of different experts</a:t>
            </a:r>
            <a:r>
              <a:rPr lang="en-US" sz="1500" b="1" dirty="0"/>
              <a:t>:</a:t>
            </a:r>
            <a:r>
              <a:rPr lang="en-US" sz="1500" dirty="0"/>
              <a:t>  Large system uses data from many experts</a:t>
            </a:r>
          </a:p>
          <a:p>
            <a:endParaRPr lang="en-US" sz="1500" dirty="0"/>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91</a:t>
            </a:fld>
            <a:endParaRPr lang="en-US" dirty="0"/>
          </a:p>
        </p:txBody>
      </p:sp>
    </p:spTree>
    <p:extLst>
      <p:ext uri="{BB962C8B-B14F-4D97-AF65-F5344CB8AC3E}">
        <p14:creationId xmlns:p14="http://schemas.microsoft.com/office/powerpoint/2010/main" val="7870984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Reasoning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z="1600" dirty="0"/>
                  <a:t>The basic Concept of probability plays significant role in our life like we try to determine the probability of rain, prospect of promotion, likely hood of winning in Black Jack</a:t>
                </a:r>
              </a:p>
              <a:p>
                <a:r>
                  <a:rPr lang="en-US" sz="1600" dirty="0"/>
                  <a:t>The probability of an event is the proportion of cases in which the event occurs (Good, 1959)</a:t>
                </a:r>
              </a:p>
              <a:p>
                <a:r>
                  <a:rPr lang="en-US" sz="1600" dirty="0"/>
                  <a:t>Probability, mathematically, is indexed between 0 and 1</a:t>
                </a:r>
              </a:p>
              <a:p>
                <a:r>
                  <a:rPr lang="en-US" sz="1600" dirty="0"/>
                  <a:t>Most events have probability index strictly between 0 and 1, which means that each event has at lease two possible outcomes: favorable outcome or success and unfavorable outcomes or failure</a:t>
                </a:r>
                <a:br>
                  <a:rPr lang="en-US" sz="1600" dirty="0"/>
                </a:br>
                <a:br>
                  <a:rPr lang="en-US" sz="1600" dirty="0"/>
                </a:br>
                <a:r>
                  <a:rPr lang="en-US" sz="1600" dirty="0"/>
                  <a:t>   		</a:t>
                </a:r>
                <a14:m>
                  <m:oMath xmlns:m="http://schemas.openxmlformats.org/officeDocument/2006/math">
                    <m:r>
                      <m:rPr>
                        <m:sty m:val="p"/>
                      </m:rPr>
                      <a:rPr lang="en-US" sz="1600">
                        <a:latin typeface="Cambria Math" panose="02040503050406030204" pitchFamily="18" charset="0"/>
                      </a:rPr>
                      <m:t>P</m:t>
                    </m:r>
                    <m:d>
                      <m:dPr>
                        <m:ctrlPr>
                          <a:rPr lang="en-US" sz="1600" i="1">
                            <a:latin typeface="Cambria Math" panose="02040503050406030204" pitchFamily="18" charset="0"/>
                          </a:rPr>
                        </m:ctrlPr>
                      </m:dPr>
                      <m:e>
                        <m:r>
                          <m:rPr>
                            <m:sty m:val="p"/>
                          </m:rPr>
                          <a:rPr lang="en-US" sz="1600">
                            <a:latin typeface="Cambria Math" panose="02040503050406030204" pitchFamily="18" charset="0"/>
                          </a:rPr>
                          <m:t>success</m:t>
                        </m:r>
                      </m:e>
                    </m:d>
                    <m:r>
                      <a:rPr lang="en-US" sz="1600">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𝑇h𝑒</m:t>
                        </m:r>
                        <m:r>
                          <a:rPr lang="en-US" sz="1600" i="1">
                            <a:latin typeface="Cambria Math" panose="02040503050406030204" pitchFamily="18" charset="0"/>
                          </a:rPr>
                          <m:t> </m:t>
                        </m:r>
                        <m:r>
                          <a:rPr lang="en-US" sz="1600" i="1">
                            <a:latin typeface="Cambria Math" panose="02040503050406030204" pitchFamily="18" charset="0"/>
                          </a:rPr>
                          <m:t>𝑛𝑢𝑚𝑏𝑒𝑟</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𝑠𝑢𝑐𝑐𝑒𝑠𝑠𝑒𝑠</m:t>
                        </m:r>
                      </m:num>
                      <m:den>
                        <m:r>
                          <a:rPr lang="en-US" sz="1600" i="1">
                            <a:latin typeface="Cambria Math" panose="02040503050406030204" pitchFamily="18" charset="0"/>
                          </a:rPr>
                          <m:t>𝑇h𝑒</m:t>
                        </m:r>
                        <m:r>
                          <a:rPr lang="en-US" sz="1600" i="1">
                            <a:latin typeface="Cambria Math" panose="02040503050406030204" pitchFamily="18" charset="0"/>
                          </a:rPr>
                          <m:t> </m:t>
                        </m:r>
                        <m:r>
                          <a:rPr lang="en-US" sz="1600" i="1">
                            <a:latin typeface="Cambria Math" panose="02040503050406030204" pitchFamily="18" charset="0"/>
                          </a:rPr>
                          <m:t>𝑛𝑢𝑚𝑏𝑒𝑟</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𝑝𝑜𝑠𝑠𝑖𝑏𝑙𝑒</m:t>
                        </m:r>
                        <m:r>
                          <a:rPr lang="en-US" sz="1600" i="1">
                            <a:latin typeface="Cambria Math" panose="02040503050406030204" pitchFamily="18" charset="0"/>
                          </a:rPr>
                          <m:t> </m:t>
                        </m:r>
                        <m:r>
                          <a:rPr lang="en-US" sz="1600" i="1">
                            <a:latin typeface="Cambria Math" panose="02040503050406030204" pitchFamily="18" charset="0"/>
                          </a:rPr>
                          <m:t>𝑜𝑢𝑡𝑐𝑜𝑚𝑒𝑠</m:t>
                        </m:r>
                      </m:den>
                    </m:f>
                  </m:oMath>
                </a14:m>
                <a:endParaRPr lang="en-US" sz="1600" dirty="0"/>
              </a:p>
              <a:p>
                <a:pPr marL="0" indent="0">
                  <a:buNone/>
                </a:pPr>
                <a:endParaRPr lang="en-US" sz="16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a:latin typeface="Cambria Math" panose="02040503050406030204" pitchFamily="18" charset="0"/>
                        </a:rPr>
                        <m:t>        </m:t>
                      </m:r>
                      <m:r>
                        <m:rPr>
                          <m:sty m:val="p"/>
                        </m:rPr>
                        <a:rPr lang="en-US" sz="1600">
                          <a:latin typeface="Cambria Math" panose="02040503050406030204" pitchFamily="18" charset="0"/>
                        </a:rPr>
                        <m:t>P</m:t>
                      </m:r>
                      <m:d>
                        <m:dPr>
                          <m:ctrlPr>
                            <a:rPr lang="en-US" sz="1600" i="1">
                              <a:latin typeface="Cambria Math" panose="02040503050406030204" pitchFamily="18" charset="0"/>
                            </a:rPr>
                          </m:ctrlPr>
                        </m:dPr>
                        <m:e>
                          <m:r>
                            <a:rPr lang="en-US" sz="1600" i="1">
                              <a:latin typeface="Cambria Math" panose="02040503050406030204" pitchFamily="18" charset="0"/>
                            </a:rPr>
                            <m:t>𝑓𝑎𝑖𝑙𝑢𝑟𝑒</m:t>
                          </m:r>
                        </m:e>
                      </m:d>
                      <m:r>
                        <a:rPr lang="en-US" sz="1600">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𝑇h𝑒</m:t>
                          </m:r>
                          <m:r>
                            <a:rPr lang="en-US" sz="1600" i="1">
                              <a:latin typeface="Cambria Math" panose="02040503050406030204" pitchFamily="18" charset="0"/>
                            </a:rPr>
                            <m:t> </m:t>
                          </m:r>
                          <m:r>
                            <a:rPr lang="en-US" sz="1600" i="1">
                              <a:latin typeface="Cambria Math" panose="02040503050406030204" pitchFamily="18" charset="0"/>
                            </a:rPr>
                            <m:t>𝑛𝑢𝑚𝑏𝑒𝑟</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𝑓𝑎𝑖𝑙𝑢𝑟𝑒</m:t>
                          </m:r>
                        </m:num>
                        <m:den>
                          <m:r>
                            <a:rPr lang="en-US" sz="1600" i="1">
                              <a:latin typeface="Cambria Math" panose="02040503050406030204" pitchFamily="18" charset="0"/>
                            </a:rPr>
                            <m:t>𝑇h𝑒</m:t>
                          </m:r>
                          <m:r>
                            <a:rPr lang="en-US" sz="1600" i="1">
                              <a:latin typeface="Cambria Math" panose="02040503050406030204" pitchFamily="18" charset="0"/>
                            </a:rPr>
                            <m:t> </m:t>
                          </m:r>
                          <m:r>
                            <a:rPr lang="en-US" sz="1600" i="1">
                              <a:latin typeface="Cambria Math" panose="02040503050406030204" pitchFamily="18" charset="0"/>
                            </a:rPr>
                            <m:t>𝑛𝑢𝑚𝑏𝑒𝑟</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𝑝𝑜𝑠𝑠𝑖𝑏𝑙𝑒</m:t>
                          </m:r>
                          <m:r>
                            <a:rPr lang="en-US" sz="1600" i="1">
                              <a:latin typeface="Cambria Math" panose="02040503050406030204" pitchFamily="18" charset="0"/>
                            </a:rPr>
                            <m:t> </m:t>
                          </m:r>
                          <m:r>
                            <a:rPr lang="en-US" sz="1600" i="1">
                              <a:latin typeface="Cambria Math" panose="02040503050406030204" pitchFamily="18" charset="0"/>
                            </a:rPr>
                            <m:t>𝑜𝑢𝑡𝑐𝑜𝑚𝑒𝑠</m:t>
                          </m:r>
                        </m:den>
                      </m:f>
                    </m:oMath>
                  </m:oMathPara>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564" r="-524" b="-73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92</a:t>
            </a:fld>
            <a:endParaRPr lang="en-US" dirty="0"/>
          </a:p>
        </p:txBody>
      </p:sp>
    </p:spTree>
    <p:extLst>
      <p:ext uri="{BB962C8B-B14F-4D97-AF65-F5344CB8AC3E}">
        <p14:creationId xmlns:p14="http://schemas.microsoft.com/office/powerpoint/2010/main" val="14167900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Reasoning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371600"/>
                <a:ext cx="7269480" cy="3263503"/>
              </a:xfrm>
            </p:spPr>
            <p:txBody>
              <a:bodyPr>
                <a:noAutofit/>
              </a:bodyPr>
              <a:lstStyle/>
              <a:p>
                <a:r>
                  <a:rPr lang="en-US" sz="1800" dirty="0"/>
                  <a:t>If </a:t>
                </a:r>
                <a:r>
                  <a:rPr lang="en-US" sz="1800" i="1" dirty="0">
                    <a:solidFill>
                      <a:srgbClr val="FF0000"/>
                    </a:solidFill>
                  </a:rPr>
                  <a:t>s</a:t>
                </a:r>
                <a:r>
                  <a:rPr lang="en-US" sz="1800" i="1" dirty="0"/>
                  <a:t> </a:t>
                </a:r>
                <a:r>
                  <a:rPr lang="en-US" sz="1800" dirty="0"/>
                  <a:t>is the number of </a:t>
                </a:r>
                <a:r>
                  <a:rPr lang="en-US" sz="1800" dirty="0">
                    <a:solidFill>
                      <a:srgbClr val="FF0000"/>
                    </a:solidFill>
                  </a:rPr>
                  <a:t>success </a:t>
                </a:r>
                <a:r>
                  <a:rPr lang="en-US" sz="1800" dirty="0"/>
                  <a:t>and </a:t>
                </a:r>
                <a:r>
                  <a:rPr lang="en-US" sz="1800" i="1" dirty="0">
                    <a:solidFill>
                      <a:srgbClr val="FF0000"/>
                    </a:solidFill>
                  </a:rPr>
                  <a:t>f </a:t>
                </a:r>
                <a:r>
                  <a:rPr lang="en-US" sz="1800" dirty="0"/>
                  <a:t> is the number of </a:t>
                </a:r>
                <a:r>
                  <a:rPr lang="en-US" sz="1800" dirty="0">
                    <a:solidFill>
                      <a:srgbClr val="FF0000"/>
                    </a:solidFill>
                  </a:rPr>
                  <a:t>failure</a:t>
                </a:r>
                <a:r>
                  <a:rPr lang="en-US" sz="1800" dirty="0"/>
                  <a:t> then:</a:t>
                </a:r>
              </a:p>
              <a:p>
                <a:pPr marL="0" indent="0">
                  <a:buNone/>
                </a:pPr>
                <a:br>
                  <a:rPr lang="en-US" sz="1800" dirty="0"/>
                </a:br>
                <a:r>
                  <a:rPr lang="en-US" sz="1800" dirty="0"/>
                  <a:t>   		</a:t>
                </a:r>
                <a14:m>
                  <m:oMath xmlns:m="http://schemas.openxmlformats.org/officeDocument/2006/math">
                    <m:r>
                      <a:rPr lang="en-US" sz="1800">
                        <a:latin typeface="Cambria Math" panose="02040503050406030204" pitchFamily="18" charset="0"/>
                      </a:rPr>
                      <m:t>        </m:t>
                    </m:r>
                    <m:r>
                      <m:rPr>
                        <m:sty m:val="p"/>
                      </m:rPr>
                      <a:rPr lang="en-US" sz="1800">
                        <a:latin typeface="Cambria Math" panose="02040503050406030204" pitchFamily="18" charset="0"/>
                      </a:rPr>
                      <m:t>P</m:t>
                    </m:r>
                    <m:d>
                      <m:dPr>
                        <m:ctrlPr>
                          <a:rPr lang="en-US" sz="1800" i="1">
                            <a:latin typeface="Cambria Math" panose="02040503050406030204" pitchFamily="18" charset="0"/>
                          </a:rPr>
                        </m:ctrlPr>
                      </m:dPr>
                      <m:e>
                        <m:r>
                          <a:rPr lang="en-US" sz="1800" i="1">
                            <a:latin typeface="Cambria Math" panose="02040503050406030204" pitchFamily="18" charset="0"/>
                          </a:rPr>
                          <m:t>𝑠𝑢𝑐𝑐𝑒𝑠𝑠</m:t>
                        </m:r>
                      </m:e>
                    </m:d>
                    <m:r>
                      <a:rPr lang="en-US" sz="1800">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𝑠</m:t>
                        </m:r>
                      </m:num>
                      <m:den>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𝑓</m:t>
                        </m:r>
                      </m:den>
                    </m:f>
                  </m:oMath>
                </a14:m>
                <a:endParaRPr lang="en-US" sz="1800" dirty="0"/>
              </a:p>
              <a:p>
                <a:pPr marL="0" indent="0">
                  <a:buNone/>
                </a:pPr>
                <a:endParaRPr lang="en-US" sz="1800" dirty="0"/>
              </a:p>
              <a:p>
                <a:pPr marL="0" indent="0">
                  <a:buNone/>
                </a:pPr>
                <a:br>
                  <a:rPr lang="en-US" sz="1800" dirty="0"/>
                </a:br>
                <a:r>
                  <a:rPr lang="en-US" sz="1800" dirty="0"/>
                  <a:t>   		</a:t>
                </a:r>
                <a14:m>
                  <m:oMath xmlns:m="http://schemas.openxmlformats.org/officeDocument/2006/math">
                    <m:r>
                      <a:rPr lang="en-US" sz="1800">
                        <a:latin typeface="Cambria Math" panose="02040503050406030204" pitchFamily="18" charset="0"/>
                      </a:rPr>
                      <m:t>        </m:t>
                    </m:r>
                    <m:r>
                      <m:rPr>
                        <m:sty m:val="p"/>
                      </m:rPr>
                      <a:rPr lang="en-US" sz="1800">
                        <a:latin typeface="Cambria Math" panose="02040503050406030204" pitchFamily="18" charset="0"/>
                      </a:rPr>
                      <m:t>P</m:t>
                    </m:r>
                    <m:d>
                      <m:dPr>
                        <m:ctrlPr>
                          <a:rPr lang="en-US" sz="1800" i="1">
                            <a:latin typeface="Cambria Math" panose="02040503050406030204" pitchFamily="18" charset="0"/>
                          </a:rPr>
                        </m:ctrlPr>
                      </m:dPr>
                      <m:e>
                        <m:r>
                          <a:rPr lang="en-US" sz="1800" i="1">
                            <a:latin typeface="Cambria Math" panose="02040503050406030204" pitchFamily="18" charset="0"/>
                          </a:rPr>
                          <m:t>𝑓𝑎𝑖𝑙𝑢𝑟𝑒</m:t>
                        </m:r>
                      </m:e>
                    </m:d>
                    <m:r>
                      <a:rPr lang="en-US" sz="1800">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𝑓</m:t>
                        </m:r>
                      </m:num>
                      <m:den>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𝑓</m:t>
                        </m:r>
                      </m:den>
                    </m:f>
                  </m:oMath>
                </a14:m>
                <a:endParaRPr lang="en-US" sz="1800" dirty="0"/>
              </a:p>
              <a:p>
                <a:pPr marL="0" indent="0">
                  <a:buNone/>
                </a:pPr>
                <a:r>
                  <a:rPr lang="en-US" sz="1800" dirty="0"/>
                  <a:t>and  </a:t>
                </a:r>
                <a:endParaRPr lang="en-US" sz="1800" i="1" dirty="0"/>
              </a:p>
              <a:p>
                <a:pPr marL="0" indent="0">
                  <a:buNone/>
                </a:pPr>
                <a:r>
                  <a:rPr lang="en-US" sz="1800" i="1" dirty="0"/>
                  <a:t>			p + q = </a:t>
                </a:r>
                <a:r>
                  <a:rPr lang="en-US" sz="1800" dirty="0"/>
                  <a:t>1</a:t>
                </a:r>
              </a:p>
              <a:p>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371600"/>
                <a:ext cx="7269480" cy="3263503"/>
              </a:xfrm>
              <a:blipFill>
                <a:blip r:embed="rId2"/>
                <a:stretch>
                  <a:fillRect l="-671" t="-9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93</a:t>
            </a:fld>
            <a:endParaRPr lang="en-US" dirty="0"/>
          </a:p>
        </p:txBody>
      </p:sp>
    </p:spTree>
    <p:extLst>
      <p:ext uri="{BB962C8B-B14F-4D97-AF65-F5344CB8AC3E}">
        <p14:creationId xmlns:p14="http://schemas.microsoft.com/office/powerpoint/2010/main" val="1699510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Reasoning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371600"/>
                <a:ext cx="7269480" cy="3263503"/>
              </a:xfrm>
            </p:spPr>
            <p:txBody>
              <a:bodyPr>
                <a:noAutofit/>
              </a:bodyPr>
              <a:lstStyle/>
              <a:p>
                <a:r>
                  <a:rPr lang="en-US" sz="1500" dirty="0"/>
                  <a:t>Let us consider classical examples with a coin and a dice. If we throw a coin,</a:t>
                </a:r>
                <a:br>
                  <a:rPr lang="en-US" sz="1500" dirty="0"/>
                </a:br>
                <a:r>
                  <a:rPr lang="en-US" sz="1500" dirty="0"/>
                  <a:t>the probability of getting a head will be equal to the probability of getting a tail. In a single throw, s = f  = 1, and therefore the probability of getting a head (or a tail) is 0.5.</a:t>
                </a:r>
              </a:p>
              <a:p>
                <a:r>
                  <a:rPr lang="en-US" sz="1500" dirty="0"/>
                  <a:t>Consider now a dice and determine the probability of getting a 6 from a single throw. If we assume a 6 as the only success, then s = 1 and f = 5, since there is just one way of getting a 6, and there are five ways of not getting a 6 in a single throw. Therefore, the probability of getting a 6 is</a:t>
                </a:r>
              </a:p>
              <a:p>
                <a:pPr marL="0" indent="0">
                  <a:buNone/>
                </a:pPr>
                <a14:m>
                  <m:oMathPara xmlns:m="http://schemas.openxmlformats.org/officeDocument/2006/math">
                    <m:oMathParaPr>
                      <m:jc m:val="centerGroup"/>
                    </m:oMathParaPr>
                    <m:oMath xmlns:m="http://schemas.openxmlformats.org/officeDocument/2006/math">
                      <m:r>
                        <m:rPr>
                          <m:sty m:val="p"/>
                        </m:rPr>
                        <a:rPr lang="en-US" sz="1500">
                          <a:latin typeface="Cambria Math" panose="02040503050406030204" pitchFamily="18" charset="0"/>
                        </a:rPr>
                        <m:t>P</m:t>
                      </m:r>
                      <m:r>
                        <a:rPr lang="en-US" sz="1500">
                          <a:latin typeface="Cambria Math" panose="02040503050406030204" pitchFamily="18" charset="0"/>
                        </a:rPr>
                        <m:t>= </m:t>
                      </m:r>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1+5</m:t>
                          </m:r>
                        </m:den>
                      </m:f>
                      <m:r>
                        <a:rPr lang="en-US" sz="1500" i="1">
                          <a:latin typeface="Cambria Math" panose="02040503050406030204" pitchFamily="18" charset="0"/>
                        </a:rPr>
                        <m:t>=0.1666</m:t>
                      </m:r>
                    </m:oMath>
                  </m:oMathPara>
                </a14:m>
                <a:br>
                  <a:rPr lang="en-US" sz="1500" dirty="0"/>
                </a:br>
                <a:r>
                  <a:rPr lang="en-US" sz="1500" dirty="0"/>
                  <a:t>Likewise, the probability of not getting 6 is </a:t>
                </a:r>
              </a:p>
              <a:p>
                <a:pPr marL="0" indent="0">
                  <a:buNone/>
                </a:pPr>
                <a14:m>
                  <m:oMathPara xmlns:m="http://schemas.openxmlformats.org/officeDocument/2006/math">
                    <m:oMathParaPr>
                      <m:jc m:val="centerGroup"/>
                    </m:oMathParaPr>
                    <m:oMath xmlns:m="http://schemas.openxmlformats.org/officeDocument/2006/math">
                      <m:r>
                        <m:rPr>
                          <m:sty m:val="p"/>
                        </m:rPr>
                        <a:rPr lang="en-US" sz="1500">
                          <a:latin typeface="Cambria Math" panose="02040503050406030204" pitchFamily="18" charset="0"/>
                        </a:rPr>
                        <m:t>q</m:t>
                      </m:r>
                      <m:r>
                        <a:rPr lang="en-US" sz="1500">
                          <a:latin typeface="Cambria Math" panose="02040503050406030204" pitchFamily="18" charset="0"/>
                        </a:rPr>
                        <m:t>= </m:t>
                      </m:r>
                      <m:f>
                        <m:fPr>
                          <m:ctrlPr>
                            <a:rPr lang="en-US" sz="1500" i="1">
                              <a:latin typeface="Cambria Math" panose="02040503050406030204" pitchFamily="18" charset="0"/>
                            </a:rPr>
                          </m:ctrlPr>
                        </m:fPr>
                        <m:num>
                          <m:r>
                            <a:rPr lang="en-US" sz="1500" i="1">
                              <a:latin typeface="Cambria Math" panose="02040503050406030204" pitchFamily="18" charset="0"/>
                            </a:rPr>
                            <m:t>5</m:t>
                          </m:r>
                        </m:num>
                        <m:den>
                          <m:r>
                            <a:rPr lang="en-US" sz="1500" i="1">
                              <a:latin typeface="Cambria Math" panose="02040503050406030204" pitchFamily="18" charset="0"/>
                            </a:rPr>
                            <m:t>1+5</m:t>
                          </m:r>
                        </m:den>
                      </m:f>
                      <m:r>
                        <a:rPr lang="en-US" sz="1500" i="1">
                          <a:latin typeface="Cambria Math" panose="02040503050406030204" pitchFamily="18" charset="0"/>
                        </a:rPr>
                        <m:t>=0.8333</m:t>
                      </m:r>
                    </m:oMath>
                  </m:oMathPara>
                </a14:m>
                <a:endParaRPr lang="en-US"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371600"/>
                <a:ext cx="7269480" cy="3263503"/>
              </a:xfrm>
              <a:blipFill>
                <a:blip r:embed="rId2"/>
                <a:stretch>
                  <a:fillRect l="-335" t="-3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94</a:t>
            </a:fld>
            <a:endParaRPr lang="en-US" dirty="0"/>
          </a:p>
        </p:txBody>
      </p:sp>
    </p:spTree>
    <p:extLst>
      <p:ext uri="{BB962C8B-B14F-4D97-AF65-F5344CB8AC3E}">
        <p14:creationId xmlns:p14="http://schemas.microsoft.com/office/powerpoint/2010/main" val="40617804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Reasoning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371600"/>
                <a:ext cx="7269480" cy="3263503"/>
              </a:xfrm>
            </p:spPr>
            <p:txBody>
              <a:bodyPr>
                <a:noAutofit/>
              </a:bodyPr>
              <a:lstStyle/>
              <a:p>
                <a:r>
                  <a:rPr lang="en-US" sz="1800" dirty="0"/>
                  <a:t>Above instances are for independent events i.e. </a:t>
                </a:r>
                <a:r>
                  <a:rPr lang="en-US" sz="1800" dirty="0">
                    <a:solidFill>
                      <a:srgbClr val="FF0000"/>
                    </a:solidFill>
                  </a:rPr>
                  <a:t>mutually exclusive events</a:t>
                </a:r>
                <a:r>
                  <a:rPr lang="en-US" sz="1800" dirty="0"/>
                  <a:t> which can not happen simultaneously</a:t>
                </a:r>
              </a:p>
              <a:p>
                <a:r>
                  <a:rPr lang="en-US" sz="1800" dirty="0"/>
                  <a:t>In the dice experiment, the two events of obtaining a 6 and, for example, a 1 are mutually exclusive because we cannot obtain a 6 and a 1  simultaneously in a single throw. However, events that are not independent may affect the likelihood of one or the other occurring. Consider, for instance, the probability of getting a 6 in a single throw, knowing this time that a 1 has not come up. There are still five ways of not getting a 6, but one of them can be eliminated as we know that a 1 has not been obtained. Thus,</a:t>
                </a:r>
              </a:p>
              <a:p>
                <a:pPr marL="0" indent="0">
                  <a:buNone/>
                </a:pPr>
                <a14:m>
                  <m:oMathPara xmlns:m="http://schemas.openxmlformats.org/officeDocument/2006/math">
                    <m:oMathParaPr>
                      <m:jc m:val="centerGroup"/>
                    </m:oMathParaPr>
                    <m:oMath xmlns:m="http://schemas.openxmlformats.org/officeDocument/2006/math">
                      <m:r>
                        <m:rPr>
                          <m:sty m:val="p"/>
                        </m:rPr>
                        <a:rPr lang="en-US" sz="1800">
                          <a:latin typeface="Cambria Math" panose="02040503050406030204" pitchFamily="18" charset="0"/>
                        </a:rPr>
                        <m:t>p</m:t>
                      </m:r>
                      <m:r>
                        <a:rPr lang="en-US" sz="1800">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1+(5−1)</m:t>
                          </m:r>
                        </m:den>
                      </m:f>
                    </m:oMath>
                  </m:oMathPara>
                </a14:m>
                <a:endParaRPr lang="en-US" sz="1800" dirty="0"/>
              </a:p>
              <a:p>
                <a:endParaRPr lang="en-US" sz="1800" dirty="0"/>
              </a:p>
              <a:p>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371600"/>
                <a:ext cx="7269480" cy="3263503"/>
              </a:xfrm>
              <a:blipFill>
                <a:blip r:embed="rId2"/>
                <a:stretch>
                  <a:fillRect t="-935" r="-922" b="-56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95</a:t>
            </a:fld>
            <a:endParaRPr lang="en-US" dirty="0"/>
          </a:p>
        </p:txBody>
      </p:sp>
    </p:spTree>
    <p:extLst>
      <p:ext uri="{BB962C8B-B14F-4D97-AF65-F5344CB8AC3E}">
        <p14:creationId xmlns:p14="http://schemas.microsoft.com/office/powerpoint/2010/main" val="15207321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Reasoning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371600"/>
                <a:ext cx="7269480" cy="3263503"/>
              </a:xfrm>
            </p:spPr>
            <p:txBody>
              <a:bodyPr>
                <a:noAutofit/>
              </a:bodyPr>
              <a:lstStyle/>
              <a:p>
                <a:r>
                  <a:rPr lang="en-US" sz="1500" dirty="0"/>
                  <a:t>Let  A and B be two </a:t>
                </a:r>
                <a:r>
                  <a:rPr lang="en-US" sz="1500" dirty="0">
                    <a:solidFill>
                      <a:srgbClr val="FF0000"/>
                    </a:solidFill>
                  </a:rPr>
                  <a:t>not mutually exclusive </a:t>
                </a:r>
                <a:r>
                  <a:rPr lang="en-US" sz="1500" dirty="0"/>
                  <a:t>events, but occur conditionally on the occurrence of other. </a:t>
                </a:r>
              </a:p>
              <a:p>
                <a:r>
                  <a:rPr lang="en-US" sz="1500" dirty="0"/>
                  <a:t>The probability of event A will occur if event B occurs is called </a:t>
                </a:r>
                <a:r>
                  <a:rPr lang="en-US" sz="1500" dirty="0">
                    <a:solidFill>
                      <a:srgbClr val="FF0000"/>
                    </a:solidFill>
                  </a:rPr>
                  <a:t>conditional Probability</a:t>
                </a:r>
              </a:p>
              <a:p>
                <a:pPr marL="0" indent="0">
                  <a:buNone/>
                </a:pPr>
                <a14:m>
                  <m:oMathPara xmlns:m="http://schemas.openxmlformats.org/officeDocument/2006/math">
                    <m:oMathParaPr>
                      <m:jc m:val="centerGroup"/>
                    </m:oMathParaPr>
                    <m:oMath xmlns:m="http://schemas.openxmlformats.org/officeDocument/2006/math">
                      <m:r>
                        <m:rPr>
                          <m:sty m:val="p"/>
                        </m:rPr>
                        <a:rPr lang="en-US" sz="1500">
                          <a:latin typeface="Cambria Math" panose="02040503050406030204" pitchFamily="18" charset="0"/>
                        </a:rPr>
                        <m:t>p</m:t>
                      </m:r>
                      <m:r>
                        <a:rPr lang="en-US" sz="1500">
                          <a:latin typeface="Cambria Math" panose="02040503050406030204" pitchFamily="18" charset="0"/>
                        </a:rPr>
                        <m:t>(</m:t>
                      </m:r>
                      <m:r>
                        <m:rPr>
                          <m:sty m:val="p"/>
                        </m:rPr>
                        <a:rPr lang="en-US" sz="1500">
                          <a:latin typeface="Cambria Math" panose="02040503050406030204" pitchFamily="18" charset="0"/>
                        </a:rPr>
                        <m:t>A</m:t>
                      </m:r>
                      <m:r>
                        <a:rPr lang="en-US" sz="1500">
                          <a:latin typeface="Cambria Math" panose="02040503050406030204" pitchFamily="18" charset="0"/>
                        </a:rPr>
                        <m:t>|</m:t>
                      </m:r>
                      <m:r>
                        <m:rPr>
                          <m:sty m:val="p"/>
                        </m:rPr>
                        <a:rPr lang="en-US" sz="1500">
                          <a:latin typeface="Cambria Math" panose="02040503050406030204" pitchFamily="18" charset="0"/>
                        </a:rPr>
                        <m:t>B</m:t>
                      </m:r>
                      <m:r>
                        <a:rPr lang="en-US" sz="1500">
                          <a:latin typeface="Cambria Math" panose="02040503050406030204" pitchFamily="18" charset="0"/>
                        </a:rPr>
                        <m:t>)= </m:t>
                      </m:r>
                      <m:f>
                        <m:fPr>
                          <m:ctrlPr>
                            <a:rPr lang="en-US" sz="1500" i="1">
                              <a:latin typeface="Cambria Math" panose="02040503050406030204" pitchFamily="18" charset="0"/>
                            </a:rPr>
                          </m:ctrlPr>
                        </m:fPr>
                        <m:num>
                          <m:r>
                            <a:rPr lang="en-US" sz="1500" i="1">
                              <a:latin typeface="Cambria Math" panose="02040503050406030204" pitchFamily="18" charset="0"/>
                            </a:rPr>
                            <m:t>𝑡h𝑒</m:t>
                          </m:r>
                          <m:r>
                            <a:rPr lang="en-US" sz="1500" i="1">
                              <a:latin typeface="Cambria Math" panose="02040503050406030204" pitchFamily="18" charset="0"/>
                            </a:rPr>
                            <m:t> </m:t>
                          </m:r>
                          <m:r>
                            <a:rPr lang="en-US" sz="1500" i="1">
                              <a:latin typeface="Cambria Math" panose="02040503050406030204" pitchFamily="18" charset="0"/>
                            </a:rPr>
                            <m:t>𝑛𝑢𝑚𝑏𝑒𝑟</m:t>
                          </m:r>
                          <m:r>
                            <a:rPr lang="en-US" sz="1500" i="1">
                              <a:latin typeface="Cambria Math" panose="02040503050406030204" pitchFamily="18" charset="0"/>
                            </a:rPr>
                            <m:t> </m:t>
                          </m:r>
                          <m:r>
                            <a:rPr lang="en-US" sz="1500" i="1">
                              <a:latin typeface="Cambria Math" panose="02040503050406030204" pitchFamily="18" charset="0"/>
                            </a:rPr>
                            <m:t>𝑜𝑓</m:t>
                          </m:r>
                          <m:r>
                            <a:rPr lang="en-US" sz="1500" i="1">
                              <a:latin typeface="Cambria Math" panose="02040503050406030204" pitchFamily="18" charset="0"/>
                            </a:rPr>
                            <m:t> </m:t>
                          </m:r>
                          <m:r>
                            <a:rPr lang="en-US" sz="1500" i="1">
                              <a:latin typeface="Cambria Math" panose="02040503050406030204" pitchFamily="18" charset="0"/>
                            </a:rPr>
                            <m:t>𝑡𝑖𝑚𝑒𝑠</m:t>
                          </m:r>
                          <m:r>
                            <a:rPr lang="en-US" sz="1500" i="1">
                              <a:latin typeface="Cambria Math" panose="02040503050406030204" pitchFamily="18" charset="0"/>
                            </a:rPr>
                            <m:t> </m:t>
                          </m:r>
                          <m:r>
                            <a:rPr lang="en-US" sz="1500" i="1">
                              <a:latin typeface="Cambria Math" panose="02040503050406030204" pitchFamily="18" charset="0"/>
                            </a:rPr>
                            <m:t>𝐴</m:t>
                          </m:r>
                          <m:r>
                            <a:rPr lang="en-US" sz="1500" i="1">
                              <a:latin typeface="Cambria Math" panose="02040503050406030204" pitchFamily="18" charset="0"/>
                            </a:rPr>
                            <m:t> </m:t>
                          </m:r>
                          <m:r>
                            <a:rPr lang="en-US" sz="1500" i="1">
                              <a:latin typeface="Cambria Math" panose="02040503050406030204" pitchFamily="18" charset="0"/>
                            </a:rPr>
                            <m:t>𝑎𝑛𝑑</m:t>
                          </m:r>
                          <m:r>
                            <a:rPr lang="en-US" sz="1500" i="1">
                              <a:latin typeface="Cambria Math" panose="02040503050406030204" pitchFamily="18" charset="0"/>
                            </a:rPr>
                            <m:t> </m:t>
                          </m:r>
                          <m:r>
                            <a:rPr lang="en-US" sz="1500" i="1">
                              <a:latin typeface="Cambria Math" panose="02040503050406030204" pitchFamily="18" charset="0"/>
                            </a:rPr>
                            <m:t>𝐵</m:t>
                          </m:r>
                          <m:r>
                            <a:rPr lang="en-US" sz="1500" i="1">
                              <a:latin typeface="Cambria Math" panose="02040503050406030204" pitchFamily="18" charset="0"/>
                            </a:rPr>
                            <m:t> </m:t>
                          </m:r>
                          <m:r>
                            <a:rPr lang="en-US" sz="1500" i="1">
                              <a:latin typeface="Cambria Math" panose="02040503050406030204" pitchFamily="18" charset="0"/>
                            </a:rPr>
                            <m:t>𝑐𝑎𝑛</m:t>
                          </m:r>
                          <m:r>
                            <a:rPr lang="en-US" sz="1500" i="1">
                              <a:latin typeface="Cambria Math" panose="02040503050406030204" pitchFamily="18" charset="0"/>
                            </a:rPr>
                            <m:t> </m:t>
                          </m:r>
                          <m:r>
                            <a:rPr lang="en-US" sz="1500" i="1">
                              <a:latin typeface="Cambria Math" panose="02040503050406030204" pitchFamily="18" charset="0"/>
                            </a:rPr>
                            <m:t>𝑜𝑐𝑐𝑢𝑟</m:t>
                          </m:r>
                        </m:num>
                        <m:den>
                          <m:r>
                            <a:rPr lang="en-US" sz="1500" i="1">
                              <a:latin typeface="Cambria Math" panose="02040503050406030204" pitchFamily="18" charset="0"/>
                            </a:rPr>
                            <m:t>𝑡h𝑒</m:t>
                          </m:r>
                          <m:r>
                            <a:rPr lang="en-US" sz="1500" i="1">
                              <a:latin typeface="Cambria Math" panose="02040503050406030204" pitchFamily="18" charset="0"/>
                            </a:rPr>
                            <m:t> </m:t>
                          </m:r>
                          <m:r>
                            <a:rPr lang="en-US" sz="1500" i="1">
                              <a:latin typeface="Cambria Math" panose="02040503050406030204" pitchFamily="18" charset="0"/>
                            </a:rPr>
                            <m:t>𝑛𝑢𝑚𝑏𝑒𝑟</m:t>
                          </m:r>
                          <m:r>
                            <a:rPr lang="en-US" sz="1500" i="1">
                              <a:latin typeface="Cambria Math" panose="02040503050406030204" pitchFamily="18" charset="0"/>
                            </a:rPr>
                            <m:t> </m:t>
                          </m:r>
                          <m:r>
                            <a:rPr lang="en-US" sz="1500" i="1">
                              <a:latin typeface="Cambria Math" panose="02040503050406030204" pitchFamily="18" charset="0"/>
                            </a:rPr>
                            <m:t>𝑜𝑓</m:t>
                          </m:r>
                          <m:r>
                            <a:rPr lang="en-US" sz="1500" i="1">
                              <a:latin typeface="Cambria Math" panose="02040503050406030204" pitchFamily="18" charset="0"/>
                            </a:rPr>
                            <m:t> </m:t>
                          </m:r>
                          <m:r>
                            <a:rPr lang="en-US" sz="1500" i="1">
                              <a:latin typeface="Cambria Math" panose="02040503050406030204" pitchFamily="18" charset="0"/>
                            </a:rPr>
                            <m:t>𝑡𝑖𝑚𝑒𝑠</m:t>
                          </m:r>
                          <m:r>
                            <a:rPr lang="en-US" sz="1500" i="1">
                              <a:latin typeface="Cambria Math" panose="02040503050406030204" pitchFamily="18" charset="0"/>
                            </a:rPr>
                            <m:t> </m:t>
                          </m:r>
                          <m:r>
                            <a:rPr lang="en-US" sz="1500" i="1">
                              <a:latin typeface="Cambria Math" panose="02040503050406030204" pitchFamily="18" charset="0"/>
                            </a:rPr>
                            <m:t>𝐵</m:t>
                          </m:r>
                          <m:r>
                            <a:rPr lang="en-US" sz="1500" i="1">
                              <a:latin typeface="Cambria Math" panose="02040503050406030204" pitchFamily="18" charset="0"/>
                            </a:rPr>
                            <m:t> </m:t>
                          </m:r>
                          <m:r>
                            <a:rPr lang="en-US" sz="1500" i="1">
                              <a:latin typeface="Cambria Math" panose="02040503050406030204" pitchFamily="18" charset="0"/>
                            </a:rPr>
                            <m:t>𝑐𝑎𝑛</m:t>
                          </m:r>
                          <m:r>
                            <a:rPr lang="en-US" sz="1500" i="1">
                              <a:latin typeface="Cambria Math" panose="02040503050406030204" pitchFamily="18" charset="0"/>
                            </a:rPr>
                            <m:t> </m:t>
                          </m:r>
                          <m:r>
                            <a:rPr lang="en-US" sz="1500" i="1">
                              <a:latin typeface="Cambria Math" panose="02040503050406030204" pitchFamily="18" charset="0"/>
                            </a:rPr>
                            <m:t>𝑜𝑐𝑐𝑢𝑟</m:t>
                          </m:r>
                        </m:den>
                      </m:f>
                    </m:oMath>
                  </m:oMathPara>
                </a14:m>
                <a:endParaRPr lang="en-US" sz="1500" dirty="0"/>
              </a:p>
              <a:p>
                <a:pPr marL="0" indent="0">
                  <a:buNone/>
                </a:pPr>
                <a:r>
                  <a:rPr lang="en-US" sz="1500" dirty="0"/>
                  <a:t>The probability of both A and B will occur is called </a:t>
                </a:r>
                <a:r>
                  <a:rPr lang="en-US" sz="1500" dirty="0">
                    <a:solidFill>
                      <a:srgbClr val="FF0000"/>
                    </a:solidFill>
                  </a:rPr>
                  <a:t>joint probability </a:t>
                </a:r>
                <a14:m>
                  <m:oMath xmlns:m="http://schemas.openxmlformats.org/officeDocument/2006/math">
                    <m:r>
                      <a:rPr lang="en-US" sz="900">
                        <a:latin typeface="Cambria Math" panose="02040503050406030204" pitchFamily="18" charset="0"/>
                      </a:rPr>
                      <m:t>(</m:t>
                    </m:r>
                    <m:r>
                      <a:rPr lang="en-US" sz="900" b="1" i="1">
                        <a:latin typeface="Cambria Math" panose="02040503050406030204" pitchFamily="18" charset="0"/>
                      </a:rPr>
                      <m:t>𝑨</m:t>
                    </m:r>
                    <m:r>
                      <a:rPr lang="en-US" sz="900" b="1" i="1">
                        <a:latin typeface="Cambria Math" panose="02040503050406030204" pitchFamily="18" charset="0"/>
                        <a:ea typeface="Cambria Math" panose="02040503050406030204" pitchFamily="18" charset="0"/>
                      </a:rPr>
                      <m:t>∩</m:t>
                    </m:r>
                    <m:r>
                      <a:rPr lang="en-US" sz="900" b="1" i="1">
                        <a:latin typeface="Cambria Math" panose="02040503050406030204" pitchFamily="18" charset="0"/>
                      </a:rPr>
                      <m:t>𝑩</m:t>
                    </m:r>
                    <m:r>
                      <a:rPr lang="en-US" sz="900" b="1" i="1">
                        <a:latin typeface="Cambria Math" panose="02040503050406030204" pitchFamily="18" charset="0"/>
                      </a:rPr>
                      <m:t>)</m:t>
                    </m:r>
                  </m:oMath>
                </a14:m>
                <a:endParaRPr lang="en-US" sz="900" b="1" dirty="0">
                  <a:solidFill>
                    <a:srgbClr val="FF0000"/>
                  </a:solidFill>
                </a:endParaRPr>
              </a:p>
              <a:p>
                <a:pPr marL="0" indent="0">
                  <a:buNone/>
                </a:pPr>
                <a14:m>
                  <m:oMath xmlns:m="http://schemas.openxmlformats.org/officeDocument/2006/math">
                    <m:r>
                      <m:rPr>
                        <m:sty m:val="p"/>
                      </m:rPr>
                      <a:rPr lang="en-US" sz="1500">
                        <a:latin typeface="Cambria Math" panose="02040503050406030204" pitchFamily="18" charset="0"/>
                      </a:rPr>
                      <m:t>p</m:t>
                    </m:r>
                    <m:r>
                      <a:rPr lang="en-US" sz="1500">
                        <a:latin typeface="Cambria Math" panose="02040503050406030204" pitchFamily="18" charset="0"/>
                      </a:rPr>
                      <m:t>(</m:t>
                    </m:r>
                    <m:r>
                      <m:rPr>
                        <m:sty m:val="p"/>
                      </m:rPr>
                      <a:rPr lang="en-US" sz="1500">
                        <a:latin typeface="Cambria Math" panose="02040503050406030204" pitchFamily="18" charset="0"/>
                      </a:rPr>
                      <m:t>A</m:t>
                    </m:r>
                    <m:r>
                      <a:rPr lang="en-US" sz="1500">
                        <a:latin typeface="Cambria Math" panose="02040503050406030204" pitchFamily="18" charset="0"/>
                      </a:rPr>
                      <m:t>|</m:t>
                    </m:r>
                    <m:r>
                      <m:rPr>
                        <m:sty m:val="p"/>
                      </m:rPr>
                      <a:rPr lang="en-US" sz="1500">
                        <a:latin typeface="Cambria Math" panose="02040503050406030204" pitchFamily="18" charset="0"/>
                      </a:rPr>
                      <m:t>B</m:t>
                    </m:r>
                    <m:r>
                      <a:rPr lang="en-US" sz="1500">
                        <a:latin typeface="Cambria Math" panose="02040503050406030204" pitchFamily="18" charset="0"/>
                      </a:rPr>
                      <m:t>)= </m:t>
                    </m:r>
                    <m:f>
                      <m:fPr>
                        <m:ctrlPr>
                          <a:rPr lang="en-US" sz="1500" i="1">
                            <a:latin typeface="Cambria Math" panose="02040503050406030204" pitchFamily="18" charset="0"/>
                          </a:rPr>
                        </m:ctrlPr>
                      </m:fPr>
                      <m:num>
                        <m:r>
                          <a:rPr lang="en-US" sz="1500" i="1">
                            <a:latin typeface="Cambria Math" panose="02040503050406030204" pitchFamily="18" charset="0"/>
                          </a:rPr>
                          <m:t>𝑝</m:t>
                        </m:r>
                        <m:r>
                          <a:rPr lang="en-US" sz="1500" i="1">
                            <a:latin typeface="Cambria Math" panose="02040503050406030204" pitchFamily="18" charset="0"/>
                          </a:rPr>
                          <m:t>(</m:t>
                        </m:r>
                        <m:r>
                          <a:rPr lang="en-US" sz="1500" i="1">
                            <a:latin typeface="Cambria Math" panose="02040503050406030204" pitchFamily="18" charset="0"/>
                          </a:rPr>
                          <m:t>𝐴</m:t>
                        </m:r>
                        <m:r>
                          <a:rPr lang="en-US" sz="1500" i="1">
                            <a:latin typeface="Cambria Math" panose="02040503050406030204" pitchFamily="18" charset="0"/>
                            <a:ea typeface="Cambria Math" panose="02040503050406030204" pitchFamily="18" charset="0"/>
                          </a:rPr>
                          <m:t>∩</m:t>
                        </m:r>
                        <m:r>
                          <a:rPr lang="en-US" sz="1500" i="1">
                            <a:latin typeface="Cambria Math" panose="02040503050406030204" pitchFamily="18" charset="0"/>
                          </a:rPr>
                          <m:t>𝐵</m:t>
                        </m:r>
                        <m:r>
                          <a:rPr lang="en-US" sz="1500" i="1">
                            <a:latin typeface="Cambria Math" panose="02040503050406030204" pitchFamily="18" charset="0"/>
                          </a:rPr>
                          <m:t>)</m:t>
                        </m:r>
                      </m:num>
                      <m:den>
                        <m:r>
                          <a:rPr lang="en-US" sz="1500" i="1">
                            <a:latin typeface="Cambria Math" panose="02040503050406030204" pitchFamily="18" charset="0"/>
                          </a:rPr>
                          <m:t>𝑝</m:t>
                        </m:r>
                        <m:r>
                          <a:rPr lang="en-US" sz="1500" i="1">
                            <a:latin typeface="Cambria Math" panose="02040503050406030204" pitchFamily="18" charset="0"/>
                          </a:rPr>
                          <m:t>(</m:t>
                        </m:r>
                        <m:r>
                          <a:rPr lang="en-US" sz="1500" i="1">
                            <a:latin typeface="Cambria Math" panose="02040503050406030204" pitchFamily="18" charset="0"/>
                          </a:rPr>
                          <m:t>𝐵</m:t>
                        </m:r>
                        <m:r>
                          <a:rPr lang="en-US" sz="1500" i="1">
                            <a:latin typeface="Cambria Math" panose="02040503050406030204" pitchFamily="18" charset="0"/>
                          </a:rPr>
                          <m:t>)</m:t>
                        </m:r>
                      </m:den>
                    </m:f>
                  </m:oMath>
                </a14:m>
                <a:r>
                  <a:rPr lang="en-US" sz="1500" dirty="0"/>
                  <a:t>, the probability of A occurring given B has occurred</a:t>
                </a:r>
              </a:p>
              <a:p>
                <a:pPr marL="0" indent="0">
                  <a:buNone/>
                </a:pPr>
                <a14:m>
                  <m:oMath xmlns:m="http://schemas.openxmlformats.org/officeDocument/2006/math">
                    <m:r>
                      <m:rPr>
                        <m:sty m:val="p"/>
                      </m:rPr>
                      <a:rPr lang="en-US" sz="1500">
                        <a:latin typeface="Cambria Math" panose="02040503050406030204" pitchFamily="18" charset="0"/>
                      </a:rPr>
                      <m:t>p</m:t>
                    </m:r>
                    <m:r>
                      <a:rPr lang="en-US" sz="1500">
                        <a:latin typeface="Cambria Math" panose="02040503050406030204" pitchFamily="18" charset="0"/>
                      </a:rPr>
                      <m:t>(</m:t>
                    </m:r>
                    <m:r>
                      <m:rPr>
                        <m:sty m:val="p"/>
                      </m:rPr>
                      <a:rPr lang="en-US" sz="1500">
                        <a:latin typeface="Cambria Math" panose="02040503050406030204" pitchFamily="18" charset="0"/>
                      </a:rPr>
                      <m:t>B</m:t>
                    </m:r>
                    <m:r>
                      <a:rPr lang="en-US" sz="1500">
                        <a:latin typeface="Cambria Math" panose="02040503050406030204" pitchFamily="18" charset="0"/>
                      </a:rPr>
                      <m:t>|</m:t>
                    </m:r>
                    <m:r>
                      <m:rPr>
                        <m:sty m:val="p"/>
                      </m:rPr>
                      <a:rPr lang="en-US" sz="1500">
                        <a:latin typeface="Cambria Math" panose="02040503050406030204" pitchFamily="18" charset="0"/>
                      </a:rPr>
                      <m:t>A</m:t>
                    </m:r>
                    <m:r>
                      <a:rPr lang="en-US" sz="1500">
                        <a:latin typeface="Cambria Math" panose="02040503050406030204" pitchFamily="18" charset="0"/>
                      </a:rPr>
                      <m:t>)= </m:t>
                    </m:r>
                    <m:f>
                      <m:fPr>
                        <m:ctrlPr>
                          <a:rPr lang="en-US" sz="1500" i="1">
                            <a:latin typeface="Cambria Math" panose="02040503050406030204" pitchFamily="18" charset="0"/>
                          </a:rPr>
                        </m:ctrlPr>
                      </m:fPr>
                      <m:num>
                        <m:r>
                          <a:rPr lang="en-US" sz="1500" i="1">
                            <a:latin typeface="Cambria Math" panose="02040503050406030204" pitchFamily="18" charset="0"/>
                          </a:rPr>
                          <m:t>𝑝</m:t>
                        </m:r>
                        <m:r>
                          <a:rPr lang="en-US" sz="1500" i="1">
                            <a:latin typeface="Cambria Math" panose="02040503050406030204" pitchFamily="18" charset="0"/>
                          </a:rPr>
                          <m:t>(</m:t>
                        </m:r>
                        <m:r>
                          <a:rPr lang="en-US" sz="1500" i="1">
                            <a:latin typeface="Cambria Math" panose="02040503050406030204" pitchFamily="18" charset="0"/>
                          </a:rPr>
                          <m:t>𝐵</m:t>
                        </m:r>
                        <m:r>
                          <a:rPr lang="en-US" sz="1500" i="1">
                            <a:latin typeface="Cambria Math" panose="02040503050406030204" pitchFamily="18" charset="0"/>
                          </a:rPr>
                          <m:t>∩</m:t>
                        </m:r>
                        <m:r>
                          <a:rPr lang="en-US" sz="1500" i="1">
                            <a:latin typeface="Cambria Math" panose="02040503050406030204" pitchFamily="18" charset="0"/>
                          </a:rPr>
                          <m:t>𝐴</m:t>
                        </m:r>
                        <m:r>
                          <a:rPr lang="en-US" sz="1500" i="1">
                            <a:latin typeface="Cambria Math" panose="02040503050406030204" pitchFamily="18" charset="0"/>
                          </a:rPr>
                          <m:t>)</m:t>
                        </m:r>
                      </m:num>
                      <m:den>
                        <m:r>
                          <a:rPr lang="en-US" sz="1500" i="1">
                            <a:latin typeface="Cambria Math" panose="02040503050406030204" pitchFamily="18" charset="0"/>
                          </a:rPr>
                          <m:t>𝑝</m:t>
                        </m:r>
                        <m:r>
                          <a:rPr lang="en-US" sz="1500" i="1">
                            <a:latin typeface="Cambria Math" panose="02040503050406030204" pitchFamily="18" charset="0"/>
                          </a:rPr>
                          <m:t>(</m:t>
                        </m:r>
                        <m:r>
                          <a:rPr lang="en-US" sz="1500" i="1">
                            <a:latin typeface="Cambria Math" panose="02040503050406030204" pitchFamily="18" charset="0"/>
                          </a:rPr>
                          <m:t>𝐴</m:t>
                        </m:r>
                        <m:r>
                          <a:rPr lang="en-US" sz="1500" i="1">
                            <a:latin typeface="Cambria Math" panose="02040503050406030204" pitchFamily="18" charset="0"/>
                          </a:rPr>
                          <m:t>)</m:t>
                        </m:r>
                      </m:den>
                    </m:f>
                  </m:oMath>
                </a14:m>
                <a:r>
                  <a:rPr lang="en-US" sz="1500" dirty="0"/>
                  <a:t>, the probability of B occurring given A has occurred</a:t>
                </a:r>
              </a:p>
              <a:p>
                <a:endParaRPr lang="en-US"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371600"/>
                <a:ext cx="7269480" cy="3263503"/>
              </a:xfrm>
              <a:blipFill>
                <a:blip r:embed="rId2"/>
                <a:stretch>
                  <a:fillRect l="-335" t="-3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96</a:t>
            </a:fld>
            <a:endParaRPr lang="en-US" dirty="0"/>
          </a:p>
        </p:txBody>
      </p:sp>
    </p:spTree>
    <p:extLst>
      <p:ext uri="{BB962C8B-B14F-4D97-AF65-F5344CB8AC3E}">
        <p14:creationId xmlns:p14="http://schemas.microsoft.com/office/powerpoint/2010/main" val="19077633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Reasoning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371600"/>
                <a:ext cx="7269480" cy="3263503"/>
              </a:xfrm>
            </p:spPr>
            <p:txBody>
              <a:bodyPr>
                <a:noAutofit/>
              </a:bodyPr>
              <a:lstStyle/>
              <a:p>
                <a:r>
                  <a:rPr lang="en-US" sz="1400" dirty="0"/>
                  <a:t>Joint probability is commutative, thus</a:t>
                </a:r>
              </a:p>
              <a:p>
                <a:pPr marL="0" indent="0">
                  <a:buNone/>
                </a:pPr>
                <a14:m>
                  <m:oMathPara xmlns:m="http://schemas.openxmlformats.org/officeDocument/2006/math">
                    <m:oMathParaPr>
                      <m:jc m:val="centerGroup"/>
                    </m:oMathParaPr>
                    <m:oMath xmlns:m="http://schemas.openxmlformats.org/officeDocument/2006/math">
                      <m:r>
                        <m:rPr>
                          <m:sty m:val="p"/>
                        </m:rPr>
                        <a:rPr lang="en-US" sz="1400">
                          <a:latin typeface="Cambria Math" panose="02040503050406030204" pitchFamily="18" charset="0"/>
                        </a:rPr>
                        <m:t>p</m:t>
                      </m:r>
                      <m:d>
                        <m:dPr>
                          <m:ctrlPr>
                            <a:rPr lang="en-US" sz="1400" i="1">
                              <a:latin typeface="Cambria Math" panose="02040503050406030204" pitchFamily="18" charset="0"/>
                            </a:rPr>
                          </m:ctrlPr>
                        </m:dPr>
                        <m:e>
                          <m:r>
                            <m:rPr>
                              <m:sty m:val="p"/>
                            </m:rPr>
                            <a:rPr lang="en-US" sz="1400">
                              <a:latin typeface="Cambria Math" panose="02040503050406030204" pitchFamily="18" charset="0"/>
                            </a:rPr>
                            <m:t>A</m:t>
                          </m:r>
                          <m:r>
                            <a:rPr lang="en-US" sz="1400" i="1">
                              <a:latin typeface="Cambria Math" panose="02040503050406030204" pitchFamily="18" charset="0"/>
                            </a:rPr>
                            <m:t>∩</m:t>
                          </m:r>
                          <m:r>
                            <a:rPr lang="en-US" sz="1400" i="1">
                              <a:latin typeface="Cambria Math" panose="02040503050406030204" pitchFamily="18" charset="0"/>
                            </a:rPr>
                            <m:t>𝐵</m:t>
                          </m:r>
                        </m:e>
                      </m:d>
                      <m:r>
                        <a:rPr lang="en-US" sz="1400" i="1">
                          <a:latin typeface="Cambria Math" panose="02040503050406030204" pitchFamily="18" charset="0"/>
                        </a:rPr>
                        <m:t>=</m:t>
                      </m:r>
                      <m:r>
                        <a:rPr lang="en-US" sz="1400" i="1">
                          <a:latin typeface="Cambria Math" panose="02040503050406030204" pitchFamily="18" charset="0"/>
                        </a:rPr>
                        <m:t>𝑝</m:t>
                      </m:r>
                      <m:r>
                        <a:rPr lang="en-US" sz="1400" i="1">
                          <a:latin typeface="Cambria Math" panose="02040503050406030204" pitchFamily="18" charset="0"/>
                        </a:rPr>
                        <m:t>(</m:t>
                      </m:r>
                      <m:r>
                        <a:rPr lang="en-US" sz="1400" i="1">
                          <a:latin typeface="Cambria Math" panose="02040503050406030204" pitchFamily="18" charset="0"/>
                        </a:rPr>
                        <m:t>𝐵</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oMath>
                  </m:oMathPara>
                </a14:m>
                <a:endParaRPr lang="en-US" sz="1400" dirty="0"/>
              </a:p>
              <a:p>
                <a:pPr marL="0" indent="0">
                  <a:buNone/>
                </a:pPr>
                <a:r>
                  <a:rPr lang="en-US" sz="1400" dirty="0"/>
                  <a:t>Therefore,</a:t>
                </a:r>
              </a:p>
              <a:p>
                <a:pPr marL="0" indent="0">
                  <a:buNone/>
                </a:pPr>
                <a14:m>
                  <m:oMathPara xmlns:m="http://schemas.openxmlformats.org/officeDocument/2006/math">
                    <m:oMathParaPr>
                      <m:jc m:val="centerGroup"/>
                    </m:oMathParaPr>
                    <m:oMath xmlns:m="http://schemas.openxmlformats.org/officeDocument/2006/math">
                      <m:r>
                        <m:rPr>
                          <m:sty m:val="p"/>
                        </m:rPr>
                        <a:rPr lang="en-US" sz="1400">
                          <a:latin typeface="Cambria Math" panose="02040503050406030204" pitchFamily="18" charset="0"/>
                        </a:rPr>
                        <m:t>p</m:t>
                      </m:r>
                      <m:d>
                        <m:dPr>
                          <m:ctrlPr>
                            <a:rPr lang="en-US" sz="1400" i="1">
                              <a:latin typeface="Cambria Math" panose="02040503050406030204" pitchFamily="18" charset="0"/>
                            </a:rPr>
                          </m:ctrlPr>
                        </m:dPr>
                        <m:e>
                          <m:r>
                            <m:rPr>
                              <m:sty m:val="p"/>
                            </m:rPr>
                            <a:rPr lang="en-US" sz="1400">
                              <a:latin typeface="Cambria Math" panose="02040503050406030204" pitchFamily="18" charset="0"/>
                            </a:rPr>
                            <m:t>A</m:t>
                          </m:r>
                          <m:r>
                            <a:rPr lang="en-US" sz="1400" i="1">
                              <a:latin typeface="Cambria Math" panose="02040503050406030204" pitchFamily="18" charset="0"/>
                            </a:rPr>
                            <m:t>∩</m:t>
                          </m:r>
                          <m:r>
                            <a:rPr lang="en-US" sz="1400" i="1">
                              <a:latin typeface="Cambria Math" panose="02040503050406030204" pitchFamily="18" charset="0"/>
                            </a:rPr>
                            <m:t>𝐵</m:t>
                          </m:r>
                        </m:e>
                      </m:d>
                      <m:r>
                        <a:rPr lang="en-US" sz="1400">
                          <a:latin typeface="Cambria Math" panose="02040503050406030204" pitchFamily="18" charset="0"/>
                        </a:rPr>
                        <m:t>=</m:t>
                      </m:r>
                      <m:r>
                        <m:rPr>
                          <m:sty m:val="p"/>
                        </m:rPr>
                        <a:rPr lang="en-US" sz="1400">
                          <a:latin typeface="Cambria Math" panose="02040503050406030204" pitchFamily="18" charset="0"/>
                        </a:rPr>
                        <m:t>p</m:t>
                      </m:r>
                      <m:d>
                        <m:dPr>
                          <m:ctrlPr>
                            <a:rPr lang="en-US" sz="1400" i="1">
                              <a:latin typeface="Cambria Math" panose="02040503050406030204" pitchFamily="18" charset="0"/>
                            </a:rPr>
                          </m:ctrlPr>
                        </m:dPr>
                        <m:e>
                          <m:r>
                            <m:rPr>
                              <m:sty m:val="p"/>
                            </m:rPr>
                            <a:rPr lang="en-US" sz="1400">
                              <a:latin typeface="Cambria Math" panose="02040503050406030204" pitchFamily="18" charset="0"/>
                            </a:rPr>
                            <m:t>B</m:t>
                          </m:r>
                        </m:e>
                        <m:e>
                          <m:r>
                            <m:rPr>
                              <m:sty m:val="p"/>
                            </m:rPr>
                            <a:rPr lang="en-US" sz="1400">
                              <a:latin typeface="Cambria Math" panose="02040503050406030204" pitchFamily="18" charset="0"/>
                            </a:rPr>
                            <m:t>A</m:t>
                          </m:r>
                        </m:e>
                      </m:d>
                      <m:r>
                        <a:rPr lang="en-US" sz="1400">
                          <a:latin typeface="Cambria Math" panose="02040503050406030204" pitchFamily="18" charset="0"/>
                        </a:rPr>
                        <m:t>∗</m:t>
                      </m:r>
                      <m:r>
                        <m:rPr>
                          <m:sty m:val="p"/>
                        </m:rPr>
                        <a:rPr lang="en-US" sz="1400">
                          <a:latin typeface="Cambria Math" panose="02040503050406030204" pitchFamily="18" charset="0"/>
                        </a:rPr>
                        <m:t>p</m:t>
                      </m:r>
                      <m:r>
                        <a:rPr lang="en-US" sz="1400">
                          <a:latin typeface="Cambria Math" panose="02040503050406030204" pitchFamily="18" charset="0"/>
                        </a:rPr>
                        <m:t>(</m:t>
                      </m:r>
                      <m:r>
                        <m:rPr>
                          <m:sty m:val="p"/>
                        </m:rPr>
                        <a:rPr lang="en-US" sz="1400">
                          <a:latin typeface="Cambria Math" panose="02040503050406030204" pitchFamily="18" charset="0"/>
                        </a:rPr>
                        <m:t>A</m:t>
                      </m:r>
                      <m:r>
                        <a:rPr lang="en-US" sz="1400">
                          <a:latin typeface="Cambria Math" panose="02040503050406030204" pitchFamily="18" charset="0"/>
                        </a:rPr>
                        <m:t>)</m:t>
                      </m:r>
                    </m:oMath>
                  </m:oMathPara>
                </a14:m>
                <a:endParaRPr lang="en-US" sz="1400" dirty="0"/>
              </a:p>
              <a:p>
                <a:pPr marL="0" indent="0">
                  <a:buNone/>
                </a:pPr>
                <a:r>
                  <a:rPr lang="en-US" sz="1400" dirty="0"/>
                  <a:t>Now the final equation becomes:</a:t>
                </a:r>
              </a:p>
              <a:p>
                <a:pPr marL="0" indent="0">
                  <a:buNone/>
                </a:pPr>
                <a14:m>
                  <m:oMath xmlns:m="http://schemas.openxmlformats.org/officeDocument/2006/math">
                    <m:r>
                      <m:rPr>
                        <m:sty m:val="p"/>
                      </m:rPr>
                      <a:rPr lang="en-US" sz="1400">
                        <a:latin typeface="Cambria Math" panose="02040503050406030204" pitchFamily="18" charset="0"/>
                      </a:rPr>
                      <m:t>p</m:t>
                    </m:r>
                    <m:r>
                      <a:rPr lang="en-US" sz="1400">
                        <a:latin typeface="Cambria Math" panose="02040503050406030204" pitchFamily="18" charset="0"/>
                      </a:rPr>
                      <m:t>(</m:t>
                    </m:r>
                    <m:r>
                      <m:rPr>
                        <m:sty m:val="p"/>
                      </m:rPr>
                      <a:rPr lang="en-US" sz="1400">
                        <a:latin typeface="Cambria Math" panose="02040503050406030204" pitchFamily="18" charset="0"/>
                      </a:rPr>
                      <m:t>A</m:t>
                    </m:r>
                    <m:r>
                      <a:rPr lang="en-US" sz="1400">
                        <a:latin typeface="Cambria Math" panose="02040503050406030204" pitchFamily="18" charset="0"/>
                      </a:rPr>
                      <m:t>|</m:t>
                    </m:r>
                    <m:r>
                      <m:rPr>
                        <m:sty m:val="p"/>
                      </m:rPr>
                      <a:rPr lang="en-US" sz="1400">
                        <a:latin typeface="Cambria Math" panose="02040503050406030204" pitchFamily="18" charset="0"/>
                      </a:rPr>
                      <m:t>B</m:t>
                    </m:r>
                    <m:r>
                      <a:rPr lang="en-US" sz="140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𝑝</m:t>
                        </m:r>
                        <m:d>
                          <m:dPr>
                            <m:ctrlPr>
                              <a:rPr lang="en-US" sz="1400" i="1">
                                <a:latin typeface="Cambria Math" panose="02040503050406030204" pitchFamily="18" charset="0"/>
                              </a:rPr>
                            </m:ctrlPr>
                          </m:dPr>
                          <m:e>
                            <m:r>
                              <a:rPr lang="en-US" sz="1400" i="1">
                                <a:latin typeface="Cambria Math" panose="02040503050406030204" pitchFamily="18" charset="0"/>
                              </a:rPr>
                              <m:t>𝐵</m:t>
                            </m:r>
                          </m:e>
                          <m:e>
                            <m:r>
                              <a:rPr lang="en-US" sz="1400" i="1">
                                <a:latin typeface="Cambria Math" panose="02040503050406030204" pitchFamily="18" charset="0"/>
                              </a:rPr>
                              <m:t>𝐴</m:t>
                            </m:r>
                          </m:e>
                        </m:d>
                        <m:r>
                          <a:rPr lang="en-US" sz="1400" i="1">
                            <a:latin typeface="Cambria Math" panose="02040503050406030204" pitchFamily="18" charset="0"/>
                          </a:rPr>
                          <m:t>∗</m:t>
                        </m:r>
                        <m:r>
                          <a:rPr lang="en-US" sz="1400" i="1">
                            <a:latin typeface="Cambria Math" panose="02040503050406030204" pitchFamily="18" charset="0"/>
                          </a:rPr>
                          <m:t>𝑝</m:t>
                        </m:r>
                        <m:r>
                          <a:rPr lang="en-US" sz="1400" i="1">
                            <a:latin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num>
                      <m:den>
                        <m:r>
                          <a:rPr lang="en-US" sz="1400" i="1">
                            <a:latin typeface="Cambria Math" panose="02040503050406030204" pitchFamily="18" charset="0"/>
                          </a:rPr>
                          <m:t>𝑝</m:t>
                        </m:r>
                        <m:r>
                          <a:rPr lang="en-US" sz="1400" i="1">
                            <a:latin typeface="Cambria Math" panose="02040503050406030204" pitchFamily="18" charset="0"/>
                          </a:rPr>
                          <m:t>(</m:t>
                        </m:r>
                        <m:r>
                          <a:rPr lang="en-US" sz="1400" i="1">
                            <a:latin typeface="Cambria Math" panose="02040503050406030204" pitchFamily="18" charset="0"/>
                          </a:rPr>
                          <m:t>𝐵</m:t>
                        </m:r>
                        <m:r>
                          <a:rPr lang="en-US" sz="1400" i="1">
                            <a:latin typeface="Cambria Math" panose="02040503050406030204" pitchFamily="18" charset="0"/>
                          </a:rPr>
                          <m:t>)</m:t>
                        </m:r>
                      </m:den>
                    </m:f>
                  </m:oMath>
                </a14:m>
                <a:r>
                  <a:rPr lang="en-US" sz="1400" dirty="0"/>
                  <a:t>  -----------------------------------------(a)</a:t>
                </a:r>
              </a:p>
              <a:p>
                <a:pPr marL="0" indent="0">
                  <a:buNone/>
                </a:pPr>
                <a:r>
                  <a:rPr lang="en-US" sz="1400" dirty="0"/>
                  <a:t>Where: </a:t>
                </a:r>
                <a:br>
                  <a:rPr lang="en-US" sz="1400" dirty="0"/>
                </a:br>
                <a14:m>
                  <m:oMathPara xmlns:m="http://schemas.openxmlformats.org/officeDocument/2006/math">
                    <m:oMathParaPr>
                      <m:jc m:val="centerGroup"/>
                    </m:oMathParaPr>
                    <m:oMath xmlns:m="http://schemas.openxmlformats.org/officeDocument/2006/math">
                      <m:r>
                        <m:rPr>
                          <m:sty m:val="p"/>
                        </m:rPr>
                        <a:rPr lang="en-US" sz="1400">
                          <a:latin typeface="Cambria Math" panose="02040503050406030204" pitchFamily="18" charset="0"/>
                        </a:rPr>
                        <m:t>p</m:t>
                      </m:r>
                      <m:d>
                        <m:dPr>
                          <m:ctrlPr>
                            <a:rPr lang="en-US" sz="1400" i="1">
                              <a:latin typeface="Cambria Math" panose="02040503050406030204" pitchFamily="18" charset="0"/>
                            </a:rPr>
                          </m:ctrlPr>
                        </m:dPr>
                        <m:e>
                          <m:r>
                            <m:rPr>
                              <m:sty m:val="p"/>
                            </m:rPr>
                            <a:rPr lang="en-US" sz="1400">
                              <a:latin typeface="Cambria Math" panose="02040503050406030204" pitchFamily="18" charset="0"/>
                            </a:rPr>
                            <m:t>A</m:t>
                          </m:r>
                        </m:e>
                        <m:e>
                          <m:r>
                            <m:rPr>
                              <m:sty m:val="p"/>
                            </m:rPr>
                            <a:rPr lang="en-US" sz="1400">
                              <a:latin typeface="Cambria Math" panose="02040503050406030204" pitchFamily="18" charset="0"/>
                            </a:rPr>
                            <m:t>B</m:t>
                          </m:r>
                        </m:e>
                      </m:d>
                      <m:r>
                        <a:rPr lang="en-US" sz="1400">
                          <a:latin typeface="Cambria Math" panose="02040503050406030204" pitchFamily="18" charset="0"/>
                        </a:rPr>
                        <m:t> </m:t>
                      </m:r>
                      <m:r>
                        <m:rPr>
                          <m:sty m:val="p"/>
                        </m:rPr>
                        <a:rPr lang="en-US" sz="1400">
                          <a:latin typeface="Cambria Math" panose="02040503050406030204" pitchFamily="18" charset="0"/>
                        </a:rPr>
                        <m:t>is</m:t>
                      </m:r>
                      <m:r>
                        <a:rPr lang="en-US" sz="1400">
                          <a:latin typeface="Cambria Math" panose="02040503050406030204" pitchFamily="18" charset="0"/>
                        </a:rPr>
                        <m:t> </m:t>
                      </m:r>
                      <m:r>
                        <m:rPr>
                          <m:sty m:val="p"/>
                        </m:rPr>
                        <a:rPr lang="en-US" sz="1400">
                          <a:latin typeface="Cambria Math" panose="02040503050406030204" pitchFamily="18" charset="0"/>
                        </a:rPr>
                        <m:t>the</m:t>
                      </m:r>
                      <m:r>
                        <a:rPr lang="en-US" sz="1400">
                          <a:latin typeface="Cambria Math" panose="02040503050406030204" pitchFamily="18" charset="0"/>
                        </a:rPr>
                        <m:t> </m:t>
                      </m:r>
                      <m:r>
                        <m:rPr>
                          <m:sty m:val="p"/>
                        </m:rPr>
                        <a:rPr lang="en-US" sz="1400">
                          <a:latin typeface="Cambria Math" panose="02040503050406030204" pitchFamily="18" charset="0"/>
                        </a:rPr>
                        <m:t>conditional</m:t>
                      </m:r>
                      <m:r>
                        <a:rPr lang="en-US" sz="1400">
                          <a:latin typeface="Cambria Math" panose="02040503050406030204" pitchFamily="18" charset="0"/>
                        </a:rPr>
                        <m:t> </m:t>
                      </m:r>
                      <m:r>
                        <m:rPr>
                          <m:sty m:val="p"/>
                        </m:rPr>
                        <a:rPr lang="en-US" sz="1400">
                          <a:latin typeface="Cambria Math" panose="02040503050406030204" pitchFamily="18" charset="0"/>
                        </a:rPr>
                        <m:t>probability</m:t>
                      </m:r>
                      <m:r>
                        <a:rPr lang="en-US" sz="1400">
                          <a:latin typeface="Cambria Math" panose="02040503050406030204" pitchFamily="18" charset="0"/>
                        </a:rPr>
                        <m:t> </m:t>
                      </m:r>
                      <m:r>
                        <m:rPr>
                          <m:sty m:val="p"/>
                        </m:rPr>
                        <a:rPr lang="en-US" sz="1400">
                          <a:latin typeface="Cambria Math" panose="02040503050406030204" pitchFamily="18" charset="0"/>
                        </a:rPr>
                        <m:t>that</m:t>
                      </m:r>
                      <m:r>
                        <a:rPr lang="en-US" sz="1400">
                          <a:latin typeface="Cambria Math" panose="02040503050406030204" pitchFamily="18" charset="0"/>
                        </a:rPr>
                        <m:t> </m:t>
                      </m:r>
                      <m:r>
                        <m:rPr>
                          <m:sty m:val="p"/>
                        </m:rPr>
                        <a:rPr lang="en-US" sz="1400">
                          <a:latin typeface="Cambria Math" panose="02040503050406030204" pitchFamily="18" charset="0"/>
                        </a:rPr>
                        <m:t>event</m:t>
                      </m:r>
                      <m:r>
                        <a:rPr lang="en-US" sz="1400">
                          <a:latin typeface="Cambria Math" panose="02040503050406030204" pitchFamily="18" charset="0"/>
                        </a:rPr>
                        <m:t> </m:t>
                      </m:r>
                      <m:r>
                        <m:rPr>
                          <m:sty m:val="p"/>
                        </m:rPr>
                        <a:rPr lang="en-US" sz="1400">
                          <a:latin typeface="Cambria Math" panose="02040503050406030204" pitchFamily="18" charset="0"/>
                        </a:rPr>
                        <m:t>A</m:t>
                      </m:r>
                      <m:r>
                        <a:rPr lang="en-US" sz="1400">
                          <a:latin typeface="Cambria Math" panose="02040503050406030204" pitchFamily="18" charset="0"/>
                        </a:rPr>
                        <m:t> </m:t>
                      </m:r>
                      <m:r>
                        <m:rPr>
                          <m:sty m:val="p"/>
                        </m:rPr>
                        <a:rPr lang="en-US" sz="1400">
                          <a:latin typeface="Cambria Math" panose="02040503050406030204" pitchFamily="18" charset="0"/>
                        </a:rPr>
                        <m:t>occurs</m:t>
                      </m:r>
                      <m:r>
                        <a:rPr lang="en-US" sz="1400">
                          <a:latin typeface="Cambria Math" panose="02040503050406030204" pitchFamily="18" charset="0"/>
                        </a:rPr>
                        <m:t> </m:t>
                      </m:r>
                      <m:r>
                        <m:rPr>
                          <m:sty m:val="p"/>
                        </m:rPr>
                        <a:rPr lang="en-US" sz="1400">
                          <a:latin typeface="Cambria Math" panose="02040503050406030204" pitchFamily="18" charset="0"/>
                        </a:rPr>
                        <m:t>given</m:t>
                      </m:r>
                      <m:r>
                        <a:rPr lang="en-US" sz="1400">
                          <a:latin typeface="Cambria Math" panose="02040503050406030204" pitchFamily="18" charset="0"/>
                        </a:rPr>
                        <m:t> </m:t>
                      </m:r>
                      <m:r>
                        <m:rPr>
                          <m:sty m:val="p"/>
                        </m:rPr>
                        <a:rPr lang="en-US" sz="1400">
                          <a:latin typeface="Cambria Math" panose="02040503050406030204" pitchFamily="18" charset="0"/>
                        </a:rPr>
                        <m:t>event</m:t>
                      </m:r>
                      <m:r>
                        <a:rPr lang="en-US" sz="1400">
                          <a:latin typeface="Cambria Math" panose="02040503050406030204" pitchFamily="18" charset="0"/>
                        </a:rPr>
                        <m:t> </m:t>
                      </m:r>
                      <m:r>
                        <m:rPr>
                          <m:sty m:val="p"/>
                        </m:rPr>
                        <a:rPr lang="en-US" sz="1400">
                          <a:latin typeface="Cambria Math" panose="02040503050406030204" pitchFamily="18" charset="0"/>
                        </a:rPr>
                        <m:t>B</m:t>
                      </m:r>
                      <m:r>
                        <a:rPr lang="en-US" sz="1400">
                          <a:latin typeface="Cambria Math" panose="02040503050406030204" pitchFamily="18" charset="0"/>
                        </a:rPr>
                        <m:t> </m:t>
                      </m:r>
                      <m:r>
                        <m:rPr>
                          <m:sty m:val="p"/>
                        </m:rPr>
                        <a:rPr lang="en-US" sz="1400">
                          <a:latin typeface="Cambria Math" panose="02040503050406030204" pitchFamily="18" charset="0"/>
                        </a:rPr>
                        <m:t>has</m:t>
                      </m:r>
                      <m:r>
                        <a:rPr lang="en-US" sz="1400">
                          <a:latin typeface="Cambria Math" panose="02040503050406030204" pitchFamily="18" charset="0"/>
                        </a:rPr>
                        <m:t> </m:t>
                      </m:r>
                      <m:r>
                        <m:rPr>
                          <m:sty m:val="p"/>
                        </m:rPr>
                        <a:rPr lang="en-US" sz="1400">
                          <a:latin typeface="Cambria Math" panose="02040503050406030204" pitchFamily="18" charset="0"/>
                        </a:rPr>
                        <m:t>occurred</m:t>
                      </m:r>
                    </m:oMath>
                  </m:oMathPara>
                </a14:m>
                <a:endParaRPr lang="en-US" sz="1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sz="1400">
                          <a:latin typeface="Cambria Math" panose="02040503050406030204" pitchFamily="18" charset="0"/>
                        </a:rPr>
                        <m:t>p</m:t>
                      </m:r>
                      <m:d>
                        <m:dPr>
                          <m:ctrlPr>
                            <a:rPr lang="en-US" sz="1400" i="1">
                              <a:latin typeface="Cambria Math" panose="02040503050406030204" pitchFamily="18" charset="0"/>
                            </a:rPr>
                          </m:ctrlPr>
                        </m:dPr>
                        <m:e>
                          <m:r>
                            <m:rPr>
                              <m:sty m:val="p"/>
                            </m:rPr>
                            <a:rPr lang="en-US" sz="1400">
                              <a:latin typeface="Cambria Math" panose="02040503050406030204" pitchFamily="18" charset="0"/>
                            </a:rPr>
                            <m:t>B</m:t>
                          </m:r>
                        </m:e>
                        <m:e>
                          <m:r>
                            <m:rPr>
                              <m:sty m:val="p"/>
                            </m:rPr>
                            <a:rPr lang="en-US" sz="1400">
                              <a:latin typeface="Cambria Math" panose="02040503050406030204" pitchFamily="18" charset="0"/>
                            </a:rPr>
                            <m:t>A</m:t>
                          </m:r>
                        </m:e>
                      </m:d>
                      <m:r>
                        <m:rPr>
                          <m:sty m:val="p"/>
                        </m:rPr>
                        <a:rPr lang="en-US" sz="1400">
                          <a:latin typeface="Cambria Math" panose="02040503050406030204" pitchFamily="18" charset="0"/>
                        </a:rPr>
                        <m:t>is</m:t>
                      </m:r>
                      <m:r>
                        <a:rPr lang="en-US" sz="1400">
                          <a:latin typeface="Cambria Math" panose="02040503050406030204" pitchFamily="18" charset="0"/>
                        </a:rPr>
                        <m:t> </m:t>
                      </m:r>
                      <m:r>
                        <m:rPr>
                          <m:sty m:val="p"/>
                        </m:rPr>
                        <a:rPr lang="en-US" sz="1400">
                          <a:latin typeface="Cambria Math" panose="02040503050406030204" pitchFamily="18" charset="0"/>
                        </a:rPr>
                        <m:t>the</m:t>
                      </m:r>
                      <m:r>
                        <a:rPr lang="en-US" sz="1400">
                          <a:latin typeface="Cambria Math" panose="02040503050406030204" pitchFamily="18" charset="0"/>
                        </a:rPr>
                        <m:t> </m:t>
                      </m:r>
                      <m:r>
                        <m:rPr>
                          <m:sty m:val="p"/>
                        </m:rPr>
                        <a:rPr lang="en-US" sz="1400">
                          <a:latin typeface="Cambria Math" panose="02040503050406030204" pitchFamily="18" charset="0"/>
                        </a:rPr>
                        <m:t>conditional</m:t>
                      </m:r>
                      <m:r>
                        <a:rPr lang="en-US" sz="1400">
                          <a:latin typeface="Cambria Math" panose="02040503050406030204" pitchFamily="18" charset="0"/>
                        </a:rPr>
                        <m:t> </m:t>
                      </m:r>
                      <m:r>
                        <m:rPr>
                          <m:sty m:val="p"/>
                        </m:rPr>
                        <a:rPr lang="en-US" sz="1400">
                          <a:latin typeface="Cambria Math" panose="02040503050406030204" pitchFamily="18" charset="0"/>
                        </a:rPr>
                        <m:t>probability</m:t>
                      </m:r>
                      <m:r>
                        <a:rPr lang="en-US" sz="1400">
                          <a:latin typeface="Cambria Math" panose="02040503050406030204" pitchFamily="18" charset="0"/>
                        </a:rPr>
                        <m:t> </m:t>
                      </m:r>
                      <m:r>
                        <m:rPr>
                          <m:sty m:val="p"/>
                        </m:rPr>
                        <a:rPr lang="en-US" sz="1400">
                          <a:latin typeface="Cambria Math" panose="02040503050406030204" pitchFamily="18" charset="0"/>
                        </a:rPr>
                        <m:t>that</m:t>
                      </m:r>
                      <m:r>
                        <a:rPr lang="en-US" sz="1400">
                          <a:latin typeface="Cambria Math" panose="02040503050406030204" pitchFamily="18" charset="0"/>
                        </a:rPr>
                        <m:t> </m:t>
                      </m:r>
                      <m:r>
                        <m:rPr>
                          <m:sty m:val="p"/>
                        </m:rPr>
                        <a:rPr lang="en-US" sz="1400">
                          <a:latin typeface="Cambria Math" panose="02040503050406030204" pitchFamily="18" charset="0"/>
                        </a:rPr>
                        <m:t>event</m:t>
                      </m:r>
                      <m:r>
                        <a:rPr lang="en-US" sz="1400">
                          <a:latin typeface="Cambria Math" panose="02040503050406030204" pitchFamily="18" charset="0"/>
                        </a:rPr>
                        <m:t> </m:t>
                      </m:r>
                      <m:r>
                        <m:rPr>
                          <m:sty m:val="p"/>
                        </m:rPr>
                        <a:rPr lang="en-US" sz="1400">
                          <a:latin typeface="Cambria Math" panose="02040503050406030204" pitchFamily="18" charset="0"/>
                        </a:rPr>
                        <m:t>B</m:t>
                      </m:r>
                      <m:r>
                        <a:rPr lang="en-US" sz="1400">
                          <a:latin typeface="Cambria Math" panose="02040503050406030204" pitchFamily="18" charset="0"/>
                        </a:rPr>
                        <m:t> </m:t>
                      </m:r>
                      <m:r>
                        <m:rPr>
                          <m:sty m:val="p"/>
                        </m:rPr>
                        <a:rPr lang="en-US" sz="1400">
                          <a:latin typeface="Cambria Math" panose="02040503050406030204" pitchFamily="18" charset="0"/>
                        </a:rPr>
                        <m:t>occurs</m:t>
                      </m:r>
                      <m:r>
                        <a:rPr lang="en-US" sz="1400">
                          <a:latin typeface="Cambria Math" panose="02040503050406030204" pitchFamily="18" charset="0"/>
                        </a:rPr>
                        <m:t> </m:t>
                      </m:r>
                      <m:r>
                        <m:rPr>
                          <m:sty m:val="p"/>
                        </m:rPr>
                        <a:rPr lang="en-US" sz="1400">
                          <a:latin typeface="Cambria Math" panose="02040503050406030204" pitchFamily="18" charset="0"/>
                        </a:rPr>
                        <m:t>given</m:t>
                      </m:r>
                      <m:r>
                        <a:rPr lang="en-US" sz="1400">
                          <a:latin typeface="Cambria Math" panose="02040503050406030204" pitchFamily="18" charset="0"/>
                        </a:rPr>
                        <m:t> </m:t>
                      </m:r>
                      <m:r>
                        <m:rPr>
                          <m:sty m:val="p"/>
                        </m:rPr>
                        <a:rPr lang="en-US" sz="1400">
                          <a:latin typeface="Cambria Math" panose="02040503050406030204" pitchFamily="18" charset="0"/>
                        </a:rPr>
                        <m:t>event</m:t>
                      </m:r>
                      <m:r>
                        <a:rPr lang="en-US" sz="1400">
                          <a:latin typeface="Cambria Math" panose="02040503050406030204" pitchFamily="18" charset="0"/>
                        </a:rPr>
                        <m:t> </m:t>
                      </m:r>
                      <m:r>
                        <m:rPr>
                          <m:sty m:val="p"/>
                        </m:rPr>
                        <a:rPr lang="en-US" sz="1400">
                          <a:latin typeface="Cambria Math" panose="02040503050406030204" pitchFamily="18" charset="0"/>
                        </a:rPr>
                        <m:t>A</m:t>
                      </m:r>
                      <m:r>
                        <a:rPr lang="en-US" sz="1400">
                          <a:latin typeface="Cambria Math" panose="02040503050406030204" pitchFamily="18" charset="0"/>
                        </a:rPr>
                        <m:t> </m:t>
                      </m:r>
                      <m:r>
                        <m:rPr>
                          <m:sty m:val="p"/>
                        </m:rPr>
                        <a:rPr lang="en-US" sz="1400">
                          <a:latin typeface="Cambria Math" panose="02040503050406030204" pitchFamily="18" charset="0"/>
                        </a:rPr>
                        <m:t>has</m:t>
                      </m:r>
                      <m:r>
                        <a:rPr lang="en-US" sz="1400">
                          <a:latin typeface="Cambria Math" panose="02040503050406030204" pitchFamily="18" charset="0"/>
                        </a:rPr>
                        <m:t> </m:t>
                      </m:r>
                      <m:r>
                        <m:rPr>
                          <m:sty m:val="p"/>
                        </m:rPr>
                        <a:rPr lang="en-US" sz="1400">
                          <a:latin typeface="Cambria Math" panose="02040503050406030204" pitchFamily="18" charset="0"/>
                        </a:rPr>
                        <m:t>occurred</m:t>
                      </m:r>
                    </m:oMath>
                  </m:oMathPara>
                </a14:m>
                <a:endParaRPr lang="en-US" sz="1400" dirty="0">
                  <a:latin typeface="Cambria Math" panose="02040503050406030204" pitchFamily="18" charset="0"/>
                </a:endParaRPr>
              </a:p>
              <a:p>
                <a:pPr marL="0" indent="0">
                  <a:buNone/>
                </a:pPr>
                <a:r>
                  <a:rPr lang="en-US" sz="1400" dirty="0"/>
                  <a:t>    </a:t>
                </a:r>
                <a14:m>
                  <m:oMath xmlns:m="http://schemas.openxmlformats.org/officeDocument/2006/math">
                    <m:r>
                      <m:rPr>
                        <m:sty m:val="p"/>
                      </m:rPr>
                      <a:rPr lang="en-US" sz="1400">
                        <a:latin typeface="Cambria Math" panose="02040503050406030204" pitchFamily="18" charset="0"/>
                      </a:rPr>
                      <m:t>p</m:t>
                    </m:r>
                    <m:d>
                      <m:dPr>
                        <m:ctrlPr>
                          <a:rPr lang="en-US" sz="1400" i="1">
                            <a:latin typeface="Cambria Math" panose="02040503050406030204" pitchFamily="18" charset="0"/>
                          </a:rPr>
                        </m:ctrlPr>
                      </m:dPr>
                      <m:e>
                        <m:r>
                          <m:rPr>
                            <m:sty m:val="p"/>
                          </m:rPr>
                          <a:rPr lang="en-US" sz="1400">
                            <a:latin typeface="Cambria Math" panose="02040503050406030204" pitchFamily="18" charset="0"/>
                          </a:rPr>
                          <m:t>A</m:t>
                        </m:r>
                      </m:e>
                    </m:d>
                    <m:r>
                      <m:rPr>
                        <m:sty m:val="p"/>
                      </m:rPr>
                      <a:rPr lang="en-US" sz="1400">
                        <a:latin typeface="Cambria Math" panose="02040503050406030204" pitchFamily="18" charset="0"/>
                      </a:rPr>
                      <m:t>is</m:t>
                    </m:r>
                    <m:r>
                      <a:rPr lang="en-US" sz="1400">
                        <a:latin typeface="Cambria Math" panose="02040503050406030204" pitchFamily="18" charset="0"/>
                      </a:rPr>
                      <m:t> </m:t>
                    </m:r>
                    <m:r>
                      <m:rPr>
                        <m:sty m:val="p"/>
                      </m:rPr>
                      <a:rPr lang="en-US" sz="1400">
                        <a:latin typeface="Cambria Math" panose="02040503050406030204" pitchFamily="18" charset="0"/>
                      </a:rPr>
                      <m:t>the</m:t>
                    </m:r>
                    <m:r>
                      <a:rPr lang="en-US" sz="1400">
                        <a:latin typeface="Cambria Math" panose="02040503050406030204" pitchFamily="18" charset="0"/>
                      </a:rPr>
                      <m:t> </m:t>
                    </m:r>
                    <m:r>
                      <m:rPr>
                        <m:sty m:val="p"/>
                      </m:rPr>
                      <a:rPr lang="en-US" sz="1400">
                        <a:latin typeface="Cambria Math" panose="02040503050406030204" pitchFamily="18" charset="0"/>
                      </a:rPr>
                      <m:t>probability</m:t>
                    </m:r>
                    <m:r>
                      <a:rPr lang="en-US" sz="1400">
                        <a:latin typeface="Cambria Math" panose="02040503050406030204" pitchFamily="18" charset="0"/>
                      </a:rPr>
                      <m:t> </m:t>
                    </m:r>
                    <m:r>
                      <m:rPr>
                        <m:sty m:val="p"/>
                      </m:rPr>
                      <a:rPr lang="en-US" sz="1400">
                        <a:latin typeface="Cambria Math" panose="02040503050406030204" pitchFamily="18" charset="0"/>
                      </a:rPr>
                      <m:t>of</m:t>
                    </m:r>
                    <m:r>
                      <a:rPr lang="en-US" sz="1400">
                        <a:latin typeface="Cambria Math" panose="02040503050406030204" pitchFamily="18" charset="0"/>
                      </a:rPr>
                      <m:t> </m:t>
                    </m:r>
                    <m:r>
                      <m:rPr>
                        <m:sty m:val="p"/>
                      </m:rPr>
                      <a:rPr lang="en-US" sz="1400">
                        <a:latin typeface="Cambria Math" panose="02040503050406030204" pitchFamily="18" charset="0"/>
                      </a:rPr>
                      <m:t>event</m:t>
                    </m:r>
                    <m:r>
                      <a:rPr lang="en-US" sz="1400">
                        <a:latin typeface="Cambria Math" panose="02040503050406030204" pitchFamily="18" charset="0"/>
                      </a:rPr>
                      <m:t> </m:t>
                    </m:r>
                    <m:r>
                      <m:rPr>
                        <m:sty m:val="p"/>
                      </m:rPr>
                      <a:rPr lang="en-US" sz="1400">
                        <a:latin typeface="Cambria Math" panose="02040503050406030204" pitchFamily="18" charset="0"/>
                      </a:rPr>
                      <m:t>A</m:t>
                    </m:r>
                    <m:r>
                      <a:rPr lang="en-US" sz="1400">
                        <a:latin typeface="Cambria Math" panose="02040503050406030204" pitchFamily="18" charset="0"/>
                      </a:rPr>
                      <m:t> </m:t>
                    </m:r>
                    <m:r>
                      <m:rPr>
                        <m:sty m:val="p"/>
                      </m:rPr>
                      <a:rPr lang="en-US" sz="1400">
                        <a:latin typeface="Cambria Math" panose="02040503050406030204" pitchFamily="18" charset="0"/>
                      </a:rPr>
                      <m:t>occur</m:t>
                    </m:r>
                    <m:r>
                      <m:rPr>
                        <m:sty m:val="p"/>
                      </m:rPr>
                      <a:rPr lang="en-US" sz="1400" i="1">
                        <a:latin typeface="Cambria Math" panose="02040503050406030204" pitchFamily="18" charset="0"/>
                      </a:rPr>
                      <m:t>r</m:t>
                    </m:r>
                    <m:r>
                      <m:rPr>
                        <m:sty m:val="p"/>
                      </m:rPr>
                      <a:rPr lang="en-US" sz="1400">
                        <a:latin typeface="Cambria Math" panose="02040503050406030204" pitchFamily="18" charset="0"/>
                      </a:rPr>
                      <m:t>ing</m:t>
                    </m:r>
                  </m:oMath>
                </a14:m>
                <a:r>
                  <a:rPr lang="en-US" sz="1400" dirty="0">
                    <a:latin typeface="Cambria Math" panose="02040503050406030204" pitchFamily="18" charset="0"/>
                  </a:rPr>
                  <a:t> </a:t>
                </a:r>
                <a14:m>
                  <m:oMath xmlns:m="http://schemas.openxmlformats.org/officeDocument/2006/math">
                    <m:r>
                      <a:rPr lang="en-US" sz="1400">
                        <a:latin typeface="Cambria Math" panose="02040503050406030204" pitchFamily="18" charset="0"/>
                      </a:rPr>
                      <m:t>   </m:t>
                    </m:r>
                    <m:r>
                      <m:rPr>
                        <m:sty m:val="p"/>
                      </m:rPr>
                      <a:rPr lang="en-US" sz="1400">
                        <a:latin typeface="Cambria Math" panose="02040503050406030204" pitchFamily="18" charset="0"/>
                      </a:rPr>
                      <m:t>p</m:t>
                    </m:r>
                    <m:d>
                      <m:dPr>
                        <m:ctrlPr>
                          <a:rPr lang="en-US" sz="1400" i="1">
                            <a:latin typeface="Cambria Math" panose="02040503050406030204" pitchFamily="18" charset="0"/>
                          </a:rPr>
                        </m:ctrlPr>
                      </m:dPr>
                      <m:e>
                        <m:r>
                          <m:rPr>
                            <m:sty m:val="p"/>
                          </m:rPr>
                          <a:rPr lang="en-US" sz="1400">
                            <a:latin typeface="Cambria Math" panose="02040503050406030204" pitchFamily="18" charset="0"/>
                          </a:rPr>
                          <m:t>B</m:t>
                        </m:r>
                      </m:e>
                    </m:d>
                    <m:r>
                      <m:rPr>
                        <m:sty m:val="p"/>
                      </m:rPr>
                      <a:rPr lang="en-US" sz="1400">
                        <a:latin typeface="Cambria Math" panose="02040503050406030204" pitchFamily="18" charset="0"/>
                      </a:rPr>
                      <m:t>is</m:t>
                    </m:r>
                    <m:r>
                      <a:rPr lang="en-US" sz="1400">
                        <a:latin typeface="Cambria Math" panose="02040503050406030204" pitchFamily="18" charset="0"/>
                      </a:rPr>
                      <m:t> </m:t>
                    </m:r>
                    <m:r>
                      <m:rPr>
                        <m:sty m:val="p"/>
                      </m:rPr>
                      <a:rPr lang="en-US" sz="1400">
                        <a:latin typeface="Cambria Math" panose="02040503050406030204" pitchFamily="18" charset="0"/>
                      </a:rPr>
                      <m:t>the</m:t>
                    </m:r>
                    <m:r>
                      <a:rPr lang="en-US" sz="1400">
                        <a:latin typeface="Cambria Math" panose="02040503050406030204" pitchFamily="18" charset="0"/>
                      </a:rPr>
                      <m:t> </m:t>
                    </m:r>
                    <m:r>
                      <m:rPr>
                        <m:sty m:val="p"/>
                      </m:rPr>
                      <a:rPr lang="en-US" sz="1400">
                        <a:latin typeface="Cambria Math" panose="02040503050406030204" pitchFamily="18" charset="0"/>
                      </a:rPr>
                      <m:t>probability</m:t>
                    </m:r>
                    <m:r>
                      <a:rPr lang="en-US" sz="1400">
                        <a:latin typeface="Cambria Math" panose="02040503050406030204" pitchFamily="18" charset="0"/>
                      </a:rPr>
                      <m:t> </m:t>
                    </m:r>
                    <m:r>
                      <m:rPr>
                        <m:sty m:val="p"/>
                      </m:rPr>
                      <a:rPr lang="en-US" sz="1400">
                        <a:latin typeface="Cambria Math" panose="02040503050406030204" pitchFamily="18" charset="0"/>
                      </a:rPr>
                      <m:t>of</m:t>
                    </m:r>
                    <m:r>
                      <a:rPr lang="en-US" sz="1400">
                        <a:latin typeface="Cambria Math" panose="02040503050406030204" pitchFamily="18" charset="0"/>
                      </a:rPr>
                      <m:t> </m:t>
                    </m:r>
                    <m:r>
                      <m:rPr>
                        <m:sty m:val="p"/>
                      </m:rPr>
                      <a:rPr lang="en-US" sz="1400">
                        <a:latin typeface="Cambria Math" panose="02040503050406030204" pitchFamily="18" charset="0"/>
                      </a:rPr>
                      <m:t>event</m:t>
                    </m:r>
                    <m:r>
                      <a:rPr lang="en-US" sz="1400">
                        <a:latin typeface="Cambria Math" panose="02040503050406030204" pitchFamily="18" charset="0"/>
                      </a:rPr>
                      <m:t> </m:t>
                    </m:r>
                    <m:r>
                      <m:rPr>
                        <m:sty m:val="p"/>
                      </m:rPr>
                      <a:rPr lang="en-US" sz="1400">
                        <a:latin typeface="Cambria Math" panose="02040503050406030204" pitchFamily="18" charset="0"/>
                      </a:rPr>
                      <m:t>B</m:t>
                    </m:r>
                    <m:r>
                      <a:rPr lang="en-US" sz="1400">
                        <a:latin typeface="Cambria Math" panose="02040503050406030204" pitchFamily="18" charset="0"/>
                      </a:rPr>
                      <m:t> </m:t>
                    </m:r>
                    <m:r>
                      <m:rPr>
                        <m:sty m:val="p"/>
                      </m:rPr>
                      <a:rPr lang="en-US" sz="1400">
                        <a:latin typeface="Cambria Math" panose="02040503050406030204" pitchFamily="18" charset="0"/>
                      </a:rPr>
                      <m:t>occur</m:t>
                    </m:r>
                    <m:r>
                      <m:rPr>
                        <m:sty m:val="p"/>
                      </m:rPr>
                      <a:rPr lang="en-US" sz="1400" i="1">
                        <a:latin typeface="Cambria Math" panose="02040503050406030204" pitchFamily="18" charset="0"/>
                      </a:rPr>
                      <m:t>r</m:t>
                    </m:r>
                    <m:r>
                      <m:rPr>
                        <m:sty m:val="p"/>
                      </m:rPr>
                      <a:rPr lang="en-US" sz="1400">
                        <a:latin typeface="Cambria Math" panose="02040503050406030204" pitchFamily="18" charset="0"/>
                      </a:rPr>
                      <m:t>ing</m:t>
                    </m:r>
                  </m:oMath>
                </a14:m>
                <a:endParaRPr lang="en-US" sz="1400" dirty="0">
                  <a:latin typeface="Cambria Math" panose="02040503050406030204" pitchFamily="18" charset="0"/>
                </a:endParaRPr>
              </a:p>
              <a:p>
                <a:pPr marL="0" indent="0">
                  <a:buNone/>
                </a:pPr>
                <a:endParaRPr lang="en-US" sz="1400" dirty="0">
                  <a:latin typeface="Cambria Math" panose="02040503050406030204" pitchFamily="18" charset="0"/>
                </a:endParaRPr>
              </a:p>
              <a:p>
                <a:pPr marL="0" indent="0">
                  <a:buNone/>
                </a:pPr>
                <a:r>
                  <a:rPr lang="en-US" sz="1400" dirty="0">
                    <a:latin typeface="Cambria Math" panose="02040503050406030204" pitchFamily="18" charset="0"/>
                  </a:rPr>
                  <a:t>The above equation (a) is known as </a:t>
                </a:r>
                <a:r>
                  <a:rPr lang="en-US" sz="1400" b="1" dirty="0">
                    <a:solidFill>
                      <a:srgbClr val="FF0000"/>
                    </a:solidFill>
                    <a:latin typeface="Cambria Math" panose="02040503050406030204" pitchFamily="18" charset="0"/>
                  </a:rPr>
                  <a:t>Bayesian Rule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371600"/>
                <a:ext cx="7269480" cy="3263503"/>
              </a:xfrm>
              <a:blipFill>
                <a:blip r:embed="rId2"/>
                <a:stretch>
                  <a:fillRect l="-251" t="-187" b="-710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97</a:t>
            </a:fld>
            <a:endParaRPr lang="en-US" dirty="0"/>
          </a:p>
        </p:txBody>
      </p:sp>
    </p:spTree>
    <p:extLst>
      <p:ext uri="{BB962C8B-B14F-4D97-AF65-F5344CB8AC3E}">
        <p14:creationId xmlns:p14="http://schemas.microsoft.com/office/powerpoint/2010/main" val="8172011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Reasoning</a:t>
            </a:r>
          </a:p>
        </p:txBody>
      </p:sp>
      <p:sp>
        <p:nvSpPr>
          <p:cNvPr id="3" name="Content Placeholder 2"/>
          <p:cNvSpPr>
            <a:spLocks noGrp="1"/>
          </p:cNvSpPr>
          <p:nvPr>
            <p:ph idx="1"/>
          </p:nvPr>
        </p:nvSpPr>
        <p:spPr>
          <a:xfrm>
            <a:off x="946404" y="1371600"/>
            <a:ext cx="7269480" cy="3263503"/>
          </a:xfrm>
        </p:spPr>
        <p:txBody>
          <a:bodyPr>
            <a:noAutofit/>
          </a:bodyPr>
          <a:lstStyle/>
          <a:p>
            <a:r>
              <a:rPr lang="en-US" sz="1800" dirty="0"/>
              <a:t>For </a:t>
            </a:r>
            <a:r>
              <a:rPr lang="en-US" sz="1800" i="1" dirty="0"/>
              <a:t>n</a:t>
            </a:r>
            <a:r>
              <a:rPr lang="en-US" sz="1800" dirty="0"/>
              <a:t> number of mutually exclusive event B we have </a:t>
            </a:r>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98</a:t>
            </a:fld>
            <a:endParaRPr lang="en-US" dirty="0"/>
          </a:p>
        </p:txBody>
      </p:sp>
      <p:pic>
        <p:nvPicPr>
          <p:cNvPr id="5" name="Picture 4"/>
          <p:cNvPicPr>
            <a:picLocks noChangeAspect="1"/>
          </p:cNvPicPr>
          <p:nvPr/>
        </p:nvPicPr>
        <p:blipFill>
          <a:blip r:embed="rId2"/>
          <a:stretch>
            <a:fillRect/>
          </a:stretch>
        </p:blipFill>
        <p:spPr>
          <a:xfrm>
            <a:off x="1280160" y="1808448"/>
            <a:ext cx="3829050" cy="3043349"/>
          </a:xfrm>
          <a:prstGeom prst="rect">
            <a:avLst/>
          </a:prstGeom>
        </p:spPr>
      </p:pic>
    </p:spTree>
    <p:extLst>
      <p:ext uri="{BB962C8B-B14F-4D97-AF65-F5344CB8AC3E}">
        <p14:creationId xmlns:p14="http://schemas.microsoft.com/office/powerpoint/2010/main" val="7918236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Reasoning</a:t>
            </a:r>
          </a:p>
        </p:txBody>
      </p:sp>
      <p:sp>
        <p:nvSpPr>
          <p:cNvPr id="4" name="Slide Number Placeholder 3"/>
          <p:cNvSpPr>
            <a:spLocks noGrp="1"/>
          </p:cNvSpPr>
          <p:nvPr>
            <p:ph type="sldNum" sz="quarter" idx="12"/>
          </p:nvPr>
        </p:nvSpPr>
        <p:spPr/>
        <p:txBody>
          <a:bodyPr>
            <a:normAutofit fontScale="47500" lnSpcReduction="20000"/>
          </a:bodyPr>
          <a:lstStyle/>
          <a:p>
            <a:fld id="{4FAB73BC-B049-4115-A692-8D63A059BFB8}" type="slidenum">
              <a:rPr lang="en-US" smtClean="0"/>
              <a:t>99</a:t>
            </a:fld>
            <a:endParaRPr lang="en-US" dirty="0"/>
          </a:p>
        </p:txBody>
      </p:sp>
      <p:sp>
        <p:nvSpPr>
          <p:cNvPr id="9" name="Content Placeholder 2"/>
          <p:cNvSpPr>
            <a:spLocks noGrp="1"/>
          </p:cNvSpPr>
          <p:nvPr>
            <p:ph idx="1"/>
          </p:nvPr>
        </p:nvSpPr>
        <p:spPr>
          <a:xfrm>
            <a:off x="628650" y="1369219"/>
            <a:ext cx="7886700" cy="3263504"/>
          </a:xfrm>
        </p:spPr>
        <p:txBody>
          <a:bodyPr/>
          <a:lstStyle/>
          <a:p>
            <a:r>
              <a:rPr lang="en-US" sz="1500" dirty="0"/>
              <a:t>Summed over an exhaustive list of events for Bi, we get :</a:t>
            </a:r>
          </a:p>
          <a:p>
            <a:endParaRPr lang="en-US" dirty="0"/>
          </a:p>
          <a:p>
            <a:endParaRPr lang="en-US" dirty="0"/>
          </a:p>
          <a:p>
            <a:endParaRPr lang="en-US" dirty="0"/>
          </a:p>
          <a:p>
            <a:r>
              <a:rPr lang="en-US" sz="1500" dirty="0"/>
              <a:t>Which reduces to: </a:t>
            </a:r>
          </a:p>
        </p:txBody>
      </p:sp>
      <p:pic>
        <p:nvPicPr>
          <p:cNvPr id="10" name="Picture 9"/>
          <p:cNvPicPr>
            <a:picLocks noChangeAspect="1"/>
          </p:cNvPicPr>
          <p:nvPr/>
        </p:nvPicPr>
        <p:blipFill>
          <a:blip r:embed="rId2"/>
          <a:stretch>
            <a:fillRect/>
          </a:stretch>
        </p:blipFill>
        <p:spPr>
          <a:xfrm>
            <a:off x="795814" y="1859518"/>
            <a:ext cx="2736056" cy="872020"/>
          </a:xfrm>
          <a:prstGeom prst="rect">
            <a:avLst/>
          </a:prstGeom>
        </p:spPr>
      </p:pic>
      <p:pic>
        <p:nvPicPr>
          <p:cNvPr id="11" name="Picture 10"/>
          <p:cNvPicPr>
            <a:picLocks noChangeAspect="1"/>
          </p:cNvPicPr>
          <p:nvPr/>
        </p:nvPicPr>
        <p:blipFill>
          <a:blip r:embed="rId3"/>
          <a:stretch>
            <a:fillRect/>
          </a:stretch>
        </p:blipFill>
        <p:spPr>
          <a:xfrm>
            <a:off x="795814" y="3382092"/>
            <a:ext cx="2736056" cy="823759"/>
          </a:xfrm>
          <a:prstGeom prst="rect">
            <a:avLst/>
          </a:prstGeom>
        </p:spPr>
      </p:pic>
      <p:pic>
        <p:nvPicPr>
          <p:cNvPr id="12" name="Picture 11"/>
          <p:cNvPicPr>
            <a:picLocks noChangeAspect="1"/>
          </p:cNvPicPr>
          <p:nvPr/>
        </p:nvPicPr>
        <p:blipFill>
          <a:blip r:embed="rId4"/>
          <a:stretch>
            <a:fillRect/>
          </a:stretch>
        </p:blipFill>
        <p:spPr>
          <a:xfrm>
            <a:off x="5398063" y="1859518"/>
            <a:ext cx="2421731" cy="1571625"/>
          </a:xfrm>
          <a:prstGeom prst="rect">
            <a:avLst/>
          </a:prstGeom>
        </p:spPr>
      </p:pic>
    </p:spTree>
    <p:extLst>
      <p:ext uri="{BB962C8B-B14F-4D97-AF65-F5344CB8AC3E}">
        <p14:creationId xmlns:p14="http://schemas.microsoft.com/office/powerpoint/2010/main" val="761323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16x9">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 presentation</Template>
  <TotalTime>0</TotalTime>
  <Words>5889</Words>
  <Application>Microsoft Office PowerPoint</Application>
  <PresentationFormat>On-screen Show (16:9)</PresentationFormat>
  <Paragraphs>1129</Paragraphs>
  <Slides>115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115</vt:i4>
      </vt:variant>
    </vt:vector>
  </HeadingPairs>
  <TitlesOfParts>
    <vt:vector size="122" baseType="lpstr">
      <vt:lpstr>Calibri</vt:lpstr>
      <vt:lpstr>Cambria Math</vt:lpstr>
      <vt:lpstr>Times New Roman</vt:lpstr>
      <vt:lpstr>Tw Cen MT</vt:lpstr>
      <vt:lpstr>Wingdings</vt:lpstr>
      <vt:lpstr>Wingdings 2</vt:lpstr>
      <vt:lpstr>WidescreenPresentation16x9</vt:lpstr>
      <vt:lpstr>Knowledge Representation</vt:lpstr>
      <vt:lpstr>Outline</vt:lpstr>
      <vt:lpstr>Outline</vt:lpstr>
      <vt:lpstr>Knowledge Representation</vt:lpstr>
      <vt:lpstr>Knowledge Representation</vt:lpstr>
      <vt:lpstr>Knowledge Representation</vt:lpstr>
      <vt:lpstr>Knowledge Representation</vt:lpstr>
      <vt:lpstr>Knowledge Representation: Approaches</vt:lpstr>
      <vt:lpstr>Knowledge Representation: Types</vt:lpstr>
      <vt:lpstr>Knowledge Representation: Issues</vt:lpstr>
      <vt:lpstr>Knowledge Based Agent</vt:lpstr>
      <vt:lpstr>Knowledge Based Agent: Levels of Knowledge Base</vt:lpstr>
      <vt:lpstr>Approaches of system building</vt:lpstr>
      <vt:lpstr>Logic</vt:lpstr>
      <vt:lpstr>Logic</vt:lpstr>
      <vt:lpstr>Logic</vt:lpstr>
      <vt:lpstr>Logic</vt:lpstr>
      <vt:lpstr>Truth Table</vt:lpstr>
      <vt:lpstr>Tautology and Validity</vt:lpstr>
      <vt:lpstr>Knowledge Models</vt:lpstr>
      <vt:lpstr>Knowledge Models: Types</vt:lpstr>
      <vt:lpstr>Knowledge Models: Types</vt:lpstr>
      <vt:lpstr>Knowledge Models: Types</vt:lpstr>
      <vt:lpstr>Propositional Logic</vt:lpstr>
      <vt:lpstr>Propositional Logic: Truth Tables</vt:lpstr>
      <vt:lpstr>Propositional Logic</vt:lpstr>
      <vt:lpstr>Propositional Logic</vt:lpstr>
      <vt:lpstr>Propositional Logic</vt:lpstr>
      <vt:lpstr>Propositional Logic: Equivalence Laws</vt:lpstr>
      <vt:lpstr>Propositional Logic: Inference Rules</vt:lpstr>
      <vt:lpstr>Propositional Logic: Inference Rules</vt:lpstr>
      <vt:lpstr>Propositional Logic</vt:lpstr>
      <vt:lpstr>Propositional Logic: BNF Grammar</vt:lpstr>
      <vt:lpstr>Normal Forms of Propositional Logic Sentences</vt:lpstr>
      <vt:lpstr>First Order Predicate Logic (FOPL)</vt:lpstr>
      <vt:lpstr>First Order Predicate Logic (FOPL)</vt:lpstr>
      <vt:lpstr>FOPL: Syntax</vt:lpstr>
      <vt:lpstr>FOPL: Syntax</vt:lpstr>
      <vt:lpstr>FOPL: Variable Scope</vt:lpstr>
      <vt:lpstr>Relation Between Quantifiers</vt:lpstr>
      <vt:lpstr>Examples</vt:lpstr>
      <vt:lpstr>Equality</vt:lpstr>
      <vt:lpstr>Solution</vt:lpstr>
      <vt:lpstr>Try few more</vt:lpstr>
      <vt:lpstr>Try few more: Solution</vt:lpstr>
      <vt:lpstr>Try few more: Solution</vt:lpstr>
      <vt:lpstr>Horn Clause</vt:lpstr>
      <vt:lpstr>Horn Clause</vt:lpstr>
      <vt:lpstr>Well Formed Formula</vt:lpstr>
      <vt:lpstr>Inference in FOL</vt:lpstr>
      <vt:lpstr>Inference Rules in FOL</vt:lpstr>
      <vt:lpstr>Inference Rules in FOL</vt:lpstr>
      <vt:lpstr>Inference Rules in FOL</vt:lpstr>
      <vt:lpstr>CNF Conversion Process</vt:lpstr>
      <vt:lpstr>CNF Conversion Process</vt:lpstr>
      <vt:lpstr>CNF Conversion Process</vt:lpstr>
      <vt:lpstr>Example: Given Premises</vt:lpstr>
      <vt:lpstr>Example: Solution</vt:lpstr>
      <vt:lpstr>Example: Solution</vt:lpstr>
      <vt:lpstr>Solution</vt:lpstr>
      <vt:lpstr>Try these</vt:lpstr>
      <vt:lpstr>Forward Chaining</vt:lpstr>
      <vt:lpstr>Forward Chaining</vt:lpstr>
      <vt:lpstr>Forward Chaining: Steps</vt:lpstr>
      <vt:lpstr>Backward Chaining</vt:lpstr>
      <vt:lpstr>Backward Chaining: Steps</vt:lpstr>
      <vt:lpstr>Structured Knowledge Representation</vt:lpstr>
      <vt:lpstr>Knowledge</vt:lpstr>
      <vt:lpstr>Representations and Mappings</vt:lpstr>
      <vt:lpstr>Representations and Mappings</vt:lpstr>
      <vt:lpstr>Representations and Mappings (Reviewing)</vt:lpstr>
      <vt:lpstr>Representations and Mappings</vt:lpstr>
      <vt:lpstr>Representations and Mappings</vt:lpstr>
      <vt:lpstr>Approaches to Knowledge Representation</vt:lpstr>
      <vt:lpstr>Knowledge Representation: Types</vt:lpstr>
      <vt:lpstr>Issues in Knowledge Representation</vt:lpstr>
      <vt:lpstr>Semantic Networks</vt:lpstr>
      <vt:lpstr>Semantic Networks</vt:lpstr>
      <vt:lpstr>Semantic Networks </vt:lpstr>
      <vt:lpstr>Frames</vt:lpstr>
      <vt:lpstr>Frames</vt:lpstr>
      <vt:lpstr>Conceptual Dependencies</vt:lpstr>
      <vt:lpstr>Conceptual Dependencies</vt:lpstr>
      <vt:lpstr>Conceptual Dependencies</vt:lpstr>
      <vt:lpstr>Conceptual Dependencies: Primitive Acts</vt:lpstr>
      <vt:lpstr>Conceptual Dependencies: Set of tenses</vt:lpstr>
      <vt:lpstr>Scripts</vt:lpstr>
      <vt:lpstr>Statistical Reasoning</vt:lpstr>
      <vt:lpstr>Statistical Reasoning</vt:lpstr>
      <vt:lpstr>Statistical Reasoning</vt:lpstr>
      <vt:lpstr>Statistical Reasoning</vt:lpstr>
      <vt:lpstr>Statistical Reasoning</vt:lpstr>
      <vt:lpstr>Statistical Reasoning</vt:lpstr>
      <vt:lpstr>Statistical Reasoning</vt:lpstr>
      <vt:lpstr>Statistical Reasoning</vt:lpstr>
      <vt:lpstr>Statistical Reasoning</vt:lpstr>
      <vt:lpstr>Statistical Reasoning</vt:lpstr>
      <vt:lpstr>Statistical Reasoning</vt:lpstr>
      <vt:lpstr>Statistical Reasoning</vt:lpstr>
      <vt:lpstr>Statistical Reasoning</vt:lpstr>
      <vt:lpstr>Statistical Reasoning: Bayesian Networks</vt:lpstr>
      <vt:lpstr>Statistical Reasoning: Bayesian Networks</vt:lpstr>
      <vt:lpstr>Statistical Reasoning: Bayesian Networks</vt:lpstr>
      <vt:lpstr>Statistical Reasoning: Bayesian Networks</vt:lpstr>
      <vt:lpstr>Statistical Reasoning: Bayesian Networks</vt:lpstr>
      <vt:lpstr>Statistical Reasoning: Bayesian Networks</vt:lpstr>
      <vt:lpstr>Statistical Reasoning: Bayesian Networks</vt:lpstr>
      <vt:lpstr>Statistical Reasoning: Bayesian Networks</vt:lpstr>
      <vt:lpstr>Statistical Reasoning: Bayesian Networks</vt:lpstr>
      <vt:lpstr>Statistical Reasoning: Bayesian Networks</vt:lpstr>
      <vt:lpstr>Bayesian Network</vt:lpstr>
      <vt:lpstr>Statistical Reasoning: Bayesian Networks</vt:lpstr>
      <vt:lpstr>Example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2015-07-06T15:40:46Z</dcterms:created>
  <dcterms:modified xsi:type="dcterms:W3CDTF">2016-06-06T14:56:54Z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