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81"/>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1" r:id="rId20"/>
    <p:sldId id="272"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8" r:id="rId40"/>
    <p:sldId id="304" r:id="rId41"/>
    <p:sldId id="305" r:id="rId42"/>
    <p:sldId id="306" r:id="rId43"/>
    <p:sldId id="308" r:id="rId44"/>
    <p:sldId id="341" r:id="rId45"/>
    <p:sldId id="299" r:id="rId46"/>
    <p:sldId id="310" r:id="rId47"/>
    <p:sldId id="311" r:id="rId48"/>
    <p:sldId id="312" r:id="rId49"/>
    <p:sldId id="316" r:id="rId50"/>
    <p:sldId id="320" r:id="rId51"/>
    <p:sldId id="317" r:id="rId52"/>
    <p:sldId id="318" r:id="rId53"/>
    <p:sldId id="319" r:id="rId54"/>
    <p:sldId id="321" r:id="rId55"/>
    <p:sldId id="322" r:id="rId56"/>
    <p:sldId id="324" r:id="rId57"/>
    <p:sldId id="323" r:id="rId58"/>
    <p:sldId id="325" r:id="rId59"/>
    <p:sldId id="326" r:id="rId60"/>
    <p:sldId id="327" r:id="rId61"/>
    <p:sldId id="295" r:id="rId62"/>
    <p:sldId id="296" r:id="rId63"/>
    <p:sldId id="300" r:id="rId64"/>
    <p:sldId id="303" r:id="rId65"/>
    <p:sldId id="301" r:id="rId66"/>
    <p:sldId id="302" r:id="rId67"/>
    <p:sldId id="328" r:id="rId68"/>
    <p:sldId id="329" r:id="rId69"/>
    <p:sldId id="330" r:id="rId70"/>
    <p:sldId id="331" r:id="rId71"/>
    <p:sldId id="332" r:id="rId72"/>
    <p:sldId id="333" r:id="rId73"/>
    <p:sldId id="334" r:id="rId74"/>
    <p:sldId id="336" r:id="rId75"/>
    <p:sldId id="337" r:id="rId76"/>
    <p:sldId id="335" r:id="rId77"/>
    <p:sldId id="338" r:id="rId78"/>
    <p:sldId id="340" r:id="rId79"/>
    <p:sldId id="339" r:id="rId8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2DA2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84861" autoAdjust="0"/>
  </p:normalViewPr>
  <p:slideViewPr>
    <p:cSldViewPr>
      <p:cViewPr varScale="1">
        <p:scale>
          <a:sx n="75" d="100"/>
          <a:sy n="75" d="100"/>
        </p:scale>
        <p:origin x="1260" y="66"/>
      </p:cViewPr>
      <p:guideLst>
        <p:guide orient="horz" pos="1620"/>
        <p:guide pos="2880"/>
      </p:guideLst>
    </p:cSldViewPr>
  </p:slideViewPr>
  <p:outlineViewPr>
    <p:cViewPr>
      <p:scale>
        <a:sx n="33" d="100"/>
        <a:sy n="33" d="100"/>
      </p:scale>
      <p:origin x="0" y="-8687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F6A168-6A9A-4185-B6F7-BC7A85B16244}" type="doc">
      <dgm:prSet loTypeId="urn:microsoft.com/office/officeart/2005/8/layout/process2" loCatId="process" qsTypeId="urn:microsoft.com/office/officeart/2005/8/quickstyle/simple2" qsCatId="simple" csTypeId="urn:microsoft.com/office/officeart/2005/8/colors/accent1_2" csCatId="accent1" phldr="1"/>
      <dgm:spPr/>
      <dgm:t>
        <a:bodyPr/>
        <a:lstStyle/>
        <a:p>
          <a:endParaRPr lang="en-US"/>
        </a:p>
      </dgm:t>
    </dgm:pt>
    <dgm:pt modelId="{FA0BDE60-E280-47F5-B537-C2E49861EDF1}">
      <dgm:prSet phldrT="[Text]"/>
      <dgm:spPr/>
      <dgm:t>
        <a:bodyPr/>
        <a:lstStyle/>
        <a:p>
          <a:r>
            <a:rPr lang="en-US" dirty="0"/>
            <a:t>Lexical Analysis</a:t>
          </a:r>
        </a:p>
      </dgm:t>
    </dgm:pt>
    <dgm:pt modelId="{E20A69C4-E4AE-46C9-81FE-2EE254AEB890}" type="parTrans" cxnId="{390D7487-1258-4CEF-B127-970219955329}">
      <dgm:prSet/>
      <dgm:spPr/>
      <dgm:t>
        <a:bodyPr/>
        <a:lstStyle/>
        <a:p>
          <a:endParaRPr lang="en-US"/>
        </a:p>
      </dgm:t>
    </dgm:pt>
    <dgm:pt modelId="{27EB966D-CB7A-499F-A43E-B2534297BACE}" type="sibTrans" cxnId="{390D7487-1258-4CEF-B127-970219955329}">
      <dgm:prSet/>
      <dgm:spPr/>
      <dgm:t>
        <a:bodyPr/>
        <a:lstStyle/>
        <a:p>
          <a:endParaRPr lang="en-US"/>
        </a:p>
      </dgm:t>
    </dgm:pt>
    <dgm:pt modelId="{34AA83BB-3202-40A1-9C8E-69F3E1EB0A41}">
      <dgm:prSet phldrT="[Text]"/>
      <dgm:spPr/>
      <dgm:t>
        <a:bodyPr/>
        <a:lstStyle/>
        <a:p>
          <a:r>
            <a:rPr lang="en-US" dirty="0"/>
            <a:t>Syntactic Analysis</a:t>
          </a:r>
        </a:p>
      </dgm:t>
    </dgm:pt>
    <dgm:pt modelId="{12370859-915F-41FE-9D97-AA9722716EA2}" type="parTrans" cxnId="{73685369-BCA3-4538-B7B8-EB8C146D1C75}">
      <dgm:prSet/>
      <dgm:spPr/>
      <dgm:t>
        <a:bodyPr/>
        <a:lstStyle/>
        <a:p>
          <a:endParaRPr lang="en-US"/>
        </a:p>
      </dgm:t>
    </dgm:pt>
    <dgm:pt modelId="{42B53544-2D11-4824-914D-D8613C965434}" type="sibTrans" cxnId="{73685369-BCA3-4538-B7B8-EB8C146D1C75}">
      <dgm:prSet/>
      <dgm:spPr/>
      <dgm:t>
        <a:bodyPr/>
        <a:lstStyle/>
        <a:p>
          <a:endParaRPr lang="en-US"/>
        </a:p>
      </dgm:t>
    </dgm:pt>
    <dgm:pt modelId="{09AB5E14-E50D-460A-B0A2-A50261BF9F4C}">
      <dgm:prSet phldrT="[Text]"/>
      <dgm:spPr/>
      <dgm:t>
        <a:bodyPr/>
        <a:lstStyle/>
        <a:p>
          <a:r>
            <a:rPr lang="en-US" dirty="0"/>
            <a:t>Disclosure Integration</a:t>
          </a:r>
        </a:p>
      </dgm:t>
    </dgm:pt>
    <dgm:pt modelId="{5367E434-F6CE-4349-B9E3-FE469AA750E5}" type="parTrans" cxnId="{098B6B5B-71AE-4F96-B822-FF0712C65876}">
      <dgm:prSet/>
      <dgm:spPr/>
      <dgm:t>
        <a:bodyPr/>
        <a:lstStyle/>
        <a:p>
          <a:endParaRPr lang="en-US"/>
        </a:p>
      </dgm:t>
    </dgm:pt>
    <dgm:pt modelId="{D079794B-A588-479C-B8D6-A1FC2F21BA05}" type="sibTrans" cxnId="{098B6B5B-71AE-4F96-B822-FF0712C65876}">
      <dgm:prSet/>
      <dgm:spPr/>
      <dgm:t>
        <a:bodyPr/>
        <a:lstStyle/>
        <a:p>
          <a:endParaRPr lang="en-US"/>
        </a:p>
      </dgm:t>
    </dgm:pt>
    <dgm:pt modelId="{9AB2B699-FE47-4FEF-B5DD-A91843315F2D}">
      <dgm:prSet phldrT="[Text]"/>
      <dgm:spPr/>
      <dgm:t>
        <a:bodyPr/>
        <a:lstStyle/>
        <a:p>
          <a:r>
            <a:rPr lang="en-US" dirty="0"/>
            <a:t>Semantic Analysis</a:t>
          </a:r>
        </a:p>
      </dgm:t>
    </dgm:pt>
    <dgm:pt modelId="{BEBA93A9-21B5-45DF-BA29-7D5D6F035866}" type="parTrans" cxnId="{0AA20894-DC11-4933-A1C5-6857FBFAEB1F}">
      <dgm:prSet/>
      <dgm:spPr/>
      <dgm:t>
        <a:bodyPr/>
        <a:lstStyle/>
        <a:p>
          <a:endParaRPr lang="en-US"/>
        </a:p>
      </dgm:t>
    </dgm:pt>
    <dgm:pt modelId="{28748CFA-3BDE-499D-BD45-AABF0281BE2F}" type="sibTrans" cxnId="{0AA20894-DC11-4933-A1C5-6857FBFAEB1F}">
      <dgm:prSet/>
      <dgm:spPr/>
      <dgm:t>
        <a:bodyPr/>
        <a:lstStyle/>
        <a:p>
          <a:endParaRPr lang="en-US"/>
        </a:p>
      </dgm:t>
    </dgm:pt>
    <dgm:pt modelId="{6CA8E1CA-B6C5-4CA7-BF2E-F8341764B72E}">
      <dgm:prSet phldrT="[Text]"/>
      <dgm:spPr/>
      <dgm:t>
        <a:bodyPr/>
        <a:lstStyle/>
        <a:p>
          <a:r>
            <a:rPr lang="en-US" dirty="0"/>
            <a:t>Pragmatic Analysis</a:t>
          </a:r>
        </a:p>
      </dgm:t>
    </dgm:pt>
    <dgm:pt modelId="{72731603-A4D8-46F5-BB8A-7BB5DF1009B6}" type="parTrans" cxnId="{9C2BCE8E-BA77-4C5B-84BA-63DB647996DB}">
      <dgm:prSet/>
      <dgm:spPr/>
      <dgm:t>
        <a:bodyPr/>
        <a:lstStyle/>
        <a:p>
          <a:endParaRPr lang="en-US"/>
        </a:p>
      </dgm:t>
    </dgm:pt>
    <dgm:pt modelId="{8FDCC382-7115-4AB5-8F26-E8EC424F406C}" type="sibTrans" cxnId="{9C2BCE8E-BA77-4C5B-84BA-63DB647996DB}">
      <dgm:prSet/>
      <dgm:spPr/>
      <dgm:t>
        <a:bodyPr/>
        <a:lstStyle/>
        <a:p>
          <a:endParaRPr lang="en-US"/>
        </a:p>
      </dgm:t>
    </dgm:pt>
    <dgm:pt modelId="{7556B5C2-D215-4129-A1CE-EDCDE7662DD9}" type="pres">
      <dgm:prSet presAssocID="{11F6A168-6A9A-4185-B6F7-BC7A85B16244}" presName="linearFlow" presStyleCnt="0">
        <dgm:presLayoutVars>
          <dgm:resizeHandles val="exact"/>
        </dgm:presLayoutVars>
      </dgm:prSet>
      <dgm:spPr/>
    </dgm:pt>
    <dgm:pt modelId="{F9723D6D-9770-408F-9A0D-C3C7C631F8FD}" type="pres">
      <dgm:prSet presAssocID="{FA0BDE60-E280-47F5-B537-C2E49861EDF1}" presName="node" presStyleLbl="node1" presStyleIdx="0" presStyleCnt="5">
        <dgm:presLayoutVars>
          <dgm:bulletEnabled val="1"/>
        </dgm:presLayoutVars>
      </dgm:prSet>
      <dgm:spPr/>
    </dgm:pt>
    <dgm:pt modelId="{FCD64754-3BC2-404B-9435-DF322C55E396}" type="pres">
      <dgm:prSet presAssocID="{27EB966D-CB7A-499F-A43E-B2534297BACE}" presName="sibTrans" presStyleLbl="sibTrans2D1" presStyleIdx="0" presStyleCnt="4"/>
      <dgm:spPr/>
    </dgm:pt>
    <dgm:pt modelId="{7B677197-3614-4CCD-B066-EE0486F3F182}" type="pres">
      <dgm:prSet presAssocID="{27EB966D-CB7A-499F-A43E-B2534297BACE}" presName="connectorText" presStyleLbl="sibTrans2D1" presStyleIdx="0" presStyleCnt="4"/>
      <dgm:spPr/>
    </dgm:pt>
    <dgm:pt modelId="{1528A7E0-239C-49C2-95EE-31B2BAD20747}" type="pres">
      <dgm:prSet presAssocID="{34AA83BB-3202-40A1-9C8E-69F3E1EB0A41}" presName="node" presStyleLbl="node1" presStyleIdx="1" presStyleCnt="5">
        <dgm:presLayoutVars>
          <dgm:bulletEnabled val="1"/>
        </dgm:presLayoutVars>
      </dgm:prSet>
      <dgm:spPr/>
    </dgm:pt>
    <dgm:pt modelId="{B6F7DDE3-9583-4317-B406-503E9C883AA9}" type="pres">
      <dgm:prSet presAssocID="{42B53544-2D11-4824-914D-D8613C965434}" presName="sibTrans" presStyleLbl="sibTrans2D1" presStyleIdx="1" presStyleCnt="4"/>
      <dgm:spPr/>
    </dgm:pt>
    <dgm:pt modelId="{AC118342-BD8B-49AE-91A2-4D9002E8F8FD}" type="pres">
      <dgm:prSet presAssocID="{42B53544-2D11-4824-914D-D8613C965434}" presName="connectorText" presStyleLbl="sibTrans2D1" presStyleIdx="1" presStyleCnt="4"/>
      <dgm:spPr/>
    </dgm:pt>
    <dgm:pt modelId="{0DF30893-FA72-4829-B13D-1174124F5815}" type="pres">
      <dgm:prSet presAssocID="{9AB2B699-FE47-4FEF-B5DD-A91843315F2D}" presName="node" presStyleLbl="node1" presStyleIdx="2" presStyleCnt="5">
        <dgm:presLayoutVars>
          <dgm:bulletEnabled val="1"/>
        </dgm:presLayoutVars>
      </dgm:prSet>
      <dgm:spPr/>
    </dgm:pt>
    <dgm:pt modelId="{FB97A25C-050E-48B1-B0B3-F7EAC3813E82}" type="pres">
      <dgm:prSet presAssocID="{28748CFA-3BDE-499D-BD45-AABF0281BE2F}" presName="sibTrans" presStyleLbl="sibTrans2D1" presStyleIdx="2" presStyleCnt="4"/>
      <dgm:spPr/>
    </dgm:pt>
    <dgm:pt modelId="{90E85460-69AE-4AED-B7E0-ABFEFC3D2053}" type="pres">
      <dgm:prSet presAssocID="{28748CFA-3BDE-499D-BD45-AABF0281BE2F}" presName="connectorText" presStyleLbl="sibTrans2D1" presStyleIdx="2" presStyleCnt="4"/>
      <dgm:spPr/>
    </dgm:pt>
    <dgm:pt modelId="{75928916-1514-4B8F-889C-450F89F16158}" type="pres">
      <dgm:prSet presAssocID="{09AB5E14-E50D-460A-B0A2-A50261BF9F4C}" presName="node" presStyleLbl="node1" presStyleIdx="3" presStyleCnt="5">
        <dgm:presLayoutVars>
          <dgm:bulletEnabled val="1"/>
        </dgm:presLayoutVars>
      </dgm:prSet>
      <dgm:spPr/>
    </dgm:pt>
    <dgm:pt modelId="{6256CB15-D217-48E4-8735-C8C28C837DE5}" type="pres">
      <dgm:prSet presAssocID="{D079794B-A588-479C-B8D6-A1FC2F21BA05}" presName="sibTrans" presStyleLbl="sibTrans2D1" presStyleIdx="3" presStyleCnt="4"/>
      <dgm:spPr/>
    </dgm:pt>
    <dgm:pt modelId="{1357E5C8-1BF5-4259-BD55-F270C7E3C93E}" type="pres">
      <dgm:prSet presAssocID="{D079794B-A588-479C-B8D6-A1FC2F21BA05}" presName="connectorText" presStyleLbl="sibTrans2D1" presStyleIdx="3" presStyleCnt="4"/>
      <dgm:spPr/>
    </dgm:pt>
    <dgm:pt modelId="{E947FD3A-AC12-4FCC-A6C4-2111D74EF7A9}" type="pres">
      <dgm:prSet presAssocID="{6CA8E1CA-B6C5-4CA7-BF2E-F8341764B72E}" presName="node" presStyleLbl="node1" presStyleIdx="4" presStyleCnt="5">
        <dgm:presLayoutVars>
          <dgm:bulletEnabled val="1"/>
        </dgm:presLayoutVars>
      </dgm:prSet>
      <dgm:spPr/>
    </dgm:pt>
  </dgm:ptLst>
  <dgm:cxnLst>
    <dgm:cxn modelId="{47A2C15C-A03D-4CDF-A668-45898288DA2C}" type="presOf" srcId="{6CA8E1CA-B6C5-4CA7-BF2E-F8341764B72E}" destId="{E947FD3A-AC12-4FCC-A6C4-2111D74EF7A9}" srcOrd="0" destOrd="0" presId="urn:microsoft.com/office/officeart/2005/8/layout/process2"/>
    <dgm:cxn modelId="{2C934CDE-907B-4895-A7CC-C863E5C7DDCE}" type="presOf" srcId="{9AB2B699-FE47-4FEF-B5DD-A91843315F2D}" destId="{0DF30893-FA72-4829-B13D-1174124F5815}" srcOrd="0" destOrd="0" presId="urn:microsoft.com/office/officeart/2005/8/layout/process2"/>
    <dgm:cxn modelId="{78519B31-E878-4D6B-81A2-C81D0443D3EF}" type="presOf" srcId="{D079794B-A588-479C-B8D6-A1FC2F21BA05}" destId="{6256CB15-D217-48E4-8735-C8C28C837DE5}" srcOrd="0" destOrd="0" presId="urn:microsoft.com/office/officeart/2005/8/layout/process2"/>
    <dgm:cxn modelId="{0AA20894-DC11-4933-A1C5-6857FBFAEB1F}" srcId="{11F6A168-6A9A-4185-B6F7-BC7A85B16244}" destId="{9AB2B699-FE47-4FEF-B5DD-A91843315F2D}" srcOrd="2" destOrd="0" parTransId="{BEBA93A9-21B5-45DF-BA29-7D5D6F035866}" sibTransId="{28748CFA-3BDE-499D-BD45-AABF0281BE2F}"/>
    <dgm:cxn modelId="{0D3FEEA9-03BF-40E2-9E73-F1F520201850}" type="presOf" srcId="{27EB966D-CB7A-499F-A43E-B2534297BACE}" destId="{7B677197-3614-4CCD-B066-EE0486F3F182}" srcOrd="1" destOrd="0" presId="urn:microsoft.com/office/officeart/2005/8/layout/process2"/>
    <dgm:cxn modelId="{390D7487-1258-4CEF-B127-970219955329}" srcId="{11F6A168-6A9A-4185-B6F7-BC7A85B16244}" destId="{FA0BDE60-E280-47F5-B537-C2E49861EDF1}" srcOrd="0" destOrd="0" parTransId="{E20A69C4-E4AE-46C9-81FE-2EE254AEB890}" sibTransId="{27EB966D-CB7A-499F-A43E-B2534297BACE}"/>
    <dgm:cxn modelId="{098B6B5B-71AE-4F96-B822-FF0712C65876}" srcId="{11F6A168-6A9A-4185-B6F7-BC7A85B16244}" destId="{09AB5E14-E50D-460A-B0A2-A50261BF9F4C}" srcOrd="3" destOrd="0" parTransId="{5367E434-F6CE-4349-B9E3-FE469AA750E5}" sibTransId="{D079794B-A588-479C-B8D6-A1FC2F21BA05}"/>
    <dgm:cxn modelId="{065553EE-A04E-4D71-B55D-76F8C0ABB765}" type="presOf" srcId="{FA0BDE60-E280-47F5-B537-C2E49861EDF1}" destId="{F9723D6D-9770-408F-9A0D-C3C7C631F8FD}" srcOrd="0" destOrd="0" presId="urn:microsoft.com/office/officeart/2005/8/layout/process2"/>
    <dgm:cxn modelId="{C59BA4BF-53EF-4B42-8C20-F96A3D115BA4}" type="presOf" srcId="{D079794B-A588-479C-B8D6-A1FC2F21BA05}" destId="{1357E5C8-1BF5-4259-BD55-F270C7E3C93E}" srcOrd="1" destOrd="0" presId="urn:microsoft.com/office/officeart/2005/8/layout/process2"/>
    <dgm:cxn modelId="{9466BD13-F5B9-48EF-AE07-F1B1D1CEBB25}" type="presOf" srcId="{34AA83BB-3202-40A1-9C8E-69F3E1EB0A41}" destId="{1528A7E0-239C-49C2-95EE-31B2BAD20747}" srcOrd="0" destOrd="0" presId="urn:microsoft.com/office/officeart/2005/8/layout/process2"/>
    <dgm:cxn modelId="{2B9C1402-08C2-49BF-94C3-156E87FF3E44}" type="presOf" srcId="{28748CFA-3BDE-499D-BD45-AABF0281BE2F}" destId="{FB97A25C-050E-48B1-B0B3-F7EAC3813E82}" srcOrd="0" destOrd="0" presId="urn:microsoft.com/office/officeart/2005/8/layout/process2"/>
    <dgm:cxn modelId="{9C2BCE8E-BA77-4C5B-84BA-63DB647996DB}" srcId="{11F6A168-6A9A-4185-B6F7-BC7A85B16244}" destId="{6CA8E1CA-B6C5-4CA7-BF2E-F8341764B72E}" srcOrd="4" destOrd="0" parTransId="{72731603-A4D8-46F5-BB8A-7BB5DF1009B6}" sibTransId="{8FDCC382-7115-4AB5-8F26-E8EC424F406C}"/>
    <dgm:cxn modelId="{62C51AD0-DAAA-4045-BEF8-5D3138178904}" type="presOf" srcId="{27EB966D-CB7A-499F-A43E-B2534297BACE}" destId="{FCD64754-3BC2-404B-9435-DF322C55E396}" srcOrd="0" destOrd="0" presId="urn:microsoft.com/office/officeart/2005/8/layout/process2"/>
    <dgm:cxn modelId="{C901B1E2-D467-4DF5-AC5C-FF0911FB1A6B}" type="presOf" srcId="{11F6A168-6A9A-4185-B6F7-BC7A85B16244}" destId="{7556B5C2-D215-4129-A1CE-EDCDE7662DD9}" srcOrd="0" destOrd="0" presId="urn:microsoft.com/office/officeart/2005/8/layout/process2"/>
    <dgm:cxn modelId="{A1FC2886-E0C5-4721-9CCD-BC93156E839A}" type="presOf" srcId="{42B53544-2D11-4824-914D-D8613C965434}" destId="{AC118342-BD8B-49AE-91A2-4D9002E8F8FD}" srcOrd="1" destOrd="0" presId="urn:microsoft.com/office/officeart/2005/8/layout/process2"/>
    <dgm:cxn modelId="{689D7ADF-453D-47AB-BF57-A893B56C9451}" type="presOf" srcId="{42B53544-2D11-4824-914D-D8613C965434}" destId="{B6F7DDE3-9583-4317-B406-503E9C883AA9}" srcOrd="0" destOrd="0" presId="urn:microsoft.com/office/officeart/2005/8/layout/process2"/>
    <dgm:cxn modelId="{73685369-BCA3-4538-B7B8-EB8C146D1C75}" srcId="{11F6A168-6A9A-4185-B6F7-BC7A85B16244}" destId="{34AA83BB-3202-40A1-9C8E-69F3E1EB0A41}" srcOrd="1" destOrd="0" parTransId="{12370859-915F-41FE-9D97-AA9722716EA2}" sibTransId="{42B53544-2D11-4824-914D-D8613C965434}"/>
    <dgm:cxn modelId="{477E3421-8168-41B8-90DF-341B3F96B520}" type="presOf" srcId="{09AB5E14-E50D-460A-B0A2-A50261BF9F4C}" destId="{75928916-1514-4B8F-889C-450F89F16158}" srcOrd="0" destOrd="0" presId="urn:microsoft.com/office/officeart/2005/8/layout/process2"/>
    <dgm:cxn modelId="{1F9A3F8F-6899-4D58-8461-E135ABD081E0}" type="presOf" srcId="{28748CFA-3BDE-499D-BD45-AABF0281BE2F}" destId="{90E85460-69AE-4AED-B7E0-ABFEFC3D2053}" srcOrd="1" destOrd="0" presId="urn:microsoft.com/office/officeart/2005/8/layout/process2"/>
    <dgm:cxn modelId="{2FB3663B-3655-41BA-8E34-E93DB8B19C47}" type="presParOf" srcId="{7556B5C2-D215-4129-A1CE-EDCDE7662DD9}" destId="{F9723D6D-9770-408F-9A0D-C3C7C631F8FD}" srcOrd="0" destOrd="0" presId="urn:microsoft.com/office/officeart/2005/8/layout/process2"/>
    <dgm:cxn modelId="{C0CD7516-260B-443E-8CE0-41D6660FBA7E}" type="presParOf" srcId="{7556B5C2-D215-4129-A1CE-EDCDE7662DD9}" destId="{FCD64754-3BC2-404B-9435-DF322C55E396}" srcOrd="1" destOrd="0" presId="urn:microsoft.com/office/officeart/2005/8/layout/process2"/>
    <dgm:cxn modelId="{8E53BBC3-C79E-4772-99A6-8BB73F664A5E}" type="presParOf" srcId="{FCD64754-3BC2-404B-9435-DF322C55E396}" destId="{7B677197-3614-4CCD-B066-EE0486F3F182}" srcOrd="0" destOrd="0" presId="urn:microsoft.com/office/officeart/2005/8/layout/process2"/>
    <dgm:cxn modelId="{64577E79-C434-4A68-9D9A-1B378AFD0736}" type="presParOf" srcId="{7556B5C2-D215-4129-A1CE-EDCDE7662DD9}" destId="{1528A7E0-239C-49C2-95EE-31B2BAD20747}" srcOrd="2" destOrd="0" presId="urn:microsoft.com/office/officeart/2005/8/layout/process2"/>
    <dgm:cxn modelId="{2305695F-474A-48F1-90DD-766F645AE662}" type="presParOf" srcId="{7556B5C2-D215-4129-A1CE-EDCDE7662DD9}" destId="{B6F7DDE3-9583-4317-B406-503E9C883AA9}" srcOrd="3" destOrd="0" presId="urn:microsoft.com/office/officeart/2005/8/layout/process2"/>
    <dgm:cxn modelId="{8A72B983-1DFD-426B-86C5-F9E49EB19678}" type="presParOf" srcId="{B6F7DDE3-9583-4317-B406-503E9C883AA9}" destId="{AC118342-BD8B-49AE-91A2-4D9002E8F8FD}" srcOrd="0" destOrd="0" presId="urn:microsoft.com/office/officeart/2005/8/layout/process2"/>
    <dgm:cxn modelId="{0AFA1A49-B8A3-4AB1-BBAD-4A4DA73086A2}" type="presParOf" srcId="{7556B5C2-D215-4129-A1CE-EDCDE7662DD9}" destId="{0DF30893-FA72-4829-B13D-1174124F5815}" srcOrd="4" destOrd="0" presId="urn:microsoft.com/office/officeart/2005/8/layout/process2"/>
    <dgm:cxn modelId="{8F6C483E-1A6E-4ACA-8775-6F1F942807D4}" type="presParOf" srcId="{7556B5C2-D215-4129-A1CE-EDCDE7662DD9}" destId="{FB97A25C-050E-48B1-B0B3-F7EAC3813E82}" srcOrd="5" destOrd="0" presId="urn:microsoft.com/office/officeart/2005/8/layout/process2"/>
    <dgm:cxn modelId="{AF219668-069D-4C5F-BC0A-65D22148E23D}" type="presParOf" srcId="{FB97A25C-050E-48B1-B0B3-F7EAC3813E82}" destId="{90E85460-69AE-4AED-B7E0-ABFEFC3D2053}" srcOrd="0" destOrd="0" presId="urn:microsoft.com/office/officeart/2005/8/layout/process2"/>
    <dgm:cxn modelId="{E766B92D-48FC-4604-A06E-BF495746C70B}" type="presParOf" srcId="{7556B5C2-D215-4129-A1CE-EDCDE7662DD9}" destId="{75928916-1514-4B8F-889C-450F89F16158}" srcOrd="6" destOrd="0" presId="urn:microsoft.com/office/officeart/2005/8/layout/process2"/>
    <dgm:cxn modelId="{F444BA8A-6016-49B7-A3E6-24A3361274CE}" type="presParOf" srcId="{7556B5C2-D215-4129-A1CE-EDCDE7662DD9}" destId="{6256CB15-D217-48E4-8735-C8C28C837DE5}" srcOrd="7" destOrd="0" presId="urn:microsoft.com/office/officeart/2005/8/layout/process2"/>
    <dgm:cxn modelId="{D4F11CFC-2627-4F08-9E4A-1FEF1FF8C9DC}" type="presParOf" srcId="{6256CB15-D217-48E4-8735-C8C28C837DE5}" destId="{1357E5C8-1BF5-4259-BD55-F270C7E3C93E}" srcOrd="0" destOrd="0" presId="urn:microsoft.com/office/officeart/2005/8/layout/process2"/>
    <dgm:cxn modelId="{18751162-1BFA-44ED-9E8B-2CB1ACC011E0}" type="presParOf" srcId="{7556B5C2-D215-4129-A1CE-EDCDE7662DD9}" destId="{E947FD3A-AC12-4FCC-A6C4-2111D74EF7A9}"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23D6D-9770-408F-9A0D-C3C7C631F8FD}">
      <dsp:nvSpPr>
        <dsp:cNvPr id="0" name=""/>
        <dsp:cNvSpPr/>
      </dsp:nvSpPr>
      <dsp:spPr>
        <a:xfrm>
          <a:off x="3145375" y="399"/>
          <a:ext cx="1862648" cy="467971"/>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Lexical Analysis</a:t>
          </a:r>
        </a:p>
      </dsp:txBody>
      <dsp:txXfrm>
        <a:off x="3159081" y="14105"/>
        <a:ext cx="1835236" cy="440559"/>
      </dsp:txXfrm>
    </dsp:sp>
    <dsp:sp modelId="{FCD64754-3BC2-404B-9435-DF322C55E396}">
      <dsp:nvSpPr>
        <dsp:cNvPr id="0" name=""/>
        <dsp:cNvSpPr/>
      </dsp:nvSpPr>
      <dsp:spPr>
        <a:xfrm rot="5400000">
          <a:off x="3988955" y="480070"/>
          <a:ext cx="175489" cy="2105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013524" y="497619"/>
        <a:ext cx="126353" cy="122842"/>
      </dsp:txXfrm>
    </dsp:sp>
    <dsp:sp modelId="{1528A7E0-239C-49C2-95EE-31B2BAD20747}">
      <dsp:nvSpPr>
        <dsp:cNvPr id="0" name=""/>
        <dsp:cNvSpPr/>
      </dsp:nvSpPr>
      <dsp:spPr>
        <a:xfrm>
          <a:off x="3145375" y="702357"/>
          <a:ext cx="1862648" cy="467971"/>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Syntactic Analysis</a:t>
          </a:r>
        </a:p>
      </dsp:txBody>
      <dsp:txXfrm>
        <a:off x="3159081" y="716063"/>
        <a:ext cx="1835236" cy="440559"/>
      </dsp:txXfrm>
    </dsp:sp>
    <dsp:sp modelId="{B6F7DDE3-9583-4317-B406-503E9C883AA9}">
      <dsp:nvSpPr>
        <dsp:cNvPr id="0" name=""/>
        <dsp:cNvSpPr/>
      </dsp:nvSpPr>
      <dsp:spPr>
        <a:xfrm rot="5400000">
          <a:off x="3988955" y="1182027"/>
          <a:ext cx="175489" cy="2105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013524" y="1199576"/>
        <a:ext cx="126353" cy="122842"/>
      </dsp:txXfrm>
    </dsp:sp>
    <dsp:sp modelId="{0DF30893-FA72-4829-B13D-1174124F5815}">
      <dsp:nvSpPr>
        <dsp:cNvPr id="0" name=""/>
        <dsp:cNvSpPr/>
      </dsp:nvSpPr>
      <dsp:spPr>
        <a:xfrm>
          <a:off x="3145375" y="1404314"/>
          <a:ext cx="1862648" cy="467971"/>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Semantic Analysis</a:t>
          </a:r>
        </a:p>
      </dsp:txBody>
      <dsp:txXfrm>
        <a:off x="3159081" y="1418020"/>
        <a:ext cx="1835236" cy="440559"/>
      </dsp:txXfrm>
    </dsp:sp>
    <dsp:sp modelId="{FB97A25C-050E-48B1-B0B3-F7EAC3813E82}">
      <dsp:nvSpPr>
        <dsp:cNvPr id="0" name=""/>
        <dsp:cNvSpPr/>
      </dsp:nvSpPr>
      <dsp:spPr>
        <a:xfrm rot="5400000">
          <a:off x="3988955" y="1883985"/>
          <a:ext cx="175489" cy="2105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013524" y="1901534"/>
        <a:ext cx="126353" cy="122842"/>
      </dsp:txXfrm>
    </dsp:sp>
    <dsp:sp modelId="{75928916-1514-4B8F-889C-450F89F16158}">
      <dsp:nvSpPr>
        <dsp:cNvPr id="0" name=""/>
        <dsp:cNvSpPr/>
      </dsp:nvSpPr>
      <dsp:spPr>
        <a:xfrm>
          <a:off x="3145375" y="2106271"/>
          <a:ext cx="1862648" cy="467971"/>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Disclosure Integration</a:t>
          </a:r>
        </a:p>
      </dsp:txBody>
      <dsp:txXfrm>
        <a:off x="3159081" y="2119977"/>
        <a:ext cx="1835236" cy="440559"/>
      </dsp:txXfrm>
    </dsp:sp>
    <dsp:sp modelId="{6256CB15-D217-48E4-8735-C8C28C837DE5}">
      <dsp:nvSpPr>
        <dsp:cNvPr id="0" name=""/>
        <dsp:cNvSpPr/>
      </dsp:nvSpPr>
      <dsp:spPr>
        <a:xfrm rot="5400000">
          <a:off x="3988955" y="2585942"/>
          <a:ext cx="175489" cy="21058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38100" dist="30000" dir="5400000" rotWithShape="0">
            <a:srgbClr val="000000">
              <a:alpha val="45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4013524" y="2603491"/>
        <a:ext cx="126353" cy="122842"/>
      </dsp:txXfrm>
    </dsp:sp>
    <dsp:sp modelId="{E947FD3A-AC12-4FCC-A6C4-2111D74EF7A9}">
      <dsp:nvSpPr>
        <dsp:cNvPr id="0" name=""/>
        <dsp:cNvSpPr/>
      </dsp:nvSpPr>
      <dsp:spPr>
        <a:xfrm>
          <a:off x="3145375" y="2808228"/>
          <a:ext cx="1862648" cy="467971"/>
        </a:xfrm>
        <a:prstGeom prst="roundRect">
          <a:avLst>
            <a:gd name="adj" fmla="val 10000"/>
          </a:avLst>
        </a:prstGeom>
        <a:solidFill>
          <a:schemeClr val="accent1">
            <a:hueOff val="0"/>
            <a:satOff val="0"/>
            <a:lumOff val="0"/>
            <a:alphaOff val="0"/>
          </a:schemeClr>
        </a:solidFill>
        <a:ln w="47625" cap="flat" cmpd="dbl" algn="ctr">
          <a:solidFill>
            <a:schemeClr val="lt1">
              <a:hueOff val="0"/>
              <a:satOff val="0"/>
              <a:lumOff val="0"/>
              <a:alphaOff val="0"/>
            </a:schemeClr>
          </a:solidFill>
          <a:prstDash val="solid"/>
        </a:ln>
        <a:effectLst>
          <a:outerShdw blurRad="38100" dist="30000" dir="5400000" rotWithShape="0">
            <a:srgbClr val="000000">
              <a:alpha val="4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Pragmatic Analysis</a:t>
          </a:r>
        </a:p>
      </dsp:txBody>
      <dsp:txXfrm>
        <a:off x="3159081" y="2821934"/>
        <a:ext cx="1835236" cy="4405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5/16/2016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99988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669964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047978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𝑖</m:t>
                        </m:r>
                      </m:sub>
                    </m:sSub>
                  </m:oMath>
                </a14:m>
                <a:r>
                  <a:rPr lang="en-US" dirty="0"/>
                  <a:t> = quadratic term [ state of individual units </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oMath>
                </a14:m>
                <a:r>
                  <a:rPr lang="en-US" dirty="0"/>
                  <a:t>= binary variables at each unit I and j 0 or 1 OR</a:t>
                </a:r>
                <a:r>
                  <a:rPr lang="en-US" baseline="0" dirty="0"/>
                  <a:t> 1 or -1</a:t>
                </a:r>
                <a:endParaRPr lang="en-US" dirty="0"/>
              </a:p>
            </p:txBody>
          </p:sp>
        </mc:Choice>
        <mc:Fallback xmlns="">
          <p:sp>
            <p:nvSpPr>
              <p:cNvPr id="3" name="Notes Placeholder 2"/>
              <p:cNvSpPr>
                <a:spLocks noGrp="1"/>
              </p:cNvSpPr>
              <p:nvPr>
                <p:ph type="body" idx="1"/>
              </p:nvPr>
            </p:nvSpPr>
            <p:spPr/>
            <p:txBody>
              <a:bodyPr/>
              <a:lstStyle/>
              <a:p>
                <a:r>
                  <a:rPr lang="en-US" i="0">
                    <a:latin typeface="Cambria Math" panose="02040503050406030204" pitchFamily="18" charset="0"/>
                  </a:rPr>
                  <a:t>𝑠</a:t>
                </a:r>
                <a:r>
                  <a:rPr lang="en-US" i="0" smtClean="0">
                    <a:latin typeface="Cambria Math" panose="02040503050406030204" pitchFamily="18" charset="0"/>
                  </a:rPr>
                  <a:t>_</a:t>
                </a:r>
                <a:r>
                  <a:rPr lang="en-US" i="0">
                    <a:latin typeface="Cambria Math" panose="02040503050406030204" pitchFamily="18" charset="0"/>
                  </a:rPr>
                  <a:t>𝑖 </a:t>
                </a:r>
                <a:r>
                  <a:rPr lang="en-US" b="0" i="0" smtClean="0">
                    <a:latin typeface="Cambria Math" panose="02040503050406030204" pitchFamily="18" charset="0"/>
                  </a:rPr>
                  <a:t>𝑏</a:t>
                </a:r>
                <a:r>
                  <a:rPr lang="en-US" b="0" i="0">
                    <a:latin typeface="Cambria Math" panose="02040503050406030204" pitchFamily="18" charset="0"/>
                  </a:rPr>
                  <a:t>_</a:t>
                </a:r>
                <a:r>
                  <a:rPr lang="en-US" i="0">
                    <a:latin typeface="Cambria Math" panose="02040503050406030204" pitchFamily="18" charset="0"/>
                  </a:rPr>
                  <a:t>𝑖</a:t>
                </a:r>
                <a:r>
                  <a:rPr lang="en-US" dirty="0" smtClean="0"/>
                  <a:t> = quadratic term [ state of individual units </a:t>
                </a:r>
              </a:p>
              <a:p>
                <a:r>
                  <a:rPr lang="en-US" i="0">
                    <a:latin typeface="Cambria Math" panose="02040503050406030204" pitchFamily="18" charset="0"/>
                  </a:rPr>
                  <a:t>𝑠</a:t>
                </a:r>
                <a:r>
                  <a:rPr lang="en-US" i="0" smtClean="0">
                    <a:latin typeface="Cambria Math" panose="02040503050406030204" pitchFamily="18" charset="0"/>
                  </a:rPr>
                  <a:t>_</a:t>
                </a:r>
                <a:r>
                  <a:rPr lang="en-US" i="0">
                    <a:latin typeface="Cambria Math" panose="02040503050406030204" pitchFamily="18" charset="0"/>
                  </a:rPr>
                  <a:t>𝑖 𝑠_𝑗</a:t>
                </a:r>
                <a:r>
                  <a:rPr lang="en-US" dirty="0" smtClean="0"/>
                  <a:t>= binary variables at each unit I and j 0 or 1 OR</a:t>
                </a:r>
                <a:r>
                  <a:rPr lang="en-US" baseline="0" dirty="0" smtClean="0"/>
                  <a:t> 1 or -1</a:t>
                </a:r>
                <a:endParaRPr lang="en-US" dirty="0"/>
              </a:p>
            </p:txBody>
          </p:sp>
        </mc:Fallback>
      </mc:AlternateContent>
      <p:sp>
        <p:nvSpPr>
          <p:cNvPr id="4" name="Slide Number Placeholder 3"/>
          <p:cNvSpPr>
            <a:spLocks noGrp="1"/>
          </p:cNvSpPr>
          <p:nvPr>
            <p:ph type="sldNum" sz="quarter" idx="10"/>
          </p:nvPr>
        </p:nvSpPr>
        <p:spPr/>
        <p:txBody>
          <a:bodyPr/>
          <a:lstStyle/>
          <a:p>
            <a:fld id="{CA5D3BF3-D352-46FC-8343-31F56E6730EA}" type="slidenum">
              <a:rPr lang="en-US" smtClean="0"/>
              <a:pPr/>
              <a:t>42</a:t>
            </a:fld>
            <a:endParaRPr lang="en-US"/>
          </a:p>
        </p:txBody>
      </p:sp>
    </p:spTree>
    <p:extLst>
      <p:ext uri="{BB962C8B-B14F-4D97-AF65-F5344CB8AC3E}">
        <p14:creationId xmlns:p14="http://schemas.microsoft.com/office/powerpoint/2010/main" val="478220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F3D8A272-531D-4DDA-868B-AE87531D5D3C}" type="datetime1">
              <a:rPr kumimoji="0" lang="en-US" smtClean="0">
                <a:solidFill>
                  <a:srgbClr val="FFFFFF"/>
                </a:solidFill>
              </a:rPr>
              <a:t>5/16/2016</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869455-22AF-46B3-9C6F-11F8B360CA6A}" type="datetimeFigureOut">
              <a:rPr lang="en-US" smtClean="0"/>
              <a:t>5/16/2016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489EEA-D1B7-4FFF-9B54-B3C80BDC9720}" type="slidenum">
              <a:rPr lang="en-US" smtClean="0"/>
              <a:t>‹#›</a:t>
            </a:fld>
            <a:endParaRPr lang="en-US"/>
          </a:p>
        </p:txBody>
      </p:sp>
    </p:spTree>
    <p:extLst>
      <p:ext uri="{BB962C8B-B14F-4D97-AF65-F5344CB8AC3E}">
        <p14:creationId xmlns:p14="http://schemas.microsoft.com/office/powerpoint/2010/main" val="3155225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68AE9D47-6AA8-4A85-BEE6-BAF1CBFADB83}" type="datetime1">
              <a:rPr kumimoji="0" lang="en-US" smtClean="0"/>
              <a:t>5/16/2016</a:t>
            </a:fld>
            <a:endParaRPr kumimoji="0" lang="en-US"/>
          </a:p>
        </p:txBody>
      </p:sp>
      <p:sp>
        <p:nvSpPr>
          <p:cNvPr id="4" name="Rectangle 3"/>
          <p:cNvSpPr>
            <a:spLocks noGrp="1"/>
          </p:cNvSpPr>
          <p:nvPr>
            <p:ph type="ftr" sz="quarter" idx="11"/>
          </p:nvPr>
        </p:nvSpPr>
        <p:spPr/>
        <p:txBody>
          <a:bodyPr/>
          <a:lstStyle/>
          <a:p>
            <a:endParaRPr kumimoji="0" lang="en-US"/>
          </a:p>
        </p:txBody>
      </p:sp>
      <p:sp>
        <p:nvSpPr>
          <p:cNvPr id="5" name="Rectangle 4"/>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CD9AB918-104F-4CD1-AB86-CF0060E3A899}" type="datetime1">
              <a:rPr kumimoji="0" lang="en-US" smtClean="0"/>
              <a:t>5/16/2016</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8D170AE3-F06C-481C-8F61-FCE5E841B10D}" type="datetime1">
              <a:rPr kumimoji="0" lang="en-US" smtClean="0"/>
              <a:t>5/16/2016</a:t>
            </a:fld>
            <a:endParaRPr kumimoji="0" lang="en-U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EA326FF2-9AF0-476F-AC16-B82B96B88341}" type="datetime1">
              <a:rPr kumimoji="0" lang="en-US" smtClean="0"/>
              <a:t>5/16/2016</a:t>
            </a:fld>
            <a:endParaRPr kumimoji="0"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47050566-78E8-4C2D-9194-5ECA4A4207FD}" type="datetime1">
              <a:rPr kumimoji="0" lang="en-US" smtClean="0"/>
              <a:t>5/16/2016</a:t>
            </a:fld>
            <a:endParaRPr kumimoji="0"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0F193-6B6D-406F-BE6D-629C73575C54}" type="datetime1">
              <a:rPr kumimoji="0" lang="en-US" smtClean="0"/>
              <a:t>5/16/2016</a:t>
            </a:fld>
            <a:endParaRPr kumimoji="0"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79BE5DE3-68B2-4C2C-8F75-E08A7A29DD25}" type="datetime1">
              <a:rPr kumimoji="0" lang="en-US" smtClean="0"/>
              <a:t>5/16/2016</a:t>
            </a:fld>
            <a:endParaRPr kumimoji="0"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Click to 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2E439C2F-EB7C-47D0-90FB-86A2272BC476}" type="datetime1">
              <a:rPr kumimoji="0" lang="en-US" smtClean="0"/>
              <a:t>5/16/2016</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1" hangingPunct="1"/>
            <a:r>
              <a:rPr kumimoji="0" lang="en-US"/>
              <a:t>Click to 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14C9D065-2D81-49D7-A876-80FED5DBE406}" type="datetime1">
              <a:rPr kumimoji="0" lang="en-US" smtClean="0"/>
              <a:t>5/16/2016</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1" hangingPunct="1"/>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Lst>
  <p:hf hdr="0" ftr="0" dt="0"/>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NUL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NULL"/><Relationship Id="rId1" Type="http://schemas.openxmlformats.org/officeDocument/2006/relationships/slideLayout" Target="../slideLayouts/slideLayout4.xml"/><Relationship Id="rId5" Type="http://schemas.openxmlformats.org/officeDocument/2006/relationships/image" Target="NUL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NUL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NUL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p:txBody>
          <a:bodyPr/>
          <a:lstStyle/>
          <a:p>
            <a:r>
              <a:rPr lang="en-US" dirty="0"/>
              <a:t>Application of AI</a:t>
            </a:r>
          </a:p>
        </p:txBody>
      </p:sp>
      <p:sp>
        <p:nvSpPr>
          <p:cNvPr id="5" name="Rectangle 4"/>
          <p:cNvSpPr>
            <a:spLocks noGrp="1"/>
          </p:cNvSpPr>
          <p:nvPr>
            <p:ph type="subTitle" idx="1"/>
          </p:nvPr>
        </p:nvSpPr>
        <p:spPr/>
        <p:txBody>
          <a:bodyPr>
            <a:normAutofit lnSpcReduction="10000"/>
          </a:bodyPr>
          <a:lstStyle/>
          <a:p>
            <a:r>
              <a:rPr lang="en-US" dirty="0"/>
              <a:t>Unit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Perceptron</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10</a:t>
            </a:fld>
            <a:endParaRPr kumimoji="0" lang="en-US" sz="2800" dirty="0"/>
          </a:p>
        </p:txBody>
      </p:sp>
      <p:sp>
        <p:nvSpPr>
          <p:cNvPr id="7" name="Content Placeholder 6"/>
          <p:cNvSpPr>
            <a:spLocks noGrp="1"/>
          </p:cNvSpPr>
          <p:nvPr>
            <p:ph sz="quarter" idx="13"/>
          </p:nvPr>
        </p:nvSpPr>
        <p:spPr/>
        <p:txBody>
          <a:bodyPr>
            <a:normAutofit fontScale="70000" lnSpcReduction="20000"/>
          </a:bodyPr>
          <a:lstStyle/>
          <a:p>
            <a:pPr>
              <a:buFont typeface="Wingdings" panose="05000000000000000000" pitchFamily="2" charset="2"/>
              <a:buChar char="q"/>
            </a:pPr>
            <a:r>
              <a:rPr lang="en-US" dirty="0"/>
              <a:t>In 1958, Frank Rosenblatt introduced a training algorithm that provided the first procedure for training a simple ANN : a </a:t>
            </a:r>
            <a:r>
              <a:rPr lang="en-US" b="1" dirty="0">
                <a:solidFill>
                  <a:srgbClr val="FF0000"/>
                </a:solidFill>
              </a:rPr>
              <a:t>perceptron</a:t>
            </a:r>
          </a:p>
          <a:p>
            <a:pPr>
              <a:buFont typeface="Wingdings" panose="05000000000000000000" pitchFamily="2" charset="2"/>
              <a:buChar char="q"/>
            </a:pPr>
            <a:r>
              <a:rPr lang="en-US" dirty="0"/>
              <a:t>The perceptron is the simplest form of a neural network. It consists of a single neuron with </a:t>
            </a:r>
            <a:r>
              <a:rPr lang="en-US" i="1" dirty="0"/>
              <a:t>adjustable</a:t>
            </a:r>
            <a:r>
              <a:rPr lang="en-US" dirty="0"/>
              <a:t> synaptic weights and a </a:t>
            </a:r>
            <a:r>
              <a:rPr lang="en-US" b="1" dirty="0">
                <a:solidFill>
                  <a:srgbClr val="FF0000"/>
                </a:solidFill>
              </a:rPr>
              <a:t>hard limiter</a:t>
            </a:r>
          </a:p>
          <a:p>
            <a:pPr>
              <a:buFont typeface="Wingdings" panose="05000000000000000000" pitchFamily="2" charset="2"/>
              <a:buChar char="q"/>
            </a:pPr>
            <a:r>
              <a:rPr lang="en-US" dirty="0"/>
              <a:t>The operation of Rosenblatt’s perceptron is based on the McCulloch and Pitts neuron model. The model consists of a </a:t>
            </a:r>
            <a:r>
              <a:rPr lang="en-US" b="1" dirty="0">
                <a:solidFill>
                  <a:srgbClr val="FF0000"/>
                </a:solidFill>
              </a:rPr>
              <a:t>linear combiner </a:t>
            </a:r>
            <a:r>
              <a:rPr lang="en-US" dirty="0"/>
              <a:t>followed by a hard limiter</a:t>
            </a:r>
          </a:p>
          <a:p>
            <a:pPr>
              <a:buFont typeface="Wingdings" panose="05000000000000000000" pitchFamily="2" charset="2"/>
              <a:buChar char="q"/>
            </a:pPr>
            <a:r>
              <a:rPr lang="en-US" dirty="0"/>
              <a:t>The weighted sum of the inputs is applied to the hard limiter, which produces an output equal to +1 if its input is positive and -1 if its input is negative</a:t>
            </a:r>
          </a:p>
        </p:txBody>
      </p:sp>
    </p:spTree>
    <p:extLst>
      <p:ext uri="{BB962C8B-B14F-4D97-AF65-F5344CB8AC3E}">
        <p14:creationId xmlns:p14="http://schemas.microsoft.com/office/powerpoint/2010/main" val="209191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p:sp>
      <p:sp>
        <p:nvSpPr>
          <p:cNvPr id="7" name="Text Placeholder 6"/>
          <p:cNvSpPr>
            <a:spLocks noGrp="1"/>
          </p:cNvSpPr>
          <p:nvPr>
            <p:ph type="body" sz="half" idx="2"/>
          </p:nvPr>
        </p:nvSpPr>
        <p:spPr/>
        <p:txBody>
          <a:bodyPr/>
          <a:lstStyle/>
          <a:p>
            <a:r>
              <a:rPr lang="en-US" dirty="0"/>
              <a:t>Fig: Single Layer two input Perceptron</a:t>
            </a:r>
          </a:p>
        </p:txBody>
      </p:sp>
      <p:sp>
        <p:nvSpPr>
          <p:cNvPr id="5" name="Title 4"/>
          <p:cNvSpPr>
            <a:spLocks noGrp="1"/>
          </p:cNvSpPr>
          <p:nvPr>
            <p:ph type="title"/>
          </p:nvPr>
        </p:nvSpPr>
        <p:spPr/>
        <p:txBody>
          <a:bodyPr>
            <a:normAutofit fontScale="90000"/>
          </a:bodyPr>
          <a:lstStyle/>
          <a:p>
            <a:endParaRPr lang="en-US"/>
          </a:p>
        </p:txBody>
      </p:sp>
      <p:sp>
        <p:nvSpPr>
          <p:cNvPr id="3" name="Slide Number Placeholder 2"/>
          <p:cNvSpPr>
            <a:spLocks noGrp="1"/>
          </p:cNvSpPr>
          <p:nvPr>
            <p:ph type="sldNum" sz="quarter" idx="11"/>
          </p:nvPr>
        </p:nvSpPr>
        <p:spPr/>
        <p:txBody>
          <a:bodyPr>
            <a:normAutofit/>
          </a:bodyPr>
          <a:lstStyle/>
          <a:p>
            <a:pPr algn="ctr"/>
            <a:fld id="{8F82E0A0-C266-4798-8C8F-B9F91E9DA37E}" type="slidenum">
              <a:rPr kumimoji="0" lang="en-US" sz="1400" b="1" smtClean="0">
                <a:solidFill>
                  <a:srgbClr val="FFFFFF"/>
                </a:solidFill>
              </a:rPr>
              <a:pPr algn="ctr"/>
              <a:t>11</a:t>
            </a:fld>
            <a:endParaRPr kumimoji="0" lang="en-US"/>
          </a:p>
        </p:txBody>
      </p:sp>
      <p:pic>
        <p:nvPicPr>
          <p:cNvPr id="8" name="Content Placeholder 3"/>
          <p:cNvPicPr>
            <a:picLocks noChangeAspect="1"/>
          </p:cNvPicPr>
          <p:nvPr/>
        </p:nvPicPr>
        <p:blipFill>
          <a:blip r:embed="rId2"/>
          <a:stretch>
            <a:fillRect/>
          </a:stretch>
        </p:blipFill>
        <p:spPr>
          <a:xfrm>
            <a:off x="1557669" y="-4673"/>
            <a:ext cx="7586332" cy="4022725"/>
          </a:xfrm>
          <a:prstGeom prst="rect">
            <a:avLst/>
          </a:prstGeom>
        </p:spPr>
      </p:pic>
    </p:spTree>
    <p:extLst>
      <p:ext uri="{BB962C8B-B14F-4D97-AF65-F5344CB8AC3E}">
        <p14:creationId xmlns:p14="http://schemas.microsoft.com/office/powerpoint/2010/main" val="413556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Perceptron</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12</a:t>
            </a:fld>
            <a:endParaRPr kumimoji="0" lang="en-US" sz="2800" dirty="0"/>
          </a:p>
        </p:txBody>
      </p:sp>
      <mc:AlternateContent xmlns:mc="http://schemas.openxmlformats.org/markup-compatibility/2006" xmlns:a14="http://schemas.microsoft.com/office/drawing/2010/main">
        <mc:Choice Requires="a14">
          <p:sp>
            <p:nvSpPr>
              <p:cNvPr id="7" name="Content Placeholder 6"/>
              <p:cNvSpPr>
                <a:spLocks noGrp="1"/>
              </p:cNvSpPr>
              <p:nvPr>
                <p:ph sz="quarter" idx="13"/>
              </p:nvPr>
            </p:nvSpPr>
            <p:spPr/>
            <p:txBody>
              <a:bodyPr>
                <a:normAutofit fontScale="85000" lnSpcReduction="10000"/>
              </a:bodyPr>
              <a:lstStyle/>
              <a:p>
                <a:pPr>
                  <a:buFont typeface="Wingdings" panose="05000000000000000000" pitchFamily="2" charset="2"/>
                  <a:buChar char="q"/>
                </a:pPr>
                <a:r>
                  <a:rPr lang="en-US" dirty="0"/>
                  <a:t>The aim of the perceptron is to classify inputs,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a:latin typeface="Cambria Math" panose="02040503050406030204" pitchFamily="18" charset="0"/>
                      </a:rPr>
                      <m:t>. </m:t>
                    </m:r>
                  </m:oMath>
                </a14:m>
                <a:r>
                  <a:rPr lang="en-US" dirty="0"/>
                  <a:t> Into one of two classes, say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oMath>
                </a14:m>
                <a:r>
                  <a:rPr lang="en-US" dirty="0"/>
                  <a:t>.</a:t>
                </a:r>
              </a:p>
              <a:p>
                <a:pPr>
                  <a:buFont typeface="Wingdings" panose="05000000000000000000" pitchFamily="2" charset="2"/>
                  <a:buChar char="q"/>
                </a:pPr>
                <a:r>
                  <a:rPr lang="en-US" dirty="0"/>
                  <a:t>In the case of an elementary perceptron, the n-dimensional space is divided into a </a:t>
                </a:r>
                <a:r>
                  <a:rPr lang="en-US" i="1" dirty="0"/>
                  <a:t>hyperplane</a:t>
                </a:r>
                <a:r>
                  <a:rPr lang="en-US" dirty="0"/>
                  <a:t> into two decision regions. The hyperplane is defined by </a:t>
                </a:r>
                <a:r>
                  <a:rPr lang="en-US" b="1" i="1" dirty="0"/>
                  <a:t>linearly separable function </a:t>
                </a:r>
                <a:endParaRPr lang="en-US" b="1" i="1" dirty="0">
                  <a:latin typeface="Cambria Math" panose="02040503050406030204" pitchFamily="18" charset="0"/>
                </a:endParaRPr>
              </a:p>
              <a:p>
                <a:pPr>
                  <a:buFont typeface="Wingdings" panose="05000000000000000000" pitchFamily="2" charset="2"/>
                  <a:buChar char="q"/>
                </a:pPr>
                <a:endParaRPr lang="en-US" b="1" i="1" dirty="0">
                  <a:latin typeface="Cambria Math" panose="02040503050406030204" pitchFamily="18" charset="0"/>
                </a:endParaRPr>
              </a:p>
              <a:p>
                <a:pPr marL="0" indent="0" algn="ctr">
                  <a:buNone/>
                </a:pPr>
                <a14:m>
                  <m:oMath xmlns:m="http://schemas.openxmlformats.org/officeDocument/2006/math">
                    <m:nary>
                      <m:naryPr>
                        <m:chr m:val="∑"/>
                        <m:ctrlPr>
                          <a:rPr lang="en-US" sz="4400" b="1" i="1">
                            <a:latin typeface="Cambria Math" panose="02040503050406030204" pitchFamily="18" charset="0"/>
                          </a:rPr>
                        </m:ctrlPr>
                      </m:naryPr>
                      <m:sub>
                        <m:r>
                          <m:rPr>
                            <m:brk m:alnAt="23"/>
                          </m:rPr>
                          <a:rPr lang="en-US" sz="4400" b="1" i="1">
                            <a:latin typeface="Cambria Math" panose="02040503050406030204" pitchFamily="18" charset="0"/>
                          </a:rPr>
                          <m:t>𝒊</m:t>
                        </m:r>
                        <m:r>
                          <a:rPr lang="en-US" sz="4400" b="1" i="1">
                            <a:latin typeface="Cambria Math" panose="02040503050406030204" pitchFamily="18" charset="0"/>
                          </a:rPr>
                          <m:t>=</m:t>
                        </m:r>
                        <m:r>
                          <a:rPr lang="en-US" sz="4400" b="1" i="1">
                            <a:latin typeface="Cambria Math" panose="02040503050406030204" pitchFamily="18" charset="0"/>
                          </a:rPr>
                          <m:t>𝟏</m:t>
                        </m:r>
                      </m:sub>
                      <m:sup>
                        <m:r>
                          <a:rPr lang="en-US" sz="4400" b="1" i="1">
                            <a:latin typeface="Cambria Math" panose="02040503050406030204" pitchFamily="18" charset="0"/>
                          </a:rPr>
                          <m:t>𝒏</m:t>
                        </m:r>
                      </m:sup>
                      <m:e>
                        <m:d>
                          <m:dPr>
                            <m:ctrlPr>
                              <a:rPr lang="en-US" sz="4400" b="1" i="1">
                                <a:latin typeface="Cambria Math" panose="02040503050406030204" pitchFamily="18" charset="0"/>
                              </a:rPr>
                            </m:ctrlPr>
                          </m:dPr>
                          <m:e>
                            <m:sSub>
                              <m:sSubPr>
                                <m:ctrlPr>
                                  <a:rPr lang="en-US" sz="4400" b="1" i="1">
                                    <a:latin typeface="Cambria Math" panose="02040503050406030204" pitchFamily="18" charset="0"/>
                                  </a:rPr>
                                </m:ctrlPr>
                              </m:sSubPr>
                              <m:e>
                                <m:r>
                                  <a:rPr lang="en-US" sz="4400" b="1" i="1">
                                    <a:latin typeface="Cambria Math" panose="02040503050406030204" pitchFamily="18" charset="0"/>
                                  </a:rPr>
                                  <m:t>𝒙</m:t>
                                </m:r>
                              </m:e>
                              <m:sub>
                                <m:r>
                                  <a:rPr lang="en-US" sz="4400" b="1" i="1">
                                    <a:latin typeface="Cambria Math" panose="02040503050406030204" pitchFamily="18" charset="0"/>
                                  </a:rPr>
                                  <m:t>𝒊</m:t>
                                </m:r>
                              </m:sub>
                            </m:sSub>
                            <m:sSub>
                              <m:sSubPr>
                                <m:ctrlPr>
                                  <a:rPr lang="en-US" sz="4400" b="1" i="1">
                                    <a:latin typeface="Cambria Math" panose="02040503050406030204" pitchFamily="18" charset="0"/>
                                  </a:rPr>
                                </m:ctrlPr>
                              </m:sSubPr>
                              <m:e>
                                <m:r>
                                  <a:rPr lang="en-US" sz="4400" b="1" i="1">
                                    <a:latin typeface="Cambria Math" panose="02040503050406030204" pitchFamily="18" charset="0"/>
                                  </a:rPr>
                                  <m:t>𝒘</m:t>
                                </m:r>
                              </m:e>
                              <m:sub>
                                <m:r>
                                  <a:rPr lang="en-US" sz="4400" b="1" i="1">
                                    <a:latin typeface="Cambria Math" panose="02040503050406030204" pitchFamily="18" charset="0"/>
                                  </a:rPr>
                                  <m:t>𝒊</m:t>
                                </m:r>
                              </m:sub>
                            </m:sSub>
                            <m:r>
                              <a:rPr lang="en-US" sz="4400" b="1" i="1">
                                <a:latin typeface="Cambria Math" panose="02040503050406030204" pitchFamily="18" charset="0"/>
                              </a:rPr>
                              <m:t> − </m:t>
                            </m:r>
                            <m:r>
                              <a:rPr lang="en-US" sz="4400" b="1" i="1">
                                <a:latin typeface="Cambria Math" panose="02040503050406030204" pitchFamily="18" charset="0"/>
                                <a:ea typeface="Cambria Math" panose="02040503050406030204" pitchFamily="18" charset="0"/>
                              </a:rPr>
                              <m:t>𝜽</m:t>
                            </m:r>
                          </m:e>
                        </m:d>
                      </m:e>
                    </m:nary>
                  </m:oMath>
                </a14:m>
                <a:r>
                  <a:rPr lang="en-US" sz="4400" b="1" i="1" dirty="0"/>
                  <a:t> = 0</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quarter" idx="13"/>
              </p:nvPr>
            </p:nvSpPr>
            <p:spPr>
              <a:blipFill rotWithShape="0">
                <a:blip r:embed="rId2"/>
                <a:stretch>
                  <a:fillRect l="-224" t="-2793" r="-673"/>
                </a:stretch>
              </a:blipFill>
            </p:spPr>
            <p:txBody>
              <a:bodyPr/>
              <a:lstStyle/>
              <a:p>
                <a:r>
                  <a:rPr lang="en-US">
                    <a:noFill/>
                  </a:rPr>
                  <a:t> </a:t>
                </a:r>
              </a:p>
            </p:txBody>
          </p:sp>
        </mc:Fallback>
      </mc:AlternateContent>
    </p:spTree>
    <p:extLst>
      <p:ext uri="{BB962C8B-B14F-4D97-AF65-F5344CB8AC3E}">
        <p14:creationId xmlns:p14="http://schemas.microsoft.com/office/powerpoint/2010/main" val="2336788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13</a:t>
            </a:fld>
            <a:endParaRPr kumimoji="0"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3"/>
              </p:nvPr>
            </p:nvSpPr>
            <p:spPr/>
            <p:txBody>
              <a:bodyPr>
                <a:normAutofit fontScale="70000" lnSpcReduction="20000"/>
              </a:bodyPr>
              <a:lstStyle/>
              <a:p>
                <a:pPr marL="0" indent="0">
                  <a:buNone/>
                </a:pPr>
                <a:r>
                  <a:rPr lang="en-US" b="1" dirty="0"/>
                  <a:t>How does the perceptron learn its classification tasks?</a:t>
                </a:r>
              </a:p>
              <a:p>
                <a:pPr>
                  <a:buFont typeface="Wingdings" panose="05000000000000000000" pitchFamily="2" charset="2"/>
                  <a:buChar char="q"/>
                </a:pPr>
                <a:r>
                  <a:rPr lang="en-US" dirty="0"/>
                  <a:t>This is done by making small adjustment in the weights to reduce the difference between the actual and desired outputs of the perceptron. The initial weights are randomly assigned, usually in the range [-0.5, +0.5], and then updated to obtain the output consistent with the training examples.</a:t>
                </a:r>
              </a:p>
              <a:p>
                <a:pPr>
                  <a:buFont typeface="Wingdings" panose="05000000000000000000" pitchFamily="2" charset="2"/>
                  <a:buChar char="q"/>
                </a:pPr>
                <a:r>
                  <a:rPr lang="en-US" dirty="0"/>
                  <a:t>If at iteration p, the actual output is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r>
                      <a:rPr lang="en-US" i="1">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oMath>
                </a14:m>
                <a:r>
                  <a:rPr lang="en-US" dirty="0"/>
                  <a:t> the desired output is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r>
                      <a:rPr lang="en-US" i="1">
                        <a:latin typeface="Cambria Math" panose="02040503050406030204" pitchFamily="18" charset="0"/>
                      </a:rPr>
                      <m:t>, </m:t>
                    </m:r>
                  </m:oMath>
                </a14:m>
                <a:r>
                  <a:rPr lang="en-US" dirty="0"/>
                  <a:t> then the error is given by :</a:t>
                </a:r>
              </a:p>
              <a:p>
                <a:pPr marL="201168" lvl="1" indent="0" algn="ctr">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a:t> , where </a:t>
                </a:r>
                <a:r>
                  <a:rPr lang="en-US" i="1" dirty="0"/>
                  <a:t>p = 1, 2, 3 , …</a:t>
                </a:r>
              </a:p>
              <a:p>
                <a:pPr marL="201168" lvl="1" indent="0">
                  <a:buNone/>
                </a:pPr>
                <a:r>
                  <a:rPr lang="en-US" dirty="0"/>
                  <a:t>Iteration </a:t>
                </a:r>
                <a:r>
                  <a:rPr lang="en-US" i="1" dirty="0"/>
                  <a:t>p </a:t>
                </a:r>
                <a:r>
                  <a:rPr lang="en-US" dirty="0"/>
                  <a:t>here refers to the </a:t>
                </a:r>
                <a:r>
                  <a:rPr lang="en-US" i="1" dirty="0" err="1"/>
                  <a:t>pth</a:t>
                </a:r>
                <a:r>
                  <a:rPr lang="en-US" i="1" dirty="0"/>
                  <a:t> </a:t>
                </a:r>
                <a:r>
                  <a:rPr lang="en-US" dirty="0"/>
                  <a:t> training example presented to the perceptron</a:t>
                </a:r>
              </a:p>
              <a:p>
                <a:pPr>
                  <a:buFont typeface="Wingdings" panose="05000000000000000000" pitchFamily="2" charset="2"/>
                  <a:buChar char="q"/>
                </a:pPr>
                <a:r>
                  <a:rPr lang="en-US" dirty="0"/>
                  <a:t>If the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𝑝</m:t>
                        </m:r>
                      </m:sub>
                    </m:sSub>
                  </m:oMath>
                </a14:m>
                <a:r>
                  <a:rPr lang="en-US" dirty="0"/>
                  <a:t> is positive, we need to increase perceptron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r>
                  <a:rPr lang="en-US" dirty="0"/>
                  <a:t>, but if it is negative, we need to decrease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m:t>
                        </m:r>
                        <m:r>
                          <a:rPr lang="en-US" i="1">
                            <a:latin typeface="Cambria Math" panose="02040503050406030204" pitchFamily="18" charset="0"/>
                          </a:rPr>
                          <m:t>𝑝</m:t>
                        </m:r>
                        <m:r>
                          <a:rPr lang="en-US" i="1">
                            <a:latin typeface="Cambria Math" panose="02040503050406030204" pitchFamily="18" charset="0"/>
                          </a:rPr>
                          <m:t>)</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3"/>
              </p:nvPr>
            </p:nvSpPr>
            <p:spPr>
              <a:blipFill rotWithShape="0">
                <a:blip r:embed="rId2"/>
                <a:stretch>
                  <a:fillRect l="-747" t="-2793" r="-1121" b="-1862"/>
                </a:stretch>
              </a:blipFill>
            </p:spPr>
            <p:txBody>
              <a:bodyPr/>
              <a:lstStyle/>
              <a:p>
                <a:r>
                  <a:rPr lang="en-US">
                    <a:noFill/>
                  </a:rPr>
                  <a:t> </a:t>
                </a:r>
              </a:p>
            </p:txBody>
          </p:sp>
        </mc:Fallback>
      </mc:AlternateContent>
    </p:spTree>
    <p:extLst>
      <p:ext uri="{BB962C8B-B14F-4D97-AF65-F5344CB8AC3E}">
        <p14:creationId xmlns:p14="http://schemas.microsoft.com/office/powerpoint/2010/main" val="3557911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14</a:t>
            </a:fld>
            <a:endParaRPr kumimoji="0" lang="en-US"/>
          </a:p>
        </p:txBody>
      </p:sp>
      <p:sp>
        <p:nvSpPr>
          <p:cNvPr id="4" name="Content Placeholder 3"/>
          <p:cNvSpPr>
            <a:spLocks noGrp="1"/>
          </p:cNvSpPr>
          <p:nvPr>
            <p:ph sz="quarter" idx="13"/>
          </p:nvPr>
        </p:nvSpPr>
        <p:spPr/>
        <p:txBody>
          <a:bodyPr>
            <a:normAutofit fontScale="85000" lnSpcReduction="20000"/>
          </a:bodyPr>
          <a:lstStyle/>
          <a:p>
            <a:pPr marL="0" indent="0">
              <a:buNone/>
            </a:pPr>
            <a:r>
              <a:rPr lang="en-US" sz="3200" b="1" dirty="0"/>
              <a:t>Perceptron Learning Rule </a:t>
            </a:r>
          </a:p>
          <a:p>
            <a:endParaRPr lang="en-US" sz="3200" b="1" dirty="0"/>
          </a:p>
          <a:p>
            <a:endParaRPr lang="en-US" sz="3200" dirty="0"/>
          </a:p>
          <a:p>
            <a:pPr marL="0" indent="0">
              <a:buNone/>
            </a:pPr>
            <a:r>
              <a:rPr lang="en-US" sz="3200" dirty="0"/>
              <a:t>where  </a:t>
            </a:r>
            <a:r>
              <a:rPr lang="en-US" sz="3200" i="1" dirty="0"/>
              <a:t>p = </a:t>
            </a:r>
            <a:r>
              <a:rPr lang="en-US" sz="3200" dirty="0"/>
              <a:t>1, 2, 3, …</a:t>
            </a:r>
          </a:p>
          <a:p>
            <a:pPr marL="0" indent="0">
              <a:buNone/>
            </a:pPr>
            <a:r>
              <a:rPr lang="en-US" sz="3200" dirty="0"/>
              <a:t> α is the </a:t>
            </a:r>
            <a:r>
              <a:rPr lang="en-US" sz="3200" b="1" dirty="0"/>
              <a:t>learning rate </a:t>
            </a:r>
            <a:r>
              <a:rPr lang="en-US" sz="3200" b="1" i="1" dirty="0"/>
              <a:t>, </a:t>
            </a:r>
            <a:r>
              <a:rPr lang="en-US" sz="3200" dirty="0"/>
              <a:t>a positive constant less than unity</a:t>
            </a:r>
          </a:p>
          <a:p>
            <a:pPr marL="0" indent="0">
              <a:buNone/>
            </a:pPr>
            <a:r>
              <a:rPr lang="en-US" sz="3200" dirty="0"/>
              <a:t>The perceptron learning rule was first proposed by Rosenblatt in 1960. Using this rule we can derive perceptron training algorithm for classification task</a:t>
            </a:r>
          </a:p>
          <a:p>
            <a:endParaRPr lang="en-US" dirty="0"/>
          </a:p>
        </p:txBody>
      </p:sp>
      <p:pic>
        <p:nvPicPr>
          <p:cNvPr id="5" name="Picture 4"/>
          <p:cNvPicPr>
            <a:picLocks noChangeAspect="1"/>
          </p:cNvPicPr>
          <p:nvPr/>
        </p:nvPicPr>
        <p:blipFill>
          <a:blip r:embed="rId2"/>
          <a:stretch>
            <a:fillRect/>
          </a:stretch>
        </p:blipFill>
        <p:spPr>
          <a:xfrm>
            <a:off x="609600" y="1809750"/>
            <a:ext cx="6146043" cy="580617"/>
          </a:xfrm>
          <a:prstGeom prst="rect">
            <a:avLst/>
          </a:prstGeom>
        </p:spPr>
      </p:pic>
    </p:spTree>
    <p:extLst>
      <p:ext uri="{BB962C8B-B14F-4D97-AF65-F5344CB8AC3E}">
        <p14:creationId xmlns:p14="http://schemas.microsoft.com/office/powerpoint/2010/main" val="321449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15</a:t>
            </a:fld>
            <a:endParaRPr kumimoji="0" lang="en-US"/>
          </a:p>
        </p:txBody>
      </p:sp>
      <p:sp>
        <p:nvSpPr>
          <p:cNvPr id="5" name="Text Placeholder 4"/>
          <p:cNvSpPr>
            <a:spLocks noGrp="1"/>
          </p:cNvSpPr>
          <p:nvPr>
            <p:ph type="body" idx="1"/>
          </p:nvPr>
        </p:nvSpPr>
        <p:spPr>
          <a:solidFill>
            <a:srgbClr val="2DA2BF"/>
          </a:solidFill>
          <a:ln>
            <a:solidFill>
              <a:srgbClr val="2DA2BF"/>
            </a:solidFill>
          </a:ln>
        </p:spPr>
        <p:txBody>
          <a:bodyPr>
            <a:normAutofit/>
          </a:bodyPr>
          <a:lstStyle/>
          <a:p>
            <a:r>
              <a:rPr lang="en-US" sz="2400" dirty="0"/>
              <a:t>Perceptron Training Algorithm</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3"/>
              </p:nvPr>
            </p:nvSpPr>
            <p:spPr/>
            <p:txBody>
              <a:bodyPr/>
              <a:lstStyle/>
              <a:p>
                <a:r>
                  <a:rPr lang="en-US" sz="2400" b="1" dirty="0"/>
                  <a:t>Step 1 : Initialization </a:t>
                </a:r>
              </a:p>
              <a:p>
                <a:pPr marL="201168" lvl="1" indent="0">
                  <a:buNone/>
                </a:pPr>
                <a:r>
                  <a:rPr lang="en-US" sz="2200" dirty="0"/>
                  <a:t>Set initial weights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1</m:t>
                        </m:r>
                      </m:sub>
                    </m:sSub>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2</m:t>
                        </m:r>
                      </m:sub>
                    </m:sSub>
                  </m:oMath>
                </a14:m>
                <a:r>
                  <a:rPr lang="en-US" sz="2200" dirty="0"/>
                  <a:t>, …,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𝑤</m:t>
                        </m:r>
                      </m:e>
                      <m:sub>
                        <m:r>
                          <a:rPr lang="en-US" sz="2200" i="1">
                            <a:latin typeface="Cambria Math" panose="02040503050406030204" pitchFamily="18" charset="0"/>
                          </a:rPr>
                          <m:t>𝑛</m:t>
                        </m:r>
                      </m:sub>
                    </m:sSub>
                  </m:oMath>
                </a14:m>
                <a:r>
                  <a:rPr lang="en-US" sz="2200" dirty="0"/>
                  <a:t> and threshold </a:t>
                </a:r>
                <a:r>
                  <a:rPr lang="el-GR" sz="2200" dirty="0"/>
                  <a:t>θ</a:t>
                </a:r>
                <a:r>
                  <a:rPr lang="en-US" sz="2200" dirty="0"/>
                  <a:t> to random numbers in the range [-0.5, +0.5].</a:t>
                </a:r>
              </a:p>
              <a:p>
                <a:pPr lvl="1"/>
                <a:endParaRPr lang="en-US" sz="2200" dirty="0"/>
              </a:p>
              <a:p>
                <a:pPr marL="201168" lvl="1" indent="0">
                  <a:buNone/>
                </a:pPr>
                <a:r>
                  <a:rPr lang="en-US" sz="2200" dirty="0"/>
                  <a:t>If error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𝑒</m:t>
                        </m:r>
                      </m:e>
                      <m:sub>
                        <m:r>
                          <a:rPr lang="en-US" sz="2200" i="1">
                            <a:latin typeface="Cambria Math" panose="02040503050406030204" pitchFamily="18" charset="0"/>
                          </a:rPr>
                          <m:t>𝑝</m:t>
                        </m:r>
                      </m:sub>
                    </m:sSub>
                    <m:r>
                      <a:rPr lang="en-US" sz="2200" i="1">
                        <a:latin typeface="Cambria Math" panose="02040503050406030204" pitchFamily="18" charset="0"/>
                      </a:rPr>
                      <m:t> </m:t>
                    </m:r>
                  </m:oMath>
                </a14:m>
                <a:r>
                  <a:rPr lang="en-US" sz="2200" dirty="0"/>
                  <a:t> is positive, we need to increase perceptron output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𝑝</m:t>
                        </m:r>
                      </m:sub>
                    </m:sSub>
                  </m:oMath>
                </a14:m>
                <a:r>
                  <a:rPr lang="en-US" sz="2200" dirty="0"/>
                  <a:t> , but if it is negative, we need to decrease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𝑝</m:t>
                        </m:r>
                      </m:sub>
                    </m:sSub>
                  </m:oMath>
                </a14:m>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3"/>
              </p:nvPr>
            </p:nvSpPr>
            <p:spPr>
              <a:blipFill rotWithShape="0">
                <a:blip r:embed="rId2"/>
                <a:stretch>
                  <a:fillRect l="-190" t="-1524"/>
                </a:stretch>
              </a:blipFill>
            </p:spPr>
            <p:txBody>
              <a:bodyPr/>
              <a:lstStyle/>
              <a:p>
                <a:r>
                  <a:rPr lang="en-US">
                    <a:noFill/>
                  </a:rPr>
                  <a:t> </a:t>
                </a:r>
              </a:p>
            </p:txBody>
          </p:sp>
        </mc:Fallback>
      </mc:AlternateContent>
    </p:spTree>
    <p:extLst>
      <p:ext uri="{BB962C8B-B14F-4D97-AF65-F5344CB8AC3E}">
        <p14:creationId xmlns:p14="http://schemas.microsoft.com/office/powerpoint/2010/main" val="1658371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16</a:t>
            </a:fld>
            <a:endParaRPr kumimoji="0" lang="en-US"/>
          </a:p>
        </p:txBody>
      </p:sp>
      <p:sp>
        <p:nvSpPr>
          <p:cNvPr id="5" name="Text Placeholder 4"/>
          <p:cNvSpPr>
            <a:spLocks noGrp="1"/>
          </p:cNvSpPr>
          <p:nvPr>
            <p:ph type="body" idx="1"/>
          </p:nvPr>
        </p:nvSpPr>
        <p:spPr>
          <a:solidFill>
            <a:srgbClr val="2DA2BF"/>
          </a:solidFill>
          <a:ln>
            <a:solidFill>
              <a:srgbClr val="2DA2BF"/>
            </a:solidFill>
          </a:ln>
        </p:spPr>
        <p:txBody>
          <a:bodyPr>
            <a:normAutofit/>
          </a:bodyPr>
          <a:lstStyle/>
          <a:p>
            <a:r>
              <a:rPr lang="en-US" sz="2400" dirty="0"/>
              <a:t>Perceptron Training Algorithm</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3"/>
              </p:nvPr>
            </p:nvSpPr>
            <p:spPr/>
            <p:txBody>
              <a:bodyPr>
                <a:normAutofit fontScale="92500" lnSpcReduction="20000"/>
              </a:bodyPr>
              <a:lstStyle/>
              <a:p>
                <a:r>
                  <a:rPr lang="en-US" sz="2400" b="1" dirty="0"/>
                  <a:t>Step 2 : Activation</a:t>
                </a:r>
              </a:p>
              <a:p>
                <a:pPr marL="201168" lvl="1" indent="0">
                  <a:buNone/>
                </a:pPr>
                <a:r>
                  <a:rPr lang="en-US" sz="2200" dirty="0"/>
                  <a:t>Activate the perceptron by applying inputs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1</m:t>
                        </m:r>
                      </m:sub>
                    </m:sSub>
                  </m:oMath>
                </a14:m>
                <a:r>
                  <a:rPr lang="en-US" sz="2200" i="1" dirty="0"/>
                  <a:t>(p),</a:t>
                </a:r>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2</m:t>
                        </m:r>
                      </m:sub>
                    </m:sSub>
                  </m:oMath>
                </a14:m>
                <a:r>
                  <a:rPr lang="en-US" sz="2200" i="1" dirty="0"/>
                  <a:t>(p),</a:t>
                </a:r>
                <a:r>
                  <a:rPr lang="en-US" sz="2200" dirty="0"/>
                  <a:t> …,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𝑛</m:t>
                        </m:r>
                      </m:sub>
                    </m:sSub>
                    <m:r>
                      <a:rPr lang="en-US" sz="2200" i="1">
                        <a:latin typeface="Cambria Math" panose="02040503050406030204" pitchFamily="18" charset="0"/>
                      </a:rPr>
                      <m:t>(</m:t>
                    </m:r>
                    <m:r>
                      <a:rPr lang="en-US" sz="2200" i="1">
                        <a:latin typeface="Cambria Math" panose="02040503050406030204" pitchFamily="18" charset="0"/>
                      </a:rPr>
                      <m:t>𝑝</m:t>
                    </m:r>
                    <m:r>
                      <a:rPr lang="en-US" sz="2200" i="1">
                        <a:latin typeface="Cambria Math" panose="02040503050406030204" pitchFamily="18" charset="0"/>
                      </a:rPr>
                      <m:t>)</m:t>
                    </m:r>
                  </m:oMath>
                </a14:m>
                <a:r>
                  <a:rPr lang="en-US" sz="2200" dirty="0"/>
                  <a:t> and desired output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𝑌</m:t>
                        </m:r>
                      </m:e>
                      <m:sub>
                        <m:r>
                          <a:rPr lang="en-US" sz="2200" i="1">
                            <a:latin typeface="Cambria Math" panose="02040503050406030204" pitchFamily="18" charset="0"/>
                          </a:rPr>
                          <m:t>𝑑</m:t>
                        </m:r>
                      </m:sub>
                    </m:sSub>
                  </m:oMath>
                </a14:m>
                <a:r>
                  <a:rPr lang="en-US" sz="2200" dirty="0"/>
                  <a:t>(</a:t>
                </a:r>
                <a:r>
                  <a:rPr lang="en-US" sz="2200" i="1" dirty="0"/>
                  <a:t>p)</a:t>
                </a:r>
              </a:p>
              <a:p>
                <a:pPr marL="201168" lvl="1" indent="0">
                  <a:buNone/>
                </a:pPr>
                <a:r>
                  <a:rPr lang="en-US" sz="2200" dirty="0"/>
                  <a:t>Calculate the actual output at iteration p = 1</a:t>
                </a:r>
              </a:p>
              <a:p>
                <a:pPr marL="201168" lvl="1" indent="0">
                  <a:buNone/>
                </a:pPr>
                <a:endParaRPr lang="en-US" sz="2200" dirty="0"/>
              </a:p>
              <a:p>
                <a:pPr marL="201168" lvl="1" indent="0">
                  <a:buNone/>
                </a:pPr>
                <a:endParaRPr lang="en-US" sz="2200" dirty="0"/>
              </a:p>
              <a:p>
                <a:pPr marL="201168" lvl="1" indent="0">
                  <a:buNone/>
                </a:pPr>
                <a:endParaRPr lang="en-US" sz="2200" dirty="0"/>
              </a:p>
              <a:p>
                <a:pPr marL="201168" lvl="1" indent="0">
                  <a:buNone/>
                </a:pPr>
                <a:endParaRPr lang="en-US" sz="2200" dirty="0"/>
              </a:p>
              <a:p>
                <a:pPr marL="201168" lvl="1" indent="0">
                  <a:buNone/>
                </a:pPr>
                <a:r>
                  <a:rPr lang="en-US" sz="2200" dirty="0"/>
                  <a:t>Where </a:t>
                </a:r>
                <a:r>
                  <a:rPr lang="en-US" sz="2200" i="1" dirty="0"/>
                  <a:t>n </a:t>
                </a:r>
                <a:r>
                  <a:rPr lang="en-US" sz="2200" dirty="0"/>
                  <a:t> is the number of the perceptron inputs, and </a:t>
                </a:r>
                <a:r>
                  <a:rPr lang="en-US" sz="2200" i="1" dirty="0"/>
                  <a:t>step </a:t>
                </a:r>
                <a:r>
                  <a:rPr lang="en-US" sz="2200" dirty="0"/>
                  <a:t>is activation function</a:t>
                </a:r>
              </a:p>
              <a:p>
                <a:pPr marL="201168" lvl="1"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13"/>
              </p:nvPr>
            </p:nvSpPr>
            <p:spPr>
              <a:blipFill rotWithShape="0">
                <a:blip r:embed="rId2"/>
                <a:stretch>
                  <a:fillRect l="-95" t="-3048" r="-1905" b="-190"/>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2667000" y="2724150"/>
            <a:ext cx="4604471" cy="1066800"/>
          </a:xfrm>
          <a:prstGeom prst="rect">
            <a:avLst/>
          </a:prstGeom>
        </p:spPr>
      </p:pic>
    </p:spTree>
    <p:extLst>
      <p:ext uri="{BB962C8B-B14F-4D97-AF65-F5344CB8AC3E}">
        <p14:creationId xmlns:p14="http://schemas.microsoft.com/office/powerpoint/2010/main" val="223080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Perceptron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17</a:t>
            </a:fld>
            <a:endParaRPr kumimoji="0" lang="en-US"/>
          </a:p>
        </p:txBody>
      </p:sp>
      <p:sp>
        <p:nvSpPr>
          <p:cNvPr id="5" name="Text Placeholder 4"/>
          <p:cNvSpPr>
            <a:spLocks noGrp="1"/>
          </p:cNvSpPr>
          <p:nvPr>
            <p:ph type="body" idx="1"/>
          </p:nvPr>
        </p:nvSpPr>
        <p:spPr>
          <a:solidFill>
            <a:srgbClr val="2DA2BF"/>
          </a:solidFill>
          <a:ln>
            <a:solidFill>
              <a:srgbClr val="2DA2BF"/>
            </a:solidFill>
          </a:ln>
        </p:spPr>
        <p:txBody>
          <a:bodyPr>
            <a:normAutofit/>
          </a:bodyPr>
          <a:lstStyle/>
          <a:p>
            <a:r>
              <a:rPr lang="en-US" sz="2400" dirty="0"/>
              <a:t>Perceptron Training Algorithm</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3"/>
              </p:nvPr>
            </p:nvSpPr>
            <p:spPr/>
            <p:txBody>
              <a:bodyPr>
                <a:normAutofit fontScale="85000" lnSpcReduction="10000"/>
              </a:bodyPr>
              <a:lstStyle/>
              <a:p>
                <a:r>
                  <a:rPr lang="en-US" sz="2400" b="1" dirty="0"/>
                  <a:t>Step 3: Weight Training</a:t>
                </a:r>
              </a:p>
              <a:p>
                <a:r>
                  <a:rPr lang="en-US" sz="2400" dirty="0"/>
                  <a:t>Update the weights of the perceptron </a:t>
                </a:r>
              </a:p>
              <a:p>
                <a:endParaRPr lang="en-US" sz="2400" dirty="0"/>
              </a:p>
              <a:p>
                <a:r>
                  <a:rPr lang="en-US" sz="2400" dirty="0"/>
                  <a:t>Where </a:t>
                </a:r>
                <a14:m>
                  <m:oMath xmlns:m="http://schemas.openxmlformats.org/officeDocument/2006/math">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m:t>
                    </m:r>
                  </m:oMath>
                </a14:m>
                <a:r>
                  <a:rPr lang="en-US" sz="2400" dirty="0"/>
                  <a:t> is the weight correction at iteration </a:t>
                </a:r>
                <a:r>
                  <a:rPr lang="en-US" sz="2400" i="1" dirty="0"/>
                  <a:t>p. </a:t>
                </a:r>
                <a:r>
                  <a:rPr lang="en-US" sz="2400" dirty="0"/>
                  <a:t>The weight correction is computed by the delta rule:</a:t>
                </a:r>
              </a:p>
              <a:p>
                <a:endParaRPr lang="en-US" sz="2400" dirty="0"/>
              </a:p>
              <a:p>
                <a:r>
                  <a:rPr lang="en-US" sz="2400" b="1" dirty="0"/>
                  <a:t>Step 4: Iteration</a:t>
                </a:r>
              </a:p>
              <a:p>
                <a:r>
                  <a:rPr lang="en-US" sz="2400" dirty="0"/>
                  <a:t>Increase iteration </a:t>
                </a:r>
                <a:r>
                  <a:rPr lang="en-US" sz="2400" i="1" dirty="0"/>
                  <a:t>p </a:t>
                </a:r>
                <a:r>
                  <a:rPr lang="en-US" sz="2400" dirty="0"/>
                  <a:t>by 1, go back to </a:t>
                </a:r>
                <a:r>
                  <a:rPr lang="en-US" sz="2400" i="1" dirty="0"/>
                  <a:t>Step 2 </a:t>
                </a:r>
                <a:r>
                  <a:rPr lang="en-US" sz="2400" dirty="0"/>
                  <a:t> and repeat the process until convergence</a:t>
                </a:r>
              </a:p>
            </p:txBody>
          </p:sp>
        </mc:Choice>
        <mc:Fallback xmlns="">
          <p:sp>
            <p:nvSpPr>
              <p:cNvPr id="6" name="Content Placeholder 5"/>
              <p:cNvSpPr>
                <a:spLocks noGrp="1" noRot="1" noChangeAspect="1" noMove="1" noResize="1" noEditPoints="1" noAdjustHandles="1" noChangeArrowheads="1" noChangeShapeType="1" noTextEdit="1"/>
              </p:cNvSpPr>
              <p:nvPr>
                <p:ph sz="quarter" idx="13"/>
              </p:nvPr>
            </p:nvSpPr>
            <p:spPr>
              <a:blipFill rotWithShape="0">
                <a:blip r:embed="rId2"/>
                <a:stretch>
                  <a:fillRect t="-1905" r="-95" b="-190"/>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2819400" y="2114550"/>
            <a:ext cx="4114800" cy="367088"/>
          </a:xfrm>
          <a:prstGeom prst="rect">
            <a:avLst/>
          </a:prstGeom>
        </p:spPr>
      </p:pic>
      <p:pic>
        <p:nvPicPr>
          <p:cNvPr id="9" name="Picture 8"/>
          <p:cNvPicPr>
            <a:picLocks noChangeAspect="1"/>
          </p:cNvPicPr>
          <p:nvPr/>
        </p:nvPicPr>
        <p:blipFill>
          <a:blip r:embed="rId4"/>
          <a:stretch>
            <a:fillRect/>
          </a:stretch>
        </p:blipFill>
        <p:spPr>
          <a:xfrm>
            <a:off x="2819401" y="3105402"/>
            <a:ext cx="3352800" cy="380748"/>
          </a:xfrm>
          <a:prstGeom prst="rect">
            <a:avLst/>
          </a:prstGeom>
        </p:spPr>
      </p:pic>
    </p:spTree>
    <p:extLst>
      <p:ext uri="{BB962C8B-B14F-4D97-AF65-F5344CB8AC3E}">
        <p14:creationId xmlns:p14="http://schemas.microsoft.com/office/powerpoint/2010/main" val="420909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Adaline</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18</a:t>
            </a:fld>
            <a:endParaRPr kumimoji="0" lang="en-US"/>
          </a:p>
        </p:txBody>
      </p:sp>
      <p:sp>
        <p:nvSpPr>
          <p:cNvPr id="4" name="Content Placeholder 3"/>
          <p:cNvSpPr>
            <a:spLocks noGrp="1"/>
          </p:cNvSpPr>
          <p:nvPr>
            <p:ph sz="quarter" idx="13"/>
          </p:nvPr>
        </p:nvSpPr>
        <p:spPr/>
        <p:txBody>
          <a:bodyPr>
            <a:normAutofit fontScale="85000" lnSpcReduction="20000"/>
          </a:bodyPr>
          <a:lstStyle/>
          <a:p>
            <a:r>
              <a:rPr lang="en-US" dirty="0"/>
              <a:t>Stands for </a:t>
            </a:r>
            <a:r>
              <a:rPr lang="en-US" b="1" dirty="0"/>
              <a:t>Ada</a:t>
            </a:r>
            <a:r>
              <a:rPr lang="en-US" dirty="0"/>
              <a:t>ptive </a:t>
            </a:r>
            <a:r>
              <a:rPr lang="en-US" b="1" dirty="0"/>
              <a:t>Li</a:t>
            </a:r>
            <a:r>
              <a:rPr lang="en-US" dirty="0"/>
              <a:t>near </a:t>
            </a:r>
            <a:r>
              <a:rPr lang="en-US" b="1" dirty="0"/>
              <a:t>E</a:t>
            </a:r>
            <a:r>
              <a:rPr lang="en-US" dirty="0"/>
              <a:t>lement</a:t>
            </a:r>
          </a:p>
          <a:p>
            <a:r>
              <a:rPr lang="en-US" dirty="0"/>
              <a:t>It is a simple perceptron-like system that accomplishes classification by modifying weights in such a way as to diminish the Mean Square Error at every iteration. This can be accomplished using gradient Adaptive Linear Element [</a:t>
            </a:r>
            <a:r>
              <a:rPr lang="en-US" dirty="0" err="1"/>
              <a:t>Adaline</a:t>
            </a:r>
            <a:r>
              <a:rPr lang="en-US" dirty="0"/>
              <a:t>]</a:t>
            </a:r>
          </a:p>
          <a:p>
            <a:r>
              <a:rPr lang="en-US" dirty="0"/>
              <a:t>Used in Neural network for </a:t>
            </a:r>
          </a:p>
          <a:p>
            <a:pPr lvl="1"/>
            <a:r>
              <a:rPr lang="en-US" dirty="0"/>
              <a:t>Adaptive filtering</a:t>
            </a:r>
          </a:p>
          <a:p>
            <a:pPr lvl="1"/>
            <a:r>
              <a:rPr lang="en-US" dirty="0"/>
              <a:t>Pattern Recognition</a:t>
            </a:r>
          </a:p>
        </p:txBody>
      </p:sp>
    </p:spTree>
    <p:extLst>
      <p:ext uri="{BB962C8B-B14F-4D97-AF65-F5344CB8AC3E}">
        <p14:creationId xmlns:p14="http://schemas.microsoft.com/office/powerpoint/2010/main" val="4168429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Adaline</a:t>
            </a:r>
            <a:endParaRPr lang="en-US" dirty="0"/>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19</a:t>
            </a:fld>
            <a:endParaRPr kumimoji="0" lang="en-US"/>
          </a:p>
        </p:txBody>
      </p:sp>
      <p:grpSp>
        <p:nvGrpSpPr>
          <p:cNvPr id="27" name="Group 26"/>
          <p:cNvGrpSpPr/>
          <p:nvPr/>
        </p:nvGrpSpPr>
        <p:grpSpPr>
          <a:xfrm>
            <a:off x="609600" y="1409700"/>
            <a:ext cx="8915400" cy="3354388"/>
            <a:chOff x="228600" y="1524000"/>
            <a:chExt cx="8915400" cy="3354388"/>
          </a:xfrm>
        </p:grpSpPr>
        <p:sp>
          <p:nvSpPr>
            <p:cNvPr id="5" name="Rectangle 3"/>
            <p:cNvSpPr txBox="1">
              <a:spLocks noChangeArrowheads="1"/>
            </p:cNvSpPr>
            <p:nvPr/>
          </p:nvSpPr>
          <p:spPr>
            <a:xfrm>
              <a:off x="971550" y="3687366"/>
              <a:ext cx="1295400" cy="628650"/>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nSpc>
                  <a:spcPct val="90000"/>
                </a:lnSpc>
                <a:spcBef>
                  <a:spcPct val="10000"/>
                </a:spcBef>
                <a:spcAft>
                  <a:spcPct val="30000"/>
                </a:spcAft>
                <a:buNone/>
                <a:defRPr/>
              </a:pPr>
              <a:r>
                <a:rPr lang="en-US" sz="1400" dirty="0">
                  <a:sym typeface="Symbol"/>
                </a:rPr>
                <a:t>Adjust weights</a:t>
              </a:r>
            </a:p>
          </p:txBody>
        </p:sp>
        <p:sp>
          <p:nvSpPr>
            <p:cNvPr id="6" name="Rectangle 5"/>
            <p:cNvSpPr/>
            <p:nvPr/>
          </p:nvSpPr>
          <p:spPr bwMode="auto">
            <a:xfrm>
              <a:off x="1752600" y="1600200"/>
              <a:ext cx="838200" cy="1600200"/>
            </a:xfrm>
            <a:prstGeom prst="rect">
              <a:avLst/>
            </a:prstGeom>
            <a:noFill/>
            <a:ln w="28575" cap="flat" cmpd="sng" algn="ctr">
              <a:solidFill>
                <a:srgbClr val="00FFFF"/>
              </a:solidFill>
              <a:prstDash val="solid"/>
              <a:round/>
              <a:headEnd type="none" w="med" len="med"/>
              <a:tailEnd type="none" w="med" len="med"/>
            </a:ln>
            <a:effectLst/>
          </p:spPr>
          <p:txBody>
            <a:bodyPr/>
            <a:lstStyle/>
            <a:p>
              <a:pPr marL="342900" indent="-342900">
                <a:defRPr/>
              </a:pPr>
              <a:endParaRPr lang="en-US"/>
            </a:p>
          </p:txBody>
        </p:sp>
        <p:cxnSp>
          <p:nvCxnSpPr>
            <p:cNvPr id="7" name="Straight Arrow Connector 8"/>
            <p:cNvCxnSpPr>
              <a:cxnSpLocks noChangeShapeType="1"/>
            </p:cNvCxnSpPr>
            <p:nvPr/>
          </p:nvCxnSpPr>
          <p:spPr bwMode="auto">
            <a:xfrm>
              <a:off x="762000" y="1828800"/>
              <a:ext cx="990600" cy="1588"/>
            </a:xfrm>
            <a:prstGeom prst="straightConnector1">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cxnSp>
          <p:nvCxnSpPr>
            <p:cNvPr id="8" name="Straight Arrow Connector 9"/>
            <p:cNvCxnSpPr>
              <a:cxnSpLocks noChangeShapeType="1"/>
            </p:cNvCxnSpPr>
            <p:nvPr/>
          </p:nvCxnSpPr>
          <p:spPr bwMode="auto">
            <a:xfrm>
              <a:off x="762000" y="2209800"/>
              <a:ext cx="990600" cy="1588"/>
            </a:xfrm>
            <a:prstGeom prst="straightConnector1">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cxnSp>
          <p:nvCxnSpPr>
            <p:cNvPr id="9" name="Straight Arrow Connector 10"/>
            <p:cNvCxnSpPr>
              <a:cxnSpLocks noChangeShapeType="1"/>
            </p:cNvCxnSpPr>
            <p:nvPr/>
          </p:nvCxnSpPr>
          <p:spPr bwMode="auto">
            <a:xfrm>
              <a:off x="762000" y="2895600"/>
              <a:ext cx="990600" cy="1588"/>
            </a:xfrm>
            <a:prstGeom prst="straightConnector1">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sp>
          <p:nvSpPr>
            <p:cNvPr id="10" name="Rectangle 3"/>
            <p:cNvSpPr txBox="1">
              <a:spLocks noChangeArrowheads="1"/>
            </p:cNvSpPr>
            <p:nvPr/>
          </p:nvSpPr>
          <p:spPr bwMode="auto">
            <a:xfrm>
              <a:off x="228600" y="15240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latin typeface="+mn-lt"/>
                  <a:sym typeface="Symbol"/>
                </a:rPr>
                <a:t>i</a:t>
              </a:r>
              <a:r>
                <a:rPr lang="en-US" kern="0" baseline="-25000" dirty="0">
                  <a:effectLst>
                    <a:outerShdw blurRad="38100" dist="38100" dir="2700000" algn="tl">
                      <a:srgbClr val="000000"/>
                    </a:outerShdw>
                  </a:effectLst>
                  <a:latin typeface="+mn-lt"/>
                  <a:sym typeface="Symbol"/>
                </a:rPr>
                <a:t>1</a:t>
              </a:r>
            </a:p>
          </p:txBody>
        </p:sp>
        <p:sp>
          <p:nvSpPr>
            <p:cNvPr id="11" name="Rectangle 3"/>
            <p:cNvSpPr txBox="1">
              <a:spLocks noChangeArrowheads="1"/>
            </p:cNvSpPr>
            <p:nvPr/>
          </p:nvSpPr>
          <p:spPr bwMode="auto">
            <a:xfrm>
              <a:off x="228600" y="19050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latin typeface="+mn-lt"/>
                  <a:sym typeface="Symbol"/>
                </a:rPr>
                <a:t>i</a:t>
              </a:r>
              <a:r>
                <a:rPr lang="en-US" kern="0" baseline="-25000" dirty="0">
                  <a:effectLst>
                    <a:outerShdw blurRad="38100" dist="38100" dir="2700000" algn="tl">
                      <a:srgbClr val="000000"/>
                    </a:outerShdw>
                  </a:effectLst>
                  <a:latin typeface="+mn-lt"/>
                  <a:sym typeface="Symbol"/>
                </a:rPr>
                <a:t>2</a:t>
              </a:r>
            </a:p>
          </p:txBody>
        </p:sp>
        <p:sp>
          <p:nvSpPr>
            <p:cNvPr id="12" name="Rectangle 3"/>
            <p:cNvSpPr txBox="1">
              <a:spLocks noChangeArrowheads="1"/>
            </p:cNvSpPr>
            <p:nvPr/>
          </p:nvSpPr>
          <p:spPr bwMode="auto">
            <a:xfrm>
              <a:off x="228600" y="25908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latin typeface="+mn-lt"/>
                  <a:sym typeface="Symbol"/>
                </a:rPr>
                <a:t>i</a:t>
              </a:r>
              <a:r>
                <a:rPr lang="en-US" kern="0" baseline="-25000" dirty="0">
                  <a:effectLst>
                    <a:outerShdw blurRad="38100" dist="38100" dir="2700000" algn="tl">
                      <a:srgbClr val="000000"/>
                    </a:outerShdw>
                  </a:effectLst>
                  <a:latin typeface="+mn-lt"/>
                  <a:sym typeface="Symbol"/>
                </a:rPr>
                <a:t>n</a:t>
              </a:r>
            </a:p>
          </p:txBody>
        </p:sp>
        <p:sp>
          <p:nvSpPr>
            <p:cNvPr id="13" name="Rectangle 3"/>
            <p:cNvSpPr txBox="1">
              <a:spLocks noChangeArrowheads="1"/>
            </p:cNvSpPr>
            <p:nvPr/>
          </p:nvSpPr>
          <p:spPr bwMode="auto">
            <a:xfrm>
              <a:off x="228600" y="2286000"/>
              <a:ext cx="8382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baseline="-25000" dirty="0">
                  <a:effectLst>
                    <a:outerShdw blurRad="38100" dist="38100" dir="2700000" algn="tl">
                      <a:srgbClr val="000000"/>
                    </a:outerShdw>
                  </a:effectLst>
                  <a:latin typeface="+mn-lt"/>
                  <a:sym typeface="Symbol"/>
                </a:rPr>
                <a:t>…</a:t>
              </a:r>
            </a:p>
          </p:txBody>
        </p:sp>
        <p:sp>
          <p:nvSpPr>
            <p:cNvPr id="14" name="Rectangle 3"/>
            <p:cNvSpPr txBox="1">
              <a:spLocks noChangeArrowheads="1"/>
            </p:cNvSpPr>
            <p:nvPr/>
          </p:nvSpPr>
          <p:spPr bwMode="auto">
            <a:xfrm>
              <a:off x="1828800" y="2057400"/>
              <a:ext cx="685800" cy="7620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4800" kern="0" dirty="0">
                  <a:effectLst>
                    <a:outerShdw blurRad="38100" dist="38100" dir="2700000" algn="tl">
                      <a:srgbClr val="000000"/>
                    </a:outerShdw>
                  </a:effectLst>
                  <a:latin typeface="+mn-lt"/>
                  <a:sym typeface="Symbol"/>
                </a:rPr>
                <a:t></a:t>
              </a:r>
            </a:p>
          </p:txBody>
        </p:sp>
        <p:cxnSp>
          <p:nvCxnSpPr>
            <p:cNvPr id="15" name="Straight Arrow Connector 16"/>
            <p:cNvCxnSpPr>
              <a:cxnSpLocks noChangeShapeType="1"/>
            </p:cNvCxnSpPr>
            <p:nvPr/>
          </p:nvCxnSpPr>
          <p:spPr bwMode="auto">
            <a:xfrm>
              <a:off x="2590800" y="2362200"/>
              <a:ext cx="3352800" cy="1588"/>
            </a:xfrm>
            <a:prstGeom prst="straightConnector1">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sp>
          <p:nvSpPr>
            <p:cNvPr id="16" name="Rectangle 3"/>
            <p:cNvSpPr txBox="1">
              <a:spLocks noChangeArrowheads="1"/>
            </p:cNvSpPr>
            <p:nvPr/>
          </p:nvSpPr>
          <p:spPr bwMode="auto">
            <a:xfrm>
              <a:off x="2743200" y="1828800"/>
              <a:ext cx="37338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2400" kern="0" dirty="0">
                  <a:effectLst>
                    <a:outerShdw blurRad="38100" dist="38100" dir="2700000" algn="tl">
                      <a:srgbClr val="000000"/>
                    </a:outerShdw>
                  </a:effectLst>
                  <a:latin typeface="+mn-lt"/>
                  <a:sym typeface="Symbol"/>
                </a:rPr>
                <a:t>w</a:t>
              </a:r>
              <a:r>
                <a:rPr lang="en-US" sz="2400" kern="0" baseline="-25000" dirty="0">
                  <a:effectLst>
                    <a:outerShdw blurRad="38100" dist="38100" dir="2700000" algn="tl">
                      <a:srgbClr val="000000"/>
                    </a:outerShdw>
                  </a:effectLst>
                  <a:latin typeface="+mn-lt"/>
                  <a:sym typeface="Symbol"/>
                </a:rPr>
                <a:t>0</a:t>
              </a:r>
              <a:r>
                <a:rPr lang="en-US" sz="2400" kern="0" dirty="0">
                  <a:effectLst>
                    <a:outerShdw blurRad="38100" dist="38100" dir="2700000" algn="tl">
                      <a:srgbClr val="000000"/>
                    </a:outerShdw>
                  </a:effectLst>
                  <a:latin typeface="+mn-lt"/>
                  <a:sym typeface="Symbol"/>
                </a:rPr>
                <a:t> + w</a:t>
              </a:r>
              <a:r>
                <a:rPr lang="en-US" sz="2400" kern="0" baseline="-25000" dirty="0">
                  <a:effectLst>
                    <a:outerShdw blurRad="38100" dist="38100" dir="2700000" algn="tl">
                      <a:srgbClr val="000000"/>
                    </a:outerShdw>
                  </a:effectLst>
                  <a:latin typeface="+mn-lt"/>
                  <a:sym typeface="Symbol"/>
                </a:rPr>
                <a:t>1</a:t>
              </a:r>
              <a:r>
                <a:rPr lang="en-US" sz="2400" kern="0" dirty="0">
                  <a:effectLst>
                    <a:outerShdw blurRad="38100" dist="38100" dir="2700000" algn="tl">
                      <a:srgbClr val="000000"/>
                    </a:outerShdw>
                  </a:effectLst>
                  <a:latin typeface="+mn-lt"/>
                  <a:sym typeface="Symbol"/>
                </a:rPr>
                <a:t>i</a:t>
              </a:r>
              <a:r>
                <a:rPr lang="en-US" sz="2400" kern="0" baseline="-25000" dirty="0">
                  <a:effectLst>
                    <a:outerShdw blurRad="38100" dist="38100" dir="2700000" algn="tl">
                      <a:srgbClr val="000000"/>
                    </a:outerShdw>
                  </a:effectLst>
                  <a:latin typeface="+mn-lt"/>
                  <a:sym typeface="Symbol"/>
                </a:rPr>
                <a:t>1</a:t>
              </a:r>
              <a:r>
                <a:rPr lang="en-US" sz="2400" kern="0" dirty="0">
                  <a:effectLst>
                    <a:outerShdw blurRad="38100" dist="38100" dir="2700000" algn="tl">
                      <a:srgbClr val="000000"/>
                    </a:outerShdw>
                  </a:effectLst>
                  <a:latin typeface="+mn-lt"/>
                  <a:sym typeface="Symbol"/>
                </a:rPr>
                <a:t> + … + </a:t>
              </a:r>
              <a:r>
                <a:rPr lang="en-US" sz="2400" kern="0" dirty="0" err="1">
                  <a:effectLst>
                    <a:outerShdw blurRad="38100" dist="38100" dir="2700000" algn="tl">
                      <a:srgbClr val="000000"/>
                    </a:outerShdw>
                  </a:effectLst>
                  <a:latin typeface="+mn-lt"/>
                  <a:sym typeface="Symbol"/>
                </a:rPr>
                <a:t>w</a:t>
              </a:r>
              <a:r>
                <a:rPr lang="en-US" sz="2400" kern="0" baseline="-25000" dirty="0" err="1">
                  <a:effectLst>
                    <a:outerShdw blurRad="38100" dist="38100" dir="2700000" algn="tl">
                      <a:srgbClr val="000000"/>
                    </a:outerShdw>
                  </a:effectLst>
                  <a:latin typeface="+mn-lt"/>
                  <a:sym typeface="Symbol"/>
                </a:rPr>
                <a:t>n</a:t>
              </a:r>
              <a:r>
                <a:rPr lang="en-US" sz="2400" kern="0" dirty="0" err="1">
                  <a:effectLst>
                    <a:outerShdw blurRad="38100" dist="38100" dir="2700000" algn="tl">
                      <a:srgbClr val="000000"/>
                    </a:outerShdw>
                  </a:effectLst>
                  <a:latin typeface="+mn-lt"/>
                  <a:sym typeface="Symbol"/>
                </a:rPr>
                <a:t>i</a:t>
              </a:r>
              <a:r>
                <a:rPr lang="en-US" sz="2400" kern="0" baseline="-25000" dirty="0" err="1">
                  <a:effectLst>
                    <a:outerShdw blurRad="38100" dist="38100" dir="2700000" algn="tl">
                      <a:srgbClr val="000000"/>
                    </a:outerShdw>
                  </a:effectLst>
                  <a:latin typeface="+mn-lt"/>
                  <a:sym typeface="Symbol"/>
                </a:rPr>
                <a:t>n</a:t>
              </a:r>
              <a:endParaRPr lang="en-US" sz="2400" kern="0" baseline="-25000" dirty="0">
                <a:effectLst>
                  <a:outerShdw blurRad="38100" dist="38100" dir="2700000" algn="tl">
                    <a:srgbClr val="000000"/>
                  </a:outerShdw>
                </a:effectLst>
                <a:latin typeface="+mn-lt"/>
                <a:sym typeface="Symbol"/>
              </a:endParaRPr>
            </a:p>
          </p:txBody>
        </p:sp>
        <p:sp>
          <p:nvSpPr>
            <p:cNvPr id="17" name="Oval 16"/>
            <p:cNvSpPr/>
            <p:nvPr/>
          </p:nvSpPr>
          <p:spPr bwMode="auto">
            <a:xfrm>
              <a:off x="5943600" y="1828800"/>
              <a:ext cx="1219200" cy="1143000"/>
            </a:xfrm>
            <a:prstGeom prst="ellipse">
              <a:avLst/>
            </a:prstGeom>
            <a:noFill/>
            <a:ln w="28575" cap="flat" cmpd="sng" algn="ctr">
              <a:solidFill>
                <a:srgbClr val="00FFFF"/>
              </a:solidFill>
              <a:prstDash val="solid"/>
              <a:round/>
              <a:headEnd type="none" w="med" len="med"/>
              <a:tailEnd type="none" w="med" len="med"/>
            </a:ln>
            <a:effectLst/>
          </p:spPr>
          <p:txBody>
            <a:bodyPr/>
            <a:lstStyle/>
            <a:p>
              <a:pPr marL="342900" indent="-342900">
                <a:defRPr/>
              </a:pPr>
              <a:endParaRPr lang="en-US"/>
            </a:p>
          </p:txBody>
        </p:sp>
        <p:cxnSp>
          <p:nvCxnSpPr>
            <p:cNvPr id="18" name="Straight Connector 22"/>
            <p:cNvCxnSpPr>
              <a:cxnSpLocks noChangeShapeType="1"/>
            </p:cNvCxnSpPr>
            <p:nvPr/>
          </p:nvCxnSpPr>
          <p:spPr bwMode="auto">
            <a:xfrm>
              <a:off x="6172200" y="2590800"/>
              <a:ext cx="381000" cy="1588"/>
            </a:xfrm>
            <a:prstGeom prst="line">
              <a:avLst/>
            </a:prstGeom>
            <a:noFill/>
            <a:ln w="28575" algn="ctr">
              <a:solidFill>
                <a:srgbClr val="66FF33"/>
              </a:solidFill>
              <a:round/>
              <a:headEnd/>
              <a:tailEnd/>
            </a:ln>
            <a:extLst>
              <a:ext uri="{909E8E84-426E-40DD-AFC4-6F175D3DCCD1}">
                <a14:hiddenFill xmlns:a14="http://schemas.microsoft.com/office/drawing/2010/main">
                  <a:noFill/>
                </a14:hiddenFill>
              </a:ext>
            </a:extLst>
          </p:spPr>
        </p:cxnSp>
        <p:cxnSp>
          <p:nvCxnSpPr>
            <p:cNvPr id="19" name="Straight Connector 23"/>
            <p:cNvCxnSpPr>
              <a:cxnSpLocks noChangeShapeType="1"/>
            </p:cNvCxnSpPr>
            <p:nvPr/>
          </p:nvCxnSpPr>
          <p:spPr bwMode="auto">
            <a:xfrm>
              <a:off x="6553200" y="2209800"/>
              <a:ext cx="381000" cy="1588"/>
            </a:xfrm>
            <a:prstGeom prst="line">
              <a:avLst/>
            </a:prstGeom>
            <a:noFill/>
            <a:ln w="28575" algn="ctr">
              <a:solidFill>
                <a:srgbClr val="66FF33"/>
              </a:solidFill>
              <a:round/>
              <a:headEnd/>
              <a:tailEnd/>
            </a:ln>
            <a:extLst>
              <a:ext uri="{909E8E84-426E-40DD-AFC4-6F175D3DCCD1}">
                <a14:hiddenFill xmlns:a14="http://schemas.microsoft.com/office/drawing/2010/main">
                  <a:noFill/>
                </a14:hiddenFill>
              </a:ext>
            </a:extLst>
          </p:spPr>
        </p:cxnSp>
        <p:cxnSp>
          <p:nvCxnSpPr>
            <p:cNvPr id="20" name="Straight Connector 24"/>
            <p:cNvCxnSpPr>
              <a:cxnSpLocks noChangeShapeType="1"/>
            </p:cNvCxnSpPr>
            <p:nvPr/>
          </p:nvCxnSpPr>
          <p:spPr bwMode="auto">
            <a:xfrm rot="5400000">
              <a:off x="6362701" y="2400300"/>
              <a:ext cx="381000" cy="3175"/>
            </a:xfrm>
            <a:prstGeom prst="line">
              <a:avLst/>
            </a:prstGeom>
            <a:noFill/>
            <a:ln w="28575" algn="ctr">
              <a:solidFill>
                <a:srgbClr val="66FF33"/>
              </a:solidFill>
              <a:round/>
              <a:headEnd/>
              <a:tailEnd/>
            </a:ln>
            <a:extLst>
              <a:ext uri="{909E8E84-426E-40DD-AFC4-6F175D3DCCD1}">
                <a14:hiddenFill xmlns:a14="http://schemas.microsoft.com/office/drawing/2010/main">
                  <a:noFill/>
                </a14:hiddenFill>
              </a:ext>
            </a:extLst>
          </p:spPr>
        </p:cxnSp>
        <p:cxnSp>
          <p:nvCxnSpPr>
            <p:cNvPr id="21" name="Straight Arrow Connector 36"/>
            <p:cNvCxnSpPr>
              <a:cxnSpLocks noChangeShapeType="1"/>
            </p:cNvCxnSpPr>
            <p:nvPr/>
          </p:nvCxnSpPr>
          <p:spPr bwMode="auto">
            <a:xfrm>
              <a:off x="7162800" y="2362200"/>
              <a:ext cx="533400" cy="1588"/>
            </a:xfrm>
            <a:prstGeom prst="straightConnector1">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sp>
          <p:nvSpPr>
            <p:cNvPr id="22" name="Rectangle 3"/>
            <p:cNvSpPr txBox="1">
              <a:spLocks noChangeArrowheads="1"/>
            </p:cNvSpPr>
            <p:nvPr/>
          </p:nvSpPr>
          <p:spPr bwMode="auto">
            <a:xfrm>
              <a:off x="7696200" y="2133600"/>
              <a:ext cx="1447800" cy="60960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kern="0" dirty="0">
                  <a:effectLst>
                    <a:outerShdw blurRad="38100" dist="38100" dir="2700000" algn="tl">
                      <a:srgbClr val="000000"/>
                    </a:outerShdw>
                  </a:effectLst>
                  <a:latin typeface="+mn-lt"/>
                  <a:sym typeface="Symbol"/>
                </a:rPr>
                <a:t>Output</a:t>
              </a:r>
            </a:p>
          </p:txBody>
        </p:sp>
        <p:cxnSp>
          <p:nvCxnSpPr>
            <p:cNvPr id="23" name="Straight Arrow Connector 40"/>
            <p:cNvCxnSpPr>
              <a:cxnSpLocks noChangeShapeType="1"/>
            </p:cNvCxnSpPr>
            <p:nvPr/>
          </p:nvCxnSpPr>
          <p:spPr bwMode="auto">
            <a:xfrm rot="5400000">
              <a:off x="3657601" y="3124200"/>
              <a:ext cx="1524000" cy="3175"/>
            </a:xfrm>
            <a:prstGeom prst="straightConnector1">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sp>
          <p:nvSpPr>
            <p:cNvPr id="24" name="Rectangle 23"/>
            <p:cNvSpPr/>
            <p:nvPr/>
          </p:nvSpPr>
          <p:spPr bwMode="auto">
            <a:xfrm>
              <a:off x="3048000" y="3886200"/>
              <a:ext cx="2819400" cy="992188"/>
            </a:xfrm>
            <a:prstGeom prst="rect">
              <a:avLst/>
            </a:prstGeom>
            <a:noFill/>
            <a:ln w="28575" cap="flat" cmpd="sng" algn="ctr">
              <a:solidFill>
                <a:srgbClr val="00FFFF"/>
              </a:solidFill>
              <a:prstDash val="solid"/>
              <a:round/>
              <a:headEnd type="none" w="med" len="med"/>
              <a:tailEnd type="none" w="med" len="med"/>
            </a:ln>
            <a:effectLst/>
          </p:spPr>
          <p:txBody>
            <a:bodyPr/>
            <a:lstStyle/>
            <a:p>
              <a:pPr marL="342900" indent="-342900">
                <a:defRPr/>
              </a:pPr>
              <a:endParaRPr lang="en-US"/>
            </a:p>
          </p:txBody>
        </p:sp>
        <p:sp>
          <p:nvSpPr>
            <p:cNvPr id="25" name="Rectangle 3"/>
            <p:cNvSpPr txBox="1">
              <a:spLocks noChangeArrowheads="1"/>
            </p:cNvSpPr>
            <p:nvPr/>
          </p:nvSpPr>
          <p:spPr bwMode="auto">
            <a:xfrm>
              <a:off x="3124200" y="3962400"/>
              <a:ext cx="2667000" cy="857250"/>
            </a:xfrm>
            <a:prstGeom prst="rect">
              <a:avLst/>
            </a:prstGeom>
            <a:noFill/>
            <a:ln w="9525">
              <a:noFill/>
              <a:miter lim="800000"/>
              <a:headEnd/>
              <a:tailEnd/>
            </a:ln>
            <a:effectLst/>
          </p:spPr>
          <p:txBody>
            <a:bodyPr/>
            <a:lstStyle/>
            <a:p>
              <a:pPr eaLnBrk="0" hangingPunct="0">
                <a:lnSpc>
                  <a:spcPct val="90000"/>
                </a:lnSpc>
                <a:spcBef>
                  <a:spcPct val="10000"/>
                </a:spcBef>
                <a:spcAft>
                  <a:spcPct val="30000"/>
                </a:spcAft>
                <a:defRPr/>
              </a:pPr>
              <a:r>
                <a:rPr lang="en-US" sz="1200" kern="0" dirty="0">
                  <a:effectLst>
                    <a:outerShdw blurRad="38100" dist="38100" dir="2700000" algn="tl">
                      <a:srgbClr val="000000"/>
                    </a:outerShdw>
                  </a:effectLst>
                  <a:latin typeface="+mn-lt"/>
                  <a:sym typeface="Symbol"/>
                </a:rPr>
                <a:t>Compare with desired value</a:t>
              </a:r>
              <a:br>
                <a:rPr lang="en-US" sz="1200" kern="0" dirty="0">
                  <a:effectLst>
                    <a:outerShdw blurRad="38100" dist="38100" dir="2700000" algn="tl">
                      <a:srgbClr val="000000"/>
                    </a:outerShdw>
                  </a:effectLst>
                  <a:latin typeface="+mn-lt"/>
                  <a:sym typeface="Symbol"/>
                </a:rPr>
              </a:br>
              <a:r>
                <a:rPr lang="en-US" sz="1200" kern="0" dirty="0">
                  <a:effectLst>
                    <a:outerShdw blurRad="38100" dist="38100" dir="2700000" algn="tl">
                      <a:srgbClr val="000000"/>
                    </a:outerShdw>
                  </a:effectLst>
                  <a:latin typeface="+mn-lt"/>
                  <a:sym typeface="Symbol"/>
                </a:rPr>
                <a:t>class(</a:t>
              </a:r>
              <a:r>
                <a:rPr lang="en-US" sz="1200" b="1" kern="0" dirty="0" err="1">
                  <a:effectLst>
                    <a:outerShdw blurRad="38100" dist="38100" dir="2700000" algn="tl">
                      <a:srgbClr val="000000"/>
                    </a:outerShdw>
                  </a:effectLst>
                  <a:latin typeface="+mn-lt"/>
                  <a:sym typeface="Symbol"/>
                </a:rPr>
                <a:t>i</a:t>
              </a:r>
              <a:r>
                <a:rPr lang="en-US" sz="1200" kern="0" dirty="0">
                  <a:effectLst>
                    <a:outerShdw blurRad="38100" dist="38100" dir="2700000" algn="tl">
                      <a:srgbClr val="000000"/>
                    </a:outerShdw>
                  </a:effectLst>
                  <a:latin typeface="+mn-lt"/>
                  <a:sym typeface="Symbol"/>
                </a:rPr>
                <a:t>) (1 or -1)</a:t>
              </a:r>
            </a:p>
            <a:p>
              <a:pPr eaLnBrk="0" hangingPunct="0">
                <a:lnSpc>
                  <a:spcPct val="90000"/>
                </a:lnSpc>
                <a:spcBef>
                  <a:spcPct val="10000"/>
                </a:spcBef>
                <a:spcAft>
                  <a:spcPct val="30000"/>
                </a:spcAft>
                <a:defRPr/>
              </a:pPr>
              <a:endParaRPr lang="en-US" kern="0" dirty="0">
                <a:effectLst>
                  <a:outerShdw blurRad="38100" dist="38100" dir="2700000" algn="tl">
                    <a:srgbClr val="000000"/>
                  </a:outerShdw>
                </a:effectLst>
                <a:latin typeface="+mn-lt"/>
                <a:sym typeface="Symbol"/>
              </a:endParaRPr>
            </a:p>
          </p:txBody>
        </p:sp>
        <p:cxnSp>
          <p:nvCxnSpPr>
            <p:cNvPr id="26" name="Elbow Connector 45"/>
            <p:cNvCxnSpPr>
              <a:cxnSpLocks noChangeShapeType="1"/>
              <a:stCxn id="24" idx="1"/>
              <a:endCxn id="6" idx="2"/>
            </p:cNvCxnSpPr>
            <p:nvPr/>
          </p:nvCxnSpPr>
          <p:spPr bwMode="auto">
            <a:xfrm rot="10800000">
              <a:off x="2171700" y="3200400"/>
              <a:ext cx="876300" cy="1181894"/>
            </a:xfrm>
            <a:prstGeom prst="bentConnector2">
              <a:avLst/>
            </a:prstGeom>
            <a:noFill/>
            <a:ln w="28575" algn="ctr">
              <a:solidFill>
                <a:srgbClr val="FF3300"/>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6583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3"/>
          </p:nvPr>
        </p:nvSpPr>
        <p:spPr/>
        <p:txBody>
          <a:bodyPr>
            <a:normAutofit lnSpcReduction="10000"/>
          </a:bodyPr>
          <a:lstStyle/>
          <a:p>
            <a:r>
              <a:rPr lang="en-US" dirty="0"/>
              <a:t>Neural Networks</a:t>
            </a:r>
          </a:p>
          <a:p>
            <a:pPr lvl="1"/>
            <a:r>
              <a:rPr lang="en-US" dirty="0"/>
              <a:t>Network structure</a:t>
            </a:r>
          </a:p>
          <a:p>
            <a:pPr lvl="1"/>
            <a:r>
              <a:rPr lang="en-US" dirty="0"/>
              <a:t>Perceptron</a:t>
            </a:r>
          </a:p>
          <a:p>
            <a:pPr lvl="1"/>
            <a:r>
              <a:rPr lang="en-US" dirty="0" err="1"/>
              <a:t>Adaline</a:t>
            </a:r>
            <a:r>
              <a:rPr lang="en-US" dirty="0"/>
              <a:t> networks</a:t>
            </a:r>
          </a:p>
          <a:p>
            <a:pPr lvl="1"/>
            <a:r>
              <a:rPr lang="en-US" dirty="0"/>
              <a:t>Multilayer Perceptron, Back Propagation</a:t>
            </a:r>
          </a:p>
          <a:p>
            <a:pPr lvl="1"/>
            <a:r>
              <a:rPr lang="en-US" dirty="0"/>
              <a:t>Hopfield Network</a:t>
            </a:r>
          </a:p>
          <a:p>
            <a:pPr lvl="1"/>
            <a:r>
              <a:rPr lang="en-US" dirty="0"/>
              <a:t>Kohonen Network</a:t>
            </a:r>
          </a:p>
          <a:p>
            <a:pPr lvl="1"/>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a:t>
            </a:fld>
            <a:endParaRPr kumimoji="0" lang="en-US"/>
          </a:p>
        </p:txBody>
      </p:sp>
    </p:spTree>
    <p:extLst>
      <p:ext uri="{BB962C8B-B14F-4D97-AF65-F5344CB8AC3E}">
        <p14:creationId xmlns:p14="http://schemas.microsoft.com/office/powerpoint/2010/main" val="1250227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Perceptron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20</a:t>
            </a:fld>
            <a:endParaRPr kumimoji="0" lang="en-US"/>
          </a:p>
        </p:txBody>
      </p:sp>
      <p:sp>
        <p:nvSpPr>
          <p:cNvPr id="4" name="Content Placeholder 3"/>
          <p:cNvSpPr>
            <a:spLocks noGrp="1"/>
          </p:cNvSpPr>
          <p:nvPr>
            <p:ph sz="quarter" idx="13"/>
          </p:nvPr>
        </p:nvSpPr>
        <p:spPr/>
        <p:txBody>
          <a:bodyPr>
            <a:normAutofit fontScale="92500" lnSpcReduction="20000"/>
          </a:bodyPr>
          <a:lstStyle/>
          <a:p>
            <a:pPr>
              <a:buFont typeface="Wingdings" panose="05000000000000000000" pitchFamily="2" charset="2"/>
              <a:buChar char="q"/>
            </a:pPr>
            <a:r>
              <a:rPr lang="en-US" dirty="0"/>
              <a:t>A multi layer perceptron is a feed forward neural network with one or more hidden layers</a:t>
            </a:r>
          </a:p>
          <a:p>
            <a:pPr>
              <a:buFont typeface="Wingdings" panose="05000000000000000000" pitchFamily="2" charset="2"/>
              <a:buChar char="q"/>
            </a:pPr>
            <a:r>
              <a:rPr lang="en-US" dirty="0"/>
              <a:t>The network consists of :</a:t>
            </a:r>
          </a:p>
          <a:p>
            <a:pPr lvl="1">
              <a:buFont typeface="Wingdings" panose="05000000000000000000" pitchFamily="2" charset="2"/>
              <a:buChar char="q"/>
            </a:pPr>
            <a:r>
              <a:rPr lang="en-US" dirty="0"/>
              <a:t>Input Layer</a:t>
            </a:r>
          </a:p>
          <a:p>
            <a:pPr lvl="1">
              <a:buFont typeface="Wingdings" panose="05000000000000000000" pitchFamily="2" charset="2"/>
              <a:buChar char="q"/>
            </a:pPr>
            <a:r>
              <a:rPr lang="en-US" dirty="0"/>
              <a:t>Hidden Layer</a:t>
            </a:r>
          </a:p>
          <a:p>
            <a:pPr lvl="1">
              <a:buFont typeface="Wingdings" panose="05000000000000000000" pitchFamily="2" charset="2"/>
              <a:buChar char="q"/>
            </a:pPr>
            <a:r>
              <a:rPr lang="en-US" dirty="0"/>
              <a:t>Output Layer</a:t>
            </a:r>
          </a:p>
          <a:p>
            <a:pPr>
              <a:buFont typeface="Wingdings" panose="05000000000000000000" pitchFamily="2" charset="2"/>
              <a:buChar char="q"/>
            </a:pPr>
            <a:r>
              <a:rPr lang="en-US" dirty="0"/>
              <a:t>The input signal is propagated in a forward direction in a layer-by-layer basis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51014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idx="1"/>
          </p:nvPr>
        </p:nvSpPr>
        <p:spPr/>
      </p:sp>
      <p:sp>
        <p:nvSpPr>
          <p:cNvPr id="6" name="Text Placeholder 5"/>
          <p:cNvSpPr>
            <a:spLocks noGrp="1"/>
          </p:cNvSpPr>
          <p:nvPr>
            <p:ph type="body" sz="half" idx="2"/>
          </p:nvPr>
        </p:nvSpPr>
        <p:spPr/>
        <p:txBody>
          <a:bodyPr/>
          <a:lstStyle/>
          <a:p>
            <a:endParaRPr lang="en-US" dirty="0"/>
          </a:p>
        </p:txBody>
      </p:sp>
      <p:sp>
        <p:nvSpPr>
          <p:cNvPr id="2" name="Title 1"/>
          <p:cNvSpPr>
            <a:spLocks noGrp="1"/>
          </p:cNvSpPr>
          <p:nvPr>
            <p:ph type="title"/>
          </p:nvPr>
        </p:nvSpPr>
        <p:spPr/>
        <p:txBody>
          <a:bodyPr>
            <a:normAutofit fontScale="90000"/>
          </a:bodyPr>
          <a:lstStyle/>
          <a:p>
            <a:r>
              <a:rPr lang="en-US" dirty="0"/>
              <a:t>Multilayer Perceptron</a:t>
            </a:r>
          </a:p>
        </p:txBody>
      </p:sp>
      <p:sp>
        <p:nvSpPr>
          <p:cNvPr id="3" name="Slide Number Placeholder 2"/>
          <p:cNvSpPr>
            <a:spLocks noGrp="1"/>
          </p:cNvSpPr>
          <p:nvPr>
            <p:ph type="sldNum" sz="quarter" idx="11"/>
          </p:nvPr>
        </p:nvSpPr>
        <p:spPr/>
        <p:txBody>
          <a:bodyPr>
            <a:normAutofit/>
          </a:bodyPr>
          <a:lstStyle/>
          <a:p>
            <a:pPr algn="ctr"/>
            <a:fld id="{8F82E0A0-C266-4798-8C8F-B9F91E9DA37E}" type="slidenum">
              <a:rPr kumimoji="0" lang="en-US" sz="1400" b="1" smtClean="0">
                <a:solidFill>
                  <a:srgbClr val="FFFFFF"/>
                </a:solidFill>
              </a:rPr>
              <a:pPr algn="ctr"/>
              <a:t>21</a:t>
            </a:fld>
            <a:endParaRPr kumimoji="0" lang="en-US"/>
          </a:p>
        </p:txBody>
      </p:sp>
      <p:pic>
        <p:nvPicPr>
          <p:cNvPr id="7" name="Picture 6"/>
          <p:cNvPicPr>
            <a:picLocks noChangeAspect="1"/>
          </p:cNvPicPr>
          <p:nvPr/>
        </p:nvPicPr>
        <p:blipFill>
          <a:blip r:embed="rId2"/>
          <a:stretch>
            <a:fillRect/>
          </a:stretch>
        </p:blipFill>
        <p:spPr>
          <a:xfrm>
            <a:off x="1447800" y="0"/>
            <a:ext cx="7696200" cy="3478151"/>
          </a:xfrm>
          <a:prstGeom prst="rect">
            <a:avLst/>
          </a:prstGeom>
        </p:spPr>
      </p:pic>
    </p:spTree>
    <p:extLst>
      <p:ext uri="{BB962C8B-B14F-4D97-AF65-F5344CB8AC3E}">
        <p14:creationId xmlns:p14="http://schemas.microsoft.com/office/powerpoint/2010/main" val="2300348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Multilayer Perceptron</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22</a:t>
            </a:fld>
            <a:endParaRPr kumimoji="0" lang="en-US" sz="2800" dirty="0"/>
          </a:p>
        </p:txBody>
      </p:sp>
      <p:sp>
        <p:nvSpPr>
          <p:cNvPr id="7" name="Content Placeholder 6"/>
          <p:cNvSpPr>
            <a:spLocks noGrp="1"/>
          </p:cNvSpPr>
          <p:nvPr>
            <p:ph sz="quarter" idx="13"/>
          </p:nvPr>
        </p:nvSpPr>
        <p:spPr/>
        <p:txBody>
          <a:bodyPr>
            <a:normAutofit fontScale="85000" lnSpcReduction="10000"/>
          </a:bodyPr>
          <a:lstStyle/>
          <a:p>
            <a:pPr>
              <a:buFont typeface="Wingdings" panose="05000000000000000000" pitchFamily="2" charset="2"/>
              <a:buChar char="q"/>
            </a:pPr>
            <a:r>
              <a:rPr lang="en-US" dirty="0"/>
              <a:t> The hidden layer “hides” its desired output. Neurons in the hidden layer can not be observed through the input/output behavior of the network. There is no obvious way to know what the desired output of the hidden layer should be.</a:t>
            </a:r>
          </a:p>
          <a:p>
            <a:pPr>
              <a:buFont typeface="Wingdings" panose="05000000000000000000" pitchFamily="2" charset="2"/>
              <a:buChar char="q"/>
            </a:pPr>
            <a:r>
              <a:rPr lang="en-US" dirty="0"/>
              <a:t>Commercial ANNs incorporate three and sometimes four layers, including one or two hidden layers. Each layer can contain from 10 to 1000 neurons. Experimental neural networks may have fie or six layers, including three or four hidden layers, and </a:t>
            </a:r>
            <a:r>
              <a:rPr lang="en-US" dirty="0" err="1"/>
              <a:t>utilise</a:t>
            </a:r>
            <a:r>
              <a:rPr lang="en-US" dirty="0"/>
              <a:t> millions of neurons.</a:t>
            </a:r>
          </a:p>
          <a:p>
            <a:pPr>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2402633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Propagation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23</a:t>
            </a:fld>
            <a:endParaRPr kumimoji="0" lang="en-US"/>
          </a:p>
        </p:txBody>
      </p:sp>
      <p:sp>
        <p:nvSpPr>
          <p:cNvPr id="4" name="Content Placeholder 3"/>
          <p:cNvSpPr>
            <a:spLocks noGrp="1"/>
          </p:cNvSpPr>
          <p:nvPr>
            <p:ph sz="quarter" idx="13"/>
          </p:nvPr>
        </p:nvSpPr>
        <p:spPr/>
        <p:txBody>
          <a:bodyPr>
            <a:normAutofit fontScale="62500" lnSpcReduction="20000"/>
          </a:bodyPr>
          <a:lstStyle/>
          <a:p>
            <a:pPr>
              <a:buFont typeface="Wingdings" panose="05000000000000000000" pitchFamily="2" charset="2"/>
              <a:buChar char="q"/>
            </a:pPr>
            <a:r>
              <a:rPr lang="en-US" dirty="0"/>
              <a:t>Learning in a multilayer network proceeds the same way as for a perceptron</a:t>
            </a:r>
          </a:p>
          <a:p>
            <a:pPr>
              <a:buFont typeface="Wingdings" panose="05000000000000000000" pitchFamily="2" charset="2"/>
              <a:buChar char="q"/>
            </a:pPr>
            <a:r>
              <a:rPr lang="en-US" dirty="0"/>
              <a:t>A training set of input patterns is presented to the network</a:t>
            </a:r>
          </a:p>
          <a:p>
            <a:pPr>
              <a:buFont typeface="Wingdings" panose="05000000000000000000" pitchFamily="2" charset="2"/>
              <a:buChar char="q"/>
            </a:pPr>
            <a:r>
              <a:rPr lang="en-US" dirty="0"/>
              <a:t>The network computes its output pattern, and if there is an error –or other word difference between actual and desired output pattern – the weight are adjusted to reduce the error</a:t>
            </a:r>
          </a:p>
          <a:p>
            <a:pPr>
              <a:buFont typeface="Wingdings" panose="05000000000000000000" pitchFamily="2" charset="2"/>
              <a:buChar char="q"/>
            </a:pPr>
            <a:r>
              <a:rPr lang="en-US" dirty="0"/>
              <a:t>In a back-propagation neural network, the learning algorithm has two phases</a:t>
            </a:r>
          </a:p>
          <a:p>
            <a:pPr>
              <a:buFont typeface="Wingdings" panose="05000000000000000000" pitchFamily="2" charset="2"/>
              <a:buChar char="q"/>
            </a:pPr>
            <a:r>
              <a:rPr lang="en-US" dirty="0"/>
              <a:t>First, a training input pattern is presented to the network input layer. The network propagates the input pattern from layer to layer until the output pattern is generated by the out layer</a:t>
            </a:r>
          </a:p>
          <a:p>
            <a:pPr>
              <a:buFont typeface="Wingdings" panose="05000000000000000000" pitchFamily="2" charset="2"/>
              <a:buChar char="q"/>
            </a:pPr>
            <a:r>
              <a:rPr lang="en-US" dirty="0"/>
              <a:t>If this pattern is different from the desired output, an error is calculated and then propagated backwards through the network from the output layer to the input layer. The weights are modified as the error is propagated</a:t>
            </a:r>
          </a:p>
          <a:p>
            <a:endParaRPr lang="en-US" dirty="0"/>
          </a:p>
        </p:txBody>
      </p:sp>
    </p:spTree>
    <p:extLst>
      <p:ext uri="{BB962C8B-B14F-4D97-AF65-F5344CB8AC3E}">
        <p14:creationId xmlns:p14="http://schemas.microsoft.com/office/powerpoint/2010/main" val="316602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idx="1"/>
          </p:nvPr>
        </p:nvSpPr>
        <p:spPr>
          <a:solidFill>
            <a:schemeClr val="tx1"/>
          </a:solidFill>
        </p:spPr>
      </p:sp>
      <p:sp>
        <p:nvSpPr>
          <p:cNvPr id="7" name="Text Placeholder 6"/>
          <p:cNvSpPr>
            <a:spLocks noGrp="1"/>
          </p:cNvSpPr>
          <p:nvPr>
            <p:ph type="body" sz="half" idx="2"/>
          </p:nvPr>
        </p:nvSpPr>
        <p:spPr/>
        <p:txBody>
          <a:bodyPr/>
          <a:lstStyle/>
          <a:p>
            <a:endParaRPr lang="en-US"/>
          </a:p>
        </p:txBody>
      </p:sp>
      <p:sp>
        <p:nvSpPr>
          <p:cNvPr id="2" name="Title 1"/>
          <p:cNvSpPr>
            <a:spLocks noGrp="1"/>
          </p:cNvSpPr>
          <p:nvPr>
            <p:ph type="title"/>
          </p:nvPr>
        </p:nvSpPr>
        <p:spPr/>
        <p:txBody>
          <a:bodyPr>
            <a:normAutofit fontScale="90000"/>
          </a:bodyPr>
          <a:lstStyle/>
          <a:p>
            <a:r>
              <a:rPr lang="en-US" dirty="0"/>
              <a:t>Back Propagation</a:t>
            </a:r>
          </a:p>
        </p:txBody>
      </p:sp>
      <p:sp>
        <p:nvSpPr>
          <p:cNvPr id="3" name="Slide Number Placeholder 2"/>
          <p:cNvSpPr>
            <a:spLocks noGrp="1"/>
          </p:cNvSpPr>
          <p:nvPr>
            <p:ph type="sldNum" sz="quarter" idx="11"/>
          </p:nvPr>
        </p:nvSpPr>
        <p:spPr/>
        <p:txBody>
          <a:bodyPr>
            <a:normAutofit/>
          </a:bodyPr>
          <a:lstStyle/>
          <a:p>
            <a:pPr algn="ctr"/>
            <a:fld id="{8F82E0A0-C266-4798-8C8F-B9F91E9DA37E}" type="slidenum">
              <a:rPr kumimoji="0" lang="en-US" sz="1400" b="1" smtClean="0">
                <a:solidFill>
                  <a:srgbClr val="FFFFFF"/>
                </a:solidFill>
              </a:rPr>
              <a:pPr algn="ctr"/>
              <a:t>24</a:t>
            </a:fld>
            <a:endParaRPr kumimoji="0" lang="en-US"/>
          </a:p>
        </p:txBody>
      </p:sp>
      <p:grpSp>
        <p:nvGrpSpPr>
          <p:cNvPr id="8" name="Group 7"/>
          <p:cNvGrpSpPr/>
          <p:nvPr/>
        </p:nvGrpSpPr>
        <p:grpSpPr>
          <a:xfrm>
            <a:off x="1981200" y="57149"/>
            <a:ext cx="6248400" cy="3362707"/>
            <a:chOff x="1582883" y="2071445"/>
            <a:chExt cx="6818167" cy="3965387"/>
          </a:xfrm>
        </p:grpSpPr>
        <p:pic>
          <p:nvPicPr>
            <p:cNvPr id="9" name="Picture 8"/>
            <p:cNvPicPr>
              <a:picLocks noChangeAspect="1"/>
            </p:cNvPicPr>
            <p:nvPr/>
          </p:nvPicPr>
          <p:blipFill>
            <a:blip r:embed="rId2"/>
            <a:stretch>
              <a:fillRect/>
            </a:stretch>
          </p:blipFill>
          <p:spPr>
            <a:xfrm>
              <a:off x="1582883" y="2648149"/>
              <a:ext cx="6818167" cy="3106179"/>
            </a:xfrm>
            <a:prstGeom prst="rect">
              <a:avLst/>
            </a:prstGeom>
          </p:spPr>
        </p:pic>
        <p:sp>
          <p:nvSpPr>
            <p:cNvPr id="10" name="Right Arrow 9"/>
            <p:cNvSpPr/>
            <p:nvPr/>
          </p:nvSpPr>
          <p:spPr>
            <a:xfrm>
              <a:off x="2899611" y="2071445"/>
              <a:ext cx="4701338" cy="341705"/>
            </a:xfrm>
            <a:prstGeom prst="rightArrow">
              <a:avLst>
                <a:gd name="adj1" fmla="val 50000"/>
                <a:gd name="adj2" fmla="val 135630"/>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bg1"/>
                  </a:solidFill>
                </a:rPr>
                <a:t>Input Signals</a:t>
              </a:r>
            </a:p>
          </p:txBody>
        </p:sp>
        <p:sp>
          <p:nvSpPr>
            <p:cNvPr id="11" name="Right Arrow 10"/>
            <p:cNvSpPr/>
            <p:nvPr/>
          </p:nvSpPr>
          <p:spPr>
            <a:xfrm rot="10800000">
              <a:off x="2964778" y="5654135"/>
              <a:ext cx="4636169" cy="382697"/>
            </a:xfrm>
            <a:prstGeom prst="rightArrow">
              <a:avLst>
                <a:gd name="adj1" fmla="val 50000"/>
                <a:gd name="adj2" fmla="val 135630"/>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lvl="1" algn="ctr"/>
              <a:endParaRPr lang="en-US" i="1" dirty="0">
                <a:solidFill>
                  <a:schemeClr val="tx1"/>
                </a:solidFill>
              </a:endParaRPr>
            </a:p>
          </p:txBody>
        </p:sp>
      </p:grpSp>
      <p:sp>
        <p:nvSpPr>
          <p:cNvPr id="12" name="Rectangle 11"/>
          <p:cNvSpPr/>
          <p:nvPr/>
        </p:nvSpPr>
        <p:spPr>
          <a:xfrm>
            <a:off x="4669961" y="3112262"/>
            <a:ext cx="870880" cy="276999"/>
          </a:xfrm>
          <a:prstGeom prst="rect">
            <a:avLst/>
          </a:prstGeom>
        </p:spPr>
        <p:txBody>
          <a:bodyPr wrap="none">
            <a:spAutoFit/>
          </a:bodyPr>
          <a:lstStyle/>
          <a:p>
            <a:pPr algn="ctr"/>
            <a:r>
              <a:rPr lang="en-US" sz="1200" i="1">
                <a:solidFill>
                  <a:schemeClr val="bg1"/>
                </a:solidFill>
              </a:rPr>
              <a:t>Error signal</a:t>
            </a:r>
            <a:endParaRPr lang="en-US" sz="1200" i="1" dirty="0">
              <a:solidFill>
                <a:schemeClr val="bg1"/>
              </a:solidFill>
            </a:endParaRPr>
          </a:p>
        </p:txBody>
      </p:sp>
    </p:spTree>
    <p:extLst>
      <p:ext uri="{BB962C8B-B14F-4D97-AF65-F5344CB8AC3E}">
        <p14:creationId xmlns:p14="http://schemas.microsoft.com/office/powerpoint/2010/main" val="586530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Propagation Training Algorithm</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25</a:t>
            </a:fld>
            <a:endParaRPr kumimoji="0" lang="en-US" sz="2800" dirty="0"/>
          </a:p>
        </p:txBody>
      </p:sp>
      <mc:AlternateContent xmlns:mc="http://schemas.openxmlformats.org/markup-compatibility/2006" xmlns:a14="http://schemas.microsoft.com/office/drawing/2010/main">
        <mc:Choice Requires="a14">
          <p:sp>
            <p:nvSpPr>
              <p:cNvPr id="7" name="Content Placeholder 6"/>
              <p:cNvSpPr>
                <a:spLocks noGrp="1"/>
              </p:cNvSpPr>
              <p:nvPr>
                <p:ph sz="quarter" idx="13"/>
              </p:nvPr>
            </p:nvSpPr>
            <p:spPr/>
            <p:txBody>
              <a:bodyPr>
                <a:normAutofit fontScale="77500" lnSpcReduction="20000"/>
              </a:bodyPr>
              <a:lstStyle/>
              <a:p>
                <a:r>
                  <a:rPr lang="en-US" sz="3200" b="1" dirty="0"/>
                  <a:t>Step 1: Initialization</a:t>
                </a:r>
              </a:p>
              <a:p>
                <a:r>
                  <a:rPr lang="en-US" sz="3200" dirty="0"/>
                  <a:t>Set all the weights and threshold levels of the network to random numbers uniformly distributed inside a small range:</a:t>
                </a:r>
              </a:p>
              <a:p>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2.4</m:t>
                            </m:r>
                          </m:num>
                          <m:den>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2.4</m:t>
                            </m:r>
                          </m:num>
                          <m:den>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den>
                        </m:f>
                      </m:e>
                    </m:d>
                  </m:oMath>
                </a14:m>
                <a:endParaRPr lang="en-US" dirty="0"/>
              </a:p>
              <a:p>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is the total number of inputs of neuron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𝑖</m:t>
                        </m:r>
                      </m:e>
                      <m:sub/>
                    </m:sSub>
                  </m:oMath>
                </a14:m>
                <a:r>
                  <a:rPr lang="en-US" dirty="0"/>
                  <a:t> in the network. The weight initialization is done on a neuron-by-neuron basis.</a:t>
                </a:r>
              </a:p>
              <a:p>
                <a:endParaRPr lang="en-US" dirty="0"/>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quarter" idx="13"/>
              </p:nvPr>
            </p:nvSpPr>
            <p:spPr>
              <a:blipFill rotWithShape="0">
                <a:blip r:embed="rId2"/>
                <a:stretch>
                  <a:fillRect l="-224" t="-3724"/>
                </a:stretch>
              </a:blipFill>
            </p:spPr>
            <p:txBody>
              <a:bodyPr/>
              <a:lstStyle/>
              <a:p>
                <a:r>
                  <a:rPr lang="en-US">
                    <a:noFill/>
                  </a:rPr>
                  <a:t> </a:t>
                </a:r>
              </a:p>
            </p:txBody>
          </p:sp>
        </mc:Fallback>
      </mc:AlternateContent>
    </p:spTree>
    <p:extLst>
      <p:ext uri="{BB962C8B-B14F-4D97-AF65-F5344CB8AC3E}">
        <p14:creationId xmlns:p14="http://schemas.microsoft.com/office/powerpoint/2010/main" val="1859099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Propagation Training Algorithm</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26</a:t>
            </a:fld>
            <a:endParaRPr kumimoji="0" lang="en-US" sz="2800" dirty="0"/>
          </a:p>
        </p:txBody>
      </p:sp>
      <mc:AlternateContent xmlns:mc="http://schemas.openxmlformats.org/markup-compatibility/2006" xmlns:a14="http://schemas.microsoft.com/office/drawing/2010/main">
        <mc:Choice Requires="a14">
          <p:sp>
            <p:nvSpPr>
              <p:cNvPr id="7" name="Content Placeholder 6"/>
              <p:cNvSpPr>
                <a:spLocks noGrp="1"/>
              </p:cNvSpPr>
              <p:nvPr>
                <p:ph sz="quarter" idx="13"/>
              </p:nvPr>
            </p:nvSpPr>
            <p:spPr/>
            <p:txBody>
              <a:bodyPr>
                <a:normAutofit fontScale="62500" lnSpcReduction="20000"/>
              </a:bodyPr>
              <a:lstStyle/>
              <a:p>
                <a:r>
                  <a:rPr lang="en-US" sz="3200" b="1" dirty="0"/>
                  <a:t>Step 2: Activation</a:t>
                </a:r>
              </a:p>
              <a:p>
                <a:r>
                  <a:rPr lang="en-US" sz="3200" dirty="0"/>
                  <a:t>Activate the back-propagation neural network by applying inputs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𝑝</m:t>
                        </m:r>
                      </m:e>
                    </m:d>
                  </m:oMath>
                </a14:m>
                <a:r>
                  <a:rPr lang="en-US" dirty="0"/>
                  <a:t> and desired outputs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𝑑</m:t>
                        </m:r>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𝑑</m:t>
                        </m:r>
                        <m:r>
                          <a:rPr lang="en-US" i="1">
                            <a:latin typeface="Cambria Math" panose="02040503050406030204" pitchFamily="18" charset="0"/>
                          </a:rPr>
                          <m:t>,2</m:t>
                        </m:r>
                      </m:sub>
                    </m:sSub>
                    <m:d>
                      <m:dPr>
                        <m:ctrlPr>
                          <a:rPr lang="en-US" i="1">
                            <a:latin typeface="Cambria Math" panose="02040503050406030204" pitchFamily="18" charset="0"/>
                          </a:rPr>
                        </m:ctrlPr>
                      </m:dPr>
                      <m:e>
                        <m:r>
                          <a:rPr lang="en-US" i="1">
                            <a:latin typeface="Cambria Math" panose="02040503050406030204" pitchFamily="18" charset="0"/>
                          </a:rPr>
                          <m:t>𝑝</m:t>
                        </m:r>
                      </m:e>
                    </m:d>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𝑛</m:t>
                        </m:r>
                      </m:sub>
                    </m:sSub>
                    <m:d>
                      <m:dPr>
                        <m:ctrlPr>
                          <a:rPr lang="en-US" i="1">
                            <a:latin typeface="Cambria Math" panose="02040503050406030204" pitchFamily="18" charset="0"/>
                          </a:rPr>
                        </m:ctrlPr>
                      </m:dPr>
                      <m:e>
                        <m:r>
                          <a:rPr lang="en-US" i="1">
                            <a:latin typeface="Cambria Math" panose="02040503050406030204" pitchFamily="18" charset="0"/>
                          </a:rPr>
                          <m:t>𝑝</m:t>
                        </m:r>
                      </m:e>
                    </m:d>
                  </m:oMath>
                </a14:m>
                <a:endParaRPr lang="en-US" dirty="0"/>
              </a:p>
              <a:p>
                <a:r>
                  <a:rPr lang="en-US" dirty="0"/>
                  <a:t>A) Calculate the actual output of the neurons in the hidden layers:</a:t>
                </a:r>
              </a:p>
              <a:p>
                <a:endParaRPr lang="en-US" dirty="0"/>
              </a:p>
              <a:p>
                <a:endParaRPr lang="en-US" dirty="0"/>
              </a:p>
              <a:p>
                <a:endParaRPr lang="en-US" dirty="0"/>
              </a:p>
              <a:p>
                <a:endParaRPr lang="en-US" dirty="0"/>
              </a:p>
              <a:p>
                <a:r>
                  <a:rPr lang="en-US" dirty="0"/>
                  <a:t>Where </a:t>
                </a:r>
                <a:r>
                  <a:rPr lang="en-US" i="1" dirty="0"/>
                  <a:t>n </a:t>
                </a:r>
                <a:r>
                  <a:rPr lang="en-US" dirty="0"/>
                  <a:t>is the number of inputs of neuron </a:t>
                </a:r>
                <a:r>
                  <a:rPr lang="en-US" i="1" dirty="0"/>
                  <a:t>j </a:t>
                </a:r>
                <a:r>
                  <a:rPr lang="en-US" dirty="0"/>
                  <a:t>in the hidden layer, and </a:t>
                </a:r>
                <a:r>
                  <a:rPr lang="en-US" i="1" dirty="0"/>
                  <a:t>sigmoid </a:t>
                </a:r>
                <a:r>
                  <a:rPr lang="en-US" dirty="0"/>
                  <a:t>is the </a:t>
                </a:r>
                <a:r>
                  <a:rPr lang="en-US" i="1" dirty="0"/>
                  <a:t>sigmoid </a:t>
                </a:r>
                <a:r>
                  <a:rPr lang="en-US" dirty="0"/>
                  <a:t>activation function</a:t>
                </a: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sz="quarter" idx="13"/>
              </p:nvPr>
            </p:nvSpPr>
            <p:spPr>
              <a:blipFill rotWithShape="0">
                <a:blip r:embed="rId2"/>
                <a:stretch>
                  <a:fillRect t="-2793"/>
                </a:stretch>
              </a:blipFill>
            </p:spPr>
            <p:txBody>
              <a:bodyPr/>
              <a:lstStyle/>
              <a:p>
                <a:r>
                  <a:rPr lang="en-US">
                    <a:noFill/>
                  </a:rPr>
                  <a:t> </a:t>
                </a:r>
              </a:p>
            </p:txBody>
          </p:sp>
        </mc:Fallback>
      </mc:AlternateContent>
      <p:pic>
        <p:nvPicPr>
          <p:cNvPr id="8" name="Picture 7"/>
          <p:cNvPicPr>
            <a:picLocks noChangeAspect="1"/>
          </p:cNvPicPr>
          <p:nvPr/>
        </p:nvPicPr>
        <p:blipFill>
          <a:blip r:embed="rId3"/>
          <a:stretch>
            <a:fillRect/>
          </a:stretch>
        </p:blipFill>
        <p:spPr>
          <a:xfrm>
            <a:off x="990601" y="2571751"/>
            <a:ext cx="5486400" cy="1131488"/>
          </a:xfrm>
          <a:prstGeom prst="rect">
            <a:avLst/>
          </a:prstGeom>
        </p:spPr>
      </p:pic>
    </p:spTree>
    <p:extLst>
      <p:ext uri="{BB962C8B-B14F-4D97-AF65-F5344CB8AC3E}">
        <p14:creationId xmlns:p14="http://schemas.microsoft.com/office/powerpoint/2010/main" val="3941170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Propagation Training Algorithm</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27</a:t>
            </a:fld>
            <a:endParaRPr kumimoji="0" lang="en-US" sz="2800" dirty="0"/>
          </a:p>
        </p:txBody>
      </p:sp>
      <p:sp>
        <p:nvSpPr>
          <p:cNvPr id="7" name="Content Placeholder 6"/>
          <p:cNvSpPr>
            <a:spLocks noGrp="1"/>
          </p:cNvSpPr>
          <p:nvPr>
            <p:ph sz="quarter" idx="13"/>
          </p:nvPr>
        </p:nvSpPr>
        <p:spPr/>
        <p:txBody>
          <a:bodyPr>
            <a:normAutofit fontScale="77500" lnSpcReduction="20000"/>
          </a:bodyPr>
          <a:lstStyle/>
          <a:p>
            <a:r>
              <a:rPr lang="en-US" sz="3200" b="1" dirty="0"/>
              <a:t>Step 2: Activation(</a:t>
            </a:r>
            <a:r>
              <a:rPr lang="en-US" sz="3200" b="1" dirty="0" err="1"/>
              <a:t>contd</a:t>
            </a:r>
            <a:r>
              <a:rPr lang="en-US" sz="3200" b="1" dirty="0"/>
              <a:t>…)</a:t>
            </a:r>
          </a:p>
          <a:p>
            <a:r>
              <a:rPr lang="en-US" sz="3200" dirty="0"/>
              <a:t>b) Calculate the actual outputs of the neurons in the output layer: </a:t>
            </a:r>
          </a:p>
          <a:p>
            <a:endParaRPr lang="en-US" sz="3200" dirty="0"/>
          </a:p>
          <a:p>
            <a:endParaRPr lang="en-US" sz="3200" dirty="0"/>
          </a:p>
          <a:p>
            <a:endParaRPr lang="en-US" sz="3200" dirty="0"/>
          </a:p>
          <a:p>
            <a:r>
              <a:rPr lang="en-US" sz="3200" dirty="0"/>
              <a:t>Where </a:t>
            </a:r>
            <a:r>
              <a:rPr lang="en-US" sz="3200" i="1" dirty="0"/>
              <a:t>m </a:t>
            </a:r>
            <a:r>
              <a:rPr lang="en-US" sz="3200" dirty="0"/>
              <a:t>is the number of inputs of neuron </a:t>
            </a:r>
            <a:r>
              <a:rPr lang="en-US" sz="3200" i="1" dirty="0"/>
              <a:t>k </a:t>
            </a:r>
            <a:r>
              <a:rPr lang="en-US" sz="3200" dirty="0"/>
              <a:t>in the output layer.</a:t>
            </a:r>
            <a:br>
              <a:rPr lang="en-US" sz="3200" dirty="0"/>
            </a:br>
            <a:endParaRPr lang="en-US" dirty="0"/>
          </a:p>
          <a:p>
            <a:endParaRPr lang="en-US" dirty="0"/>
          </a:p>
        </p:txBody>
      </p:sp>
      <p:pic>
        <p:nvPicPr>
          <p:cNvPr id="8" name="Picture 7"/>
          <p:cNvPicPr>
            <a:picLocks noChangeAspect="1"/>
          </p:cNvPicPr>
          <p:nvPr/>
        </p:nvPicPr>
        <p:blipFill>
          <a:blip r:embed="rId2"/>
          <a:stretch>
            <a:fillRect/>
          </a:stretch>
        </p:blipFill>
        <p:spPr>
          <a:xfrm>
            <a:off x="1066800" y="2447145"/>
            <a:ext cx="5410200" cy="1087410"/>
          </a:xfrm>
          <a:prstGeom prst="rect">
            <a:avLst/>
          </a:prstGeom>
        </p:spPr>
      </p:pic>
    </p:spTree>
    <p:extLst>
      <p:ext uri="{BB962C8B-B14F-4D97-AF65-F5344CB8AC3E}">
        <p14:creationId xmlns:p14="http://schemas.microsoft.com/office/powerpoint/2010/main" val="223297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Propagation Training Algorithm</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28</a:t>
            </a:fld>
            <a:endParaRPr kumimoji="0" lang="en-US" sz="2800" dirty="0"/>
          </a:p>
        </p:txBody>
      </p:sp>
      <p:sp>
        <p:nvSpPr>
          <p:cNvPr id="7" name="Content Placeholder 6"/>
          <p:cNvSpPr>
            <a:spLocks noGrp="1"/>
          </p:cNvSpPr>
          <p:nvPr>
            <p:ph sz="quarter" idx="13"/>
          </p:nvPr>
        </p:nvSpPr>
        <p:spPr/>
        <p:txBody>
          <a:bodyPr>
            <a:noAutofit/>
          </a:bodyPr>
          <a:lstStyle/>
          <a:p>
            <a:r>
              <a:rPr lang="en-US" sz="2000" b="1" dirty="0"/>
              <a:t>Step 3: weight Training</a:t>
            </a:r>
          </a:p>
          <a:p>
            <a:r>
              <a:rPr lang="en-US" sz="2000" dirty="0"/>
              <a:t>Update the weights in the back-propagation network propagating backward the errors associated with output neurons.</a:t>
            </a:r>
          </a:p>
          <a:p>
            <a:r>
              <a:rPr lang="en-US" sz="2000" dirty="0"/>
              <a:t>(a) Calculate the error gradient for the neurons in the output layer:</a:t>
            </a:r>
          </a:p>
          <a:p>
            <a:endParaRPr lang="en-US" sz="1800" dirty="0"/>
          </a:p>
          <a:p>
            <a:endParaRPr lang="en-US" sz="1800" dirty="0"/>
          </a:p>
        </p:txBody>
      </p:sp>
      <p:pic>
        <p:nvPicPr>
          <p:cNvPr id="8" name="Picture 7"/>
          <p:cNvPicPr>
            <a:picLocks noChangeAspect="1"/>
          </p:cNvPicPr>
          <p:nvPr/>
        </p:nvPicPr>
        <p:blipFill>
          <a:blip r:embed="rId2"/>
          <a:stretch>
            <a:fillRect/>
          </a:stretch>
        </p:blipFill>
        <p:spPr>
          <a:xfrm>
            <a:off x="1447800" y="3006036"/>
            <a:ext cx="4572000" cy="2107781"/>
          </a:xfrm>
          <a:prstGeom prst="rect">
            <a:avLst/>
          </a:prstGeom>
        </p:spPr>
      </p:pic>
    </p:spTree>
    <p:extLst>
      <p:ext uri="{BB962C8B-B14F-4D97-AF65-F5344CB8AC3E}">
        <p14:creationId xmlns:p14="http://schemas.microsoft.com/office/powerpoint/2010/main" val="2609660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Propagation Training Algorithm</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29</a:t>
            </a:fld>
            <a:endParaRPr kumimoji="0" lang="en-US" sz="2800" dirty="0"/>
          </a:p>
        </p:txBody>
      </p:sp>
      <p:sp>
        <p:nvSpPr>
          <p:cNvPr id="7" name="Content Placeholder 6"/>
          <p:cNvSpPr>
            <a:spLocks noGrp="1"/>
          </p:cNvSpPr>
          <p:nvPr>
            <p:ph sz="quarter" idx="13"/>
          </p:nvPr>
        </p:nvSpPr>
        <p:spPr/>
        <p:txBody>
          <a:bodyPr>
            <a:normAutofit/>
          </a:bodyPr>
          <a:lstStyle/>
          <a:p>
            <a:r>
              <a:rPr lang="en-US" sz="2400" b="1" dirty="0"/>
              <a:t>Step 3: weight Training(</a:t>
            </a:r>
            <a:r>
              <a:rPr lang="en-US" sz="2400" b="1" dirty="0" err="1"/>
              <a:t>contd</a:t>
            </a:r>
            <a:r>
              <a:rPr lang="en-US" sz="2400" b="1" dirty="0"/>
              <a:t>…)</a:t>
            </a:r>
          </a:p>
          <a:p>
            <a:r>
              <a:rPr lang="en-US" sz="2400" dirty="0"/>
              <a:t>(b) Calculate the error gradient for the neurons in the hidden layer:</a:t>
            </a:r>
          </a:p>
        </p:txBody>
      </p:sp>
      <p:pic>
        <p:nvPicPr>
          <p:cNvPr id="8" name="Picture 7"/>
          <p:cNvPicPr>
            <a:picLocks noChangeAspect="1"/>
          </p:cNvPicPr>
          <p:nvPr/>
        </p:nvPicPr>
        <p:blipFill>
          <a:blip r:embed="rId2"/>
          <a:stretch>
            <a:fillRect/>
          </a:stretch>
        </p:blipFill>
        <p:spPr>
          <a:xfrm>
            <a:off x="2057400" y="2190750"/>
            <a:ext cx="5181600" cy="2866150"/>
          </a:xfrm>
          <a:prstGeom prst="rect">
            <a:avLst/>
          </a:prstGeom>
        </p:spPr>
      </p:pic>
    </p:spTree>
    <p:extLst>
      <p:ext uri="{BB962C8B-B14F-4D97-AF65-F5344CB8AC3E}">
        <p14:creationId xmlns:p14="http://schemas.microsoft.com/office/powerpoint/2010/main" val="97548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sz="quarter" idx="13"/>
          </p:nvPr>
        </p:nvSpPr>
        <p:spPr/>
        <p:txBody>
          <a:bodyPr>
            <a:normAutofit fontScale="92500" lnSpcReduction="10000"/>
          </a:bodyPr>
          <a:lstStyle/>
          <a:p>
            <a:r>
              <a:rPr lang="en-US" dirty="0"/>
              <a:t>Expert System</a:t>
            </a:r>
          </a:p>
          <a:p>
            <a:pPr lvl="1"/>
            <a:r>
              <a:rPr lang="en-US" dirty="0"/>
              <a:t>Architecture of an Expert System</a:t>
            </a:r>
          </a:p>
          <a:p>
            <a:pPr lvl="1"/>
            <a:r>
              <a:rPr lang="en-US" dirty="0"/>
              <a:t>Development of an Expert System</a:t>
            </a:r>
          </a:p>
          <a:p>
            <a:r>
              <a:rPr lang="en-US" dirty="0"/>
              <a:t>Natural Language Processing</a:t>
            </a:r>
          </a:p>
          <a:p>
            <a:pPr lvl="1"/>
            <a:r>
              <a:rPr lang="en-US" dirty="0"/>
              <a:t>Levels of Analysis : Phonetic, Syntactic, Semantic, Pragmatic</a:t>
            </a:r>
          </a:p>
          <a:p>
            <a:r>
              <a:rPr lang="en-US" dirty="0"/>
              <a:t>Introduction to Machine Vision</a:t>
            </a:r>
          </a:p>
          <a:p>
            <a:r>
              <a:rPr lang="en-US" dirty="0"/>
              <a:t>Current Trends and the Future</a:t>
            </a:r>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3</a:t>
            </a:fld>
            <a:endParaRPr kumimoji="0" lang="en-US"/>
          </a:p>
        </p:txBody>
      </p:sp>
    </p:spTree>
    <p:extLst>
      <p:ext uri="{BB962C8B-B14F-4D97-AF65-F5344CB8AC3E}">
        <p14:creationId xmlns:p14="http://schemas.microsoft.com/office/powerpoint/2010/main" val="119868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Propagation Training Algorithm</a:t>
            </a:r>
          </a:p>
        </p:txBody>
      </p:sp>
      <p:sp>
        <p:nvSpPr>
          <p:cNvPr id="5" name="Slide Number Placeholder 4"/>
          <p:cNvSpPr>
            <a:spLocks noGrp="1"/>
          </p:cNvSpPr>
          <p:nvPr>
            <p:ph type="sldNum" sz="quarter" idx="12"/>
          </p:nvPr>
        </p:nvSpPr>
        <p:spPr/>
        <p:txBody>
          <a:bodyPr>
            <a:normAutofit fontScale="25000" lnSpcReduction="20000"/>
          </a:bodyPr>
          <a:lstStyle/>
          <a:p>
            <a:pPr algn="ctr"/>
            <a:fld id="{8F82E0A0-C266-4798-8C8F-B9F91E9DA37E}" type="slidenum">
              <a:rPr kumimoji="0" lang="en-US" sz="2800" b="1" smtClean="0">
                <a:solidFill>
                  <a:srgbClr val="FFFFFF"/>
                </a:solidFill>
              </a:rPr>
              <a:pPr algn="ctr"/>
              <a:t>30</a:t>
            </a:fld>
            <a:endParaRPr kumimoji="0" lang="en-US" sz="2800" dirty="0"/>
          </a:p>
        </p:txBody>
      </p:sp>
      <p:sp>
        <p:nvSpPr>
          <p:cNvPr id="7" name="Content Placeholder 6"/>
          <p:cNvSpPr>
            <a:spLocks noGrp="1"/>
          </p:cNvSpPr>
          <p:nvPr>
            <p:ph sz="quarter" idx="13"/>
          </p:nvPr>
        </p:nvSpPr>
        <p:spPr/>
        <p:txBody>
          <a:bodyPr>
            <a:normAutofit fontScale="85000" lnSpcReduction="20000"/>
          </a:bodyPr>
          <a:lstStyle/>
          <a:p>
            <a:r>
              <a:rPr lang="en-US" sz="3200" b="1" dirty="0"/>
              <a:t>Step 3: Iteration</a:t>
            </a:r>
          </a:p>
          <a:p>
            <a:r>
              <a:rPr lang="en-US" sz="3200" dirty="0"/>
              <a:t>Increase iteration </a:t>
            </a:r>
            <a:r>
              <a:rPr lang="en-US" sz="3200" i="1" dirty="0"/>
              <a:t>p </a:t>
            </a:r>
            <a:r>
              <a:rPr lang="en-US" sz="3200" dirty="0"/>
              <a:t>by one, go back to </a:t>
            </a:r>
            <a:r>
              <a:rPr lang="en-US" sz="3200" i="1" dirty="0"/>
              <a:t>Step 2 </a:t>
            </a:r>
            <a:r>
              <a:rPr lang="en-US" sz="3200" dirty="0"/>
              <a:t>and repeat the process until the selected error criterion is satisfied.</a:t>
            </a:r>
          </a:p>
          <a:p>
            <a:r>
              <a:rPr lang="en-US" sz="3200" dirty="0"/>
              <a:t>As an example, we may consider the three layer back-propagation network. Suppose that the network is required to perform logical operation Exclusive-OR. Recall that a single-layer perceptron could not do this operation. Now we will apply the three layer net.</a:t>
            </a:r>
          </a:p>
        </p:txBody>
      </p:sp>
    </p:spTree>
    <p:extLst>
      <p:ext uri="{BB962C8B-B14F-4D97-AF65-F5344CB8AC3E}">
        <p14:creationId xmlns:p14="http://schemas.microsoft.com/office/powerpoint/2010/main" val="3316624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sz="half" idx="4294967295"/>
              </p:nvPr>
            </p:nvSpPr>
            <p:spPr>
              <a:xfrm>
                <a:off x="822960" y="1384301"/>
                <a:ext cx="3115492" cy="3017519"/>
              </a:xfrm>
              <a:prstGeom prst="rect">
                <a:avLst/>
              </a:prstGeom>
            </p:spPr>
            <p:txBody>
              <a:bodyPr/>
              <a:lstStyle/>
              <a:p>
                <a:pPr>
                  <a:buFont typeface="Wingdings" panose="05000000000000000000" pitchFamily="2" charset="2"/>
                  <a:buChar char="q"/>
                </a:pPr>
                <a:r>
                  <a:rPr lang="en-US" sz="1800" dirty="0"/>
                  <a:t>The effect of the threshold applied to a neuron in the hidden layer is represented by its weight, </a:t>
                </a:r>
                <a14:m>
                  <m:oMath xmlns:m="http://schemas.openxmlformats.org/officeDocument/2006/math">
                    <m:r>
                      <a:rPr lang="en-US" sz="1800" i="1" smtClean="0">
                        <a:latin typeface="Cambria Math" panose="02040503050406030204" pitchFamily="18" charset="0"/>
                        <a:ea typeface="Cambria Math" panose="02040503050406030204" pitchFamily="18" charset="0"/>
                      </a:rPr>
                      <m:t>𝜃</m:t>
                    </m:r>
                  </m:oMath>
                </a14:m>
                <a:r>
                  <a:rPr lang="en-US" sz="1800" dirty="0"/>
                  <a:t>, connected to a fixed input equal to -1</a:t>
                </a:r>
              </a:p>
              <a:p>
                <a:pPr>
                  <a:buFont typeface="Wingdings" panose="05000000000000000000" pitchFamily="2" charset="2"/>
                  <a:buChar char="q"/>
                </a:pPr>
                <a:r>
                  <a:rPr lang="en-US" sz="1800" dirty="0"/>
                  <a:t>The initial weights and threshold levels are set randomly as follows:</a:t>
                </a:r>
              </a:p>
              <a:p>
                <a:pPr marL="0" indent="0">
                  <a:buNone/>
                </a:pP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half" idx="4294967295"/>
              </p:nvPr>
            </p:nvSpPr>
            <p:spPr>
              <a:xfrm>
                <a:off x="822960" y="1384301"/>
                <a:ext cx="3115492" cy="3017519"/>
              </a:xfrm>
              <a:prstGeom prst="rect">
                <a:avLst/>
              </a:prstGeom>
              <a:blipFill rotWithShape="0">
                <a:blip r:embed="rId2"/>
                <a:stretch>
                  <a:fillRect t="-1010" r="-196"/>
                </a:stretch>
              </a:blipFill>
            </p:spPr>
            <p:txBody>
              <a:bodyPr/>
              <a:lstStyle/>
              <a:p>
                <a:r>
                  <a:rPr lang="en-US">
                    <a:noFill/>
                  </a:rPr>
                  <a:t> </a:t>
                </a:r>
              </a:p>
            </p:txBody>
          </p:sp>
        </mc:Fallback>
      </mc:AlternateContent>
      <p:sp>
        <p:nvSpPr>
          <p:cNvPr id="7" name="Content Placeholder 6"/>
          <p:cNvSpPr>
            <a:spLocks noGrp="1"/>
          </p:cNvSpPr>
          <p:nvPr>
            <p:ph sz="half" idx="4294967295"/>
          </p:nvPr>
        </p:nvSpPr>
        <p:spPr>
          <a:xfrm>
            <a:off x="4663440" y="1384301"/>
            <a:ext cx="3703320" cy="3017520"/>
          </a:xfrm>
          <a:prstGeom prst="rect">
            <a:avLst/>
          </a:prstGeom>
        </p:spPr>
        <p:txBody>
          <a:bodyPr/>
          <a:lstStyle/>
          <a:p>
            <a:endParaRPr lang="en-US"/>
          </a:p>
        </p:txBody>
      </p:sp>
      <p:pic>
        <p:nvPicPr>
          <p:cNvPr id="8" name="Picture 7"/>
          <p:cNvPicPr>
            <a:picLocks noChangeAspect="1"/>
          </p:cNvPicPr>
          <p:nvPr/>
        </p:nvPicPr>
        <p:blipFill>
          <a:blip r:embed="rId3"/>
          <a:stretch>
            <a:fillRect/>
          </a:stretch>
        </p:blipFill>
        <p:spPr>
          <a:xfrm>
            <a:off x="4005297" y="1403537"/>
            <a:ext cx="4284617" cy="2979046"/>
          </a:xfrm>
          <a:prstGeom prst="rect">
            <a:avLst/>
          </a:prstGeom>
        </p:spPr>
      </p:pic>
      <p:pic>
        <p:nvPicPr>
          <p:cNvPr id="9" name="Picture 8"/>
          <p:cNvPicPr>
            <a:picLocks noChangeAspect="1"/>
          </p:cNvPicPr>
          <p:nvPr/>
        </p:nvPicPr>
        <p:blipFill>
          <a:blip r:embed="rId4"/>
          <a:stretch>
            <a:fillRect/>
          </a:stretch>
        </p:blipFill>
        <p:spPr>
          <a:xfrm>
            <a:off x="928228" y="3975061"/>
            <a:ext cx="2904955" cy="426759"/>
          </a:xfrm>
          <a:prstGeom prst="rect">
            <a:avLst/>
          </a:prstGeom>
        </p:spPr>
      </p:pic>
      <mc:AlternateContent xmlns:mc="http://schemas.openxmlformats.org/markup-compatibility/2006" xmlns:a14="http://schemas.microsoft.com/office/drawing/2010/main">
        <mc:Choice Requires="a14">
          <p:sp>
            <p:nvSpPr>
              <p:cNvPr id="10" name="TextBox 9"/>
              <p:cNvSpPr txBox="1"/>
              <p:nvPr/>
            </p:nvSpPr>
            <p:spPr>
              <a:xfrm>
                <a:off x="5439809" y="2928385"/>
                <a:ext cx="399198" cy="30008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rPr>
                          </m:ctrlPr>
                        </m:sSubPr>
                        <m:e>
                          <m:r>
                            <a:rPr lang="en-US" sz="1350" i="1">
                              <a:latin typeface="Cambria Math" panose="02040503050406030204" pitchFamily="18" charset="0"/>
                            </a:rPr>
                            <m:t>𝑤</m:t>
                          </m:r>
                        </m:e>
                        <m:sub>
                          <m:r>
                            <a:rPr lang="en-US" sz="1350" i="1">
                              <a:latin typeface="Cambria Math" panose="02040503050406030204" pitchFamily="18" charset="0"/>
                            </a:rPr>
                            <m:t>14</m:t>
                          </m:r>
                        </m:sub>
                      </m:sSub>
                    </m:oMath>
                  </m:oMathPara>
                </a14:m>
                <a:endParaRPr lang="en-US" sz="1350" dirty="0"/>
              </a:p>
            </p:txBody>
          </p:sp>
        </mc:Choice>
        <mc:Fallback xmlns="">
          <p:sp>
            <p:nvSpPr>
              <p:cNvPr id="10" name="TextBox 9"/>
              <p:cNvSpPr txBox="1">
                <a:spLocks noRot="1" noChangeAspect="1" noMove="1" noResize="1" noEditPoints="1" noAdjustHandles="1" noChangeArrowheads="1" noChangeShapeType="1" noTextEdit="1"/>
              </p:cNvSpPr>
              <p:nvPr/>
            </p:nvSpPr>
            <p:spPr>
              <a:xfrm>
                <a:off x="7253079" y="3904514"/>
                <a:ext cx="532264"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3423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22960" y="1384300"/>
                <a:ext cx="7543800" cy="3332078"/>
              </a:xfrm>
            </p:spPr>
            <p:txBody>
              <a:bodyPr>
                <a:normAutofit fontScale="62500" lnSpcReduction="20000"/>
              </a:bodyPr>
              <a:lstStyle/>
              <a:p>
                <a:r>
                  <a:rPr lang="en-US" dirty="0"/>
                  <a:t>We consider a training set where inputs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are equal to 1 and desired output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𝑑</m:t>
                        </m:r>
                        <m:r>
                          <a:rPr lang="en-US" b="0" i="1" smtClean="0">
                            <a:latin typeface="Cambria Math" panose="02040503050406030204" pitchFamily="18" charset="0"/>
                          </a:rPr>
                          <m:t>,5</m:t>
                        </m:r>
                      </m:sub>
                    </m:sSub>
                  </m:oMath>
                </a14:m>
                <a:r>
                  <a:rPr lang="en-US" dirty="0"/>
                  <a:t> is 0. The actual output of neurons 3 and 4 in the hidden layers are calculated as:</a:t>
                </a:r>
              </a:p>
              <a:p>
                <a:endParaRPr lang="en-US" dirty="0"/>
              </a:p>
              <a:p>
                <a:endParaRPr lang="en-US" dirty="0"/>
              </a:p>
              <a:p>
                <a:endParaRPr lang="en-US" dirty="0"/>
              </a:p>
              <a:p>
                <a:r>
                  <a:rPr lang="en-US" dirty="0"/>
                  <a:t>Now the actual output of neuron 5 in the output layer is determined as: </a:t>
                </a:r>
              </a:p>
              <a:p>
                <a:endParaRPr lang="en-US" dirty="0"/>
              </a:p>
              <a:p>
                <a:pPr marL="0" indent="0">
                  <a:buNone/>
                </a:pPr>
                <a:endParaRPr lang="en-US" dirty="0"/>
              </a:p>
              <a:p>
                <a:pPr marL="0" indent="0">
                  <a:buNone/>
                </a:pPr>
                <a:r>
                  <a:rPr lang="en-US" dirty="0"/>
                  <a:t> Thus, the following error is obtained:</a:t>
                </a:r>
              </a:p>
              <a:p>
                <a:endParaRPr lang="en-US" dirty="0"/>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22960" y="1384300"/>
                <a:ext cx="7543800" cy="3332078"/>
              </a:xfrm>
              <a:blipFill rotWithShape="0">
                <a:blip r:embed="rId2"/>
                <a:stretch>
                  <a:fillRect t="-2377"/>
                </a:stretch>
              </a:blipFill>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1295400" y="2156296"/>
            <a:ext cx="5407819" cy="825745"/>
          </a:xfrm>
          <a:prstGeom prst="rect">
            <a:avLst/>
          </a:prstGeom>
        </p:spPr>
      </p:pic>
      <p:pic>
        <p:nvPicPr>
          <p:cNvPr id="8" name="Picture 7"/>
          <p:cNvPicPr>
            <a:picLocks noChangeAspect="1"/>
          </p:cNvPicPr>
          <p:nvPr/>
        </p:nvPicPr>
        <p:blipFill>
          <a:blip r:embed="rId4"/>
          <a:stretch>
            <a:fillRect/>
          </a:stretch>
        </p:blipFill>
        <p:spPr>
          <a:xfrm>
            <a:off x="1295399" y="3374034"/>
            <a:ext cx="5407819" cy="469404"/>
          </a:xfrm>
          <a:prstGeom prst="rect">
            <a:avLst/>
          </a:prstGeom>
        </p:spPr>
      </p:pic>
      <p:pic>
        <p:nvPicPr>
          <p:cNvPr id="9" name="Picture 8"/>
          <p:cNvPicPr>
            <a:picLocks noChangeAspect="1"/>
          </p:cNvPicPr>
          <p:nvPr/>
        </p:nvPicPr>
        <p:blipFill>
          <a:blip r:embed="rId5"/>
          <a:stretch>
            <a:fillRect/>
          </a:stretch>
        </p:blipFill>
        <p:spPr>
          <a:xfrm>
            <a:off x="1295399" y="4235431"/>
            <a:ext cx="3506829" cy="482352"/>
          </a:xfrm>
          <a:prstGeom prst="rect">
            <a:avLst/>
          </a:prstGeom>
        </p:spPr>
      </p:pic>
    </p:spTree>
    <p:extLst>
      <p:ext uri="{BB962C8B-B14F-4D97-AF65-F5344CB8AC3E}">
        <p14:creationId xmlns:p14="http://schemas.microsoft.com/office/powerpoint/2010/main" val="440472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 Three-layer network for solving the Exclusive-OR operation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822960" y="1384300"/>
                <a:ext cx="7543800" cy="3332078"/>
              </a:xfrm>
            </p:spPr>
            <p:txBody>
              <a:bodyPr>
                <a:normAutofit fontScale="77500" lnSpcReduction="20000"/>
              </a:bodyPr>
              <a:lstStyle/>
              <a:p>
                <a:pPr>
                  <a:buFont typeface="Wingdings" panose="05000000000000000000" pitchFamily="2" charset="2"/>
                  <a:buChar char="q"/>
                </a:pPr>
                <a:r>
                  <a:rPr lang="en-US" dirty="0"/>
                  <a:t>The next step is weight training. To update the weights and threshold levels in our network, we propagate the error,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ℯ</m:t>
                        </m:r>
                      </m:e>
                      <m:sub/>
                    </m:sSub>
                  </m:oMath>
                </a14:m>
                <a:r>
                  <a:rPr lang="en-US" dirty="0"/>
                  <a:t>, from the output layer backward to the input layer.</a:t>
                </a:r>
              </a:p>
              <a:p>
                <a:pPr>
                  <a:buFont typeface="Wingdings" panose="05000000000000000000" pitchFamily="2" charset="2"/>
                  <a:buChar char="q"/>
                </a:pPr>
                <a:r>
                  <a:rPr lang="en-US" dirty="0"/>
                  <a:t>First, we calculate the error gradient for neuron 5 in the output layer</a:t>
                </a:r>
              </a:p>
              <a:p>
                <a:pPr marL="0" indent="0">
                  <a:buNone/>
                </a:pPr>
                <a:endParaRPr lang="en-US" dirty="0"/>
              </a:p>
              <a:p>
                <a:pPr marL="0" indent="0">
                  <a:buNone/>
                </a:pPr>
                <a:endParaRPr lang="en-US" dirty="0"/>
              </a:p>
              <a:p>
                <a:pPr>
                  <a:buFont typeface="Wingdings" panose="05000000000000000000" pitchFamily="2" charset="2"/>
                  <a:buChar char="q"/>
                </a:pPr>
                <a:r>
                  <a:rPr lang="en-US" dirty="0"/>
                  <a:t>Then we determine the weight corrections assuming that the learning rate parameter,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is equal to 0.1</a:t>
                </a:r>
              </a:p>
              <a:p>
                <a:endParaRPr lang="en-US" dirty="0"/>
              </a:p>
              <a:p>
                <a:endParaRPr lang="en-US" dirty="0"/>
              </a:p>
              <a:p>
                <a:endParaRPr 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822960" y="1384300"/>
                <a:ext cx="7543800" cy="3332078"/>
              </a:xfrm>
              <a:blipFill rotWithShape="0">
                <a:blip r:embed="rId2"/>
                <a:stretch>
                  <a:fillRect l="-81" t="-3108" r="-727"/>
                </a:stretch>
              </a:blipFill>
            </p:spPr>
            <p:txBody>
              <a:bodyPr/>
              <a:lstStyle/>
              <a:p>
                <a:r>
                  <a:rPr lang="en-US">
                    <a:noFill/>
                  </a:rPr>
                  <a:t> </a:t>
                </a:r>
              </a:p>
            </p:txBody>
          </p:sp>
        </mc:Fallback>
      </mc:AlternateContent>
      <p:pic>
        <p:nvPicPr>
          <p:cNvPr id="2" name="Picture 1"/>
          <p:cNvPicPr>
            <a:picLocks noChangeAspect="1"/>
          </p:cNvPicPr>
          <p:nvPr/>
        </p:nvPicPr>
        <p:blipFill>
          <a:blip r:embed="rId3"/>
          <a:stretch>
            <a:fillRect/>
          </a:stretch>
        </p:blipFill>
        <p:spPr>
          <a:xfrm>
            <a:off x="1143001" y="2875548"/>
            <a:ext cx="4596609" cy="516418"/>
          </a:xfrm>
          <a:prstGeom prst="rect">
            <a:avLst/>
          </a:prstGeom>
        </p:spPr>
      </p:pic>
      <p:pic>
        <p:nvPicPr>
          <p:cNvPr id="3" name="Picture 2"/>
          <p:cNvPicPr>
            <a:picLocks noChangeAspect="1"/>
          </p:cNvPicPr>
          <p:nvPr/>
        </p:nvPicPr>
        <p:blipFill>
          <a:blip r:embed="rId4"/>
          <a:stretch>
            <a:fillRect/>
          </a:stretch>
        </p:blipFill>
        <p:spPr>
          <a:xfrm>
            <a:off x="1143001" y="4177025"/>
            <a:ext cx="5029199" cy="986245"/>
          </a:xfrm>
          <a:prstGeom prst="rect">
            <a:avLst/>
          </a:prstGeom>
        </p:spPr>
      </p:pic>
    </p:spTree>
    <p:extLst>
      <p:ext uri="{BB962C8B-B14F-4D97-AF65-F5344CB8AC3E}">
        <p14:creationId xmlns:p14="http://schemas.microsoft.com/office/powerpoint/2010/main" val="1322748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 Three-layer network for solving the Exclusive-OR operation</a:t>
            </a:r>
          </a:p>
        </p:txBody>
      </p:sp>
      <p:sp>
        <p:nvSpPr>
          <p:cNvPr id="6" name="Content Placeholder 5"/>
          <p:cNvSpPr>
            <a:spLocks noGrp="1"/>
          </p:cNvSpPr>
          <p:nvPr>
            <p:ph idx="1"/>
          </p:nvPr>
        </p:nvSpPr>
        <p:spPr>
          <a:xfrm>
            <a:off x="822960" y="1384300"/>
            <a:ext cx="7543800" cy="3332078"/>
          </a:xfrm>
        </p:spPr>
        <p:txBody>
          <a:bodyPr/>
          <a:lstStyle/>
          <a:p>
            <a:pPr>
              <a:buFont typeface="Wingdings" panose="05000000000000000000" pitchFamily="2" charset="2"/>
              <a:buChar char="q"/>
            </a:pPr>
            <a:r>
              <a:rPr lang="en-US" sz="2400" dirty="0"/>
              <a:t>Now we calculate the error gradients for neuron 3 and 4 in the hidden layer:</a:t>
            </a: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a:buFont typeface="Wingdings" panose="05000000000000000000" pitchFamily="2" charset="2"/>
              <a:buChar char="q"/>
            </a:pPr>
            <a:r>
              <a:rPr lang="en-US" sz="2400" dirty="0"/>
              <a:t>We, then, determine the weight corrections:</a:t>
            </a:r>
          </a:p>
          <a:p>
            <a:pPr>
              <a:buFont typeface="Wingdings" panose="05000000000000000000" pitchFamily="2" charset="2"/>
              <a:buChar char="q"/>
            </a:pPr>
            <a:endParaRPr lang="en-US" sz="2400" dirty="0"/>
          </a:p>
          <a:p>
            <a:endParaRPr lang="en-US" dirty="0"/>
          </a:p>
        </p:txBody>
      </p:sp>
      <p:pic>
        <p:nvPicPr>
          <p:cNvPr id="4" name="Picture 3"/>
          <p:cNvPicPr>
            <a:picLocks noChangeAspect="1"/>
          </p:cNvPicPr>
          <p:nvPr/>
        </p:nvPicPr>
        <p:blipFill>
          <a:blip r:embed="rId2"/>
          <a:stretch>
            <a:fillRect/>
          </a:stretch>
        </p:blipFill>
        <p:spPr>
          <a:xfrm>
            <a:off x="1092467" y="2313641"/>
            <a:ext cx="5384534" cy="715309"/>
          </a:xfrm>
          <a:prstGeom prst="rect">
            <a:avLst/>
          </a:prstGeom>
        </p:spPr>
      </p:pic>
      <p:pic>
        <p:nvPicPr>
          <p:cNvPr id="7" name="Picture 6"/>
          <p:cNvPicPr>
            <a:picLocks noChangeAspect="1"/>
          </p:cNvPicPr>
          <p:nvPr/>
        </p:nvPicPr>
        <p:blipFill>
          <a:blip r:embed="rId3"/>
          <a:stretch>
            <a:fillRect/>
          </a:stretch>
        </p:blipFill>
        <p:spPr>
          <a:xfrm>
            <a:off x="1600200" y="3483573"/>
            <a:ext cx="4267200" cy="1464961"/>
          </a:xfrm>
          <a:prstGeom prst="rect">
            <a:avLst/>
          </a:prstGeom>
        </p:spPr>
      </p:pic>
    </p:spTree>
    <p:extLst>
      <p:ext uri="{BB962C8B-B14F-4D97-AF65-F5344CB8AC3E}">
        <p14:creationId xmlns:p14="http://schemas.microsoft.com/office/powerpoint/2010/main" val="3190044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 Three-layer network for solving the Exclusive-OR operation</a:t>
            </a:r>
          </a:p>
        </p:txBody>
      </p:sp>
      <p:sp>
        <p:nvSpPr>
          <p:cNvPr id="6" name="Content Placeholder 5"/>
          <p:cNvSpPr>
            <a:spLocks noGrp="1"/>
          </p:cNvSpPr>
          <p:nvPr>
            <p:ph sz="half" idx="4294967295"/>
          </p:nvPr>
        </p:nvSpPr>
        <p:spPr>
          <a:xfrm>
            <a:off x="822960" y="1384301"/>
            <a:ext cx="3703320" cy="3017519"/>
          </a:xfrm>
          <a:prstGeom prst="rect">
            <a:avLst/>
          </a:prstGeom>
        </p:spPr>
        <p:txBody>
          <a:bodyPr>
            <a:normAutofit lnSpcReduction="10000"/>
          </a:bodyPr>
          <a:lstStyle/>
          <a:p>
            <a:pPr>
              <a:buFont typeface="Wingdings" panose="05000000000000000000" pitchFamily="2" charset="2"/>
              <a:buChar char="q"/>
            </a:pPr>
            <a:r>
              <a:rPr lang="en-US" dirty="0"/>
              <a:t>At last, we update all weights and thresholds</a:t>
            </a:r>
          </a:p>
          <a:p>
            <a:pPr>
              <a:buFont typeface="Wingdings" panose="05000000000000000000" pitchFamily="2" charset="2"/>
              <a:buChar char="q"/>
            </a:pPr>
            <a:r>
              <a:rPr lang="en-US" dirty="0"/>
              <a:t>The training process is updated till the sum of squared error is less than 0.001</a:t>
            </a:r>
          </a:p>
          <a:p>
            <a:pPr>
              <a:buFont typeface="Wingdings" panose="05000000000000000000" pitchFamily="2" charset="2"/>
              <a:buChar char="q"/>
            </a:pPr>
            <a:endParaRPr lang="en-US" dirty="0"/>
          </a:p>
          <a:p>
            <a:endParaRPr lang="en-US" dirty="0"/>
          </a:p>
        </p:txBody>
      </p:sp>
      <p:sp>
        <p:nvSpPr>
          <p:cNvPr id="3" name="Content Placeholder 2"/>
          <p:cNvSpPr>
            <a:spLocks noGrp="1"/>
          </p:cNvSpPr>
          <p:nvPr>
            <p:ph sz="half" idx="4294967295"/>
          </p:nvPr>
        </p:nvSpPr>
        <p:spPr>
          <a:xfrm>
            <a:off x="4663440" y="1384301"/>
            <a:ext cx="3703320" cy="3017520"/>
          </a:xfrm>
          <a:prstGeom prst="rect">
            <a:avLst/>
          </a:prstGeom>
        </p:spPr>
        <p:txBody>
          <a:bodyPr>
            <a:normAutofit/>
          </a:bodyPr>
          <a:lstStyle/>
          <a:p>
            <a:endParaRPr lang="en-US"/>
          </a:p>
        </p:txBody>
      </p:sp>
      <p:pic>
        <p:nvPicPr>
          <p:cNvPr id="2" name="Picture 1"/>
          <p:cNvPicPr>
            <a:picLocks noChangeAspect="1"/>
          </p:cNvPicPr>
          <p:nvPr/>
        </p:nvPicPr>
        <p:blipFill>
          <a:blip r:embed="rId2"/>
          <a:stretch>
            <a:fillRect/>
          </a:stretch>
        </p:blipFill>
        <p:spPr>
          <a:xfrm>
            <a:off x="4663441" y="1384301"/>
            <a:ext cx="3668879" cy="2923986"/>
          </a:xfrm>
          <a:prstGeom prst="rect">
            <a:avLst/>
          </a:prstGeom>
        </p:spPr>
      </p:pic>
    </p:spTree>
    <p:extLst>
      <p:ext uri="{BB962C8B-B14F-4D97-AF65-F5344CB8AC3E}">
        <p14:creationId xmlns:p14="http://schemas.microsoft.com/office/powerpoint/2010/main" val="390180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Example: Three-layer network for solving the Exclusive-OR operation</a:t>
            </a:r>
          </a:p>
        </p:txBody>
      </p:sp>
      <p:sp>
        <p:nvSpPr>
          <p:cNvPr id="6" name="Content Placeholder 5"/>
          <p:cNvSpPr>
            <a:spLocks noGrp="1"/>
          </p:cNvSpPr>
          <p:nvPr>
            <p:ph idx="1"/>
          </p:nvPr>
        </p:nvSpPr>
        <p:spPr/>
        <p:txBody>
          <a:bodyPr>
            <a:normAutofit/>
          </a:bodyPr>
          <a:lstStyle/>
          <a:p>
            <a:pPr>
              <a:buFont typeface="Wingdings" panose="05000000000000000000" pitchFamily="2" charset="2"/>
              <a:buChar char="q"/>
            </a:pPr>
            <a:r>
              <a:rPr lang="en-US" dirty="0"/>
              <a:t>The Final results of three layer network learning is:</a:t>
            </a:r>
          </a:p>
          <a:p>
            <a:pPr>
              <a:buFont typeface="Wingdings" panose="05000000000000000000" pitchFamily="2" charset="2"/>
              <a:buChar char="q"/>
            </a:pPr>
            <a:endParaRPr lang="en-US" dirty="0"/>
          </a:p>
          <a:p>
            <a:endParaRPr lang="en-US" dirty="0"/>
          </a:p>
        </p:txBody>
      </p:sp>
      <p:pic>
        <p:nvPicPr>
          <p:cNvPr id="4" name="Picture 3"/>
          <p:cNvPicPr>
            <a:picLocks noChangeAspect="1"/>
          </p:cNvPicPr>
          <p:nvPr/>
        </p:nvPicPr>
        <p:blipFill>
          <a:blip r:embed="rId2"/>
          <a:stretch>
            <a:fillRect/>
          </a:stretch>
        </p:blipFill>
        <p:spPr>
          <a:xfrm>
            <a:off x="1219200" y="1954083"/>
            <a:ext cx="6519100" cy="2522667"/>
          </a:xfrm>
          <a:prstGeom prst="rect">
            <a:avLst/>
          </a:prstGeom>
        </p:spPr>
      </p:pic>
    </p:spTree>
    <p:extLst>
      <p:ext uri="{BB962C8B-B14F-4D97-AF65-F5344CB8AC3E}">
        <p14:creationId xmlns:p14="http://schemas.microsoft.com/office/powerpoint/2010/main" val="987251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a:t>
            </a:r>
          </a:p>
        </p:txBody>
      </p:sp>
      <p:sp>
        <p:nvSpPr>
          <p:cNvPr id="3" name="Content Placeholder 2"/>
          <p:cNvSpPr>
            <a:spLocks noGrp="1"/>
          </p:cNvSpPr>
          <p:nvPr>
            <p:ph idx="1"/>
          </p:nvPr>
        </p:nvSpPr>
        <p:spPr>
          <a:xfrm>
            <a:off x="822960" y="1384300"/>
            <a:ext cx="7543800" cy="3759200"/>
          </a:xfrm>
        </p:spPr>
        <p:txBody>
          <a:bodyPr>
            <a:normAutofit fontScale="70000" lnSpcReduction="20000"/>
          </a:bodyPr>
          <a:lstStyle/>
          <a:p>
            <a:pPr>
              <a:buFont typeface="Wingdings" panose="05000000000000000000" pitchFamily="2" charset="2"/>
              <a:buChar char="q"/>
            </a:pPr>
            <a:r>
              <a:rPr lang="en-US" dirty="0"/>
              <a:t>Gradient descent is an iterative minimization method. The gradient of the error function always</a:t>
            </a:r>
            <a:br>
              <a:rPr lang="en-US" dirty="0"/>
            </a:br>
            <a:r>
              <a:rPr lang="en-US" dirty="0"/>
              <a:t>shows in the direction of the steepest ascent of the error function.</a:t>
            </a:r>
          </a:p>
          <a:p>
            <a:pPr>
              <a:buFont typeface="Wingdings" panose="05000000000000000000" pitchFamily="2" charset="2"/>
              <a:buChar char="q"/>
            </a:pPr>
            <a:r>
              <a:rPr lang="en-US" dirty="0"/>
              <a:t>It is determined as the derivative of the  activation function multiplied by the error at the neuron output</a:t>
            </a:r>
          </a:p>
          <a:p>
            <a:pPr marL="0" indent="0">
              <a:buNone/>
            </a:pPr>
            <a:r>
              <a:rPr lang="en-US" dirty="0"/>
              <a:t>For Neuron </a:t>
            </a:r>
            <a:r>
              <a:rPr lang="en-US" i="1" dirty="0"/>
              <a:t>k </a:t>
            </a:r>
            <a:r>
              <a:rPr lang="en-US" dirty="0"/>
              <a:t>in the output layer </a:t>
            </a:r>
          </a:p>
          <a:p>
            <a:pPr marL="0" indent="0">
              <a:buNone/>
            </a:pPr>
            <a:endParaRPr lang="en-US" dirty="0"/>
          </a:p>
          <a:p>
            <a:pPr marL="0" indent="0">
              <a:buNone/>
            </a:pPr>
            <a:endParaRPr lang="en-US" dirty="0"/>
          </a:p>
          <a:p>
            <a:pPr marL="0" indent="0">
              <a:buNone/>
            </a:pPr>
            <a:endParaRPr lang="en-US" dirty="0"/>
          </a:p>
          <a:p>
            <a:pPr marL="0" indent="0">
              <a:buNone/>
            </a:pPr>
            <a:r>
              <a:rPr lang="en-US" dirty="0"/>
              <a:t>Where, </a:t>
            </a:r>
            <a:r>
              <a:rPr lang="en-US" dirty="0" err="1"/>
              <a:t>y</a:t>
            </a:r>
            <a:r>
              <a:rPr lang="en-US" dirty="0" err="1">
                <a:effectLst>
                  <a:outerShdw blurRad="38100" dist="38100" dir="2700000" algn="tl">
                    <a:srgbClr val="000000">
                      <a:alpha val="43137"/>
                    </a:srgbClr>
                  </a:outerShdw>
                </a:effectLst>
              </a:rPr>
              <a:t>k</a:t>
            </a:r>
            <a:r>
              <a:rPr lang="en-US" dirty="0"/>
              <a:t>(p) is the output of neuron k at iteration p, and </a:t>
            </a:r>
            <a:r>
              <a:rPr lang="en-US" dirty="0" err="1"/>
              <a:t>Xk</a:t>
            </a:r>
            <a:r>
              <a:rPr lang="en-US" dirty="0"/>
              <a:t>(p) is the net weighted input of neuron k at same iteration.</a:t>
            </a:r>
            <a:br>
              <a:rPr lang="en-US" dirty="0"/>
            </a:br>
            <a:endParaRPr lang="en-US" dirty="0"/>
          </a:p>
        </p:txBody>
      </p:sp>
      <p:pic>
        <p:nvPicPr>
          <p:cNvPr id="4" name="Picture 3"/>
          <p:cNvPicPr>
            <a:picLocks noChangeAspect="1"/>
          </p:cNvPicPr>
          <p:nvPr/>
        </p:nvPicPr>
        <p:blipFill>
          <a:blip r:embed="rId2"/>
          <a:stretch>
            <a:fillRect/>
          </a:stretch>
        </p:blipFill>
        <p:spPr>
          <a:xfrm>
            <a:off x="1066800" y="3146646"/>
            <a:ext cx="2346960" cy="824437"/>
          </a:xfrm>
          <a:prstGeom prst="rect">
            <a:avLst/>
          </a:prstGeom>
        </p:spPr>
      </p:pic>
    </p:spTree>
    <p:extLst>
      <p:ext uri="{BB962C8B-B14F-4D97-AF65-F5344CB8AC3E}">
        <p14:creationId xmlns:p14="http://schemas.microsoft.com/office/powerpoint/2010/main" val="40371100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Hopfield Network</a:t>
            </a:r>
          </a:p>
        </p:txBody>
      </p:sp>
      <p:sp>
        <p:nvSpPr>
          <p:cNvPr id="3" name="Content Placeholder 2"/>
          <p:cNvSpPr>
            <a:spLocks noGrp="1"/>
          </p:cNvSpPr>
          <p:nvPr>
            <p:ph idx="1"/>
          </p:nvPr>
        </p:nvSpPr>
        <p:spPr/>
        <p:txBody>
          <a:bodyPr>
            <a:normAutofit fontScale="92500" lnSpcReduction="10000"/>
          </a:bodyPr>
          <a:lstStyle/>
          <a:p>
            <a:r>
              <a:rPr lang="en-US" dirty="0"/>
              <a:t>neural networks with feedback – Hopfield networks</a:t>
            </a:r>
          </a:p>
          <a:p>
            <a:r>
              <a:rPr lang="en-US" dirty="0"/>
              <a:t>presence of such loops has a profound impact on the learning capability of the network</a:t>
            </a:r>
          </a:p>
          <a:p>
            <a:r>
              <a:rPr lang="en-US" dirty="0"/>
              <a:t>After applying a new input, the network output is calculated and feedback to adjust the input. Then the output is calculated again, and the process is repeated until the output becomes constant.[Working mechanism of Recurrent network]</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38</a:t>
            </a:fld>
            <a:endParaRPr lang="en-US"/>
          </a:p>
        </p:txBody>
      </p:sp>
    </p:spTree>
    <p:extLst>
      <p:ext uri="{BB962C8B-B14F-4D97-AF65-F5344CB8AC3E}">
        <p14:creationId xmlns:p14="http://schemas.microsoft.com/office/powerpoint/2010/main" val="515292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Hopfield Network</a:t>
            </a:r>
          </a:p>
        </p:txBody>
      </p:sp>
      <p:sp>
        <p:nvSpPr>
          <p:cNvPr id="3" name="Content Placeholder 2"/>
          <p:cNvSpPr>
            <a:spLocks noGrp="1"/>
          </p:cNvSpPr>
          <p:nvPr>
            <p:ph idx="1"/>
          </p:nvPr>
        </p:nvSpPr>
        <p:spPr/>
        <p:txBody>
          <a:bodyPr/>
          <a:lstStyle/>
          <a:p>
            <a:r>
              <a:rPr lang="en-US" dirty="0"/>
              <a:t>Refer Hopfield Network training algorithm in </a:t>
            </a:r>
            <a:r>
              <a:rPr lang="en-US" dirty="0" err="1"/>
              <a:t>Negnevitskey’s</a:t>
            </a:r>
            <a:r>
              <a:rPr lang="en-US" dirty="0"/>
              <a:t> Book [page 212]</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39</a:t>
            </a:fld>
            <a:endParaRPr lang="en-US"/>
          </a:p>
        </p:txBody>
      </p:sp>
    </p:spTree>
    <p:extLst>
      <p:ext uri="{BB962C8B-B14F-4D97-AF65-F5344CB8AC3E}">
        <p14:creationId xmlns:p14="http://schemas.microsoft.com/office/powerpoint/2010/main" val="3360607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Networks</a:t>
            </a:r>
          </a:p>
        </p:txBody>
      </p:sp>
      <p:sp>
        <p:nvSpPr>
          <p:cNvPr id="3" name="Content Placeholder 2"/>
          <p:cNvSpPr>
            <a:spLocks noGrp="1"/>
          </p:cNvSpPr>
          <p:nvPr>
            <p:ph sz="quarter" idx="13"/>
          </p:nvPr>
        </p:nvSpPr>
        <p:spPr/>
        <p:txBody>
          <a:bodyPr>
            <a:normAutofit/>
          </a:bodyPr>
          <a:lstStyle/>
          <a:p>
            <a:r>
              <a:rPr lang="en-US" dirty="0"/>
              <a:t>‘The computer hasn’t proved anything yet,’ angry Garry Kasparov, the world chess champion, said after his defeat in New York in May 1997. ‘If we were playing a real competitive match, I would tear down Deep Blue into pieces.’</a:t>
            </a:r>
            <a:br>
              <a:rPr lang="en-US" dirty="0"/>
            </a:br>
            <a:br>
              <a:rPr lang="en-US" dirty="0"/>
            </a:br>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4</a:t>
            </a:fld>
            <a:endParaRPr kumimoji="0" lang="en-US"/>
          </a:p>
        </p:txBody>
      </p:sp>
    </p:spTree>
    <p:extLst>
      <p:ext uri="{BB962C8B-B14F-4D97-AF65-F5344CB8AC3E}">
        <p14:creationId xmlns:p14="http://schemas.microsoft.com/office/powerpoint/2010/main" val="539490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Hopfield Network</a:t>
            </a:r>
          </a:p>
        </p:txBody>
      </p:sp>
      <p:sp>
        <p:nvSpPr>
          <p:cNvPr id="3" name="Content Placeholder 2"/>
          <p:cNvSpPr>
            <a:spLocks noGrp="1"/>
          </p:cNvSpPr>
          <p:nvPr>
            <p:ph idx="1"/>
          </p:nvPr>
        </p:nvSpPr>
        <p:spPr/>
        <p:txBody>
          <a:bodyPr>
            <a:normAutofit fontScale="85000" lnSpcReduction="20000"/>
          </a:bodyPr>
          <a:lstStyle/>
          <a:p>
            <a:r>
              <a:rPr lang="en-US" dirty="0"/>
              <a:t>Storage memory, Energy based model</a:t>
            </a:r>
          </a:p>
          <a:p>
            <a:r>
              <a:rPr lang="en-US" dirty="0"/>
              <a:t>Composed of binary threshold units with recurrent connections between them</a:t>
            </a:r>
          </a:p>
          <a:p>
            <a:r>
              <a:rPr lang="en-US" dirty="0"/>
              <a:t>Recurrent network of non-linear units are generally hard to analyze. They behave in different ways:</a:t>
            </a:r>
          </a:p>
          <a:p>
            <a:pPr lvl="1"/>
            <a:r>
              <a:rPr lang="en-US" dirty="0"/>
              <a:t>Settle to stable state</a:t>
            </a:r>
          </a:p>
          <a:p>
            <a:pPr lvl="1"/>
            <a:r>
              <a:rPr lang="en-US" dirty="0"/>
              <a:t>Oscillates</a:t>
            </a:r>
          </a:p>
          <a:p>
            <a:pPr lvl="1"/>
            <a:r>
              <a:rPr lang="en-US" dirty="0"/>
              <a:t>Follows chaotic trajectories that cant be predicated fat into future [input might not assure solution]</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40</a:t>
            </a:fld>
            <a:endParaRPr lang="en-US"/>
          </a:p>
        </p:txBody>
      </p:sp>
    </p:spTree>
    <p:extLst>
      <p:ext uri="{BB962C8B-B14F-4D97-AF65-F5344CB8AC3E}">
        <p14:creationId xmlns:p14="http://schemas.microsoft.com/office/powerpoint/2010/main" val="1376907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Hopfield Network</a:t>
            </a:r>
          </a:p>
        </p:txBody>
      </p:sp>
      <p:sp>
        <p:nvSpPr>
          <p:cNvPr id="3" name="Content Placeholder 2"/>
          <p:cNvSpPr>
            <a:spLocks noGrp="1"/>
          </p:cNvSpPr>
          <p:nvPr>
            <p:ph idx="1"/>
          </p:nvPr>
        </p:nvSpPr>
        <p:spPr/>
        <p:txBody>
          <a:bodyPr/>
          <a:lstStyle/>
          <a:p>
            <a:r>
              <a:rPr lang="en-US" dirty="0"/>
              <a:t>Hopfield realized the connections are symmetric, there is global energy function</a:t>
            </a:r>
          </a:p>
          <a:p>
            <a:pPr lvl="1"/>
            <a:r>
              <a:rPr lang="en-US" dirty="0"/>
              <a:t>Binary configuration of whole network has an energy</a:t>
            </a:r>
          </a:p>
          <a:p>
            <a:r>
              <a:rPr lang="en-US" dirty="0"/>
              <a:t>Binary threshold decision rule cause the network to settle to minimum of this energy [if we apply downhill energy rule]</a:t>
            </a:r>
          </a:p>
          <a:p>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41</a:t>
            </a:fld>
            <a:endParaRPr lang="en-US"/>
          </a:p>
        </p:txBody>
      </p:sp>
    </p:spTree>
    <p:extLst>
      <p:ext uri="{BB962C8B-B14F-4D97-AF65-F5344CB8AC3E}">
        <p14:creationId xmlns:p14="http://schemas.microsoft.com/office/powerpoint/2010/main" val="2264634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Hopfield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Global energy is the sum of many contributions. Each contribution depends on “one connection weight” and binary state of two neurons</a:t>
                </a:r>
              </a:p>
              <a:p>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&lt;</m:t>
                            </m:r>
                            <m:r>
                              <a:rPr lang="en-US" i="1">
                                <a:latin typeface="Cambria Math" panose="02040503050406030204" pitchFamily="18" charset="0"/>
                              </a:rPr>
                              <m:t>𝑗</m:t>
                            </m:r>
                          </m:sub>
                          <m:sup/>
                          <m:e>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e>
                        </m:nary>
                      </m:e>
                    </m:nary>
                  </m:oMath>
                </a14:m>
                <a:endParaRPr lang="en-US" dirty="0"/>
              </a:p>
              <a:p>
                <a:r>
                  <a:rPr lang="en-US" dirty="0"/>
                  <a:t>This quadratic energy function makes it possible for each unit to compute locally how it’s state affects the global energy</a:t>
                </a:r>
              </a:p>
              <a:p>
                <a:endParaRPr lang="en-US" dirty="0"/>
              </a:p>
              <a:p>
                <a:r>
                  <a:rPr lang="en-US" dirty="0"/>
                  <a:t>Energy gap = </a:t>
                </a:r>
                <a14:m>
                  <m:oMath xmlns:m="http://schemas.openxmlformats.org/officeDocument/2006/math">
                    <m:r>
                      <m:rPr>
                        <m:sty m:val="p"/>
                      </m:rPr>
                      <a:rPr lang="el-GR" i="1">
                        <a:latin typeface="Cambria Math" panose="02040503050406030204" pitchFamily="18" charset="0"/>
                        <a:ea typeface="Cambria Math" panose="02040503050406030204" pitchFamily="18" charset="0"/>
                      </a:rPr>
                      <m:t>Δ</m:t>
                    </m:r>
                    <m:sSub>
                      <m:sSubPr>
                        <m:ctrlPr>
                          <a:rPr lang="el-GR"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𝐸</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𝐸</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𝑗</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𝑗</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𝑖𝑗</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5" t="-3195" b="-90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42</a:t>
            </a:fld>
            <a:endParaRPr lang="en-US"/>
          </a:p>
        </p:txBody>
      </p:sp>
    </p:spTree>
    <p:extLst>
      <p:ext uri="{BB962C8B-B14F-4D97-AF65-F5344CB8AC3E}">
        <p14:creationId xmlns:p14="http://schemas.microsoft.com/office/powerpoint/2010/main" val="1068339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Hopfield Network</a:t>
            </a:r>
          </a:p>
        </p:txBody>
      </p:sp>
      <p:sp>
        <p:nvSpPr>
          <p:cNvPr id="3" name="Content Placeholder 2"/>
          <p:cNvSpPr>
            <a:spLocks noGrp="1"/>
          </p:cNvSpPr>
          <p:nvPr>
            <p:ph idx="1"/>
          </p:nvPr>
        </p:nvSpPr>
        <p:spPr/>
        <p:txBody>
          <a:bodyPr/>
          <a:lstStyle/>
          <a:p>
            <a:r>
              <a:rPr lang="en-US" dirty="0"/>
              <a:t>Example</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43</a:t>
            </a:fld>
            <a:endParaRPr lang="en-US"/>
          </a:p>
        </p:txBody>
      </p:sp>
    </p:spTree>
    <p:extLst>
      <p:ext uri="{BB962C8B-B14F-4D97-AF65-F5344CB8AC3E}">
        <p14:creationId xmlns:p14="http://schemas.microsoft.com/office/powerpoint/2010/main" val="1318808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lstStyle/>
          <a:p>
            <a:r>
              <a:rPr lang="en-US" dirty="0"/>
              <a:t>self-organized maps ( Kohonen, 1982)</a:t>
            </a:r>
          </a:p>
          <a:p>
            <a:r>
              <a:rPr lang="en-US" dirty="0"/>
              <a:t>Learning of neural network without the presence of teacher</a:t>
            </a:r>
          </a:p>
          <a:p>
            <a:r>
              <a:rPr lang="en-US" dirty="0"/>
              <a:t>Competitive learning</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44</a:t>
            </a:fld>
            <a:endParaRPr lang="en-US"/>
          </a:p>
        </p:txBody>
      </p:sp>
    </p:spTree>
    <p:extLst>
      <p:ext uri="{BB962C8B-B14F-4D97-AF65-F5344CB8AC3E}">
        <p14:creationId xmlns:p14="http://schemas.microsoft.com/office/powerpoint/2010/main" val="1849763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normAutofit fontScale="92500" lnSpcReduction="10000"/>
          </a:bodyPr>
          <a:lstStyle/>
          <a:p>
            <a:r>
              <a:rPr lang="en-US" dirty="0"/>
              <a:t>In competitive learning, neurons compete among themselves to be activated</a:t>
            </a:r>
          </a:p>
          <a:p>
            <a:r>
              <a:rPr lang="en-US" dirty="0"/>
              <a:t>While in </a:t>
            </a:r>
            <a:r>
              <a:rPr lang="en-US" dirty="0" err="1"/>
              <a:t>Hebbian</a:t>
            </a:r>
            <a:r>
              <a:rPr lang="en-US" dirty="0"/>
              <a:t> learning, several output neurons</a:t>
            </a:r>
            <a:br>
              <a:rPr lang="en-US" dirty="0"/>
            </a:br>
            <a:r>
              <a:rPr lang="en-US" dirty="0"/>
              <a:t>can be activated simultaneously, in competitive</a:t>
            </a:r>
            <a:br>
              <a:rPr lang="en-US" dirty="0"/>
            </a:br>
            <a:r>
              <a:rPr lang="en-US" dirty="0"/>
              <a:t>learning, only a single output neuron is active at</a:t>
            </a:r>
            <a:br>
              <a:rPr lang="en-US" dirty="0"/>
            </a:br>
            <a:r>
              <a:rPr lang="en-US" dirty="0"/>
              <a:t>any time.</a:t>
            </a:r>
          </a:p>
          <a:p>
            <a:r>
              <a:rPr lang="en-US" dirty="0"/>
              <a:t>The output neuron that wins the “competition” is</a:t>
            </a:r>
            <a:br>
              <a:rPr lang="en-US" dirty="0"/>
            </a:br>
            <a:r>
              <a:rPr lang="en-US" dirty="0"/>
              <a:t>called the </a:t>
            </a:r>
            <a:r>
              <a:rPr lang="en-US" b="1" i="1" dirty="0"/>
              <a:t>winner-takes-all </a:t>
            </a:r>
            <a:r>
              <a:rPr lang="en-US" b="1" dirty="0"/>
              <a:t>neuron.</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45</a:t>
            </a:fld>
            <a:endParaRPr lang="en-US"/>
          </a:p>
        </p:txBody>
      </p:sp>
    </p:spTree>
    <p:extLst>
      <p:ext uri="{BB962C8B-B14F-4D97-AF65-F5344CB8AC3E}">
        <p14:creationId xmlns:p14="http://schemas.microsoft.com/office/powerpoint/2010/main" val="3323810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normAutofit fontScale="92500" lnSpcReduction="10000"/>
          </a:bodyPr>
          <a:lstStyle/>
          <a:p>
            <a:r>
              <a:rPr lang="en-US" dirty="0"/>
              <a:t>The basic idea of competitive learning was</a:t>
            </a:r>
            <a:br>
              <a:rPr lang="en-US" dirty="0"/>
            </a:br>
            <a:r>
              <a:rPr lang="en-US" dirty="0"/>
              <a:t>introduced in the early 1970s.</a:t>
            </a:r>
          </a:p>
          <a:p>
            <a:r>
              <a:rPr lang="en-US" dirty="0"/>
              <a:t>In the late 1980s, </a:t>
            </a:r>
            <a:r>
              <a:rPr lang="en-US" dirty="0" err="1"/>
              <a:t>Teuvo</a:t>
            </a:r>
            <a:r>
              <a:rPr lang="en-US" dirty="0"/>
              <a:t> Kohonen introduced a</a:t>
            </a:r>
            <a:br>
              <a:rPr lang="en-US" dirty="0"/>
            </a:br>
            <a:r>
              <a:rPr lang="en-US" dirty="0"/>
              <a:t>special class of artificial neural networks called</a:t>
            </a:r>
            <a:br>
              <a:rPr lang="en-US" dirty="0"/>
            </a:br>
            <a:r>
              <a:rPr lang="en-US" b="1" dirty="0"/>
              <a:t>self-organizing feature maps</a:t>
            </a:r>
            <a:r>
              <a:rPr lang="en-US" dirty="0"/>
              <a:t>. These maps are</a:t>
            </a:r>
            <a:br>
              <a:rPr lang="en-US" dirty="0"/>
            </a:br>
            <a:r>
              <a:rPr lang="en-US" dirty="0"/>
              <a:t>based on competitive learning.</a:t>
            </a:r>
            <a:br>
              <a:rPr lang="en-US" dirty="0"/>
            </a:br>
            <a:br>
              <a:rPr lang="en-US" dirty="0"/>
            </a:b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46</a:t>
            </a:fld>
            <a:endParaRPr lang="en-US"/>
          </a:p>
        </p:txBody>
      </p:sp>
    </p:spTree>
    <p:extLst>
      <p:ext uri="{BB962C8B-B14F-4D97-AF65-F5344CB8AC3E}">
        <p14:creationId xmlns:p14="http://schemas.microsoft.com/office/powerpoint/2010/main" val="4244336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47</a:t>
            </a:fld>
            <a:endParaRPr lang="en-US"/>
          </a:p>
        </p:txBody>
      </p:sp>
      <p:sp>
        <p:nvSpPr>
          <p:cNvPr id="3" name="Content Placeholder 2"/>
          <p:cNvSpPr>
            <a:spLocks noGrp="1"/>
          </p:cNvSpPr>
          <p:nvPr>
            <p:ph idx="1"/>
          </p:nvPr>
        </p:nvSpPr>
        <p:spPr/>
        <p:txBody>
          <a:bodyPr>
            <a:noAutofit/>
          </a:bodyPr>
          <a:lstStyle/>
          <a:p>
            <a:pPr marL="0" indent="0">
              <a:buNone/>
            </a:pPr>
            <a:r>
              <a:rPr lang="en-US" sz="2400" b="1" dirty="0"/>
              <a:t>What is self organizing feature map?</a:t>
            </a:r>
          </a:p>
          <a:p>
            <a:pPr marL="0" indent="0">
              <a:buNone/>
            </a:pPr>
            <a:endParaRPr lang="en-US" sz="1800" dirty="0"/>
          </a:p>
          <a:p>
            <a:pPr marL="0" indent="0">
              <a:buNone/>
            </a:pPr>
            <a:r>
              <a:rPr lang="en-US" sz="1800" dirty="0"/>
              <a:t>Our brain is dominated by the cerebral cortex, a very complex structure of billions of neurons and hundreds of billions of synapses. The cortex includes areas that are responsible for different human activities (motor, visual, auditory, somatosensory, etc.), and associated with different  sensory inputs. We can say that each sensory input is mapped into a corresponding area of the cerebral cortex. </a:t>
            </a:r>
            <a:r>
              <a:rPr lang="en-US" sz="1800" b="1" dirty="0"/>
              <a:t>The cortex is a self-organizing computational map in the human brain.</a:t>
            </a:r>
            <a:endParaRPr lang="en-US" sz="1800" dirty="0"/>
          </a:p>
        </p:txBody>
      </p:sp>
    </p:spTree>
    <p:extLst>
      <p:ext uri="{BB962C8B-B14F-4D97-AF65-F5344CB8AC3E}">
        <p14:creationId xmlns:p14="http://schemas.microsoft.com/office/powerpoint/2010/main" val="35760970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7" name="Content Placeholder 6"/>
          <p:cNvSpPr>
            <a:spLocks noGrp="1"/>
          </p:cNvSpPr>
          <p:nvPr>
            <p:ph sz="quarter" idx="14"/>
          </p:nvPr>
        </p:nvSpPr>
        <p:spPr/>
        <p:txBody>
          <a:bodyPr/>
          <a:lstStyle/>
          <a:p>
            <a:endParaRPr lang="en-US"/>
          </a:p>
        </p:txBody>
      </p:sp>
      <p:sp>
        <p:nvSpPr>
          <p:cNvPr id="4" name="Slide Number Placeholder 3"/>
          <p:cNvSpPr>
            <a:spLocks noGrp="1"/>
          </p:cNvSpPr>
          <p:nvPr>
            <p:ph type="sldNum" sz="quarter" idx="16"/>
          </p:nvPr>
        </p:nvSpPr>
        <p:spPr/>
        <p:txBody>
          <a:bodyPr>
            <a:normAutofit fontScale="47500" lnSpcReduction="20000"/>
          </a:bodyPr>
          <a:lstStyle/>
          <a:p>
            <a:fld id="{38489EEA-D1B7-4FFF-9B54-B3C80BDC9720}" type="slidenum">
              <a:rPr lang="en-US" smtClean="0"/>
              <a:t>48</a:t>
            </a:fld>
            <a:endParaRPr lang="en-US"/>
          </a:p>
        </p:txBody>
      </p:sp>
      <p:pic>
        <p:nvPicPr>
          <p:cNvPr id="5" name="Picture 4"/>
          <p:cNvPicPr>
            <a:picLocks noChangeAspect="1"/>
          </p:cNvPicPr>
          <p:nvPr/>
        </p:nvPicPr>
        <p:blipFill>
          <a:blip r:embed="rId2"/>
          <a:stretch>
            <a:fillRect/>
          </a:stretch>
        </p:blipFill>
        <p:spPr>
          <a:xfrm>
            <a:off x="4859278" y="1372637"/>
            <a:ext cx="4220924" cy="2951713"/>
          </a:xfrm>
          <a:prstGeom prst="rect">
            <a:avLst/>
          </a:prstGeom>
        </p:spPr>
      </p:pic>
      <p:sp>
        <p:nvSpPr>
          <p:cNvPr id="9" name="Content Placeholder 8"/>
          <p:cNvSpPr>
            <a:spLocks noGrp="1"/>
          </p:cNvSpPr>
          <p:nvPr>
            <p:ph sz="quarter" idx="13"/>
          </p:nvPr>
        </p:nvSpPr>
        <p:spPr/>
        <p:txBody>
          <a:bodyPr>
            <a:normAutofit fontScale="70000" lnSpcReduction="20000"/>
          </a:bodyPr>
          <a:lstStyle/>
          <a:p>
            <a:r>
              <a:rPr lang="en-US" dirty="0"/>
              <a:t>The Kohonen model provides a topological mapping. It places a fixed number of input patterns from the input layer into a higher dimension output or Kohonen Layer</a:t>
            </a:r>
          </a:p>
          <a:p>
            <a:r>
              <a:rPr lang="en-US" dirty="0"/>
              <a:t>Training in Kohonen Network begins with the winner’s neighborhood of a fairly large size. Then, as training proceeds, the neighborhood size gradually decreases</a:t>
            </a:r>
          </a:p>
        </p:txBody>
      </p:sp>
    </p:spTree>
    <p:extLst>
      <p:ext uri="{BB962C8B-B14F-4D97-AF65-F5344CB8AC3E}">
        <p14:creationId xmlns:p14="http://schemas.microsoft.com/office/powerpoint/2010/main" val="3826255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Kohonen Network</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49</a:t>
            </a:fld>
            <a:endParaRPr kumimoji="0" lang="en-US"/>
          </a:p>
        </p:txBody>
      </p:sp>
      <p:pic>
        <p:nvPicPr>
          <p:cNvPr id="11" name="Content Placeholder 10"/>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49892" y="1585160"/>
            <a:ext cx="6025415" cy="2887579"/>
          </a:xfrm>
        </p:spPr>
      </p:pic>
      <p:sp>
        <p:nvSpPr>
          <p:cNvPr id="9" name="Text Placeholder 8"/>
          <p:cNvSpPr>
            <a:spLocks noGrp="1"/>
          </p:cNvSpPr>
          <p:nvPr>
            <p:ph type="body" idx="1"/>
          </p:nvPr>
        </p:nvSpPr>
        <p:spPr/>
        <p:txBody>
          <a:bodyPr anchor="ctr"/>
          <a:lstStyle/>
          <a:p>
            <a:r>
              <a:rPr lang="en-US" sz="2000" dirty="0"/>
              <a:t>Architecture of the Kohonen Network</a:t>
            </a:r>
          </a:p>
          <a:p>
            <a:endParaRPr lang="en-US" dirty="0"/>
          </a:p>
        </p:txBody>
      </p:sp>
    </p:spTree>
    <p:extLst>
      <p:ext uri="{BB962C8B-B14F-4D97-AF65-F5344CB8AC3E}">
        <p14:creationId xmlns:p14="http://schemas.microsoft.com/office/powerpoint/2010/main" val="313975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Structure</a:t>
            </a:r>
          </a:p>
        </p:txBody>
      </p:sp>
      <p:sp>
        <p:nvSpPr>
          <p:cNvPr id="3" name="Content Placeholder 2"/>
          <p:cNvSpPr>
            <a:spLocks noGrp="1"/>
          </p:cNvSpPr>
          <p:nvPr>
            <p:ph sz="quarter" idx="13"/>
          </p:nvPr>
        </p:nvSpPr>
        <p:spPr/>
        <p:txBody>
          <a:bodyPr>
            <a:normAutofit fontScale="92500" lnSpcReduction="20000"/>
          </a:bodyPr>
          <a:lstStyle/>
          <a:p>
            <a:r>
              <a:rPr lang="en-US" sz="2800" dirty="0"/>
              <a:t>A neural network can be defined as a model of reasoning based on the human brain. The brain consists of a densely interconnected set of nerve cells, or basic information-processing units, called </a:t>
            </a:r>
            <a:r>
              <a:rPr lang="en-US" sz="2800" b="1" dirty="0"/>
              <a:t>neurons</a:t>
            </a:r>
          </a:p>
          <a:p>
            <a:r>
              <a:rPr lang="en-US" sz="2800" dirty="0"/>
              <a:t>The human brain incorporates nearly 10 billion neurons and 60 trillion connections, </a:t>
            </a:r>
            <a:r>
              <a:rPr lang="en-US" sz="2800" b="1" dirty="0"/>
              <a:t>synapses</a:t>
            </a:r>
            <a:r>
              <a:rPr lang="en-US" sz="2800" dirty="0"/>
              <a:t>, between them. By using multiple neurons simultaneously, the brain can perform its functions much faster than the fastest computers in existence today.</a:t>
            </a:r>
          </a:p>
          <a:p>
            <a:endParaRPr lang="en-US" dirty="0"/>
          </a:p>
        </p:txBody>
      </p:sp>
      <p:sp>
        <p:nvSpPr>
          <p:cNvPr id="4" name="Slide Number Placeholder 3"/>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5</a:t>
            </a:fld>
            <a:endParaRPr kumimoji="0" lang="en-US"/>
          </a:p>
        </p:txBody>
      </p:sp>
    </p:spTree>
    <p:extLst>
      <p:ext uri="{BB962C8B-B14F-4D97-AF65-F5344CB8AC3E}">
        <p14:creationId xmlns:p14="http://schemas.microsoft.com/office/powerpoint/2010/main" val="3055286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normAutofit fontScale="77500" lnSpcReduction="20000"/>
          </a:bodyPr>
          <a:lstStyle/>
          <a:p>
            <a:r>
              <a:rPr lang="en-US" dirty="0"/>
              <a:t>The lateral connections are used to create a competition between neurons. The neuron with the largest activation level among all neurons in the output layer becomes the winner. This neuron is the only neuron that produces an output signal. The activity of all other neurons is suppressed in the competition.</a:t>
            </a:r>
          </a:p>
          <a:p>
            <a:r>
              <a:rPr lang="en-US" dirty="0"/>
              <a:t>The lateral feedback connections produce excitatory or inhibitory effects, depending on the distance from the winning neuron. This is achieved by the use of a </a:t>
            </a:r>
            <a:r>
              <a:rPr lang="en-US" b="1" dirty="0"/>
              <a:t>Mexican hat function </a:t>
            </a:r>
            <a:r>
              <a:rPr lang="en-US" dirty="0"/>
              <a:t>which describes synaptic weights between neurons in the Kohonen layer.</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50</a:t>
            </a:fld>
            <a:endParaRPr lang="en-US"/>
          </a:p>
        </p:txBody>
      </p:sp>
    </p:spTree>
    <p:extLst>
      <p:ext uri="{BB962C8B-B14F-4D97-AF65-F5344CB8AC3E}">
        <p14:creationId xmlns:p14="http://schemas.microsoft.com/office/powerpoint/2010/main" val="38218400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51</a:t>
            </a:fld>
            <a:endParaRPr lang="en-US"/>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6204" y="1599598"/>
            <a:ext cx="6092792" cy="2858703"/>
          </a:xfrm>
        </p:spPr>
      </p:pic>
      <p:sp>
        <p:nvSpPr>
          <p:cNvPr id="5" name="Text Placeholder 4"/>
          <p:cNvSpPr>
            <a:spLocks noGrp="1"/>
          </p:cNvSpPr>
          <p:nvPr>
            <p:ph type="body" idx="1"/>
          </p:nvPr>
        </p:nvSpPr>
        <p:spPr/>
        <p:txBody>
          <a:bodyPr anchor="ctr">
            <a:normAutofit/>
          </a:bodyPr>
          <a:lstStyle/>
          <a:p>
            <a:r>
              <a:rPr lang="en-US" sz="2000" dirty="0"/>
              <a:t>Mexican hat function</a:t>
            </a:r>
          </a:p>
        </p:txBody>
      </p:sp>
    </p:spTree>
    <p:extLst>
      <p:ext uri="{BB962C8B-B14F-4D97-AF65-F5344CB8AC3E}">
        <p14:creationId xmlns:p14="http://schemas.microsoft.com/office/powerpoint/2010/main" val="93866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normAutofit fontScale="77500" lnSpcReduction="20000"/>
          </a:bodyPr>
          <a:lstStyle/>
          <a:p>
            <a:r>
              <a:rPr lang="en-US" dirty="0"/>
              <a:t>Mexican hat function represents the relationship between the distance from the winner-takes-all neuron and the strength of the connection within the Kohonen layer </a:t>
            </a:r>
          </a:p>
          <a:p>
            <a:r>
              <a:rPr lang="en-US" dirty="0"/>
              <a:t>According to this function, the </a:t>
            </a:r>
            <a:r>
              <a:rPr lang="en-US" dirty="0">
                <a:solidFill>
                  <a:srgbClr val="FF0000"/>
                </a:solidFill>
              </a:rPr>
              <a:t>near neighborhood </a:t>
            </a:r>
            <a:r>
              <a:rPr lang="en-US" dirty="0"/>
              <a:t>(a short-range lateral excitation area) has a strong excitatory effect, </a:t>
            </a:r>
            <a:r>
              <a:rPr lang="en-US" dirty="0">
                <a:solidFill>
                  <a:srgbClr val="FF0000"/>
                </a:solidFill>
              </a:rPr>
              <a:t>remote neighborhood</a:t>
            </a:r>
            <a:r>
              <a:rPr lang="en-US" dirty="0"/>
              <a:t> (an inhibitory penumbra) has a mild inhibitory effect and </a:t>
            </a:r>
            <a:r>
              <a:rPr lang="en-US" dirty="0">
                <a:solidFill>
                  <a:srgbClr val="FF0000"/>
                </a:solidFill>
              </a:rPr>
              <a:t>very remote neighborhood </a:t>
            </a:r>
            <a:r>
              <a:rPr lang="en-US" dirty="0"/>
              <a:t>(an area surrounding the inhibitory</a:t>
            </a:r>
            <a:br>
              <a:rPr lang="en-US" dirty="0"/>
            </a:br>
            <a:r>
              <a:rPr lang="en-US" dirty="0"/>
              <a:t>penumbra) has a weak excitatory effect, which is usually neglected</a:t>
            </a:r>
            <a:br>
              <a:rPr lang="en-US" dirty="0"/>
            </a:br>
            <a:br>
              <a:rPr lang="en-US" dirty="0"/>
            </a:b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52</a:t>
            </a:fld>
            <a:endParaRPr lang="en-US"/>
          </a:p>
        </p:txBody>
      </p:sp>
    </p:spTree>
    <p:extLst>
      <p:ext uri="{BB962C8B-B14F-4D97-AF65-F5344CB8AC3E}">
        <p14:creationId xmlns:p14="http://schemas.microsoft.com/office/powerpoint/2010/main" val="4255104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In the Kohonen network, a neuron learns by shifting its weight from inactive connections to active ones. Only the winning neuron and its neighborhood are allowed to learn. If a neuron </a:t>
                </a:r>
                <a:r>
                  <a:rPr lang="en-US" dirty="0" err="1"/>
                  <a:t>doesnot</a:t>
                </a:r>
                <a:r>
                  <a:rPr lang="en-US" dirty="0"/>
                  <a:t> respond to a given input pattern, then learning can not occur in that particular neuron</a:t>
                </a:r>
              </a:p>
              <a:p>
                <a:r>
                  <a:rPr lang="en-US" dirty="0"/>
                  <a:t>The competitive learning rule defines the change in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sSub>
                      <m:sSubPr>
                        <m:ctrlPr>
                          <a:rPr lang="el-GR"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𝑖𝑗</m:t>
                        </m:r>
                      </m:sub>
                    </m:sSub>
                  </m:oMath>
                </a14:m>
                <a:r>
                  <a:rPr lang="en-US" dirty="0"/>
                  <a:t> applied to synaptic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oMath>
                </a14:m>
                <a:r>
                  <a:rPr lang="en-US" dirty="0"/>
                  <a:t> as</a:t>
                </a:r>
              </a:p>
              <a:p>
                <a:endParaRPr lang="en-US" dirty="0"/>
              </a:p>
              <a:p>
                <a:endParaRPr lang="en-US" dirty="0"/>
              </a:p>
              <a:p>
                <a:r>
                  <a:rPr lang="en-US" dirty="0"/>
                  <a:t>Where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the input signal and </a:t>
                </a:r>
                <a:r>
                  <a:rPr lang="el-GR" dirty="0">
                    <a:latin typeface="Times New Roman" panose="02020603050405020304" pitchFamily="18" charset="0"/>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 is the learning rate parameter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 t="-3195" r="-524" b="-169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53</a:t>
            </a:fld>
            <a:endParaRPr lang="en-US"/>
          </a:p>
        </p:txBody>
      </p:sp>
      <p:pic>
        <p:nvPicPr>
          <p:cNvPr id="5" name="Picture 4"/>
          <p:cNvPicPr>
            <a:picLocks noChangeAspect="1"/>
          </p:cNvPicPr>
          <p:nvPr/>
        </p:nvPicPr>
        <p:blipFill>
          <a:blip r:embed="rId3"/>
          <a:stretch>
            <a:fillRect/>
          </a:stretch>
        </p:blipFill>
        <p:spPr>
          <a:xfrm>
            <a:off x="914400" y="3409950"/>
            <a:ext cx="5791200" cy="730290"/>
          </a:xfrm>
          <a:prstGeom prst="rect">
            <a:avLst/>
          </a:prstGeom>
        </p:spPr>
      </p:pic>
    </p:spTree>
    <p:extLst>
      <p:ext uri="{BB962C8B-B14F-4D97-AF65-F5344CB8AC3E}">
        <p14:creationId xmlns:p14="http://schemas.microsoft.com/office/powerpoint/2010/main" val="3103660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54</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The overall effect of the competitive learning rule resides in moving the synaptic weight vector W</a:t>
                </a:r>
                <a:r>
                  <a:rPr lang="en-US" baseline="-25000" dirty="0"/>
                  <a:t>i  </a:t>
                </a:r>
                <a:r>
                  <a:rPr lang="en-US" dirty="0"/>
                  <a:t> of the winning neuron j towards the input pattern X. the matching Euclidean Distance between vectors.</a:t>
                </a:r>
              </a:p>
              <a:p>
                <a:r>
                  <a:rPr lang="en-US" dirty="0"/>
                  <a:t>The Euclidean Distance between pair of n-by-1 vectors X and </a:t>
                </a:r>
                <a:r>
                  <a:rPr lang="en-US" dirty="0" err="1"/>
                  <a:t>W</a:t>
                </a:r>
                <a:r>
                  <a:rPr lang="en-US" baseline="-25000" dirty="0" err="1"/>
                  <a:t>j</a:t>
                </a:r>
                <a:r>
                  <a:rPr lang="en-US" dirty="0"/>
                  <a:t> is defined by</a:t>
                </a:r>
              </a:p>
              <a:p>
                <a:endParaRPr lang="en-US" dirty="0"/>
              </a:p>
              <a:p>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𝑗</m:t>
                        </m:r>
                      </m:sub>
                    </m:sSub>
                  </m:oMath>
                </a14:m>
                <a:r>
                  <a:rPr lang="en-US" dirty="0"/>
                  <a:t> are </a:t>
                </a:r>
                <a:r>
                  <a:rPr lang="en-US" dirty="0" err="1"/>
                  <a:t>ith</a:t>
                </a:r>
                <a:r>
                  <a:rPr lang="en-US" dirty="0"/>
                  <a:t> elements of the vectors X and </a:t>
                </a:r>
                <a:r>
                  <a:rPr lang="en-US" dirty="0" err="1"/>
                  <a:t>W</a:t>
                </a:r>
                <a:r>
                  <a:rPr lang="en-US" baseline="-25000" dirty="0" err="1"/>
                  <a:t>j</a:t>
                </a:r>
                <a:r>
                  <a:rPr lang="en-US" dirty="0"/>
                  <a:t> respectively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 t="-3195" r="-7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2514599" y="2633027"/>
            <a:ext cx="4007213" cy="853123"/>
          </a:xfrm>
          <a:prstGeom prst="rect">
            <a:avLst/>
          </a:prstGeom>
        </p:spPr>
      </p:pic>
    </p:spTree>
    <p:extLst>
      <p:ext uri="{BB962C8B-B14F-4D97-AF65-F5344CB8AC3E}">
        <p14:creationId xmlns:p14="http://schemas.microsoft.com/office/powerpoint/2010/main" val="3239639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lstStyle/>
          <a:p>
            <a:r>
              <a:rPr lang="en-US" dirty="0"/>
              <a:t>To identify the winning neuron , </a:t>
            </a:r>
            <a:r>
              <a:rPr lang="en-US" dirty="0" err="1"/>
              <a:t>j</a:t>
            </a:r>
            <a:r>
              <a:rPr lang="en-US" baseline="-25000" dirty="0" err="1"/>
              <a:t>X</a:t>
            </a:r>
            <a:r>
              <a:rPr lang="en-US" dirty="0"/>
              <a:t> , that best </a:t>
            </a:r>
            <a:r>
              <a:rPr lang="en-US" dirty="0" err="1"/>
              <a:t>matchs</a:t>
            </a:r>
            <a:r>
              <a:rPr lang="en-US" dirty="0"/>
              <a:t> the input vector X, we can apply following condition (</a:t>
            </a:r>
            <a:r>
              <a:rPr lang="en-US" dirty="0" err="1"/>
              <a:t>Haykin</a:t>
            </a:r>
            <a:r>
              <a:rPr lang="en-US" dirty="0"/>
              <a:t>, 1999)</a:t>
            </a:r>
          </a:p>
          <a:p>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55</a:t>
            </a:fld>
            <a:endParaRPr lang="en-US"/>
          </a:p>
        </p:txBody>
      </p:sp>
      <p:pic>
        <p:nvPicPr>
          <p:cNvPr id="5" name="Picture 4"/>
          <p:cNvPicPr>
            <a:picLocks noChangeAspect="1"/>
          </p:cNvPicPr>
          <p:nvPr/>
        </p:nvPicPr>
        <p:blipFill>
          <a:blip r:embed="rId2"/>
          <a:stretch>
            <a:fillRect/>
          </a:stretch>
        </p:blipFill>
        <p:spPr>
          <a:xfrm>
            <a:off x="938212" y="2973705"/>
            <a:ext cx="7496175" cy="1200150"/>
          </a:xfrm>
          <a:prstGeom prst="rect">
            <a:avLst/>
          </a:prstGeom>
        </p:spPr>
      </p:pic>
    </p:spTree>
    <p:extLst>
      <p:ext uri="{BB962C8B-B14F-4D97-AF65-F5344CB8AC3E}">
        <p14:creationId xmlns:p14="http://schemas.microsoft.com/office/powerpoint/2010/main" val="18215446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lstStyle/>
          <a:p>
            <a:pPr marL="0" indent="0">
              <a:buNone/>
            </a:pPr>
            <a:r>
              <a:rPr lang="en-US" dirty="0"/>
              <a:t>EX: Suppose that the two dimensional input vector X is presented to 3-dimensional Kohonen Network </a:t>
            </a:r>
          </a:p>
          <a:p>
            <a:pPr marL="0" indent="0">
              <a:buNone/>
            </a:pP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56</a:t>
            </a:fld>
            <a:endParaRPr lang="en-US"/>
          </a:p>
        </p:txBody>
      </p:sp>
      <p:pic>
        <p:nvPicPr>
          <p:cNvPr id="5" name="Picture 4"/>
          <p:cNvPicPr>
            <a:picLocks noChangeAspect="1"/>
          </p:cNvPicPr>
          <p:nvPr/>
        </p:nvPicPr>
        <p:blipFill>
          <a:blip r:embed="rId2"/>
          <a:stretch>
            <a:fillRect/>
          </a:stretch>
        </p:blipFill>
        <p:spPr>
          <a:xfrm>
            <a:off x="609601" y="2266950"/>
            <a:ext cx="5715000" cy="2727804"/>
          </a:xfrm>
          <a:prstGeom prst="rect">
            <a:avLst/>
          </a:prstGeom>
        </p:spPr>
      </p:pic>
    </p:spTree>
    <p:extLst>
      <p:ext uri="{BB962C8B-B14F-4D97-AF65-F5344CB8AC3E}">
        <p14:creationId xmlns:p14="http://schemas.microsoft.com/office/powerpoint/2010/main" val="19787241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57</a:t>
            </a:fld>
            <a:endParaRPr lang="en-US"/>
          </a:p>
        </p:txBody>
      </p:sp>
      <p:pic>
        <p:nvPicPr>
          <p:cNvPr id="6" name="Picture 5"/>
          <p:cNvPicPr>
            <a:picLocks noChangeAspect="1"/>
          </p:cNvPicPr>
          <p:nvPr/>
        </p:nvPicPr>
        <p:blipFill>
          <a:blip r:embed="rId2"/>
          <a:stretch>
            <a:fillRect/>
          </a:stretch>
        </p:blipFill>
        <p:spPr>
          <a:xfrm>
            <a:off x="618226" y="1352550"/>
            <a:ext cx="6163574" cy="1699535"/>
          </a:xfrm>
          <a:prstGeom prst="rect">
            <a:avLst/>
          </a:prstGeom>
        </p:spPr>
      </p:pic>
      <p:pic>
        <p:nvPicPr>
          <p:cNvPr id="7" name="Picture 6"/>
          <p:cNvPicPr>
            <a:picLocks noChangeAspect="1"/>
          </p:cNvPicPr>
          <p:nvPr/>
        </p:nvPicPr>
        <p:blipFill>
          <a:blip r:embed="rId3"/>
          <a:stretch>
            <a:fillRect/>
          </a:stretch>
        </p:blipFill>
        <p:spPr>
          <a:xfrm>
            <a:off x="533400" y="3280685"/>
            <a:ext cx="5712633" cy="1862815"/>
          </a:xfrm>
          <a:prstGeom prst="rect">
            <a:avLst/>
          </a:prstGeom>
        </p:spPr>
      </p:pic>
    </p:spTree>
    <p:extLst>
      <p:ext uri="{BB962C8B-B14F-4D97-AF65-F5344CB8AC3E}">
        <p14:creationId xmlns:p14="http://schemas.microsoft.com/office/powerpoint/2010/main" val="2766588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lstStyle/>
          <a:p>
            <a:r>
              <a:rPr lang="en-US" dirty="0"/>
              <a:t>The updated weight if vector W</a:t>
            </a:r>
            <a:r>
              <a:rPr lang="en-US" baseline="-25000" dirty="0"/>
              <a:t>3 </a:t>
            </a:r>
            <a:r>
              <a:rPr lang="en-US" dirty="0"/>
              <a:t> at (p+1) is given by</a:t>
            </a:r>
          </a:p>
          <a:p>
            <a:r>
              <a:rPr lang="en-US" dirty="0"/>
              <a:t> </a:t>
            </a:r>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58</a:t>
            </a:fld>
            <a:endParaRPr lang="en-US"/>
          </a:p>
        </p:txBody>
      </p:sp>
      <p:pic>
        <p:nvPicPr>
          <p:cNvPr id="5" name="Picture 4"/>
          <p:cNvPicPr>
            <a:picLocks noChangeAspect="1"/>
          </p:cNvPicPr>
          <p:nvPr/>
        </p:nvPicPr>
        <p:blipFill>
          <a:blip r:embed="rId2"/>
          <a:stretch>
            <a:fillRect/>
          </a:stretch>
        </p:blipFill>
        <p:spPr>
          <a:xfrm>
            <a:off x="703233" y="2343149"/>
            <a:ext cx="5849967" cy="2452757"/>
          </a:xfrm>
          <a:prstGeom prst="rect">
            <a:avLst/>
          </a:prstGeom>
        </p:spPr>
      </p:pic>
    </p:spTree>
    <p:extLst>
      <p:ext uri="{BB962C8B-B14F-4D97-AF65-F5344CB8AC3E}">
        <p14:creationId xmlns:p14="http://schemas.microsoft.com/office/powerpoint/2010/main" val="3420947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Kohonen Network</a:t>
            </a:r>
          </a:p>
        </p:txBody>
      </p:sp>
      <p:sp>
        <p:nvSpPr>
          <p:cNvPr id="3" name="Content Placeholder 2"/>
          <p:cNvSpPr>
            <a:spLocks noGrp="1"/>
          </p:cNvSpPr>
          <p:nvPr>
            <p:ph idx="1"/>
          </p:nvPr>
        </p:nvSpPr>
        <p:spPr/>
        <p:txBody>
          <a:bodyPr/>
          <a:lstStyle/>
          <a:p>
            <a:r>
              <a:rPr lang="en-US" dirty="0"/>
              <a:t>Competitive Learning Algorithm </a:t>
            </a:r>
          </a:p>
          <a:p>
            <a:pPr lvl="1"/>
            <a:r>
              <a:rPr lang="en-US" dirty="0"/>
              <a:t>Refer Page 209  of </a:t>
            </a:r>
            <a:r>
              <a:rPr lang="en-US" dirty="0" err="1"/>
              <a:t>Negnevitsky</a:t>
            </a:r>
            <a:endParaRPr lang="en-US" dirty="0"/>
          </a:p>
        </p:txBody>
      </p:sp>
      <p:sp>
        <p:nvSpPr>
          <p:cNvPr id="4" name="Slide Number Placeholder 3"/>
          <p:cNvSpPr>
            <a:spLocks noGrp="1"/>
          </p:cNvSpPr>
          <p:nvPr>
            <p:ph type="sldNum" sz="quarter" idx="12"/>
          </p:nvPr>
        </p:nvSpPr>
        <p:spPr/>
        <p:txBody>
          <a:bodyPr>
            <a:normAutofit fontScale="47500" lnSpcReduction="20000"/>
          </a:bodyPr>
          <a:lstStyle/>
          <a:p>
            <a:fld id="{38489EEA-D1B7-4FFF-9B54-B3C80BDC9720}" type="slidenum">
              <a:rPr lang="en-US" smtClean="0"/>
              <a:t>59</a:t>
            </a:fld>
            <a:endParaRPr lang="en-US"/>
          </a:p>
        </p:txBody>
      </p:sp>
    </p:spTree>
    <p:extLst>
      <p:ext uri="{BB962C8B-B14F-4D97-AF65-F5344CB8AC3E}">
        <p14:creationId xmlns:p14="http://schemas.microsoft.com/office/powerpoint/2010/main" val="19465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Structure</a:t>
            </a:r>
          </a:p>
        </p:txBody>
      </p:sp>
      <p:sp>
        <p:nvSpPr>
          <p:cNvPr id="3" name="Content Placeholder 2"/>
          <p:cNvSpPr>
            <a:spLocks noGrp="1"/>
          </p:cNvSpPr>
          <p:nvPr>
            <p:ph sz="quarter" idx="13"/>
          </p:nvPr>
        </p:nvSpPr>
        <p:spPr/>
        <p:txBody>
          <a:bodyPr>
            <a:normAutofit fontScale="47500" lnSpcReduction="20000"/>
          </a:bodyPr>
          <a:lstStyle/>
          <a:p>
            <a:pPr>
              <a:buFont typeface="Wingdings" panose="05000000000000000000" pitchFamily="2" charset="2"/>
              <a:buChar char="q"/>
            </a:pPr>
            <a:r>
              <a:rPr lang="en-US" sz="3200" dirty="0"/>
              <a:t>Each neuron has a very simple structure, but an army of such elements constitutes a tremendous processing power</a:t>
            </a:r>
          </a:p>
          <a:p>
            <a:pPr>
              <a:buFont typeface="Wingdings" panose="05000000000000000000" pitchFamily="2" charset="2"/>
              <a:buChar char="q"/>
            </a:pPr>
            <a:r>
              <a:rPr lang="en-GB" sz="3200" b="1" dirty="0"/>
              <a:t>Neuron</a:t>
            </a:r>
            <a:r>
              <a:rPr lang="en-GB" sz="3200" dirty="0"/>
              <a:t>: fundamental functional unit of all nervous system tissue</a:t>
            </a:r>
          </a:p>
          <a:p>
            <a:r>
              <a:rPr lang="en-GB" sz="3200" b="1" dirty="0"/>
              <a:t>Soma</a:t>
            </a:r>
            <a:r>
              <a:rPr lang="en-GB" sz="3200" dirty="0"/>
              <a:t>: cell body, contain nucleus</a:t>
            </a:r>
          </a:p>
          <a:p>
            <a:r>
              <a:rPr lang="en-GB" sz="3200" b="1" dirty="0"/>
              <a:t>Dendrites</a:t>
            </a:r>
            <a:r>
              <a:rPr lang="en-GB" sz="3200" dirty="0"/>
              <a:t>: a number of fibres, input</a:t>
            </a:r>
          </a:p>
          <a:p>
            <a:r>
              <a:rPr lang="en-GB" sz="3200" b="1" dirty="0"/>
              <a:t>Axon</a:t>
            </a:r>
            <a:r>
              <a:rPr lang="en-GB" sz="3200" dirty="0"/>
              <a:t>: single long fibre with many branches, output</a:t>
            </a:r>
          </a:p>
          <a:p>
            <a:r>
              <a:rPr lang="en-GB" sz="3200" b="1" dirty="0"/>
              <a:t>Synapse</a:t>
            </a:r>
            <a:r>
              <a:rPr lang="en-GB" sz="3200" dirty="0"/>
              <a:t>: junction of dendrites and axon, each neuron form synapse with 10 to 100000 other neurons</a:t>
            </a:r>
          </a:p>
        </p:txBody>
      </p:sp>
      <p:sp>
        <p:nvSpPr>
          <p:cNvPr id="4" name="Content Placeholder 3"/>
          <p:cNvSpPr>
            <a:spLocks noGrp="1"/>
          </p:cNvSpPr>
          <p:nvPr>
            <p:ph sz="quarter" idx="14"/>
          </p:nvPr>
        </p:nvSpPr>
        <p:spPr/>
        <p:txBody>
          <a:bodyPr/>
          <a:lstStyle/>
          <a:p>
            <a:endParaRPr lang="en-US"/>
          </a:p>
        </p:txBody>
      </p:sp>
      <p:pic>
        <p:nvPicPr>
          <p:cNvPr id="5" name="Picture 4"/>
          <p:cNvPicPr>
            <a:picLocks noChangeAspect="1"/>
          </p:cNvPicPr>
          <p:nvPr/>
        </p:nvPicPr>
        <p:blipFill>
          <a:blip r:embed="rId2"/>
          <a:stretch>
            <a:fillRect/>
          </a:stretch>
        </p:blipFill>
        <p:spPr>
          <a:xfrm>
            <a:off x="4844902" y="1428750"/>
            <a:ext cx="4299528" cy="2895600"/>
          </a:xfrm>
          <a:prstGeom prst="rect">
            <a:avLst/>
          </a:prstGeom>
        </p:spPr>
      </p:pic>
      <p:sp>
        <p:nvSpPr>
          <p:cNvPr id="6" name="Slide Number Placeholder 5"/>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6</a:t>
            </a:fld>
            <a:endParaRPr kumimoji="0" lang="en-US"/>
          </a:p>
        </p:txBody>
      </p:sp>
    </p:spTree>
    <p:extLst>
      <p:ext uri="{BB962C8B-B14F-4D97-AF65-F5344CB8AC3E}">
        <p14:creationId xmlns:p14="http://schemas.microsoft.com/office/powerpoint/2010/main" val="418092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ANN	</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SG" dirty="0"/>
              <a:t>Adaptive learning</a:t>
            </a:r>
          </a:p>
          <a:p>
            <a:pPr>
              <a:buFont typeface="Wingdings" panose="05000000000000000000" pitchFamily="2" charset="2"/>
              <a:buChar char="q"/>
            </a:pPr>
            <a:r>
              <a:rPr lang="en-SG" dirty="0"/>
              <a:t>Self-organization</a:t>
            </a:r>
          </a:p>
          <a:p>
            <a:pPr>
              <a:buFont typeface="Wingdings" panose="05000000000000000000" pitchFamily="2" charset="2"/>
              <a:buChar char="q"/>
            </a:pPr>
            <a:r>
              <a:rPr lang="en-SG" dirty="0"/>
              <a:t>Error tolerance</a:t>
            </a:r>
          </a:p>
          <a:p>
            <a:pPr>
              <a:buFont typeface="Wingdings" panose="05000000000000000000" pitchFamily="2" charset="2"/>
              <a:buChar char="q"/>
            </a:pPr>
            <a:r>
              <a:rPr lang="en-SG" dirty="0"/>
              <a:t>Real-time operation</a:t>
            </a:r>
          </a:p>
          <a:p>
            <a:pPr>
              <a:buFont typeface="Wingdings" panose="05000000000000000000" pitchFamily="2" charset="2"/>
              <a:buChar char="q"/>
            </a:pPr>
            <a:r>
              <a:rPr lang="en-SG" dirty="0"/>
              <a:t>Parallel information processing</a:t>
            </a:r>
          </a:p>
        </p:txBody>
      </p:sp>
    </p:spTree>
    <p:extLst>
      <p:ext uri="{BB962C8B-B14F-4D97-AF65-F5344CB8AC3E}">
        <p14:creationId xmlns:p14="http://schemas.microsoft.com/office/powerpoint/2010/main" val="39176620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and Limitations of ANN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3839000"/>
              </p:ext>
            </p:extLst>
          </p:nvPr>
        </p:nvGraphicFramePr>
        <p:xfrm>
          <a:off x="637032" y="1733550"/>
          <a:ext cx="7543800" cy="1726994"/>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365422">
                <a:tc>
                  <a:txBody>
                    <a:bodyPr/>
                    <a:lstStyle/>
                    <a:p>
                      <a:pPr algn="ctr"/>
                      <a:r>
                        <a:rPr lang="en-US" sz="1400" dirty="0"/>
                        <a:t>Benefits</a:t>
                      </a:r>
                    </a:p>
                  </a:txBody>
                  <a:tcPr marL="68580" marR="68580" marT="34290" marB="34290"/>
                </a:tc>
                <a:tc>
                  <a:txBody>
                    <a:bodyPr/>
                    <a:lstStyle/>
                    <a:p>
                      <a:pPr algn="ctr"/>
                      <a:r>
                        <a:rPr lang="en-US" sz="1400" dirty="0"/>
                        <a:t>Limitations</a:t>
                      </a:r>
                    </a:p>
                  </a:txBody>
                  <a:tcPr marL="68580" marR="68580" marT="34290" marB="34290"/>
                </a:tc>
                <a:extLst>
                  <a:ext uri="{0D108BD9-81ED-4DB2-BD59-A6C34878D82A}">
                    <a16:rowId xmlns:a16="http://schemas.microsoft.com/office/drawing/2014/main" val="10000"/>
                  </a:ext>
                </a:extLst>
              </a:tr>
              <a:tr h="630728">
                <a:tc>
                  <a:txBody>
                    <a:bodyPr/>
                    <a:lstStyle/>
                    <a:p>
                      <a:r>
                        <a:rPr lang="en-US" sz="1400" dirty="0"/>
                        <a:t>Ability to tackle new kind of problems</a:t>
                      </a:r>
                    </a:p>
                  </a:txBody>
                  <a:tcPr marL="68580" marR="68580" marT="34290" marB="34290"/>
                </a:tc>
                <a:tc>
                  <a:txBody>
                    <a:bodyPr/>
                    <a:lstStyle/>
                    <a:p>
                      <a:r>
                        <a:rPr lang="en-US" sz="1400" dirty="0"/>
                        <a:t>Performs less well at</a:t>
                      </a:r>
                      <a:r>
                        <a:rPr lang="en-US" sz="1400" baseline="0" dirty="0"/>
                        <a:t> tasks humans tend to find difficult</a:t>
                      </a:r>
                      <a:endParaRPr lang="en-US" sz="1400" dirty="0"/>
                    </a:p>
                  </a:txBody>
                  <a:tcPr marL="68580" marR="68580" marT="34290" marB="34290"/>
                </a:tc>
                <a:extLst>
                  <a:ext uri="{0D108BD9-81ED-4DB2-BD59-A6C34878D82A}">
                    <a16:rowId xmlns:a16="http://schemas.microsoft.com/office/drawing/2014/main" val="10001"/>
                  </a:ext>
                </a:extLst>
              </a:tr>
              <a:tr h="365422">
                <a:tc>
                  <a:txBody>
                    <a:bodyPr/>
                    <a:lstStyle/>
                    <a:p>
                      <a:r>
                        <a:rPr lang="en-US" sz="1400" dirty="0"/>
                        <a:t>Robustness</a:t>
                      </a:r>
                    </a:p>
                  </a:txBody>
                  <a:tcPr marL="68580" marR="68580" marT="34290" marB="34290"/>
                </a:tc>
                <a:tc>
                  <a:txBody>
                    <a:bodyPr/>
                    <a:lstStyle/>
                    <a:p>
                      <a:r>
                        <a:rPr lang="en-US" sz="1400" dirty="0"/>
                        <a:t>Lack of explanation facilities</a:t>
                      </a:r>
                    </a:p>
                  </a:txBody>
                  <a:tcPr marL="68580" marR="68580" marT="34290" marB="34290"/>
                </a:tc>
                <a:extLst>
                  <a:ext uri="{0D108BD9-81ED-4DB2-BD59-A6C34878D82A}">
                    <a16:rowId xmlns:a16="http://schemas.microsoft.com/office/drawing/2014/main" val="10002"/>
                  </a:ext>
                </a:extLst>
              </a:tr>
              <a:tr h="365422">
                <a:tc>
                  <a:txBody>
                    <a:bodyPr/>
                    <a:lstStyle/>
                    <a:p>
                      <a:endParaRPr lang="en-US" sz="1400" dirty="0"/>
                    </a:p>
                  </a:txBody>
                  <a:tcPr marL="68580" marR="68580" marT="34290" marB="34290"/>
                </a:tc>
                <a:tc>
                  <a:txBody>
                    <a:bodyPr/>
                    <a:lstStyle/>
                    <a:p>
                      <a:r>
                        <a:rPr lang="en-US" sz="1400" dirty="0"/>
                        <a:t>Require</a:t>
                      </a:r>
                      <a:r>
                        <a:rPr lang="en-US" sz="1400" baseline="0" dirty="0"/>
                        <a:t> large amount of test data</a:t>
                      </a:r>
                      <a:endParaRPr lang="en-US" sz="1400" dirty="0"/>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29114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71600" y="2057400"/>
            <a:ext cx="7123113" cy="2800350"/>
          </a:xfrm>
        </p:spPr>
        <p:txBody>
          <a:bodyPr>
            <a:normAutofit fontScale="85000" lnSpcReduction="20000"/>
          </a:bodyPr>
          <a:lstStyle/>
          <a:p>
            <a:pPr marL="0" indent="0"/>
            <a:r>
              <a:rPr lang="en-US" dirty="0"/>
              <a:t>Definition of Expert System:</a:t>
            </a:r>
          </a:p>
          <a:p>
            <a:pPr marL="0" indent="0"/>
            <a:r>
              <a:rPr lang="en-US" dirty="0">
                <a:solidFill>
                  <a:schemeClr val="accent1"/>
                </a:solidFill>
              </a:rPr>
              <a:t>An Expert System is a collection of programmes or Computer Software that solves problems in the domain of interest. It is called system because it consists of both problem solving component and a support component.</a:t>
            </a:r>
          </a:p>
          <a:p>
            <a:r>
              <a:rPr lang="en-US" dirty="0"/>
              <a:t>The process of building Expert System is called </a:t>
            </a:r>
            <a:r>
              <a:rPr lang="en-US" dirty="0">
                <a:solidFill>
                  <a:srgbClr val="FF0000"/>
                </a:solidFill>
              </a:rPr>
              <a:t>knowledge engineering </a:t>
            </a:r>
            <a:r>
              <a:rPr lang="en-US" dirty="0"/>
              <a:t>and is done by </a:t>
            </a:r>
            <a:r>
              <a:rPr lang="en-US" dirty="0">
                <a:solidFill>
                  <a:srgbClr val="FF0000"/>
                </a:solidFill>
              </a:rPr>
              <a:t>knowledge Engineer</a:t>
            </a:r>
            <a:endParaRPr lang="en-US" dirty="0"/>
          </a:p>
          <a:p>
            <a:pPr marL="0" indent="0"/>
            <a:endParaRPr lang="en-US" dirty="0"/>
          </a:p>
        </p:txBody>
      </p:sp>
      <p:sp>
        <p:nvSpPr>
          <p:cNvPr id="2" name="Title 1"/>
          <p:cNvSpPr>
            <a:spLocks noGrp="1"/>
          </p:cNvSpPr>
          <p:nvPr>
            <p:ph type="title"/>
          </p:nvPr>
        </p:nvSpPr>
        <p:spPr/>
        <p:txBody>
          <a:bodyPr>
            <a:normAutofit fontScale="90000"/>
          </a:bodyPr>
          <a:lstStyle/>
          <a:p>
            <a:r>
              <a:rPr lang="en-US" dirty="0"/>
              <a:t>Expert System</a:t>
            </a:r>
          </a:p>
        </p:txBody>
      </p:sp>
      <p:sp>
        <p:nvSpPr>
          <p:cNvPr id="4" name="Slide Number Placeholder 3"/>
          <p:cNvSpPr>
            <a:spLocks noGrp="1"/>
          </p:cNvSpPr>
          <p:nvPr>
            <p:ph type="sldNum" sz="quarter" idx="11"/>
          </p:nvPr>
        </p:nvSpPr>
        <p:spPr/>
        <p:txBody>
          <a:bodyPr>
            <a:normAutofit/>
          </a:bodyPr>
          <a:lstStyle/>
          <a:p>
            <a:fld id="{38489EEA-D1B7-4FFF-9B54-B3C80BDC9720}" type="slidenum">
              <a:rPr lang="en-US" smtClean="0"/>
              <a:t>62</a:t>
            </a:fld>
            <a:endParaRPr lang="en-US"/>
          </a:p>
        </p:txBody>
      </p:sp>
    </p:spTree>
    <p:extLst>
      <p:ext uri="{BB962C8B-B14F-4D97-AF65-F5344CB8AC3E}">
        <p14:creationId xmlns:p14="http://schemas.microsoft.com/office/powerpoint/2010/main" val="4207635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Expert System</a:t>
            </a:r>
          </a:p>
        </p:txBody>
      </p:sp>
      <p:sp>
        <p:nvSpPr>
          <p:cNvPr id="6" name="Content Placeholder 5"/>
          <p:cNvSpPr>
            <a:spLocks noGrp="1"/>
          </p:cNvSpPr>
          <p:nvPr>
            <p:ph sz="quarter" idx="13"/>
          </p:nvPr>
        </p:nvSpPr>
        <p:spPr/>
        <p:txBody>
          <a:bodyPr>
            <a:normAutofit fontScale="62500" lnSpcReduction="20000"/>
          </a:bodyPr>
          <a:lstStyle/>
          <a:p>
            <a:pPr marL="0" indent="0">
              <a:buNone/>
            </a:pPr>
            <a:r>
              <a:rPr lang="en-US" b="1" dirty="0">
                <a:solidFill>
                  <a:schemeClr val="accent1"/>
                </a:solidFill>
              </a:rPr>
              <a:t>Expert systems provide the following important features:</a:t>
            </a:r>
          </a:p>
          <a:p>
            <a:r>
              <a:rPr lang="en-US" dirty="0"/>
              <a:t>Facility for non-expert personnel to solve problems that require some expertise</a:t>
            </a:r>
          </a:p>
          <a:p>
            <a:r>
              <a:rPr lang="en-US" dirty="0"/>
              <a:t>Speedy solution	</a:t>
            </a:r>
          </a:p>
          <a:p>
            <a:r>
              <a:rPr lang="en-US" dirty="0"/>
              <a:t>Reliable solution</a:t>
            </a:r>
          </a:p>
          <a:p>
            <a:r>
              <a:rPr lang="en-US" dirty="0"/>
              <a:t>Cost reduction</a:t>
            </a:r>
          </a:p>
          <a:p>
            <a:r>
              <a:rPr lang="en-US" dirty="0"/>
              <a:t>Power to manage without human experts</a:t>
            </a:r>
          </a:p>
          <a:p>
            <a:r>
              <a:rPr lang="en-US" dirty="0"/>
              <a:t>Wider areas of knowledge</a:t>
            </a:r>
          </a:p>
        </p:txBody>
      </p:sp>
      <p:sp>
        <p:nvSpPr>
          <p:cNvPr id="7" name="Content Placeholder 6"/>
          <p:cNvSpPr>
            <a:spLocks noGrp="1"/>
          </p:cNvSpPr>
          <p:nvPr>
            <p:ph sz="quarter" idx="14"/>
          </p:nvPr>
        </p:nvSpPr>
        <p:spPr/>
        <p:txBody>
          <a:bodyPr>
            <a:normAutofit fontScale="55000" lnSpcReduction="20000"/>
          </a:bodyPr>
          <a:lstStyle/>
          <a:p>
            <a:pPr marL="0" indent="0">
              <a:buNone/>
            </a:pPr>
            <a:r>
              <a:rPr lang="en-US" b="1" dirty="0">
                <a:solidFill>
                  <a:schemeClr val="accent1"/>
                </a:solidFill>
              </a:rPr>
              <a:t>Use of expert systems is specially recommended when:</a:t>
            </a:r>
          </a:p>
          <a:p>
            <a:r>
              <a:rPr lang="en-US" dirty="0"/>
              <a:t>Human experts are difficult to find</a:t>
            </a:r>
          </a:p>
          <a:p>
            <a:r>
              <a:rPr lang="en-US" dirty="0"/>
              <a:t>Human experts are expensive</a:t>
            </a:r>
          </a:p>
          <a:p>
            <a:r>
              <a:rPr lang="en-US" dirty="0"/>
              <a:t>Knowledge improvement is important</a:t>
            </a:r>
          </a:p>
          <a:p>
            <a:r>
              <a:rPr lang="en-US" dirty="0"/>
              <a:t>The available information is poor, partial, incomplete</a:t>
            </a:r>
          </a:p>
          <a:p>
            <a:r>
              <a:rPr lang="en-US" dirty="0"/>
              <a:t>Problems are incompletely defined</a:t>
            </a:r>
          </a:p>
          <a:p>
            <a:r>
              <a:rPr lang="en-US" dirty="0"/>
              <a:t>There is lack of knowledge among all those who need it</a:t>
            </a:r>
          </a:p>
          <a:p>
            <a:r>
              <a:rPr lang="en-US" dirty="0"/>
              <a:t>The problem is rapidly changing legal rules and codes</a:t>
            </a:r>
          </a:p>
        </p:txBody>
      </p:sp>
      <p:sp>
        <p:nvSpPr>
          <p:cNvPr id="4" name="Slide Number Placeholder 3"/>
          <p:cNvSpPr>
            <a:spLocks noGrp="1"/>
          </p:cNvSpPr>
          <p:nvPr>
            <p:ph type="sldNum" sz="quarter" idx="16"/>
          </p:nvPr>
        </p:nvSpPr>
        <p:spPr/>
        <p:txBody>
          <a:bodyPr>
            <a:normAutofit fontScale="25000" lnSpcReduction="20000"/>
          </a:bodyPr>
          <a:lstStyle/>
          <a:p>
            <a:pPr algn="ctr"/>
            <a:fld id="{8F82E0A0-C266-4798-8C8F-B9F91E9DA37E}" type="slidenum">
              <a:rPr kumimoji="0" lang="en-US" sz="2400" b="1" smtClean="0">
                <a:solidFill>
                  <a:srgbClr val="FFFFFF"/>
                </a:solidFill>
              </a:rPr>
              <a:pPr algn="ctr"/>
              <a:t>63</a:t>
            </a:fld>
            <a:endParaRPr kumimoji="0" lang="en-US" sz="2400" dirty="0">
              <a:solidFill>
                <a:srgbClr val="FFFFFF"/>
              </a:solidFill>
            </a:endParaRPr>
          </a:p>
        </p:txBody>
      </p:sp>
    </p:spTree>
    <p:extLst>
      <p:ext uri="{BB962C8B-B14F-4D97-AF65-F5344CB8AC3E}">
        <p14:creationId xmlns:p14="http://schemas.microsoft.com/office/powerpoint/2010/main" val="388090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Architecture of an Expert System</a:t>
            </a:r>
          </a:p>
        </p:txBody>
      </p:sp>
      <p:sp>
        <p:nvSpPr>
          <p:cNvPr id="7" name="Content Placeholder 6"/>
          <p:cNvSpPr>
            <a:spLocks noGrp="1"/>
          </p:cNvSpPr>
          <p:nvPr>
            <p:ph sz="quarter" idx="13"/>
          </p:nvPr>
        </p:nvSpPr>
        <p:spPr/>
        <p:txBody>
          <a:bodyPr>
            <a:normAutofit fontScale="85000" lnSpcReduction="10000"/>
          </a:bodyPr>
          <a:lstStyle/>
          <a:p>
            <a:pPr marL="0" indent="0">
              <a:buNone/>
            </a:pPr>
            <a:r>
              <a:rPr lang="en-US" dirty="0"/>
              <a:t>Architecture of expert systems reflects the knowledge engineers’ understanding of the methods representing knowledge and how to perform intelligent decision making task with the support of computer-based systems</a:t>
            </a:r>
          </a:p>
        </p:txBody>
      </p:sp>
      <p:sp>
        <p:nvSpPr>
          <p:cNvPr id="4" name="Slide Number Placeholder 3"/>
          <p:cNvSpPr>
            <a:spLocks noGrp="1"/>
          </p:cNvSpPr>
          <p:nvPr>
            <p:ph type="sldNum" sz="quarter" idx="16"/>
          </p:nvPr>
        </p:nvSpPr>
        <p:spPr/>
        <p:txBody>
          <a:bodyPr>
            <a:normAutofit fontScale="25000" lnSpcReduction="20000"/>
          </a:bodyPr>
          <a:lstStyle/>
          <a:p>
            <a:pPr algn="ctr"/>
            <a:fld id="{8F82E0A0-C266-4798-8C8F-B9F91E9DA37E}" type="slidenum">
              <a:rPr kumimoji="0" lang="en-US" sz="2400" b="1" smtClean="0">
                <a:solidFill>
                  <a:srgbClr val="FFFFFF"/>
                </a:solidFill>
              </a:rPr>
              <a:pPr algn="ctr"/>
              <a:t>64</a:t>
            </a:fld>
            <a:endParaRPr kumimoji="0" lang="en-US" sz="2400" dirty="0">
              <a:solidFill>
                <a:srgbClr val="FFFFFF"/>
              </a:solidFill>
            </a:endParaRPr>
          </a:p>
        </p:txBody>
      </p:sp>
      <p:grpSp>
        <p:nvGrpSpPr>
          <p:cNvPr id="9" name="Group 8"/>
          <p:cNvGrpSpPr/>
          <p:nvPr/>
        </p:nvGrpSpPr>
        <p:grpSpPr>
          <a:xfrm>
            <a:off x="4686300" y="1352551"/>
            <a:ext cx="4368304" cy="2731168"/>
            <a:chOff x="5802826" y="2107096"/>
            <a:chExt cx="5396209" cy="2634957"/>
          </a:xfrm>
        </p:grpSpPr>
        <p:sp>
          <p:nvSpPr>
            <p:cNvPr id="10" name="Rounded Rectangle 9"/>
            <p:cNvSpPr/>
            <p:nvPr/>
          </p:nvSpPr>
          <p:spPr>
            <a:xfrm>
              <a:off x="7407966" y="2107096"/>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a:t>
              </a:r>
            </a:p>
          </p:txBody>
        </p:sp>
        <p:sp>
          <p:nvSpPr>
            <p:cNvPr id="11" name="Rounded Rectangle 10"/>
            <p:cNvSpPr/>
            <p:nvPr/>
          </p:nvSpPr>
          <p:spPr>
            <a:xfrm>
              <a:off x="9012426" y="4264975"/>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Inference Engine</a:t>
              </a:r>
            </a:p>
          </p:txBody>
        </p:sp>
        <p:sp>
          <p:nvSpPr>
            <p:cNvPr id="12" name="Rounded Rectangle 11"/>
            <p:cNvSpPr/>
            <p:nvPr/>
          </p:nvSpPr>
          <p:spPr>
            <a:xfrm>
              <a:off x="5802826" y="4264975"/>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Knowledge Base</a:t>
              </a:r>
            </a:p>
          </p:txBody>
        </p:sp>
        <p:sp>
          <p:nvSpPr>
            <p:cNvPr id="13" name="Rounded Rectangle 12"/>
            <p:cNvSpPr/>
            <p:nvPr/>
          </p:nvSpPr>
          <p:spPr>
            <a:xfrm>
              <a:off x="7407965" y="3024991"/>
              <a:ext cx="2186609" cy="47707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Interface</a:t>
              </a:r>
            </a:p>
          </p:txBody>
        </p:sp>
        <p:cxnSp>
          <p:nvCxnSpPr>
            <p:cNvPr id="14" name="Straight Arrow Connector 13"/>
            <p:cNvCxnSpPr>
              <a:stCxn id="10" idx="2"/>
              <a:endCxn id="13" idx="0"/>
            </p:cNvCxnSpPr>
            <p:nvPr/>
          </p:nvCxnSpPr>
          <p:spPr>
            <a:xfrm flipH="1">
              <a:off x="8501270" y="2584174"/>
              <a:ext cx="1" cy="44081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989435" y="4639532"/>
              <a:ext cx="1022991" cy="79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2" idx="3"/>
            </p:cNvCxnSpPr>
            <p:nvPr/>
          </p:nvCxnSpPr>
          <p:spPr>
            <a:xfrm flipV="1">
              <a:off x="7989435" y="3502069"/>
              <a:ext cx="341292" cy="1001445"/>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endCxn id="11" idx="1"/>
            </p:cNvCxnSpPr>
            <p:nvPr/>
          </p:nvCxnSpPr>
          <p:spPr>
            <a:xfrm rot="16200000" flipH="1">
              <a:off x="8355307" y="3846394"/>
              <a:ext cx="935185" cy="379053"/>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4172346" y="4389277"/>
            <a:ext cx="5396209" cy="338554"/>
          </a:xfrm>
          <a:prstGeom prst="rect">
            <a:avLst/>
          </a:prstGeom>
          <a:noFill/>
        </p:spPr>
        <p:txBody>
          <a:bodyPr wrap="square" rtlCol="0">
            <a:spAutoFit/>
          </a:bodyPr>
          <a:lstStyle/>
          <a:p>
            <a:pPr algn="ctr"/>
            <a:r>
              <a:rPr lang="en-US" sz="1600" dirty="0"/>
              <a:t>Fig: Architecture of Expert System</a:t>
            </a:r>
          </a:p>
        </p:txBody>
      </p:sp>
    </p:spTree>
    <p:extLst>
      <p:ext uri="{BB962C8B-B14F-4D97-AF65-F5344CB8AC3E}">
        <p14:creationId xmlns:p14="http://schemas.microsoft.com/office/powerpoint/2010/main" val="677057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Development of an Expert System</a:t>
            </a:r>
          </a:p>
        </p:txBody>
      </p:sp>
      <p:sp>
        <p:nvSpPr>
          <p:cNvPr id="5" name="Slide Number Placeholder 4"/>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65</a:t>
            </a:fld>
            <a:endParaRPr kumimoji="0" lang="en-US"/>
          </a:p>
        </p:txBody>
      </p:sp>
      <p:sp>
        <p:nvSpPr>
          <p:cNvPr id="7" name="Content Placeholder 6"/>
          <p:cNvSpPr>
            <a:spLocks noGrp="1"/>
          </p:cNvSpPr>
          <p:nvPr>
            <p:ph sz="quarter" idx="13"/>
          </p:nvPr>
        </p:nvSpPr>
        <p:spPr/>
        <p:txBody>
          <a:bodyPr/>
          <a:lstStyle/>
          <a:p>
            <a:pPr marL="0" indent="0">
              <a:buNone/>
            </a:pPr>
            <a:r>
              <a:rPr lang="en-US" sz="2400" dirty="0"/>
              <a:t>Expert system design and development must be carefully programmed in success is desired.</a:t>
            </a:r>
          </a:p>
          <a:p>
            <a:pPr marL="0" indent="0">
              <a:buNone/>
            </a:pPr>
            <a:r>
              <a:rPr lang="en-US" sz="2400" dirty="0"/>
              <a:t>The following are the main steps to be followed while developing expert system</a:t>
            </a:r>
          </a:p>
          <a:p>
            <a:pPr marL="0" indent="0">
              <a:buNone/>
            </a:pPr>
            <a:endParaRPr lang="en-US" dirty="0"/>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97384050"/>
              </p:ext>
            </p:extLst>
          </p:nvPr>
        </p:nvGraphicFramePr>
        <p:xfrm>
          <a:off x="626853" y="3028950"/>
          <a:ext cx="8382000" cy="1854200"/>
        </p:xfrm>
        <a:graphic>
          <a:graphicData uri="http://schemas.openxmlformats.org/drawingml/2006/table">
            <a:tbl>
              <a:tblPr firstRow="1" bandRow="1">
                <a:tableStyleId>{5940675A-B579-460E-94D1-54222C63F5DA}</a:tableStyleId>
              </a:tblPr>
              <a:tblGrid>
                <a:gridCol w="399143">
                  <a:extLst>
                    <a:ext uri="{9D8B030D-6E8A-4147-A177-3AD203B41FA5}">
                      <a16:colId xmlns:a16="http://schemas.microsoft.com/office/drawing/2014/main" val="20000"/>
                    </a:ext>
                  </a:extLst>
                </a:gridCol>
                <a:gridCol w="3791857">
                  <a:extLst>
                    <a:ext uri="{9D8B030D-6E8A-4147-A177-3AD203B41FA5}">
                      <a16:colId xmlns:a16="http://schemas.microsoft.com/office/drawing/2014/main" val="20001"/>
                    </a:ext>
                  </a:extLst>
                </a:gridCol>
                <a:gridCol w="439057">
                  <a:extLst>
                    <a:ext uri="{9D8B030D-6E8A-4147-A177-3AD203B41FA5}">
                      <a16:colId xmlns:a16="http://schemas.microsoft.com/office/drawing/2014/main" val="20002"/>
                    </a:ext>
                  </a:extLst>
                </a:gridCol>
                <a:gridCol w="3751943">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Outline Statement</a:t>
                      </a:r>
                    </a:p>
                  </a:txBody>
                  <a:tcPr/>
                </a:tc>
                <a:tc>
                  <a:txBody>
                    <a:bodyPr/>
                    <a:lstStyle/>
                    <a:p>
                      <a:r>
                        <a:rPr lang="en-US" dirty="0"/>
                        <a:t>b.</a:t>
                      </a:r>
                    </a:p>
                  </a:txBody>
                  <a:tcPr/>
                </a:tc>
                <a:tc>
                  <a:txBody>
                    <a:bodyPr/>
                    <a:lstStyle/>
                    <a:p>
                      <a:r>
                        <a:rPr lang="en-US" dirty="0"/>
                        <a:t>Knowledge acquisition</a:t>
                      </a:r>
                    </a:p>
                  </a:txBody>
                  <a:tcPr/>
                </a:tc>
                <a:extLst>
                  <a:ext uri="{0D108BD9-81ED-4DB2-BD59-A6C34878D82A}">
                    <a16:rowId xmlns:a16="http://schemas.microsoft.com/office/drawing/2014/main" val="10000"/>
                  </a:ext>
                </a:extLst>
              </a:tr>
              <a:tr h="370840">
                <a:tc>
                  <a:txBody>
                    <a:bodyPr/>
                    <a:lstStyle/>
                    <a:p>
                      <a:r>
                        <a:rPr lang="en-US" dirty="0"/>
                        <a:t>c.</a:t>
                      </a:r>
                    </a:p>
                  </a:txBody>
                  <a:tcPr/>
                </a:tc>
                <a:tc>
                  <a:txBody>
                    <a:bodyPr/>
                    <a:lstStyle/>
                    <a:p>
                      <a:r>
                        <a:rPr lang="en-US" dirty="0"/>
                        <a:t>Knowledge representation</a:t>
                      </a:r>
                    </a:p>
                  </a:txBody>
                  <a:tcPr/>
                </a:tc>
                <a:tc>
                  <a:txBody>
                    <a:bodyPr/>
                    <a:lstStyle/>
                    <a:p>
                      <a:r>
                        <a:rPr lang="en-US" dirty="0"/>
                        <a:t>d.</a:t>
                      </a:r>
                    </a:p>
                  </a:txBody>
                  <a:tcPr/>
                </a:tc>
                <a:tc>
                  <a:txBody>
                    <a:bodyPr/>
                    <a:lstStyle/>
                    <a:p>
                      <a:r>
                        <a:rPr lang="en-US" dirty="0"/>
                        <a:t>Prototype Development</a:t>
                      </a:r>
                    </a:p>
                  </a:txBody>
                  <a:tcPr/>
                </a:tc>
                <a:extLst>
                  <a:ext uri="{0D108BD9-81ED-4DB2-BD59-A6C34878D82A}">
                    <a16:rowId xmlns:a16="http://schemas.microsoft.com/office/drawing/2014/main" val="10001"/>
                  </a:ext>
                </a:extLst>
              </a:tr>
              <a:tr h="370840">
                <a:tc>
                  <a:txBody>
                    <a:bodyPr/>
                    <a:lstStyle/>
                    <a:p>
                      <a:r>
                        <a:rPr lang="en-US" dirty="0"/>
                        <a:t>e.</a:t>
                      </a:r>
                    </a:p>
                  </a:txBody>
                  <a:tcPr/>
                </a:tc>
                <a:tc>
                  <a:txBody>
                    <a:bodyPr/>
                    <a:lstStyle/>
                    <a:p>
                      <a:r>
                        <a:rPr lang="en-US" dirty="0"/>
                        <a:t>Testing</a:t>
                      </a:r>
                    </a:p>
                  </a:txBody>
                  <a:tcPr/>
                </a:tc>
                <a:tc>
                  <a:txBody>
                    <a:bodyPr/>
                    <a:lstStyle/>
                    <a:p>
                      <a:r>
                        <a:rPr lang="en-US" dirty="0"/>
                        <a:t>f.</a:t>
                      </a:r>
                    </a:p>
                  </a:txBody>
                  <a:tcPr/>
                </a:tc>
                <a:tc>
                  <a:txBody>
                    <a:bodyPr/>
                    <a:lstStyle/>
                    <a:p>
                      <a:r>
                        <a:rPr lang="en-US" dirty="0"/>
                        <a:t>Main Knowledge Acquisition</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Specification</a:t>
                      </a:r>
                      <a:r>
                        <a:rPr lang="en-US" baseline="0" dirty="0"/>
                        <a:t> with detailed Information</a:t>
                      </a:r>
                      <a:endParaRPr lang="en-US" dirty="0"/>
                    </a:p>
                  </a:txBody>
                  <a:tcPr/>
                </a:tc>
                <a:tc>
                  <a:txBody>
                    <a:bodyPr/>
                    <a:lstStyle/>
                    <a:p>
                      <a:r>
                        <a:rPr lang="en-US" dirty="0"/>
                        <a:t>g.</a:t>
                      </a:r>
                    </a:p>
                  </a:txBody>
                  <a:tcPr/>
                </a:tc>
                <a:tc>
                  <a:txBody>
                    <a:bodyPr/>
                    <a:lstStyle/>
                    <a:p>
                      <a:r>
                        <a:rPr lang="en-US" dirty="0"/>
                        <a:t>System Development</a:t>
                      </a:r>
                    </a:p>
                  </a:txBody>
                  <a:tcPr/>
                </a:tc>
                <a:extLst>
                  <a:ext uri="{0D108BD9-81ED-4DB2-BD59-A6C34878D82A}">
                    <a16:rowId xmlns:a16="http://schemas.microsoft.com/office/drawing/2014/main" val="10003"/>
                  </a:ext>
                </a:extLst>
              </a:tr>
              <a:tr h="370840">
                <a:tc>
                  <a:txBody>
                    <a:bodyPr/>
                    <a:lstStyle/>
                    <a:p>
                      <a:r>
                        <a:rPr lang="en-US" dirty="0"/>
                        <a:t>h.</a:t>
                      </a:r>
                    </a:p>
                  </a:txBody>
                  <a:tcPr/>
                </a:tc>
                <a:tc>
                  <a:txBody>
                    <a:bodyPr/>
                    <a:lstStyle/>
                    <a:p>
                      <a:r>
                        <a:rPr lang="en-US" dirty="0"/>
                        <a:t>Implementation</a:t>
                      </a:r>
                    </a:p>
                  </a:txBody>
                  <a:tcPr/>
                </a:tc>
                <a:tc>
                  <a:txBody>
                    <a:bodyPr/>
                    <a:lstStyle/>
                    <a:p>
                      <a:r>
                        <a:rPr lang="en-US" dirty="0" err="1"/>
                        <a:t>i</a:t>
                      </a:r>
                      <a:r>
                        <a:rPr lang="en-US" dirty="0"/>
                        <a:t>.</a:t>
                      </a:r>
                    </a:p>
                  </a:txBody>
                  <a:tcPr/>
                </a:tc>
                <a:tc>
                  <a:txBody>
                    <a:bodyPr/>
                    <a:lstStyle/>
                    <a:p>
                      <a:r>
                        <a:rPr lang="en-US" dirty="0"/>
                        <a:t>Maintenance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562909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Expert System - MYCIN</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66</a:t>
            </a:fld>
            <a:endParaRPr kumimoji="0" lang="en-US"/>
          </a:p>
        </p:txBody>
      </p:sp>
      <p:sp>
        <p:nvSpPr>
          <p:cNvPr id="4" name="Content Placeholder 3"/>
          <p:cNvSpPr>
            <a:spLocks noGrp="1"/>
          </p:cNvSpPr>
          <p:nvPr>
            <p:ph sz="quarter" idx="13"/>
          </p:nvPr>
        </p:nvSpPr>
        <p:spPr/>
        <p:txBody>
          <a:bodyPr>
            <a:normAutofit fontScale="70000" lnSpcReduction="20000"/>
          </a:bodyPr>
          <a:lstStyle/>
          <a:p>
            <a:r>
              <a:rPr lang="en-GB" dirty="0"/>
              <a:t>An expert system for treating blood infections</a:t>
            </a:r>
          </a:p>
          <a:p>
            <a:r>
              <a:rPr lang="en-GB" dirty="0"/>
              <a:t>MYCIN would attempt to diagnose patients based on reported symptoms and medical test results</a:t>
            </a:r>
          </a:p>
          <a:p>
            <a:r>
              <a:rPr lang="en-GB" dirty="0"/>
              <a:t>Could ask some more information and lab test results for diagnosis</a:t>
            </a:r>
          </a:p>
          <a:p>
            <a:r>
              <a:rPr lang="en-GB" dirty="0"/>
              <a:t>It would recommend a course of treatment, if requested MYCIN would explain the reasoning that lead to its diagnosis and recommendations</a:t>
            </a:r>
          </a:p>
          <a:p>
            <a:r>
              <a:rPr lang="en-GB" dirty="0"/>
              <a:t>Uses about 500 production rules</a:t>
            </a:r>
          </a:p>
          <a:p>
            <a:r>
              <a:rPr lang="en-GB" dirty="0"/>
              <a:t>MYCIN operated at roughly the same level of competence as human specialists in blood infections</a:t>
            </a:r>
          </a:p>
          <a:p>
            <a:r>
              <a:rPr lang="en-GB" dirty="0"/>
              <a:t>Uses backward chaining for reasoning</a:t>
            </a:r>
          </a:p>
          <a:p>
            <a:endParaRPr lang="en-US" dirty="0"/>
          </a:p>
        </p:txBody>
      </p:sp>
    </p:spTree>
    <p:extLst>
      <p:ext uri="{BB962C8B-B14F-4D97-AF65-F5344CB8AC3E}">
        <p14:creationId xmlns:p14="http://schemas.microsoft.com/office/powerpoint/2010/main" val="3813727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endParaRPr lang="en-US"/>
          </a:p>
        </p:txBody>
      </p:sp>
      <p:sp>
        <p:nvSpPr>
          <p:cNvPr id="5" name="Title 4"/>
          <p:cNvSpPr>
            <a:spLocks noGrp="1"/>
          </p:cNvSpPr>
          <p:nvPr>
            <p:ph type="title"/>
          </p:nvPr>
        </p:nvSpPr>
        <p:spPr/>
        <p:txBody>
          <a:bodyPr>
            <a:normAutofit fontScale="90000"/>
          </a:bodyPr>
          <a:lstStyle/>
          <a:p>
            <a:r>
              <a:rPr lang="en-US" dirty="0"/>
              <a:t>Natural Language Processing</a:t>
            </a:r>
          </a:p>
        </p:txBody>
      </p:sp>
      <p:sp>
        <p:nvSpPr>
          <p:cNvPr id="3" name="Slide Number Placeholder 2"/>
          <p:cNvSpPr>
            <a:spLocks noGrp="1"/>
          </p:cNvSpPr>
          <p:nvPr>
            <p:ph type="sldNum" sz="quarter" idx="11"/>
          </p:nvPr>
        </p:nvSpPr>
        <p:spPr/>
        <p:txBody>
          <a:bodyPr>
            <a:normAutofit/>
          </a:bodyPr>
          <a:lstStyle/>
          <a:p>
            <a:pPr algn="ctr"/>
            <a:fld id="{8F82E0A0-C266-4798-8C8F-B9F91E9DA37E}" type="slidenum">
              <a:rPr kumimoji="0" lang="en-US" sz="1400" b="1" smtClean="0">
                <a:solidFill>
                  <a:srgbClr val="FFFFFF"/>
                </a:solidFill>
              </a:rPr>
              <a:pPr algn="ctr"/>
              <a:t>67</a:t>
            </a:fld>
            <a:endParaRPr kumimoji="0" lang="en-US"/>
          </a:p>
        </p:txBody>
      </p:sp>
    </p:spTree>
    <p:extLst>
      <p:ext uri="{BB962C8B-B14F-4D97-AF65-F5344CB8AC3E}">
        <p14:creationId xmlns:p14="http://schemas.microsoft.com/office/powerpoint/2010/main" val="2726222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68</a:t>
            </a:fld>
            <a:endParaRPr kumimoji="0" lang="en-US"/>
          </a:p>
        </p:txBody>
      </p:sp>
      <p:sp>
        <p:nvSpPr>
          <p:cNvPr id="4" name="Content Placeholder 3"/>
          <p:cNvSpPr>
            <a:spLocks noGrp="1"/>
          </p:cNvSpPr>
          <p:nvPr>
            <p:ph sz="quarter" idx="13"/>
          </p:nvPr>
        </p:nvSpPr>
        <p:spPr/>
        <p:txBody>
          <a:bodyPr>
            <a:normAutofit fontScale="92500" lnSpcReduction="20000"/>
          </a:bodyPr>
          <a:lstStyle/>
          <a:p>
            <a:r>
              <a:rPr lang="en-US" dirty="0"/>
              <a:t>Machine is considered intelligent if it can understand and manipulate Natural Language </a:t>
            </a:r>
          </a:p>
          <a:p>
            <a:r>
              <a:rPr lang="en-US" dirty="0"/>
              <a:t>The language spoken by people : Natural Language</a:t>
            </a:r>
          </a:p>
          <a:p>
            <a:r>
              <a:rPr lang="en-US" dirty="0"/>
              <a:t>NLP </a:t>
            </a:r>
            <a:r>
              <a:rPr lang="en-US" dirty="0">
                <a:sym typeface="Wingdings" panose="05000000000000000000" pitchFamily="2" charset="2"/>
              </a:rPr>
              <a:t> AI method of communicating with an intelligent systems using Natural Language</a:t>
            </a:r>
          </a:p>
          <a:p>
            <a:r>
              <a:rPr lang="en-US" dirty="0">
                <a:sym typeface="Wingdings" panose="05000000000000000000" pitchFamily="2" charset="2"/>
              </a:rPr>
              <a:t>NLP is required when an intelligent system like robot to perform as per your instructions</a:t>
            </a:r>
          </a:p>
          <a:p>
            <a:r>
              <a:rPr lang="en-US" dirty="0">
                <a:sym typeface="Wingdings" panose="05000000000000000000" pitchFamily="2" charset="2"/>
              </a:rPr>
              <a:t>EX: getting result from Dialog Based clinical ES</a:t>
            </a:r>
            <a:endParaRPr lang="en-US" dirty="0"/>
          </a:p>
          <a:p>
            <a:endParaRPr lang="en-US" dirty="0"/>
          </a:p>
        </p:txBody>
      </p:sp>
    </p:spTree>
    <p:extLst>
      <p:ext uri="{BB962C8B-B14F-4D97-AF65-F5344CB8AC3E}">
        <p14:creationId xmlns:p14="http://schemas.microsoft.com/office/powerpoint/2010/main" val="2199596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69</a:t>
            </a:fld>
            <a:endParaRPr kumimoji="0" lang="en-US"/>
          </a:p>
        </p:txBody>
      </p:sp>
      <p:sp>
        <p:nvSpPr>
          <p:cNvPr id="4" name="Content Placeholder 3"/>
          <p:cNvSpPr>
            <a:spLocks noGrp="1"/>
          </p:cNvSpPr>
          <p:nvPr>
            <p:ph sz="quarter" idx="13"/>
          </p:nvPr>
        </p:nvSpPr>
        <p:spPr/>
        <p:txBody>
          <a:bodyPr/>
          <a:lstStyle/>
          <a:p>
            <a:r>
              <a:rPr lang="en-US" dirty="0"/>
              <a:t>NLP involves making computers to perform useful tasks with the natural languages human use</a:t>
            </a:r>
          </a:p>
          <a:p>
            <a:r>
              <a:rPr lang="en-US" dirty="0"/>
              <a:t>I/O encompasses </a:t>
            </a:r>
          </a:p>
          <a:p>
            <a:pPr lvl="1"/>
            <a:r>
              <a:rPr lang="en-US" dirty="0"/>
              <a:t>Speech </a:t>
            </a:r>
          </a:p>
          <a:p>
            <a:pPr lvl="1"/>
            <a:r>
              <a:rPr lang="en-US" dirty="0"/>
              <a:t>Written Text</a:t>
            </a:r>
          </a:p>
        </p:txBody>
      </p:sp>
    </p:spTree>
    <p:extLst>
      <p:ext uri="{BB962C8B-B14F-4D97-AF65-F5344CB8AC3E}">
        <p14:creationId xmlns:p14="http://schemas.microsoft.com/office/powerpoint/2010/main" val="209041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Structure</a:t>
            </a:r>
          </a:p>
        </p:txBody>
      </p:sp>
      <p:sp>
        <p:nvSpPr>
          <p:cNvPr id="3" name="Content Placeholder 2"/>
          <p:cNvSpPr>
            <a:spLocks noGrp="1"/>
          </p:cNvSpPr>
          <p:nvPr>
            <p:ph sz="quarter" idx="13"/>
          </p:nvPr>
        </p:nvSpPr>
        <p:spPr/>
        <p:txBody>
          <a:bodyPr>
            <a:normAutofit fontScale="55000" lnSpcReduction="20000"/>
          </a:bodyPr>
          <a:lstStyle/>
          <a:p>
            <a:pPr>
              <a:buFont typeface="Wingdings" panose="05000000000000000000" pitchFamily="2" charset="2"/>
              <a:buChar char="q"/>
            </a:pPr>
            <a:r>
              <a:rPr lang="en-US" dirty="0"/>
              <a:t>Consists of a number of very simple and highly interconnected processors called neurons</a:t>
            </a:r>
          </a:p>
          <a:p>
            <a:pPr>
              <a:buFont typeface="Wingdings" panose="05000000000000000000" pitchFamily="2" charset="2"/>
              <a:buChar char="q"/>
            </a:pPr>
            <a:r>
              <a:rPr lang="en-US" dirty="0"/>
              <a:t>The neurons are connected by weighted links passing signals from one neuron to another. </a:t>
            </a:r>
          </a:p>
          <a:p>
            <a:pPr>
              <a:buFont typeface="Wingdings" panose="05000000000000000000" pitchFamily="2" charset="2"/>
              <a:buChar char="q"/>
            </a:pPr>
            <a:r>
              <a:rPr lang="en-US" dirty="0"/>
              <a:t>The output signal is transmitted through the neuron’s outgoing connection. The outgoing connection splits into a number of branches that transmit the same signal. The outgoing  ranches terminate at the incoming connections of other neurons in the network</a:t>
            </a:r>
          </a:p>
        </p:txBody>
      </p:sp>
      <p:pic>
        <p:nvPicPr>
          <p:cNvPr id="5" name="Content Placeholder 9"/>
          <p:cNvPicPr>
            <a:picLocks noGrp="1" noChangeAspect="1"/>
          </p:cNvPicPr>
          <p:nvPr>
            <p:ph sz="quarter" idx="14"/>
          </p:nvPr>
        </p:nvPicPr>
        <p:blipFill>
          <a:blip r:embed="rId3"/>
          <a:stretch>
            <a:fillRect/>
          </a:stretch>
        </p:blipFill>
        <p:spPr>
          <a:xfrm>
            <a:off x="4487174" y="1352551"/>
            <a:ext cx="4386285" cy="2660533"/>
          </a:xfrm>
          <a:prstGeom prst="rect">
            <a:avLst/>
          </a:prstGeom>
        </p:spPr>
      </p:pic>
      <p:sp>
        <p:nvSpPr>
          <p:cNvPr id="6" name="Slide Number Placeholder 5"/>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7</a:t>
            </a:fld>
            <a:endParaRPr kumimoji="0" lang="en-US"/>
          </a:p>
        </p:txBody>
      </p:sp>
    </p:spTree>
    <p:extLst>
      <p:ext uri="{BB962C8B-B14F-4D97-AF65-F5344CB8AC3E}">
        <p14:creationId xmlns:p14="http://schemas.microsoft.com/office/powerpoint/2010/main" val="13577734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[Components]</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70</a:t>
            </a:fld>
            <a:endParaRPr kumimoji="0" lang="en-US"/>
          </a:p>
        </p:txBody>
      </p:sp>
      <p:sp>
        <p:nvSpPr>
          <p:cNvPr id="4" name="Content Placeholder 3"/>
          <p:cNvSpPr>
            <a:spLocks noGrp="1"/>
          </p:cNvSpPr>
          <p:nvPr>
            <p:ph sz="quarter" idx="13"/>
          </p:nvPr>
        </p:nvSpPr>
        <p:spPr/>
        <p:txBody>
          <a:bodyPr>
            <a:normAutofit/>
          </a:bodyPr>
          <a:lstStyle/>
          <a:p>
            <a:r>
              <a:rPr lang="en-US" dirty="0"/>
              <a:t>Natural Language Understanding</a:t>
            </a:r>
          </a:p>
          <a:p>
            <a:pPr lvl="1"/>
            <a:r>
              <a:rPr lang="en-US" dirty="0"/>
              <a:t>Understanding involves the following tasks </a:t>
            </a:r>
          </a:p>
          <a:p>
            <a:pPr lvl="2"/>
            <a:r>
              <a:rPr lang="en-US" dirty="0"/>
              <a:t>Mapping the given input in natural language into useful representations.</a:t>
            </a:r>
          </a:p>
          <a:p>
            <a:pPr lvl="2"/>
            <a:r>
              <a:rPr lang="en-US" dirty="0"/>
              <a:t>Analyzing different aspects of the language</a:t>
            </a:r>
          </a:p>
        </p:txBody>
      </p:sp>
    </p:spTree>
    <p:extLst>
      <p:ext uri="{BB962C8B-B14F-4D97-AF65-F5344CB8AC3E}">
        <p14:creationId xmlns:p14="http://schemas.microsoft.com/office/powerpoint/2010/main" val="16013664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[Component]</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71</a:t>
            </a:fld>
            <a:endParaRPr kumimoji="0" lang="en-US"/>
          </a:p>
        </p:txBody>
      </p:sp>
      <p:sp>
        <p:nvSpPr>
          <p:cNvPr id="4" name="Content Placeholder 3"/>
          <p:cNvSpPr>
            <a:spLocks noGrp="1"/>
          </p:cNvSpPr>
          <p:nvPr>
            <p:ph sz="quarter" idx="13"/>
          </p:nvPr>
        </p:nvSpPr>
        <p:spPr/>
        <p:txBody>
          <a:bodyPr>
            <a:normAutofit fontScale="85000" lnSpcReduction="20000"/>
          </a:bodyPr>
          <a:lstStyle/>
          <a:p>
            <a:r>
              <a:rPr lang="en-US" dirty="0"/>
              <a:t>Natural Language Generation</a:t>
            </a:r>
          </a:p>
          <a:p>
            <a:pPr lvl="1"/>
            <a:r>
              <a:rPr lang="en-US" dirty="0"/>
              <a:t>It is the process of producing meaningful phrases and sentences in the form of natural language from some internal representation.</a:t>
            </a:r>
            <a:br>
              <a:rPr lang="en-US" dirty="0"/>
            </a:br>
            <a:r>
              <a:rPr lang="en-US" dirty="0"/>
              <a:t>It involves :-</a:t>
            </a:r>
          </a:p>
          <a:p>
            <a:pPr lvl="2"/>
            <a:r>
              <a:rPr lang="en-US" b="1" dirty="0"/>
              <a:t>Text planning </a:t>
            </a:r>
            <a:r>
              <a:rPr lang="en-US" dirty="0"/>
              <a:t>− It includes retrieving the relevant content from knowledge base.</a:t>
            </a:r>
          </a:p>
          <a:p>
            <a:pPr lvl="2"/>
            <a:r>
              <a:rPr lang="en-US" b="1" dirty="0"/>
              <a:t>Sentence planning </a:t>
            </a:r>
            <a:r>
              <a:rPr lang="en-US" dirty="0"/>
              <a:t>− It includes choosing required words, forming meaningful phrases, setting tone of the sentence.</a:t>
            </a:r>
          </a:p>
          <a:p>
            <a:pPr lvl="2"/>
            <a:r>
              <a:rPr lang="en-US" b="1" dirty="0"/>
              <a:t>Text Realization </a:t>
            </a:r>
            <a:r>
              <a:rPr lang="en-US" dirty="0"/>
              <a:t>− It is mapping sentence plan into sentence structure.</a:t>
            </a:r>
            <a:br>
              <a:rPr lang="en-US" dirty="0"/>
            </a:br>
            <a:r>
              <a:rPr lang="en-US" dirty="0"/>
              <a:t>The NLU is harder than NLG.</a:t>
            </a:r>
            <a:br>
              <a:rPr lang="en-US" dirty="0"/>
            </a:br>
            <a:endParaRPr lang="en-US" dirty="0"/>
          </a:p>
        </p:txBody>
      </p:sp>
    </p:spTree>
    <p:extLst>
      <p:ext uri="{BB962C8B-B14F-4D97-AF65-F5344CB8AC3E}">
        <p14:creationId xmlns:p14="http://schemas.microsoft.com/office/powerpoint/2010/main" val="138931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[Difficulties in NLU]</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72</a:t>
            </a:fld>
            <a:endParaRPr kumimoji="0" lang="en-US"/>
          </a:p>
        </p:txBody>
      </p:sp>
      <p:sp>
        <p:nvSpPr>
          <p:cNvPr id="4" name="Content Placeholder 3"/>
          <p:cNvSpPr>
            <a:spLocks noGrp="1"/>
          </p:cNvSpPr>
          <p:nvPr>
            <p:ph sz="quarter" idx="13"/>
          </p:nvPr>
        </p:nvSpPr>
        <p:spPr/>
        <p:txBody>
          <a:bodyPr>
            <a:normAutofit fontScale="70000" lnSpcReduction="20000"/>
          </a:bodyPr>
          <a:lstStyle/>
          <a:p>
            <a:r>
              <a:rPr lang="en-US" b="1" dirty="0"/>
              <a:t>Lexical ambiguity </a:t>
            </a:r>
            <a:r>
              <a:rPr lang="en-US" dirty="0"/>
              <a:t>− It is at very primitive level such as word-level.</a:t>
            </a:r>
            <a:br>
              <a:rPr lang="en-US" dirty="0"/>
            </a:br>
            <a:r>
              <a:rPr lang="en-US" dirty="0"/>
              <a:t> For example, treating the word “board” as noun or verb?</a:t>
            </a:r>
          </a:p>
          <a:p>
            <a:r>
              <a:rPr lang="en-US" b="1" dirty="0"/>
              <a:t>Syntax Level ambiguity </a:t>
            </a:r>
            <a:r>
              <a:rPr lang="en-US" dirty="0"/>
              <a:t>− A sentence can be parsed in different ways.</a:t>
            </a:r>
            <a:br>
              <a:rPr lang="en-US" dirty="0"/>
            </a:br>
            <a:r>
              <a:rPr lang="en-US" dirty="0"/>
              <a:t>For example, “He lifted the beetle with red cap.” − Did he use cap to lift the beetle or he lifted a beetle that had red cap?</a:t>
            </a:r>
          </a:p>
          <a:p>
            <a:r>
              <a:rPr lang="en-US" b="1" dirty="0"/>
              <a:t>Referential ambiguity </a:t>
            </a:r>
            <a:r>
              <a:rPr lang="en-US" dirty="0"/>
              <a:t>− Referring to something using pronouns. For example, Rima went to Gauri. She said, “I am tired.” − Exactly who is tired?</a:t>
            </a:r>
          </a:p>
          <a:p>
            <a:r>
              <a:rPr lang="en-US" dirty="0"/>
              <a:t>One input can mean different meanings.</a:t>
            </a:r>
          </a:p>
          <a:p>
            <a:r>
              <a:rPr lang="en-US" dirty="0"/>
              <a:t>Many inputs can mean the same thing</a:t>
            </a:r>
          </a:p>
        </p:txBody>
      </p:sp>
    </p:spTree>
    <p:extLst>
      <p:ext uri="{BB962C8B-B14F-4D97-AF65-F5344CB8AC3E}">
        <p14:creationId xmlns:p14="http://schemas.microsoft.com/office/powerpoint/2010/main" val="27065224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[Steps]</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73</a:t>
            </a:fld>
            <a:endParaRPr kumimoji="0" lang="en-US"/>
          </a:p>
        </p:txBody>
      </p:sp>
      <p:sp>
        <p:nvSpPr>
          <p:cNvPr id="4" name="Content Placeholder 3"/>
          <p:cNvSpPr>
            <a:spLocks noGrp="1"/>
          </p:cNvSpPr>
          <p:nvPr>
            <p:ph sz="quarter" idx="13"/>
          </p:nvPr>
        </p:nvSpPr>
        <p:spPr/>
        <p:txBody>
          <a:bodyPr>
            <a:normAutofit fontScale="85000" lnSpcReduction="20000"/>
          </a:bodyPr>
          <a:lstStyle/>
          <a:p>
            <a:r>
              <a:rPr lang="en-US" b="1" dirty="0"/>
              <a:t>Lexical Analysis </a:t>
            </a:r>
            <a:r>
              <a:rPr lang="en-US" dirty="0"/>
              <a:t>− It involves identifying and analyzing the structure of words. Lexicon of a language means the collection of words and phrases in a language. Lexical analysis is dividing the whole chunk of text into paragraphs, sentences, and words.</a:t>
            </a:r>
          </a:p>
          <a:p>
            <a:r>
              <a:rPr lang="en-US" b="1" dirty="0"/>
              <a:t>Syntactic Analysis </a:t>
            </a:r>
            <a:r>
              <a:rPr lang="en-US" b="1" i="1" dirty="0"/>
              <a:t>Parsing </a:t>
            </a:r>
            <a:r>
              <a:rPr lang="en-US" dirty="0"/>
              <a:t>− It involves analysis of words in the sentence for grammar and arranging words in a manner that shows the relationship among the words. The sentence such as “The school goes to boy” is rejected by English syntactic analyzer.</a:t>
            </a:r>
          </a:p>
        </p:txBody>
      </p:sp>
    </p:spTree>
    <p:extLst>
      <p:ext uri="{BB962C8B-B14F-4D97-AF65-F5344CB8AC3E}">
        <p14:creationId xmlns:p14="http://schemas.microsoft.com/office/powerpoint/2010/main" val="472942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[Steps]</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74</a:t>
            </a:fld>
            <a:endParaRPr kumimoji="0" lang="en-US"/>
          </a:p>
        </p:txBody>
      </p:sp>
      <p:sp>
        <p:nvSpPr>
          <p:cNvPr id="4" name="Content Placeholder 3"/>
          <p:cNvSpPr>
            <a:spLocks noGrp="1"/>
          </p:cNvSpPr>
          <p:nvPr>
            <p:ph sz="quarter" idx="13"/>
          </p:nvPr>
        </p:nvSpPr>
        <p:spPr/>
        <p:txBody>
          <a:bodyPr>
            <a:normAutofit fontScale="77500" lnSpcReduction="20000"/>
          </a:bodyPr>
          <a:lstStyle/>
          <a:p>
            <a:r>
              <a:rPr lang="en-US" b="1" dirty="0"/>
              <a:t>Semantic Analysis </a:t>
            </a:r>
            <a:r>
              <a:rPr lang="en-US" dirty="0"/>
              <a:t>− It draws the exact meaning or the dictionary meaning from the text. The text is checked for meaningfulness. It is done by mapping syntactic structures and objects in the task domain. The semantic analyzer disregards sentence such as “hot </a:t>
            </a:r>
            <a:r>
              <a:rPr lang="en-US" dirty="0" err="1"/>
              <a:t>icecream</a:t>
            </a:r>
            <a:r>
              <a:rPr lang="en-US" dirty="0"/>
              <a:t>”.</a:t>
            </a:r>
          </a:p>
          <a:p>
            <a:r>
              <a:rPr lang="en-US" b="1" dirty="0"/>
              <a:t>Discourse Integration </a:t>
            </a:r>
            <a:r>
              <a:rPr lang="en-US" dirty="0"/>
              <a:t>− The meaning of any sentence depends upon the meaning of the sentence just before it. In addition, it also brings about the meaning of immediately succeeding sentence. </a:t>
            </a:r>
          </a:p>
          <a:p>
            <a:r>
              <a:rPr lang="en-US" b="1" dirty="0"/>
              <a:t>Pragmatic Analysis </a:t>
            </a:r>
            <a:r>
              <a:rPr lang="en-US" dirty="0"/>
              <a:t>− During this, what was said is re-interpreted on what it actually meant. It involves deriving those aspects of language which require real world knowledge.</a:t>
            </a:r>
            <a:br>
              <a:rPr lang="en-US" dirty="0"/>
            </a:br>
            <a:endParaRPr lang="en-US" dirty="0"/>
          </a:p>
        </p:txBody>
      </p:sp>
    </p:spTree>
    <p:extLst>
      <p:ext uri="{BB962C8B-B14F-4D97-AF65-F5344CB8AC3E}">
        <p14:creationId xmlns:p14="http://schemas.microsoft.com/office/powerpoint/2010/main" val="36738053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 [Steps]</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75</a:t>
            </a:fld>
            <a:endParaRPr kumimoji="0" lang="en-US"/>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40431222"/>
              </p:ext>
            </p:extLst>
          </p:nvPr>
        </p:nvGraphicFramePr>
        <p:xfrm>
          <a:off x="609600" y="1352550"/>
          <a:ext cx="81534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7822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76</a:t>
            </a:fld>
            <a:endParaRPr kumimoji="0" lang="en-US"/>
          </a:p>
        </p:txBody>
      </p:sp>
      <p:sp>
        <p:nvSpPr>
          <p:cNvPr id="4" name="Content Placeholder 3"/>
          <p:cNvSpPr>
            <a:spLocks noGrp="1"/>
          </p:cNvSpPr>
          <p:nvPr>
            <p:ph sz="quarter" idx="13"/>
          </p:nvPr>
        </p:nvSpPr>
        <p:spPr/>
        <p:txBody>
          <a:bodyPr/>
          <a:lstStyle/>
          <a:p>
            <a:r>
              <a:rPr lang="en-US" dirty="0"/>
              <a:t>Parse Tree</a:t>
            </a:r>
          </a:p>
          <a:p>
            <a:pPr marL="0" indent="0">
              <a:buNone/>
            </a:pPr>
            <a:r>
              <a:rPr lang="en-US" dirty="0"/>
              <a:t>“Bill Printed the file”</a:t>
            </a:r>
          </a:p>
          <a:p>
            <a:endParaRPr lang="en-US" dirty="0"/>
          </a:p>
        </p:txBody>
      </p:sp>
      <p:grpSp>
        <p:nvGrpSpPr>
          <p:cNvPr id="5" name="Group 4"/>
          <p:cNvGrpSpPr>
            <a:grpSpLocks/>
          </p:cNvGrpSpPr>
          <p:nvPr/>
        </p:nvGrpSpPr>
        <p:grpSpPr bwMode="auto">
          <a:xfrm>
            <a:off x="3352800" y="1352550"/>
            <a:ext cx="5638799" cy="3567117"/>
            <a:chOff x="288" y="624"/>
            <a:chExt cx="3408" cy="2871"/>
          </a:xfrm>
        </p:grpSpPr>
        <p:sp>
          <p:nvSpPr>
            <p:cNvPr id="6" name="Text Box 6"/>
            <p:cNvSpPr txBox="1">
              <a:spLocks noChangeArrowheads="1"/>
            </p:cNvSpPr>
            <p:nvPr/>
          </p:nvSpPr>
          <p:spPr bwMode="auto">
            <a:xfrm>
              <a:off x="672" y="624"/>
              <a:ext cx="624" cy="49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dirty="0"/>
                <a:t>S</a:t>
              </a:r>
            </a:p>
            <a:p>
              <a:pPr>
                <a:spcBef>
                  <a:spcPct val="50000"/>
                </a:spcBef>
              </a:pPr>
              <a:endParaRPr lang="en-US" dirty="0"/>
            </a:p>
          </p:txBody>
        </p:sp>
        <p:sp>
          <p:nvSpPr>
            <p:cNvPr id="7" name="Line 7"/>
            <p:cNvSpPr>
              <a:spLocks noChangeShapeType="1"/>
            </p:cNvSpPr>
            <p:nvPr/>
          </p:nvSpPr>
          <p:spPr bwMode="auto">
            <a:xfrm flipH="1">
              <a:off x="624" y="1152"/>
              <a:ext cx="144" cy="144"/>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Text Box 8"/>
            <p:cNvSpPr txBox="1">
              <a:spLocks noChangeArrowheads="1"/>
            </p:cNvSpPr>
            <p:nvPr/>
          </p:nvSpPr>
          <p:spPr bwMode="auto">
            <a:xfrm>
              <a:off x="384" y="1344"/>
              <a:ext cx="432"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NP</a:t>
              </a:r>
            </a:p>
          </p:txBody>
        </p:sp>
        <p:sp>
          <p:nvSpPr>
            <p:cNvPr id="9" name="Line 9"/>
            <p:cNvSpPr>
              <a:spLocks noChangeShapeType="1"/>
            </p:cNvSpPr>
            <p:nvPr/>
          </p:nvSpPr>
          <p:spPr bwMode="auto">
            <a:xfrm>
              <a:off x="480" y="1536"/>
              <a:ext cx="0" cy="288"/>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Text Box 10"/>
            <p:cNvSpPr txBox="1">
              <a:spLocks noChangeArrowheads="1"/>
            </p:cNvSpPr>
            <p:nvPr/>
          </p:nvSpPr>
          <p:spPr bwMode="auto">
            <a:xfrm>
              <a:off x="288" y="1872"/>
              <a:ext cx="480"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PN</a:t>
              </a:r>
            </a:p>
          </p:txBody>
        </p:sp>
        <p:sp>
          <p:nvSpPr>
            <p:cNvPr id="11" name="Line 11"/>
            <p:cNvSpPr>
              <a:spLocks noChangeShapeType="1"/>
            </p:cNvSpPr>
            <p:nvPr/>
          </p:nvSpPr>
          <p:spPr bwMode="auto">
            <a:xfrm>
              <a:off x="528" y="2112"/>
              <a:ext cx="0" cy="336"/>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Text Box 12"/>
            <p:cNvSpPr txBox="1">
              <a:spLocks noChangeArrowheads="1"/>
            </p:cNvSpPr>
            <p:nvPr/>
          </p:nvSpPr>
          <p:spPr bwMode="auto">
            <a:xfrm>
              <a:off x="432" y="2496"/>
              <a:ext cx="480"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Bill</a:t>
              </a:r>
            </a:p>
          </p:txBody>
        </p:sp>
        <p:sp>
          <p:nvSpPr>
            <p:cNvPr id="13" name="Line 14"/>
            <p:cNvSpPr>
              <a:spLocks noChangeShapeType="1"/>
            </p:cNvSpPr>
            <p:nvPr/>
          </p:nvSpPr>
          <p:spPr bwMode="auto">
            <a:xfrm>
              <a:off x="1056" y="1104"/>
              <a:ext cx="96" cy="144"/>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Text Box 15"/>
            <p:cNvSpPr txBox="1">
              <a:spLocks noChangeArrowheads="1"/>
            </p:cNvSpPr>
            <p:nvPr/>
          </p:nvSpPr>
          <p:spPr bwMode="auto">
            <a:xfrm>
              <a:off x="1056" y="1248"/>
              <a:ext cx="336"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VP</a:t>
              </a:r>
            </a:p>
          </p:txBody>
        </p:sp>
        <p:sp>
          <p:nvSpPr>
            <p:cNvPr id="15" name="Line 16"/>
            <p:cNvSpPr>
              <a:spLocks noChangeShapeType="1"/>
            </p:cNvSpPr>
            <p:nvPr/>
          </p:nvSpPr>
          <p:spPr bwMode="auto">
            <a:xfrm flipH="1">
              <a:off x="960" y="1488"/>
              <a:ext cx="240" cy="192"/>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Text Box 17"/>
            <p:cNvSpPr txBox="1">
              <a:spLocks noChangeArrowheads="1"/>
            </p:cNvSpPr>
            <p:nvPr/>
          </p:nvSpPr>
          <p:spPr bwMode="auto">
            <a:xfrm>
              <a:off x="864" y="1728"/>
              <a:ext cx="336"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V</a:t>
              </a:r>
            </a:p>
          </p:txBody>
        </p:sp>
        <p:sp>
          <p:nvSpPr>
            <p:cNvPr id="17" name="Line 18"/>
            <p:cNvSpPr>
              <a:spLocks noChangeShapeType="1"/>
            </p:cNvSpPr>
            <p:nvPr/>
          </p:nvSpPr>
          <p:spPr bwMode="auto">
            <a:xfrm>
              <a:off x="960" y="1968"/>
              <a:ext cx="0" cy="192"/>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Text Box 19"/>
            <p:cNvSpPr txBox="1">
              <a:spLocks noChangeArrowheads="1"/>
            </p:cNvSpPr>
            <p:nvPr/>
          </p:nvSpPr>
          <p:spPr bwMode="auto">
            <a:xfrm>
              <a:off x="672" y="2208"/>
              <a:ext cx="576"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dirty="0"/>
                <a:t>printed</a:t>
              </a:r>
            </a:p>
          </p:txBody>
        </p:sp>
        <p:sp>
          <p:nvSpPr>
            <p:cNvPr id="19" name="Line 20"/>
            <p:cNvSpPr>
              <a:spLocks noChangeShapeType="1"/>
            </p:cNvSpPr>
            <p:nvPr/>
          </p:nvSpPr>
          <p:spPr bwMode="auto">
            <a:xfrm>
              <a:off x="1344" y="1440"/>
              <a:ext cx="192" cy="192"/>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Text Box 21"/>
            <p:cNvSpPr txBox="1">
              <a:spLocks noChangeArrowheads="1"/>
            </p:cNvSpPr>
            <p:nvPr/>
          </p:nvSpPr>
          <p:spPr bwMode="auto">
            <a:xfrm>
              <a:off x="1536" y="1728"/>
              <a:ext cx="384"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dirty="0"/>
                <a:t>NP</a:t>
              </a:r>
            </a:p>
          </p:txBody>
        </p:sp>
        <p:sp>
          <p:nvSpPr>
            <p:cNvPr id="21" name="Line 23"/>
            <p:cNvSpPr>
              <a:spLocks noChangeShapeType="1"/>
            </p:cNvSpPr>
            <p:nvPr/>
          </p:nvSpPr>
          <p:spPr bwMode="auto">
            <a:xfrm flipH="1">
              <a:off x="1536" y="2160"/>
              <a:ext cx="144" cy="144"/>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Text Box 24"/>
            <p:cNvSpPr txBox="1">
              <a:spLocks noChangeArrowheads="1"/>
            </p:cNvSpPr>
            <p:nvPr/>
          </p:nvSpPr>
          <p:spPr bwMode="auto">
            <a:xfrm>
              <a:off x="1344" y="2352"/>
              <a:ext cx="336"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the</a:t>
              </a:r>
            </a:p>
          </p:txBody>
        </p:sp>
        <p:sp>
          <p:nvSpPr>
            <p:cNvPr id="23" name="Line 29"/>
            <p:cNvSpPr>
              <a:spLocks noChangeShapeType="1"/>
            </p:cNvSpPr>
            <p:nvPr/>
          </p:nvSpPr>
          <p:spPr bwMode="auto">
            <a:xfrm>
              <a:off x="1968" y="2016"/>
              <a:ext cx="192" cy="192"/>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Text Box 30"/>
            <p:cNvSpPr txBox="1">
              <a:spLocks noChangeArrowheads="1"/>
            </p:cNvSpPr>
            <p:nvPr/>
          </p:nvSpPr>
          <p:spPr bwMode="auto">
            <a:xfrm>
              <a:off x="2112" y="2256"/>
              <a:ext cx="480"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NP1</a:t>
              </a:r>
            </a:p>
          </p:txBody>
        </p:sp>
        <p:sp>
          <p:nvSpPr>
            <p:cNvPr id="25" name="Line 31"/>
            <p:cNvSpPr>
              <a:spLocks noChangeShapeType="1"/>
            </p:cNvSpPr>
            <p:nvPr/>
          </p:nvSpPr>
          <p:spPr bwMode="auto">
            <a:xfrm flipH="1">
              <a:off x="2016" y="2448"/>
              <a:ext cx="144" cy="192"/>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Text Box 32"/>
            <p:cNvSpPr txBox="1">
              <a:spLocks noChangeArrowheads="1"/>
            </p:cNvSpPr>
            <p:nvPr/>
          </p:nvSpPr>
          <p:spPr bwMode="auto">
            <a:xfrm>
              <a:off x="1776" y="2688"/>
              <a:ext cx="528"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dirty="0"/>
                <a:t>ADJS</a:t>
              </a:r>
            </a:p>
          </p:txBody>
        </p:sp>
        <p:sp>
          <p:nvSpPr>
            <p:cNvPr id="27" name="Line 33"/>
            <p:cNvSpPr>
              <a:spLocks noChangeShapeType="1"/>
            </p:cNvSpPr>
            <p:nvPr/>
          </p:nvSpPr>
          <p:spPr bwMode="auto">
            <a:xfrm>
              <a:off x="2016" y="2928"/>
              <a:ext cx="0" cy="288"/>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Text Box 34"/>
            <p:cNvSpPr txBox="1">
              <a:spLocks noChangeArrowheads="1"/>
            </p:cNvSpPr>
            <p:nvPr/>
          </p:nvSpPr>
          <p:spPr bwMode="auto">
            <a:xfrm>
              <a:off x="1824" y="3264"/>
              <a:ext cx="528"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E</a:t>
              </a:r>
            </a:p>
          </p:txBody>
        </p:sp>
        <p:sp>
          <p:nvSpPr>
            <p:cNvPr id="29" name="Line 35"/>
            <p:cNvSpPr>
              <a:spLocks noChangeShapeType="1"/>
            </p:cNvSpPr>
            <p:nvPr/>
          </p:nvSpPr>
          <p:spPr bwMode="auto">
            <a:xfrm>
              <a:off x="2400" y="2448"/>
              <a:ext cx="192" cy="192"/>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Text Box 36"/>
            <p:cNvSpPr txBox="1">
              <a:spLocks noChangeArrowheads="1"/>
            </p:cNvSpPr>
            <p:nvPr/>
          </p:nvSpPr>
          <p:spPr bwMode="auto">
            <a:xfrm>
              <a:off x="2544" y="2640"/>
              <a:ext cx="672" cy="49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N</a:t>
              </a:r>
            </a:p>
            <a:p>
              <a:pPr>
                <a:spcBef>
                  <a:spcPct val="50000"/>
                </a:spcBef>
              </a:pPr>
              <a:endParaRPr lang="en-US"/>
            </a:p>
          </p:txBody>
        </p:sp>
        <p:sp>
          <p:nvSpPr>
            <p:cNvPr id="31" name="Line 41"/>
            <p:cNvSpPr>
              <a:spLocks noChangeShapeType="1"/>
            </p:cNvSpPr>
            <p:nvPr/>
          </p:nvSpPr>
          <p:spPr bwMode="auto">
            <a:xfrm>
              <a:off x="3024" y="3024"/>
              <a:ext cx="288" cy="144"/>
            </a:xfrm>
            <a:prstGeom prst="line">
              <a:avLst/>
            </a:prstGeom>
            <a:noFill/>
            <a:ln w="9525">
              <a:solidFill>
                <a:schemeClr val="tx1"/>
              </a:solid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Text Box 42"/>
            <p:cNvSpPr txBox="1">
              <a:spLocks noChangeArrowheads="1"/>
            </p:cNvSpPr>
            <p:nvPr/>
          </p:nvSpPr>
          <p:spPr bwMode="auto">
            <a:xfrm>
              <a:off x="3360" y="3168"/>
              <a:ext cx="336" cy="231"/>
            </a:xfrm>
            <a:prstGeom prst="rect">
              <a:avLst/>
            </a:prstGeom>
            <a:noFill/>
            <a:ln w="9525">
              <a:noFill/>
              <a:miter lim="800000"/>
              <a:headEnd/>
              <a:tailEnd/>
            </a:ln>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pPr>
              <a:r>
                <a:rPr lang="en-US"/>
                <a:t>file</a:t>
              </a:r>
            </a:p>
          </p:txBody>
        </p:sp>
      </p:grpSp>
    </p:spTree>
    <p:extLst>
      <p:ext uri="{BB962C8B-B14F-4D97-AF65-F5344CB8AC3E}">
        <p14:creationId xmlns:p14="http://schemas.microsoft.com/office/powerpoint/2010/main" val="11417793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NLP</a:t>
            </a:r>
          </a:p>
        </p:txBody>
      </p:sp>
      <p:sp>
        <p:nvSpPr>
          <p:cNvPr id="3" name="Slide Number Placeholder 2"/>
          <p:cNvSpPr>
            <a:spLocks noGrp="1"/>
          </p:cNvSpPr>
          <p:nvPr>
            <p:ph type="sldNum" sz="quarter" idx="12"/>
          </p:nvPr>
        </p:nvSpPr>
        <p:spPr/>
        <p:txBody>
          <a:bodyPr>
            <a:normAutofit fontScale="47500" lnSpcReduction="20000"/>
          </a:bodyPr>
          <a:lstStyle/>
          <a:p>
            <a:pPr algn="ctr"/>
            <a:fld id="{8F82E0A0-C266-4798-8C8F-B9F91E9DA37E}" type="slidenum">
              <a:rPr kumimoji="0" lang="en-US" sz="1400" b="1" smtClean="0">
                <a:solidFill>
                  <a:srgbClr val="FFFFFF"/>
                </a:solidFill>
              </a:rPr>
              <a:pPr algn="ctr"/>
              <a:t>77</a:t>
            </a:fld>
            <a:endParaRPr kumimoji="0" lang="en-US"/>
          </a:p>
        </p:txBody>
      </p:sp>
      <p:sp>
        <p:nvSpPr>
          <p:cNvPr id="5" name="Rectangle 3"/>
          <p:cNvSpPr txBox="1">
            <a:spLocks noChangeArrowheads="1"/>
          </p:cNvSpPr>
          <p:nvPr/>
        </p:nvSpPr>
        <p:spPr>
          <a:xfrm>
            <a:off x="609600" y="1352550"/>
            <a:ext cx="3733800" cy="4525963"/>
          </a:xfrm>
          <a:prstGeom prst="rect">
            <a:avLst/>
          </a:prstGeom>
        </p:spPr>
        <p:txBody>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609600" indent="-609600">
              <a:lnSpc>
                <a:spcPct val="80000"/>
              </a:lnSpc>
            </a:pPr>
            <a:r>
              <a:rPr lang="en-US" sz="2800" dirty="0"/>
              <a:t>A parse tree :</a:t>
            </a:r>
          </a:p>
          <a:p>
            <a:pPr marL="609600" indent="-609600">
              <a:lnSpc>
                <a:spcPct val="80000"/>
              </a:lnSpc>
              <a:buFont typeface="Wingdings"/>
              <a:buNone/>
            </a:pPr>
            <a:r>
              <a:rPr lang="en-US" sz="2000" dirty="0"/>
              <a:t>John ate the apple.</a:t>
            </a:r>
          </a:p>
          <a:p>
            <a:pPr marL="609600" indent="-609600">
              <a:lnSpc>
                <a:spcPct val="80000"/>
              </a:lnSpc>
              <a:buFontTx/>
              <a:buAutoNum type="arabicPeriod"/>
            </a:pPr>
            <a:r>
              <a:rPr lang="en-US" sz="2000" dirty="0"/>
              <a:t>S -&gt; NP VP</a:t>
            </a:r>
          </a:p>
          <a:p>
            <a:pPr marL="609600" indent="-609600">
              <a:lnSpc>
                <a:spcPct val="80000"/>
              </a:lnSpc>
              <a:buFontTx/>
              <a:buAutoNum type="arabicPeriod"/>
            </a:pPr>
            <a:r>
              <a:rPr lang="en-US" sz="2000" dirty="0"/>
              <a:t>VP -&gt; V NP</a:t>
            </a:r>
          </a:p>
          <a:p>
            <a:pPr marL="609600" indent="-609600">
              <a:lnSpc>
                <a:spcPct val="80000"/>
              </a:lnSpc>
              <a:buFontTx/>
              <a:buAutoNum type="arabicPeriod"/>
            </a:pPr>
            <a:r>
              <a:rPr lang="en-US" sz="2000" dirty="0"/>
              <a:t>NP -&gt; NAME</a:t>
            </a:r>
          </a:p>
          <a:p>
            <a:pPr marL="609600" indent="-609600">
              <a:lnSpc>
                <a:spcPct val="80000"/>
              </a:lnSpc>
              <a:buFontTx/>
              <a:buAutoNum type="arabicPeriod"/>
            </a:pPr>
            <a:r>
              <a:rPr lang="en-US" sz="2000" dirty="0"/>
              <a:t>NP -&gt; ART N</a:t>
            </a:r>
          </a:p>
          <a:p>
            <a:pPr marL="609600" indent="-609600">
              <a:lnSpc>
                <a:spcPct val="80000"/>
              </a:lnSpc>
              <a:buFontTx/>
              <a:buAutoNum type="arabicPeriod"/>
            </a:pPr>
            <a:r>
              <a:rPr lang="en-US" sz="2000" dirty="0"/>
              <a:t>NAME -&gt; John</a:t>
            </a:r>
          </a:p>
          <a:p>
            <a:pPr marL="609600" indent="-609600">
              <a:lnSpc>
                <a:spcPct val="80000"/>
              </a:lnSpc>
              <a:buFontTx/>
              <a:buAutoNum type="arabicPeriod"/>
            </a:pPr>
            <a:r>
              <a:rPr lang="en-US" sz="2000" dirty="0"/>
              <a:t>V -&gt; ate</a:t>
            </a:r>
          </a:p>
          <a:p>
            <a:pPr marL="609600" indent="-609600">
              <a:lnSpc>
                <a:spcPct val="80000"/>
              </a:lnSpc>
              <a:buFontTx/>
              <a:buAutoNum type="arabicPeriod"/>
            </a:pPr>
            <a:r>
              <a:rPr lang="en-US" sz="2000" dirty="0"/>
              <a:t>ART-&gt; the</a:t>
            </a:r>
          </a:p>
          <a:p>
            <a:pPr marL="609600" indent="-609600">
              <a:lnSpc>
                <a:spcPct val="80000"/>
              </a:lnSpc>
              <a:buFontTx/>
              <a:buAutoNum type="arabicPeriod"/>
            </a:pPr>
            <a:r>
              <a:rPr lang="en-US" sz="2000" dirty="0"/>
              <a:t>N -&gt; apple</a:t>
            </a:r>
          </a:p>
        </p:txBody>
      </p:sp>
      <p:grpSp>
        <p:nvGrpSpPr>
          <p:cNvPr id="6" name="Group 27"/>
          <p:cNvGrpSpPr>
            <a:grpSpLocks/>
          </p:cNvGrpSpPr>
          <p:nvPr/>
        </p:nvGrpSpPr>
        <p:grpSpPr bwMode="auto">
          <a:xfrm>
            <a:off x="3733800" y="1443037"/>
            <a:ext cx="5181600" cy="3490913"/>
            <a:chOff x="2352" y="1344"/>
            <a:chExt cx="3264" cy="2199"/>
          </a:xfrm>
        </p:grpSpPr>
        <p:sp>
          <p:nvSpPr>
            <p:cNvPr id="7" name="Text Box 4"/>
            <p:cNvSpPr txBox="1">
              <a:spLocks noChangeArrowheads="1"/>
            </p:cNvSpPr>
            <p:nvPr/>
          </p:nvSpPr>
          <p:spPr bwMode="auto">
            <a:xfrm>
              <a:off x="3744" y="1344"/>
              <a:ext cx="384" cy="231"/>
            </a:xfrm>
            <a:prstGeom prst="rect">
              <a:avLst/>
            </a:prstGeom>
            <a:noFill/>
            <a:ln w="9525">
              <a:noFill/>
              <a:miter lim="800000"/>
              <a:headEnd/>
              <a:tailEnd/>
            </a:ln>
          </p:spPr>
          <p:txBody>
            <a:bodyPr>
              <a:spAutoFit/>
            </a:bodyPr>
            <a:lstStyle/>
            <a:p>
              <a:pPr>
                <a:spcBef>
                  <a:spcPct val="50000"/>
                </a:spcBef>
              </a:pPr>
              <a:r>
                <a:rPr lang="en-US"/>
                <a:t>S</a:t>
              </a:r>
            </a:p>
          </p:txBody>
        </p:sp>
        <p:sp>
          <p:nvSpPr>
            <p:cNvPr id="8" name="Line 5"/>
            <p:cNvSpPr>
              <a:spLocks noChangeShapeType="1"/>
            </p:cNvSpPr>
            <p:nvPr/>
          </p:nvSpPr>
          <p:spPr bwMode="auto">
            <a:xfrm flipH="1">
              <a:off x="3600" y="1584"/>
              <a:ext cx="192" cy="192"/>
            </a:xfrm>
            <a:prstGeom prst="line">
              <a:avLst/>
            </a:prstGeom>
            <a:noFill/>
            <a:ln w="9525">
              <a:solidFill>
                <a:schemeClr val="tx1"/>
              </a:solidFill>
              <a:round/>
              <a:headEnd/>
              <a:tailEnd/>
            </a:ln>
          </p:spPr>
          <p:txBody>
            <a:bodyPr/>
            <a:lstStyle/>
            <a:p>
              <a:endParaRPr lang="en-US"/>
            </a:p>
          </p:txBody>
        </p:sp>
        <p:sp>
          <p:nvSpPr>
            <p:cNvPr id="9" name="Line 6"/>
            <p:cNvSpPr>
              <a:spLocks noChangeShapeType="1"/>
            </p:cNvSpPr>
            <p:nvPr/>
          </p:nvSpPr>
          <p:spPr bwMode="auto">
            <a:xfrm>
              <a:off x="3936" y="1584"/>
              <a:ext cx="192" cy="192"/>
            </a:xfrm>
            <a:prstGeom prst="line">
              <a:avLst/>
            </a:prstGeom>
            <a:noFill/>
            <a:ln w="9525">
              <a:solidFill>
                <a:schemeClr val="tx1"/>
              </a:solidFill>
              <a:round/>
              <a:headEnd/>
              <a:tailEnd/>
            </a:ln>
          </p:spPr>
          <p:txBody>
            <a:bodyPr/>
            <a:lstStyle/>
            <a:p>
              <a:endParaRPr lang="en-US"/>
            </a:p>
          </p:txBody>
        </p:sp>
        <p:sp>
          <p:nvSpPr>
            <p:cNvPr id="10" name="Text Box 7"/>
            <p:cNvSpPr txBox="1">
              <a:spLocks noChangeArrowheads="1"/>
            </p:cNvSpPr>
            <p:nvPr/>
          </p:nvSpPr>
          <p:spPr bwMode="auto">
            <a:xfrm>
              <a:off x="3264" y="1824"/>
              <a:ext cx="480" cy="231"/>
            </a:xfrm>
            <a:prstGeom prst="rect">
              <a:avLst/>
            </a:prstGeom>
            <a:noFill/>
            <a:ln w="9525">
              <a:noFill/>
              <a:miter lim="800000"/>
              <a:headEnd/>
              <a:tailEnd/>
            </a:ln>
          </p:spPr>
          <p:txBody>
            <a:bodyPr>
              <a:spAutoFit/>
            </a:bodyPr>
            <a:lstStyle/>
            <a:p>
              <a:pPr>
                <a:spcBef>
                  <a:spcPct val="50000"/>
                </a:spcBef>
              </a:pPr>
              <a:r>
                <a:rPr lang="en-US"/>
                <a:t>NP</a:t>
              </a:r>
            </a:p>
          </p:txBody>
        </p:sp>
        <p:sp>
          <p:nvSpPr>
            <p:cNvPr id="11" name="Text Box 8"/>
            <p:cNvSpPr txBox="1">
              <a:spLocks noChangeArrowheads="1"/>
            </p:cNvSpPr>
            <p:nvPr/>
          </p:nvSpPr>
          <p:spPr bwMode="auto">
            <a:xfrm>
              <a:off x="4032" y="1824"/>
              <a:ext cx="384" cy="231"/>
            </a:xfrm>
            <a:prstGeom prst="rect">
              <a:avLst/>
            </a:prstGeom>
            <a:noFill/>
            <a:ln w="9525">
              <a:noFill/>
              <a:miter lim="800000"/>
              <a:headEnd/>
              <a:tailEnd/>
            </a:ln>
          </p:spPr>
          <p:txBody>
            <a:bodyPr>
              <a:spAutoFit/>
            </a:bodyPr>
            <a:lstStyle/>
            <a:p>
              <a:pPr>
                <a:spcBef>
                  <a:spcPct val="50000"/>
                </a:spcBef>
              </a:pPr>
              <a:r>
                <a:rPr lang="en-US"/>
                <a:t>VP</a:t>
              </a:r>
            </a:p>
          </p:txBody>
        </p:sp>
        <p:sp>
          <p:nvSpPr>
            <p:cNvPr id="12" name="Line 9"/>
            <p:cNvSpPr>
              <a:spLocks noChangeShapeType="1"/>
            </p:cNvSpPr>
            <p:nvPr/>
          </p:nvSpPr>
          <p:spPr bwMode="auto">
            <a:xfrm flipH="1">
              <a:off x="3120" y="2064"/>
              <a:ext cx="192" cy="144"/>
            </a:xfrm>
            <a:prstGeom prst="line">
              <a:avLst/>
            </a:prstGeom>
            <a:noFill/>
            <a:ln w="9525">
              <a:solidFill>
                <a:schemeClr val="tx1"/>
              </a:solidFill>
              <a:round/>
              <a:headEnd/>
              <a:tailEnd/>
            </a:ln>
          </p:spPr>
          <p:txBody>
            <a:bodyPr/>
            <a:lstStyle/>
            <a:p>
              <a:endParaRPr lang="en-US"/>
            </a:p>
          </p:txBody>
        </p:sp>
        <p:sp>
          <p:nvSpPr>
            <p:cNvPr id="13" name="Text Box 10"/>
            <p:cNvSpPr txBox="1">
              <a:spLocks noChangeArrowheads="1"/>
            </p:cNvSpPr>
            <p:nvPr/>
          </p:nvSpPr>
          <p:spPr bwMode="auto">
            <a:xfrm>
              <a:off x="2736" y="2256"/>
              <a:ext cx="672" cy="231"/>
            </a:xfrm>
            <a:prstGeom prst="rect">
              <a:avLst/>
            </a:prstGeom>
            <a:noFill/>
            <a:ln w="9525">
              <a:noFill/>
              <a:miter lim="800000"/>
              <a:headEnd/>
              <a:tailEnd/>
            </a:ln>
          </p:spPr>
          <p:txBody>
            <a:bodyPr>
              <a:spAutoFit/>
            </a:bodyPr>
            <a:lstStyle/>
            <a:p>
              <a:pPr>
                <a:spcBef>
                  <a:spcPct val="50000"/>
                </a:spcBef>
              </a:pPr>
              <a:r>
                <a:rPr lang="en-US" dirty="0"/>
                <a:t>PN</a:t>
              </a:r>
            </a:p>
          </p:txBody>
        </p:sp>
        <p:sp>
          <p:nvSpPr>
            <p:cNvPr id="14" name="Line 11"/>
            <p:cNvSpPr>
              <a:spLocks noChangeShapeType="1"/>
            </p:cNvSpPr>
            <p:nvPr/>
          </p:nvSpPr>
          <p:spPr bwMode="auto">
            <a:xfrm flipH="1">
              <a:off x="2736" y="2496"/>
              <a:ext cx="192" cy="240"/>
            </a:xfrm>
            <a:prstGeom prst="line">
              <a:avLst/>
            </a:prstGeom>
            <a:noFill/>
            <a:ln w="9525">
              <a:solidFill>
                <a:schemeClr val="tx1"/>
              </a:solidFill>
              <a:round/>
              <a:headEnd/>
              <a:tailEnd/>
            </a:ln>
          </p:spPr>
          <p:txBody>
            <a:bodyPr/>
            <a:lstStyle/>
            <a:p>
              <a:endParaRPr lang="en-US"/>
            </a:p>
          </p:txBody>
        </p:sp>
        <p:sp>
          <p:nvSpPr>
            <p:cNvPr id="15" name="Text Box 12"/>
            <p:cNvSpPr txBox="1">
              <a:spLocks noChangeArrowheads="1"/>
            </p:cNvSpPr>
            <p:nvPr/>
          </p:nvSpPr>
          <p:spPr bwMode="auto">
            <a:xfrm>
              <a:off x="2352" y="2784"/>
              <a:ext cx="624" cy="231"/>
            </a:xfrm>
            <a:prstGeom prst="rect">
              <a:avLst/>
            </a:prstGeom>
            <a:noFill/>
            <a:ln w="9525">
              <a:noFill/>
              <a:miter lim="800000"/>
              <a:headEnd/>
              <a:tailEnd/>
            </a:ln>
          </p:spPr>
          <p:txBody>
            <a:bodyPr>
              <a:spAutoFit/>
            </a:bodyPr>
            <a:lstStyle/>
            <a:p>
              <a:pPr>
                <a:spcBef>
                  <a:spcPct val="50000"/>
                </a:spcBef>
              </a:pPr>
              <a:r>
                <a:rPr lang="en-US"/>
                <a:t>John</a:t>
              </a:r>
            </a:p>
          </p:txBody>
        </p:sp>
        <p:sp>
          <p:nvSpPr>
            <p:cNvPr id="16" name="Text Box 13"/>
            <p:cNvSpPr txBox="1">
              <a:spLocks noChangeArrowheads="1"/>
            </p:cNvSpPr>
            <p:nvPr/>
          </p:nvSpPr>
          <p:spPr bwMode="auto">
            <a:xfrm>
              <a:off x="3648" y="2304"/>
              <a:ext cx="288" cy="231"/>
            </a:xfrm>
            <a:prstGeom prst="rect">
              <a:avLst/>
            </a:prstGeom>
            <a:noFill/>
            <a:ln w="9525">
              <a:noFill/>
              <a:miter lim="800000"/>
              <a:headEnd/>
              <a:tailEnd/>
            </a:ln>
          </p:spPr>
          <p:txBody>
            <a:bodyPr>
              <a:spAutoFit/>
            </a:bodyPr>
            <a:lstStyle/>
            <a:p>
              <a:pPr>
                <a:spcBef>
                  <a:spcPct val="50000"/>
                </a:spcBef>
              </a:pPr>
              <a:r>
                <a:rPr lang="en-US"/>
                <a:t>V</a:t>
              </a:r>
            </a:p>
          </p:txBody>
        </p:sp>
        <p:sp>
          <p:nvSpPr>
            <p:cNvPr id="17" name="Text Box 14"/>
            <p:cNvSpPr txBox="1">
              <a:spLocks noChangeArrowheads="1"/>
            </p:cNvSpPr>
            <p:nvPr/>
          </p:nvSpPr>
          <p:spPr bwMode="auto">
            <a:xfrm>
              <a:off x="3312" y="2832"/>
              <a:ext cx="432" cy="231"/>
            </a:xfrm>
            <a:prstGeom prst="rect">
              <a:avLst/>
            </a:prstGeom>
            <a:noFill/>
            <a:ln w="9525">
              <a:noFill/>
              <a:miter lim="800000"/>
              <a:headEnd/>
              <a:tailEnd/>
            </a:ln>
          </p:spPr>
          <p:txBody>
            <a:bodyPr>
              <a:spAutoFit/>
            </a:bodyPr>
            <a:lstStyle/>
            <a:p>
              <a:pPr>
                <a:spcBef>
                  <a:spcPct val="50000"/>
                </a:spcBef>
              </a:pPr>
              <a:r>
                <a:rPr lang="en-US"/>
                <a:t>ate</a:t>
              </a:r>
            </a:p>
          </p:txBody>
        </p:sp>
        <p:sp>
          <p:nvSpPr>
            <p:cNvPr id="18" name="Line 15"/>
            <p:cNvSpPr>
              <a:spLocks noChangeShapeType="1"/>
            </p:cNvSpPr>
            <p:nvPr/>
          </p:nvSpPr>
          <p:spPr bwMode="auto">
            <a:xfrm flipH="1">
              <a:off x="3936" y="2016"/>
              <a:ext cx="192" cy="240"/>
            </a:xfrm>
            <a:prstGeom prst="line">
              <a:avLst/>
            </a:prstGeom>
            <a:noFill/>
            <a:ln w="9525">
              <a:solidFill>
                <a:schemeClr val="tx1"/>
              </a:solidFill>
              <a:round/>
              <a:headEnd/>
              <a:tailEnd/>
            </a:ln>
          </p:spPr>
          <p:txBody>
            <a:bodyPr/>
            <a:lstStyle/>
            <a:p>
              <a:endParaRPr lang="en-US"/>
            </a:p>
          </p:txBody>
        </p:sp>
        <p:sp>
          <p:nvSpPr>
            <p:cNvPr id="19" name="Line 16"/>
            <p:cNvSpPr>
              <a:spLocks noChangeShapeType="1"/>
            </p:cNvSpPr>
            <p:nvPr/>
          </p:nvSpPr>
          <p:spPr bwMode="auto">
            <a:xfrm flipH="1">
              <a:off x="3456" y="2592"/>
              <a:ext cx="144" cy="240"/>
            </a:xfrm>
            <a:prstGeom prst="line">
              <a:avLst/>
            </a:prstGeom>
            <a:noFill/>
            <a:ln w="9525">
              <a:solidFill>
                <a:schemeClr val="tx1"/>
              </a:solidFill>
              <a:round/>
              <a:headEnd/>
              <a:tailEnd/>
            </a:ln>
          </p:spPr>
          <p:txBody>
            <a:bodyPr/>
            <a:lstStyle/>
            <a:p>
              <a:endParaRPr lang="en-US"/>
            </a:p>
          </p:txBody>
        </p:sp>
        <p:sp>
          <p:nvSpPr>
            <p:cNvPr id="20" name="Text Box 17"/>
            <p:cNvSpPr txBox="1">
              <a:spLocks noChangeArrowheads="1"/>
            </p:cNvSpPr>
            <p:nvPr/>
          </p:nvSpPr>
          <p:spPr bwMode="auto">
            <a:xfrm>
              <a:off x="4368" y="2256"/>
              <a:ext cx="336" cy="231"/>
            </a:xfrm>
            <a:prstGeom prst="rect">
              <a:avLst/>
            </a:prstGeom>
            <a:noFill/>
            <a:ln w="9525">
              <a:noFill/>
              <a:miter lim="800000"/>
              <a:headEnd/>
              <a:tailEnd/>
            </a:ln>
          </p:spPr>
          <p:txBody>
            <a:bodyPr>
              <a:spAutoFit/>
            </a:bodyPr>
            <a:lstStyle/>
            <a:p>
              <a:pPr>
                <a:spcBef>
                  <a:spcPct val="50000"/>
                </a:spcBef>
              </a:pPr>
              <a:r>
                <a:rPr lang="en-US"/>
                <a:t>NP</a:t>
              </a:r>
            </a:p>
          </p:txBody>
        </p:sp>
        <p:sp>
          <p:nvSpPr>
            <p:cNvPr id="21" name="Text Box 18"/>
            <p:cNvSpPr txBox="1">
              <a:spLocks noChangeArrowheads="1"/>
            </p:cNvSpPr>
            <p:nvPr/>
          </p:nvSpPr>
          <p:spPr bwMode="auto">
            <a:xfrm>
              <a:off x="4032" y="2784"/>
              <a:ext cx="528" cy="231"/>
            </a:xfrm>
            <a:prstGeom prst="rect">
              <a:avLst/>
            </a:prstGeom>
            <a:noFill/>
            <a:ln w="9525">
              <a:noFill/>
              <a:miter lim="800000"/>
              <a:headEnd/>
              <a:tailEnd/>
            </a:ln>
          </p:spPr>
          <p:txBody>
            <a:bodyPr>
              <a:spAutoFit/>
            </a:bodyPr>
            <a:lstStyle/>
            <a:p>
              <a:pPr>
                <a:spcBef>
                  <a:spcPct val="50000"/>
                </a:spcBef>
              </a:pPr>
              <a:r>
                <a:rPr lang="en-US"/>
                <a:t>ART</a:t>
              </a:r>
            </a:p>
          </p:txBody>
        </p:sp>
        <p:sp>
          <p:nvSpPr>
            <p:cNvPr id="22" name="Text Box 19"/>
            <p:cNvSpPr txBox="1">
              <a:spLocks noChangeArrowheads="1"/>
            </p:cNvSpPr>
            <p:nvPr/>
          </p:nvSpPr>
          <p:spPr bwMode="auto">
            <a:xfrm>
              <a:off x="4848" y="2784"/>
              <a:ext cx="432" cy="231"/>
            </a:xfrm>
            <a:prstGeom prst="rect">
              <a:avLst/>
            </a:prstGeom>
            <a:noFill/>
            <a:ln w="9525">
              <a:noFill/>
              <a:miter lim="800000"/>
              <a:headEnd/>
              <a:tailEnd/>
            </a:ln>
          </p:spPr>
          <p:txBody>
            <a:bodyPr>
              <a:spAutoFit/>
            </a:bodyPr>
            <a:lstStyle/>
            <a:p>
              <a:pPr>
                <a:spcBef>
                  <a:spcPct val="50000"/>
                </a:spcBef>
              </a:pPr>
              <a:r>
                <a:rPr lang="en-US"/>
                <a:t>N</a:t>
              </a:r>
            </a:p>
          </p:txBody>
        </p:sp>
        <p:sp>
          <p:nvSpPr>
            <p:cNvPr id="23" name="Text Box 20"/>
            <p:cNvSpPr txBox="1">
              <a:spLocks noChangeArrowheads="1"/>
            </p:cNvSpPr>
            <p:nvPr/>
          </p:nvSpPr>
          <p:spPr bwMode="auto">
            <a:xfrm>
              <a:off x="4032" y="3312"/>
              <a:ext cx="432" cy="231"/>
            </a:xfrm>
            <a:prstGeom prst="rect">
              <a:avLst/>
            </a:prstGeom>
            <a:noFill/>
            <a:ln w="9525">
              <a:noFill/>
              <a:miter lim="800000"/>
              <a:headEnd/>
              <a:tailEnd/>
            </a:ln>
          </p:spPr>
          <p:txBody>
            <a:bodyPr>
              <a:spAutoFit/>
            </a:bodyPr>
            <a:lstStyle/>
            <a:p>
              <a:pPr>
                <a:spcBef>
                  <a:spcPct val="50000"/>
                </a:spcBef>
              </a:pPr>
              <a:r>
                <a:rPr lang="en-US"/>
                <a:t>the</a:t>
              </a:r>
            </a:p>
          </p:txBody>
        </p:sp>
        <p:sp>
          <p:nvSpPr>
            <p:cNvPr id="24" name="Text Box 21"/>
            <p:cNvSpPr txBox="1">
              <a:spLocks noChangeArrowheads="1"/>
            </p:cNvSpPr>
            <p:nvPr/>
          </p:nvSpPr>
          <p:spPr bwMode="auto">
            <a:xfrm>
              <a:off x="4800" y="3312"/>
              <a:ext cx="816" cy="231"/>
            </a:xfrm>
            <a:prstGeom prst="rect">
              <a:avLst/>
            </a:prstGeom>
            <a:noFill/>
            <a:ln w="9525">
              <a:noFill/>
              <a:miter lim="800000"/>
              <a:headEnd/>
              <a:tailEnd/>
            </a:ln>
          </p:spPr>
          <p:txBody>
            <a:bodyPr>
              <a:spAutoFit/>
            </a:bodyPr>
            <a:lstStyle/>
            <a:p>
              <a:pPr>
                <a:spcBef>
                  <a:spcPct val="50000"/>
                </a:spcBef>
              </a:pPr>
              <a:r>
                <a:rPr lang="en-US"/>
                <a:t>apple</a:t>
              </a:r>
            </a:p>
          </p:txBody>
        </p:sp>
        <p:sp>
          <p:nvSpPr>
            <p:cNvPr id="25" name="Line 22"/>
            <p:cNvSpPr>
              <a:spLocks noChangeShapeType="1"/>
            </p:cNvSpPr>
            <p:nvPr/>
          </p:nvSpPr>
          <p:spPr bwMode="auto">
            <a:xfrm>
              <a:off x="4320" y="2064"/>
              <a:ext cx="96" cy="96"/>
            </a:xfrm>
            <a:prstGeom prst="line">
              <a:avLst/>
            </a:prstGeom>
            <a:noFill/>
            <a:ln w="9525">
              <a:solidFill>
                <a:schemeClr val="tx1"/>
              </a:solidFill>
              <a:round/>
              <a:headEnd/>
              <a:tailEnd/>
            </a:ln>
          </p:spPr>
          <p:txBody>
            <a:bodyPr/>
            <a:lstStyle/>
            <a:p>
              <a:endParaRPr lang="en-US"/>
            </a:p>
          </p:txBody>
        </p:sp>
        <p:sp>
          <p:nvSpPr>
            <p:cNvPr id="26" name="Line 23"/>
            <p:cNvSpPr>
              <a:spLocks noChangeShapeType="1"/>
            </p:cNvSpPr>
            <p:nvPr/>
          </p:nvSpPr>
          <p:spPr bwMode="auto">
            <a:xfrm flipH="1">
              <a:off x="4320" y="2496"/>
              <a:ext cx="144" cy="288"/>
            </a:xfrm>
            <a:prstGeom prst="line">
              <a:avLst/>
            </a:prstGeom>
            <a:noFill/>
            <a:ln w="9525">
              <a:solidFill>
                <a:schemeClr val="tx1"/>
              </a:solidFill>
              <a:round/>
              <a:headEnd/>
              <a:tailEnd/>
            </a:ln>
          </p:spPr>
          <p:txBody>
            <a:bodyPr/>
            <a:lstStyle/>
            <a:p>
              <a:endParaRPr lang="en-US"/>
            </a:p>
          </p:txBody>
        </p:sp>
        <p:sp>
          <p:nvSpPr>
            <p:cNvPr id="27" name="Line 24"/>
            <p:cNvSpPr>
              <a:spLocks noChangeShapeType="1"/>
            </p:cNvSpPr>
            <p:nvPr/>
          </p:nvSpPr>
          <p:spPr bwMode="auto">
            <a:xfrm>
              <a:off x="4608" y="2496"/>
              <a:ext cx="288" cy="288"/>
            </a:xfrm>
            <a:prstGeom prst="line">
              <a:avLst/>
            </a:prstGeom>
            <a:noFill/>
            <a:ln w="9525">
              <a:solidFill>
                <a:schemeClr val="tx1"/>
              </a:solidFill>
              <a:round/>
              <a:headEnd/>
              <a:tailEnd/>
            </a:ln>
          </p:spPr>
          <p:txBody>
            <a:bodyPr/>
            <a:lstStyle/>
            <a:p>
              <a:endParaRPr lang="en-US"/>
            </a:p>
          </p:txBody>
        </p:sp>
        <p:sp>
          <p:nvSpPr>
            <p:cNvPr id="28" name="Line 25"/>
            <p:cNvSpPr>
              <a:spLocks noChangeShapeType="1"/>
            </p:cNvSpPr>
            <p:nvPr/>
          </p:nvSpPr>
          <p:spPr bwMode="auto">
            <a:xfrm flipH="1">
              <a:off x="4128" y="3024"/>
              <a:ext cx="48" cy="240"/>
            </a:xfrm>
            <a:prstGeom prst="line">
              <a:avLst/>
            </a:prstGeom>
            <a:noFill/>
            <a:ln w="9525">
              <a:solidFill>
                <a:schemeClr val="tx1"/>
              </a:solidFill>
              <a:round/>
              <a:headEnd/>
              <a:tailEnd/>
            </a:ln>
          </p:spPr>
          <p:txBody>
            <a:bodyPr/>
            <a:lstStyle/>
            <a:p>
              <a:endParaRPr lang="en-US"/>
            </a:p>
          </p:txBody>
        </p:sp>
        <p:sp>
          <p:nvSpPr>
            <p:cNvPr id="29" name="Line 26"/>
            <p:cNvSpPr>
              <a:spLocks noChangeShapeType="1"/>
            </p:cNvSpPr>
            <p:nvPr/>
          </p:nvSpPr>
          <p:spPr bwMode="auto">
            <a:xfrm>
              <a:off x="4992" y="3024"/>
              <a:ext cx="0" cy="240"/>
            </a:xfrm>
            <a:prstGeom prst="line">
              <a:avLst/>
            </a:pr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2696315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
          </p:nvPr>
        </p:nvSpPr>
        <p:spPr/>
        <p:txBody>
          <a:bodyPr/>
          <a:lstStyle/>
          <a:p>
            <a:pPr marL="0" indent="0">
              <a:buNone/>
            </a:pPr>
            <a:endParaRPr lang="en-US" dirty="0"/>
          </a:p>
        </p:txBody>
      </p:sp>
      <p:sp>
        <p:nvSpPr>
          <p:cNvPr id="5" name="Title 4"/>
          <p:cNvSpPr>
            <a:spLocks noGrp="1"/>
          </p:cNvSpPr>
          <p:nvPr>
            <p:ph type="title"/>
          </p:nvPr>
        </p:nvSpPr>
        <p:spPr/>
        <p:txBody>
          <a:bodyPr>
            <a:normAutofit fontScale="90000"/>
          </a:bodyPr>
          <a:lstStyle/>
          <a:p>
            <a:r>
              <a:rPr lang="en-US" dirty="0"/>
              <a:t>Thank You</a:t>
            </a:r>
          </a:p>
        </p:txBody>
      </p:sp>
      <p:sp>
        <p:nvSpPr>
          <p:cNvPr id="3" name="Slide Number Placeholder 2"/>
          <p:cNvSpPr>
            <a:spLocks noGrp="1"/>
          </p:cNvSpPr>
          <p:nvPr>
            <p:ph type="sldNum" sz="quarter" idx="11"/>
          </p:nvPr>
        </p:nvSpPr>
        <p:spPr/>
        <p:txBody>
          <a:bodyPr>
            <a:normAutofit/>
          </a:bodyPr>
          <a:lstStyle/>
          <a:p>
            <a:pPr algn="ctr"/>
            <a:fld id="{8F82E0A0-C266-4798-8C8F-B9F91E9DA37E}" type="slidenum">
              <a:rPr kumimoji="0" lang="en-US" sz="1400" b="1" smtClean="0">
                <a:solidFill>
                  <a:srgbClr val="FFFFFF"/>
                </a:solidFill>
              </a:rPr>
              <a:pPr algn="ctr"/>
              <a:t>78</a:t>
            </a:fld>
            <a:endParaRPr kumimoji="0" lang="en-US"/>
          </a:p>
        </p:txBody>
      </p:sp>
    </p:spTree>
    <p:extLst>
      <p:ext uri="{BB962C8B-B14F-4D97-AF65-F5344CB8AC3E}">
        <p14:creationId xmlns:p14="http://schemas.microsoft.com/office/powerpoint/2010/main" val="204648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Neuron as a simple computing element: Diagram of a neuron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3"/>
              </p:nvPr>
            </p:nvSpPr>
            <p:spPr/>
            <p:txBody>
              <a:bodyPr>
                <a:normAutofit fontScale="55000" lnSpcReduction="20000"/>
              </a:bodyPr>
              <a:lstStyle/>
              <a:p>
                <a:pPr>
                  <a:buFont typeface="Wingdings" panose="05000000000000000000" pitchFamily="2" charset="2"/>
                  <a:buChar char="q"/>
                </a:pPr>
                <a:r>
                  <a:rPr lang="en-US" dirty="0"/>
                  <a:t>The neuron computes the weighted sum of the input signals and compares the result with a t</a:t>
                </a:r>
                <a:r>
                  <a:rPr lang="en-US" b="1" dirty="0"/>
                  <a:t>hreshold value</a:t>
                </a:r>
                <a:r>
                  <a:rPr lang="en-US" dirty="0"/>
                  <a:t>, θ. If the net input is less than the threshold, the neuron output is –1. But if the net input is greater than or equal to the threshold, the neuron becomes activated and its output attains a value +1. </a:t>
                </a:r>
              </a:p>
              <a:p>
                <a:pPr>
                  <a:buFont typeface="Wingdings" panose="05000000000000000000" pitchFamily="2" charset="2"/>
                  <a:buChar char="q"/>
                </a:pPr>
                <a:r>
                  <a:rPr lang="en-US" dirty="0"/>
                  <a:t>The neuron uses the following transfer or </a:t>
                </a:r>
                <a:r>
                  <a:rPr lang="en-US" b="1" dirty="0"/>
                  <a:t>activation function</a:t>
                </a:r>
                <a:r>
                  <a:rPr lang="en-US" dirty="0"/>
                  <a:t> </a:t>
                </a:r>
              </a:p>
              <a:p>
                <a:pPr>
                  <a:buFont typeface="Wingdings" panose="05000000000000000000" pitchFamily="2" charset="2"/>
                  <a:buChar char="q"/>
                </a:pP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oMath>
                </a14:m>
                <a:r>
                  <a:rPr lang="en-US" dirty="0"/>
                  <a:t>       </a:t>
                </a:r>
                <a14:m>
                  <m:oMath xmlns:m="http://schemas.openxmlformats.org/officeDocument/2006/math">
                    <m:r>
                      <a:rPr lang="en-US" i="1" dirty="0">
                        <a:latin typeface="Cambria Math" panose="02040503050406030204" pitchFamily="18" charset="0"/>
                      </a:rPr>
                      <m:t>𝑌</m:t>
                    </m:r>
                    <m:r>
                      <a:rPr lang="en-US" i="1" dirty="0">
                        <a:latin typeface="Cambria Math" panose="02040503050406030204" pitchFamily="18" charset="0"/>
                      </a:rPr>
                      <m:t>= </m:t>
                    </m:r>
                    <m:d>
                      <m:dPr>
                        <m:begChr m:val="{"/>
                        <m:endChr m:val="}"/>
                        <m:ctrlPr>
                          <a:rPr lang="en-US" i="1" dirty="0">
                            <a:latin typeface="Cambria Math" panose="02040503050406030204" pitchFamily="18" charset="0"/>
                          </a:rPr>
                        </m:ctrlPr>
                      </m:dPr>
                      <m:e>
                        <m:m>
                          <m:mPr>
                            <m:mcs>
                              <m:mc>
                                <m:mcPr>
                                  <m:count m:val="1"/>
                                  <m:mcJc m:val="center"/>
                                </m:mcPr>
                              </m:mc>
                            </m:mcs>
                            <m:ctrlPr>
                              <a:rPr lang="en-US" i="1" dirty="0">
                                <a:latin typeface="Cambria Math" panose="02040503050406030204" pitchFamily="18" charset="0"/>
                              </a:rPr>
                            </m:ctrlPr>
                          </m:mPr>
                          <m:mr>
                            <m:e>
                              <m:r>
                                <m:rPr>
                                  <m:brk m:alnAt="7"/>
                                </m:rPr>
                                <a:rPr lang="en-US" i="1" dirty="0">
                                  <a:latin typeface="Cambria Math" panose="02040503050406030204" pitchFamily="18" charset="0"/>
                                </a:rPr>
                                <m:t>+</m:t>
                              </m:r>
                              <m:r>
                                <a:rPr lang="en-US" i="1" dirty="0">
                                  <a:latin typeface="Cambria Math" panose="02040503050406030204" pitchFamily="18" charset="0"/>
                                </a:rPr>
                                <m:t>1 </m:t>
                              </m:r>
                              <m:r>
                                <a:rPr lang="en-US" i="1" dirty="0">
                                  <a:latin typeface="Cambria Math" panose="02040503050406030204" pitchFamily="18" charset="0"/>
                                </a:rPr>
                                <m:t>𝑖𝑓</m:t>
                              </m:r>
                              <m:r>
                                <a:rPr lang="en-US" i="1" dirty="0">
                                  <a:latin typeface="Cambria Math" panose="02040503050406030204" pitchFamily="18" charset="0"/>
                                </a:rPr>
                                <m:t> </m:t>
                              </m:r>
                              <m:r>
                                <a:rPr lang="en-US" i="1" dirty="0">
                                  <a:latin typeface="Cambria Math" panose="02040503050406030204" pitchFamily="18" charset="0"/>
                                </a:rPr>
                                <m:t>𝑋</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𝜃</m:t>
                              </m:r>
                            </m:e>
                          </m:mr>
                          <m:mr>
                            <m:e>
                              <m:r>
                                <a:rPr lang="en-US" i="1" dirty="0">
                                  <a:latin typeface="Cambria Math" panose="02040503050406030204" pitchFamily="18" charset="0"/>
                                </a:rPr>
                                <m:t>−1 </m:t>
                              </m:r>
                              <m:r>
                                <a:rPr lang="en-US" i="1" dirty="0">
                                  <a:latin typeface="Cambria Math" panose="02040503050406030204" pitchFamily="18" charset="0"/>
                                </a:rPr>
                                <m:t>𝑖𝑓</m:t>
                              </m:r>
                              <m:r>
                                <a:rPr lang="en-US" i="1" dirty="0">
                                  <a:latin typeface="Cambria Math" panose="02040503050406030204" pitchFamily="18" charset="0"/>
                                </a:rPr>
                                <m:t> </m:t>
                              </m:r>
                              <m:r>
                                <a:rPr lang="en-US" i="1" dirty="0">
                                  <a:latin typeface="Cambria Math" panose="02040503050406030204" pitchFamily="18" charset="0"/>
                                </a:rPr>
                                <m:t>𝑋</m:t>
                              </m:r>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𝜃</m:t>
                              </m:r>
                            </m:e>
                          </m:mr>
                        </m:m>
                      </m:e>
                    </m:d>
                  </m:oMath>
                </a14:m>
                <a:endParaRPr lang="en-US" dirty="0"/>
              </a:p>
              <a:p>
                <a:pPr>
                  <a:buFont typeface="Wingdings" panose="05000000000000000000" pitchFamily="2" charset="2"/>
                  <a:buChar char="q"/>
                </a:pPr>
                <a:r>
                  <a:rPr lang="en-US" dirty="0"/>
                  <a:t>This type of activation function is called a </a:t>
                </a:r>
                <a:r>
                  <a:rPr lang="en-US" b="1" dirty="0"/>
                  <a:t>sign function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3"/>
              </p:nvPr>
            </p:nvSpPr>
            <p:spPr>
              <a:blipFill rotWithShape="0">
                <a:blip r:embed="rId2"/>
                <a:stretch>
                  <a:fillRect t="-1866" r="-1567"/>
                </a:stretch>
              </a:blipFill>
            </p:spPr>
            <p:txBody>
              <a:bodyPr/>
              <a:lstStyle/>
              <a:p>
                <a:r>
                  <a:rPr lang="en-US">
                    <a:noFill/>
                  </a:rPr>
                  <a:t> </a:t>
                </a:r>
              </a:p>
            </p:txBody>
          </p:sp>
        </mc:Fallback>
      </mc:AlternateContent>
      <p:sp>
        <p:nvSpPr>
          <p:cNvPr id="4" name="Content Placeholder 3"/>
          <p:cNvSpPr>
            <a:spLocks noGrp="1"/>
          </p:cNvSpPr>
          <p:nvPr>
            <p:ph sz="quarter" idx="14"/>
          </p:nvPr>
        </p:nvSpPr>
        <p:spPr/>
        <p:txBody>
          <a:bodyPr/>
          <a:lstStyle/>
          <a:p>
            <a:endParaRPr lang="en-US"/>
          </a:p>
        </p:txBody>
      </p:sp>
      <p:pic>
        <p:nvPicPr>
          <p:cNvPr id="5" name="Picture 4"/>
          <p:cNvPicPr>
            <a:picLocks noChangeAspect="1"/>
          </p:cNvPicPr>
          <p:nvPr/>
        </p:nvPicPr>
        <p:blipFill>
          <a:blip r:embed="rId3"/>
          <a:stretch>
            <a:fillRect/>
          </a:stretch>
        </p:blipFill>
        <p:spPr>
          <a:xfrm>
            <a:off x="4847777" y="1352549"/>
            <a:ext cx="3983106" cy="2362201"/>
          </a:xfrm>
          <a:prstGeom prst="rect">
            <a:avLst/>
          </a:prstGeom>
        </p:spPr>
      </p:pic>
      <p:sp>
        <p:nvSpPr>
          <p:cNvPr id="6" name="Slide Number Placeholder 5"/>
          <p:cNvSpPr>
            <a:spLocks noGrp="1"/>
          </p:cNvSpPr>
          <p:nvPr>
            <p:ph type="sldNum" sz="quarter" idx="16"/>
          </p:nvPr>
        </p:nvSpPr>
        <p:spPr/>
        <p:txBody>
          <a:bodyPr>
            <a:normAutofit fontScale="47500" lnSpcReduction="20000"/>
          </a:bodyPr>
          <a:lstStyle/>
          <a:p>
            <a:pPr algn="ctr"/>
            <a:fld id="{8F82E0A0-C266-4798-8C8F-B9F91E9DA37E}" type="slidenum">
              <a:rPr kumimoji="0" lang="en-US" sz="1400" b="1" smtClean="0">
                <a:solidFill>
                  <a:srgbClr val="FFFFFF"/>
                </a:solidFill>
              </a:rPr>
              <a:pPr algn="ctr"/>
              <a:t>8</a:t>
            </a:fld>
            <a:endParaRPr kumimoji="0" lang="en-US"/>
          </a:p>
        </p:txBody>
      </p:sp>
    </p:spTree>
    <p:extLst>
      <p:ext uri="{BB962C8B-B14F-4D97-AF65-F5344CB8AC3E}">
        <p14:creationId xmlns:p14="http://schemas.microsoft.com/office/powerpoint/2010/main" val="4241877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half" idx="2"/>
          </p:nvPr>
        </p:nvSpPr>
        <p:spPr/>
        <p:txBody>
          <a:bodyPr/>
          <a:lstStyle/>
          <a:p>
            <a:r>
              <a:rPr lang="en-US" dirty="0"/>
              <a:t>Fig: Activation Functions of Neuron</a:t>
            </a:r>
          </a:p>
        </p:txBody>
      </p:sp>
      <p:sp>
        <p:nvSpPr>
          <p:cNvPr id="2" name="Title 1"/>
          <p:cNvSpPr>
            <a:spLocks noGrp="1"/>
          </p:cNvSpPr>
          <p:nvPr>
            <p:ph type="title"/>
          </p:nvPr>
        </p:nvSpPr>
        <p:spPr/>
        <p:txBody>
          <a:bodyPr>
            <a:normAutofit fontScale="90000"/>
          </a:bodyPr>
          <a:lstStyle/>
          <a:p>
            <a:r>
              <a:rPr lang="en-US" dirty="0"/>
              <a:t>Network Structure</a:t>
            </a:r>
          </a:p>
        </p:txBody>
      </p:sp>
      <p:sp>
        <p:nvSpPr>
          <p:cNvPr id="10" name="Picture Placeholder 9"/>
          <p:cNvSpPr>
            <a:spLocks noGrp="1"/>
          </p:cNvSpPr>
          <p:nvPr>
            <p:ph type="pic" idx="1"/>
          </p:nvPr>
        </p:nvSpPr>
        <p:spPr/>
      </p:sp>
      <p:pic>
        <p:nvPicPr>
          <p:cNvPr id="11" name="Content Placeholder 5"/>
          <p:cNvPicPr>
            <a:picLocks noChangeAspect="1"/>
          </p:cNvPicPr>
          <p:nvPr/>
        </p:nvPicPr>
        <p:blipFill>
          <a:blip r:embed="rId3"/>
          <a:stretch>
            <a:fillRect/>
          </a:stretch>
        </p:blipFill>
        <p:spPr>
          <a:xfrm>
            <a:off x="0" y="13140"/>
            <a:ext cx="9144001" cy="3406716"/>
          </a:xfrm>
          <a:prstGeom prst="rect">
            <a:avLst/>
          </a:prstGeom>
        </p:spPr>
      </p:pic>
      <p:sp>
        <p:nvSpPr>
          <p:cNvPr id="12" name="Slide Number Placeholder 11"/>
          <p:cNvSpPr>
            <a:spLocks noGrp="1"/>
          </p:cNvSpPr>
          <p:nvPr>
            <p:ph type="sldNum" sz="quarter" idx="11"/>
          </p:nvPr>
        </p:nvSpPr>
        <p:spPr/>
        <p:txBody>
          <a:bodyPr>
            <a:normAutofit lnSpcReduction="10000"/>
          </a:bodyPr>
          <a:lstStyle/>
          <a:p>
            <a:pPr algn="ctr"/>
            <a:fld id="{8F82E0A0-C266-4798-8C8F-B9F91E9DA37E}" type="slidenum">
              <a:rPr kumimoji="0" lang="en-US" sz="2800" b="1" smtClean="0">
                <a:solidFill>
                  <a:srgbClr val="FFFFFF"/>
                </a:solidFill>
              </a:rPr>
              <a:pPr algn="ctr"/>
              <a:t>9</a:t>
            </a:fld>
            <a:endParaRPr kumimoji="0" lang="en-US" sz="2800" dirty="0"/>
          </a:p>
        </p:txBody>
      </p:sp>
    </p:spTree>
    <p:extLst>
      <p:ext uri="{BB962C8B-B14F-4D97-AF65-F5344CB8AC3E}">
        <p14:creationId xmlns:p14="http://schemas.microsoft.com/office/powerpoint/2010/main" val="446060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3200</Words>
  <Application>Microsoft Office PowerPoint</Application>
  <PresentationFormat>On-screen Show (16:9)</PresentationFormat>
  <Paragraphs>509</Paragraphs>
  <Slides>78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Calibri</vt:lpstr>
      <vt:lpstr>Cambria Math</vt:lpstr>
      <vt:lpstr>Symbol</vt:lpstr>
      <vt:lpstr>Times New Roman</vt:lpstr>
      <vt:lpstr>Tw Cen MT</vt:lpstr>
      <vt:lpstr>Wingdings</vt:lpstr>
      <vt:lpstr>Wingdings 2</vt:lpstr>
      <vt:lpstr>WidescreenPresentation16x9</vt:lpstr>
      <vt:lpstr>Application of AI</vt:lpstr>
      <vt:lpstr>Contents</vt:lpstr>
      <vt:lpstr>Contents</vt:lpstr>
      <vt:lpstr>Neural Networks</vt:lpstr>
      <vt:lpstr>Network Structure</vt:lpstr>
      <vt:lpstr>Network Structure</vt:lpstr>
      <vt:lpstr>Network Structure</vt:lpstr>
      <vt:lpstr>The Neuron as a simple computing element: Diagram of a neuron</vt:lpstr>
      <vt:lpstr>Network Structure</vt:lpstr>
      <vt:lpstr>Perceptron</vt:lpstr>
      <vt:lpstr>PowerPoint Presentation</vt:lpstr>
      <vt:lpstr>Perceptron</vt:lpstr>
      <vt:lpstr>Perceptron</vt:lpstr>
      <vt:lpstr>Perceptron</vt:lpstr>
      <vt:lpstr>Perceptron</vt:lpstr>
      <vt:lpstr>Perceptron</vt:lpstr>
      <vt:lpstr>Perceptron</vt:lpstr>
      <vt:lpstr>Adaline</vt:lpstr>
      <vt:lpstr>Adaline</vt:lpstr>
      <vt:lpstr>Multilayer Perceptron</vt:lpstr>
      <vt:lpstr>Multilayer Perceptron</vt:lpstr>
      <vt:lpstr>Multilayer Perceptron</vt:lpstr>
      <vt:lpstr>Back Propagation</vt:lpstr>
      <vt:lpstr>Back Propagation</vt:lpstr>
      <vt:lpstr>Back Propagation Training Algorithm</vt:lpstr>
      <vt:lpstr>Back Propagation Training Algorithm</vt:lpstr>
      <vt:lpstr>Back Propagation Training Algorithm</vt:lpstr>
      <vt:lpstr>Back Propagation Training Algorithm</vt:lpstr>
      <vt:lpstr>Back Propagation Training Algorithm</vt:lpstr>
      <vt:lpstr>Back Propagation Training Algorithm</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Example: Three-layer network for solving the Exclusive-OR operation</vt:lpstr>
      <vt:lpstr>Gradient Descent</vt:lpstr>
      <vt:lpstr>Hopfield Network</vt:lpstr>
      <vt:lpstr>Hopfield Network</vt:lpstr>
      <vt:lpstr>Hopfield Network</vt:lpstr>
      <vt:lpstr>Hopfield Network</vt:lpstr>
      <vt:lpstr>Hopfield Network</vt:lpstr>
      <vt:lpstr>Hopfield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Kohonen Network</vt:lpstr>
      <vt:lpstr>Characteristics of ANN </vt:lpstr>
      <vt:lpstr>Benefits and Limitations of ANN</vt:lpstr>
      <vt:lpstr>Expert System</vt:lpstr>
      <vt:lpstr>Expert System</vt:lpstr>
      <vt:lpstr>Architecture of an Expert System</vt:lpstr>
      <vt:lpstr>Development of an Expert System</vt:lpstr>
      <vt:lpstr>Expert System - MYCIN</vt:lpstr>
      <vt:lpstr>Natural Language Processing</vt:lpstr>
      <vt:lpstr>NLP</vt:lpstr>
      <vt:lpstr>NLP</vt:lpstr>
      <vt:lpstr>NLP [Components]</vt:lpstr>
      <vt:lpstr>NLP [Component]</vt:lpstr>
      <vt:lpstr>NLP [Difficulties in NLU]</vt:lpstr>
      <vt:lpstr>NLP [Steps]</vt:lpstr>
      <vt:lpstr>NLP [Steps]</vt:lpstr>
      <vt:lpstr>NLP [Steps]</vt:lpstr>
      <vt:lpstr>NLP</vt:lpstr>
      <vt:lpstr>NLP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2015-07-06T15:40:46Z</dcterms:created>
  <dcterms:modified xsi:type="dcterms:W3CDTF">2016-05-16T14:27:25Z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