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283" r:id="rId26"/>
    <p:sldId id="284"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06772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66994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7594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35869-9B01-4D5F-B70B-18F6AE78463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10066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735869-9B01-4D5F-B70B-18F6AE784637}" type="datetimeFigureOut">
              <a:rPr lang="en-US" smtClean="0"/>
              <a:t>12/7/2015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12838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735869-9B01-4D5F-B70B-18F6AE78463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41952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735869-9B01-4D5F-B70B-18F6AE784637}" type="datetimeFigureOut">
              <a:rPr lang="en-US" smtClean="0"/>
              <a:t>12/7/2015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1417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735869-9B01-4D5F-B70B-18F6AE784637}" type="datetimeFigureOut">
              <a:rPr lang="en-US" smtClean="0"/>
              <a:t>12/7/2015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177734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35869-9B01-4D5F-B70B-18F6AE784637}" type="datetimeFigureOut">
              <a:rPr lang="en-US" smtClean="0"/>
              <a:t>12/7/2015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86482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35869-9B01-4D5F-B70B-18F6AE78463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310358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35869-9B01-4D5F-B70B-18F6AE784637}" type="datetimeFigureOut">
              <a:rPr lang="en-US" smtClean="0"/>
              <a:t>12/7/2015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0691F8-F7EA-43FE-84A5-7715189030C5}" type="slidenum">
              <a:rPr lang="en-US" smtClean="0"/>
              <a:t>‹#›</a:t>
            </a:fld>
            <a:endParaRPr lang="en-US"/>
          </a:p>
        </p:txBody>
      </p:sp>
    </p:spTree>
    <p:extLst>
      <p:ext uri="{BB962C8B-B14F-4D97-AF65-F5344CB8AC3E}">
        <p14:creationId xmlns:p14="http://schemas.microsoft.com/office/powerpoint/2010/main" val="272079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35869-9B01-4D5F-B70B-18F6AE784637}" type="datetimeFigureOut">
              <a:rPr lang="en-US" smtClean="0"/>
              <a:t>12/7/2015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691F8-F7EA-43FE-84A5-7715189030C5}" type="slidenum">
              <a:rPr lang="en-US" smtClean="0"/>
              <a:t>‹#›</a:t>
            </a:fld>
            <a:endParaRPr lang="en-US"/>
          </a:p>
        </p:txBody>
      </p:sp>
    </p:spTree>
    <p:extLst>
      <p:ext uri="{BB962C8B-B14F-4D97-AF65-F5344CB8AC3E}">
        <p14:creationId xmlns:p14="http://schemas.microsoft.com/office/powerpoint/2010/main" val="3519674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Genetic%20Algorithm.p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Unit 6</a:t>
            </a:r>
            <a:endParaRPr lang="en-US" dirty="0">
              <a:solidFill>
                <a:schemeClr val="bg1"/>
              </a:solidFill>
            </a:endParaRPr>
          </a:p>
        </p:txBody>
      </p:sp>
      <p:sp>
        <p:nvSpPr>
          <p:cNvPr id="3" name="Subtitle 2"/>
          <p:cNvSpPr>
            <a:spLocks noGrp="1"/>
          </p:cNvSpPr>
          <p:nvPr>
            <p:ph type="subTitle" idx="1"/>
          </p:nvPr>
        </p:nvSpPr>
        <p:spPr>
          <a:xfrm>
            <a:off x="0" y="3602037"/>
            <a:ext cx="12192000" cy="3136387"/>
          </a:xfrm>
        </p:spPr>
        <p:txBody>
          <a:bodyPr>
            <a:normAutofit fontScale="92500" lnSpcReduction="20000"/>
          </a:bodyPr>
          <a:lstStyle/>
          <a:p>
            <a:r>
              <a:rPr lang="en-US" dirty="0" smtClean="0">
                <a:solidFill>
                  <a:schemeClr val="bg1"/>
                </a:solidFill>
              </a:rPr>
              <a:t>Genetic Algorithm</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a:solidFill>
                  <a:schemeClr val="bg1"/>
                </a:solidFill>
              </a:rPr>
              <a:t>Intelligence can be defined as the capability of a system to adapt its </a:t>
            </a:r>
            <a:r>
              <a:rPr lang="en-US" dirty="0" err="1">
                <a:solidFill>
                  <a:schemeClr val="bg1"/>
                </a:solidFill>
              </a:rPr>
              <a:t>behaviour</a:t>
            </a:r>
            <a:r>
              <a:rPr lang="en-US" dirty="0">
                <a:solidFill>
                  <a:schemeClr val="bg1"/>
                </a:solidFill>
              </a:rPr>
              <a:t> to</a:t>
            </a:r>
            <a:br>
              <a:rPr lang="en-US" dirty="0">
                <a:solidFill>
                  <a:schemeClr val="bg1"/>
                </a:solidFill>
              </a:rPr>
            </a:br>
            <a:r>
              <a:rPr lang="en-US" dirty="0">
                <a:solidFill>
                  <a:schemeClr val="bg1"/>
                </a:solidFill>
              </a:rPr>
              <a:t>an ever-changing environment. According to Alan Turing (Turing, 1950), the</a:t>
            </a:r>
            <a:br>
              <a:rPr lang="en-US" dirty="0">
                <a:solidFill>
                  <a:schemeClr val="bg1"/>
                </a:solidFill>
              </a:rPr>
            </a:br>
            <a:r>
              <a:rPr lang="en-US" dirty="0">
                <a:solidFill>
                  <a:schemeClr val="bg1"/>
                </a:solidFill>
              </a:rPr>
              <a:t>form or appearance of a system is irrelevant to its intelligence. </a:t>
            </a:r>
            <a:endParaRPr lang="en-US" dirty="0" smtClean="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83079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Genetic Algorithm</a:t>
            </a:r>
            <a:endParaRPr lang="en-US" dirty="0"/>
          </a:p>
        </p:txBody>
      </p:sp>
      <p:pic>
        <p:nvPicPr>
          <p:cNvPr id="4" name="Content Placeholder 3"/>
          <p:cNvPicPr>
            <a:picLocks noGrp="1" noChangeAspect="1"/>
          </p:cNvPicPr>
          <p:nvPr>
            <p:ph idx="1"/>
          </p:nvPr>
        </p:nvPicPr>
        <p:blipFill>
          <a:blip r:embed="rId2"/>
          <a:stretch>
            <a:fillRect/>
          </a:stretch>
        </p:blipFill>
        <p:spPr>
          <a:xfrm>
            <a:off x="838200" y="1505970"/>
            <a:ext cx="11353799" cy="5388452"/>
          </a:xfrm>
          <a:prstGeom prst="rect">
            <a:avLst/>
          </a:prstGeom>
        </p:spPr>
      </p:pic>
    </p:spTree>
    <p:extLst>
      <p:ext uri="{BB962C8B-B14F-4D97-AF65-F5344CB8AC3E}">
        <p14:creationId xmlns:p14="http://schemas.microsoft.com/office/powerpoint/2010/main" val="8658802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838200" y="1825624"/>
            <a:ext cx="10515600" cy="5032375"/>
          </a:xfrm>
        </p:spPr>
        <p:txBody>
          <a:bodyPr/>
          <a:lstStyle/>
          <a:p>
            <a:pPr marL="0" indent="0" algn="just">
              <a:buNone/>
            </a:pPr>
            <a:r>
              <a:rPr lang="en-US" b="1" dirty="0" smtClean="0"/>
              <a:t>GA Operators and Parameters</a:t>
            </a:r>
          </a:p>
          <a:p>
            <a:pPr algn="just"/>
            <a:r>
              <a:rPr lang="en-US" b="1" dirty="0" smtClean="0"/>
              <a:t>Fitness </a:t>
            </a:r>
            <a:r>
              <a:rPr lang="en-US" b="1" dirty="0"/>
              <a:t>function: </a:t>
            </a:r>
            <a:r>
              <a:rPr lang="en-US" dirty="0"/>
              <a:t>The fitness function is defined over the genetic representation and measures the </a:t>
            </a:r>
            <a:r>
              <a:rPr lang="en-US" i="1" dirty="0"/>
              <a:t>quality</a:t>
            </a:r>
            <a:r>
              <a:rPr lang="en-US" dirty="0"/>
              <a:t> of the represented solution. </a:t>
            </a:r>
          </a:p>
          <a:p>
            <a:pPr algn="just"/>
            <a:r>
              <a:rPr lang="en-US" b="1" dirty="0" smtClean="0"/>
              <a:t>Selection Operator: </a:t>
            </a:r>
            <a:r>
              <a:rPr lang="en-US" dirty="0" smtClean="0"/>
              <a:t>Selects parents for reproduction based on relative fitness of candidates in the population</a:t>
            </a:r>
          </a:p>
          <a:p>
            <a:pPr lvl="1" algn="just"/>
            <a:r>
              <a:rPr lang="en-US" dirty="0" smtClean="0"/>
              <a:t>Roulette Wheel Selection</a:t>
            </a:r>
          </a:p>
          <a:p>
            <a:pPr lvl="1" algn="just"/>
            <a:r>
              <a:rPr lang="en-US" dirty="0" smtClean="0"/>
              <a:t>Ranking Selection</a:t>
            </a:r>
          </a:p>
        </p:txBody>
      </p:sp>
    </p:spTree>
    <p:extLst>
      <p:ext uri="{BB962C8B-B14F-4D97-AF65-F5344CB8AC3E}">
        <p14:creationId xmlns:p14="http://schemas.microsoft.com/office/powerpoint/2010/main" val="1090411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pPr algn="just"/>
            <a:r>
              <a:rPr lang="en-US" b="1" dirty="0" smtClean="0"/>
              <a:t>Crossover </a:t>
            </a:r>
            <a:r>
              <a:rPr lang="en-US" b="1" dirty="0"/>
              <a:t>Operator:</a:t>
            </a:r>
            <a:r>
              <a:rPr lang="en-US" dirty="0"/>
              <a:t> </a:t>
            </a:r>
          </a:p>
          <a:p>
            <a:pPr lvl="1" algn="just"/>
            <a:r>
              <a:rPr lang="en-US" dirty="0"/>
              <a:t>Exchanges part of chromosome between two parent chromosomes with some crossover rate(probability), typically 0.4 – 0.8</a:t>
            </a:r>
          </a:p>
          <a:p>
            <a:pPr lvl="1" algn="just"/>
            <a:r>
              <a:rPr lang="en-US" dirty="0"/>
              <a:t>The main operator </a:t>
            </a:r>
            <a:r>
              <a:rPr lang="en-US" dirty="0" smtClean="0"/>
              <a:t>to provide exploitation in search building up good genes in chromosome</a:t>
            </a:r>
          </a:p>
          <a:p>
            <a:pPr lvl="2" algn="just"/>
            <a:r>
              <a:rPr lang="en-US" b="1" dirty="0" smtClean="0"/>
              <a:t>One Point Crossover: </a:t>
            </a:r>
            <a:r>
              <a:rPr lang="en-US" dirty="0" smtClean="0"/>
              <a:t> randomly chooses a crossover point where two parent chromosomes “break” and then exchanges the chromosome parts after that point. As a result, two new offspring is created</a:t>
            </a:r>
          </a:p>
          <a:p>
            <a:pPr lvl="2" algn="just"/>
            <a:r>
              <a:rPr lang="en-US" b="1" dirty="0" smtClean="0"/>
              <a:t>Two Point Crossover: </a:t>
            </a:r>
            <a:r>
              <a:rPr lang="en-US" dirty="0"/>
              <a:t>randomly chooses two crossover points in </a:t>
            </a:r>
            <a:r>
              <a:rPr lang="en-US" dirty="0" smtClean="0"/>
              <a:t>two parent </a:t>
            </a:r>
            <a:r>
              <a:rPr lang="en-US" dirty="0"/>
              <a:t>chromosomes, and then exchanges the chromosome </a:t>
            </a:r>
            <a:r>
              <a:rPr lang="en-US" dirty="0" smtClean="0"/>
              <a:t>parts between </a:t>
            </a:r>
            <a:r>
              <a:rPr lang="en-US" dirty="0"/>
              <a:t>these points. As a result, two new offspring are created</a:t>
            </a:r>
            <a:r>
              <a:rPr lang="en-US" dirty="0" smtClean="0"/>
              <a:t>.</a:t>
            </a:r>
            <a:endParaRPr lang="en-US" b="1" dirty="0" smtClean="0"/>
          </a:p>
        </p:txBody>
      </p:sp>
      <p:pic>
        <p:nvPicPr>
          <p:cNvPr id="4" name="Picture 2"/>
          <p:cNvPicPr>
            <a:picLocks noChangeAspect="1" noChangeArrowheads="1"/>
          </p:cNvPicPr>
          <p:nvPr/>
        </p:nvPicPr>
        <p:blipFill>
          <a:blip r:embed="rId2" cstate="print"/>
          <a:srcRect/>
          <a:stretch>
            <a:fillRect/>
          </a:stretch>
        </p:blipFill>
        <p:spPr bwMode="auto">
          <a:xfrm>
            <a:off x="2011680" y="5585460"/>
            <a:ext cx="6080760" cy="1306569"/>
          </a:xfrm>
          <a:prstGeom prst="rect">
            <a:avLst/>
          </a:prstGeom>
          <a:noFill/>
          <a:ln w="9525">
            <a:noFill/>
            <a:miter lim="800000"/>
            <a:headEnd/>
            <a:tailEnd/>
          </a:ln>
        </p:spPr>
      </p:pic>
    </p:spTree>
    <p:extLst>
      <p:ext uri="{BB962C8B-B14F-4D97-AF65-F5344CB8AC3E}">
        <p14:creationId xmlns:p14="http://schemas.microsoft.com/office/powerpoint/2010/main" val="3386216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b="1" dirty="0" smtClean="0"/>
              <a:t>Mutation Operator: </a:t>
            </a:r>
          </a:p>
          <a:p>
            <a:pPr lvl="1" algn="just"/>
            <a:r>
              <a:rPr lang="en-US" dirty="0" smtClean="0"/>
              <a:t>Changes a randomly selected gene in the chromosome</a:t>
            </a:r>
          </a:p>
          <a:p>
            <a:pPr lvl="1" algn="just"/>
            <a:r>
              <a:rPr lang="en-US" dirty="0"/>
              <a:t>mimics random changes in genetic code</a:t>
            </a:r>
            <a:endParaRPr lang="en-US" dirty="0" smtClean="0"/>
          </a:p>
          <a:p>
            <a:pPr lvl="1" algn="just"/>
            <a:r>
              <a:rPr lang="en-US" dirty="0" smtClean="0"/>
              <a:t>Background operator to provide exploration in search to avoid being trapped on a local optimum</a:t>
            </a:r>
          </a:p>
          <a:p>
            <a:pPr lvl="1" algn="just"/>
            <a:r>
              <a:rPr lang="en-US" dirty="0" smtClean="0"/>
              <a:t>Mutation probability is quiet small in nature and is kept low for GAs, typically in the range between [ 0.001 – 0.01] or by formula :</a:t>
            </a:r>
          </a:p>
          <a:p>
            <a:pPr marL="457200" lvl="1" indent="0" algn="just">
              <a:buNone/>
            </a:pPr>
            <a:r>
              <a:rPr lang="en-US" dirty="0"/>
              <a:t>	</a:t>
            </a:r>
            <a:r>
              <a:rPr lang="en-US" dirty="0" smtClean="0"/>
              <a:t> P(m) = 1/no, of bits in Chromosomes</a:t>
            </a:r>
          </a:p>
          <a:p>
            <a:pPr algn="just"/>
            <a:endParaRPr lang="en-US" dirty="0" smtClean="0"/>
          </a:p>
        </p:txBody>
      </p:sp>
      <p:pic>
        <p:nvPicPr>
          <p:cNvPr id="4" name="Content Placeholder 3" descr="Untitled.png"/>
          <p:cNvPicPr>
            <a:picLocks noChangeAspect="1"/>
          </p:cNvPicPr>
          <p:nvPr/>
        </p:nvPicPr>
        <p:blipFill rotWithShape="1">
          <a:blip r:embed="rId2" cstate="print"/>
          <a:srcRect b="59835"/>
          <a:stretch/>
        </p:blipFill>
        <p:spPr>
          <a:xfrm>
            <a:off x="1371600" y="4897522"/>
            <a:ext cx="8763000" cy="1960478"/>
          </a:xfrm>
          <a:prstGeom prst="rect">
            <a:avLst/>
          </a:prstGeom>
        </p:spPr>
      </p:pic>
    </p:spTree>
    <p:extLst>
      <p:ext uri="{BB962C8B-B14F-4D97-AF65-F5344CB8AC3E}">
        <p14:creationId xmlns:p14="http://schemas.microsoft.com/office/powerpoint/2010/main" val="3340425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b="1" dirty="0" smtClean="0"/>
              <a:t>Elitism Approach : </a:t>
            </a:r>
            <a:r>
              <a:rPr lang="en-US" dirty="0" smtClean="0"/>
              <a:t>Saves the best individual in next generation</a:t>
            </a:r>
          </a:p>
          <a:p>
            <a:pPr algn="just"/>
            <a:r>
              <a:rPr lang="en-US" b="1" dirty="0" smtClean="0"/>
              <a:t>Basic GA Parameters: </a:t>
            </a:r>
          </a:p>
          <a:p>
            <a:pPr lvl="1" algn="just"/>
            <a:r>
              <a:rPr lang="en-US" dirty="0" smtClean="0"/>
              <a:t>Population size</a:t>
            </a:r>
          </a:p>
          <a:p>
            <a:pPr lvl="1" algn="just"/>
            <a:r>
              <a:rPr lang="en-US" dirty="0" smtClean="0"/>
              <a:t>Crossover rate (Probability)</a:t>
            </a:r>
          </a:p>
          <a:p>
            <a:pPr lvl="1" algn="just"/>
            <a:r>
              <a:rPr lang="en-US" dirty="0" smtClean="0"/>
              <a:t>Mutation Rate (Probability)</a:t>
            </a:r>
          </a:p>
          <a:p>
            <a:pPr lvl="1" algn="just"/>
            <a:r>
              <a:rPr lang="en-US" dirty="0" smtClean="0"/>
              <a:t>Number of Generation ( a Stopping Criterion)</a:t>
            </a:r>
          </a:p>
          <a:p>
            <a:pPr lvl="1" algn="just"/>
            <a:endParaRPr lang="en-US" dirty="0" smtClean="0"/>
          </a:p>
          <a:p>
            <a:pPr algn="just"/>
            <a:endParaRPr lang="en-US" dirty="0" smtClean="0"/>
          </a:p>
        </p:txBody>
      </p:sp>
    </p:spTree>
    <p:extLst>
      <p:ext uri="{BB962C8B-B14F-4D97-AF65-F5344CB8AC3E}">
        <p14:creationId xmlns:p14="http://schemas.microsoft.com/office/powerpoint/2010/main" val="20747577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0"/>
            <a:ext cx="10515600" cy="6858000"/>
          </a:xfrm>
        </p:spPr>
        <p:txBody>
          <a:bodyPr>
            <a:normAutofit fontScale="85000" lnSpcReduction="20000"/>
          </a:bodyPr>
          <a:lstStyle/>
          <a:p>
            <a:pPr marL="0" indent="0" algn="just">
              <a:buNone/>
            </a:pPr>
            <a:r>
              <a:rPr lang="en-US" b="1" dirty="0" smtClean="0"/>
              <a:t>Steps in Genetic Algorithm</a:t>
            </a:r>
          </a:p>
          <a:p>
            <a:pPr marL="514350" indent="-514350" algn="just">
              <a:buFont typeface="+mj-lt"/>
              <a:buAutoNum type="arabicPeriod"/>
            </a:pPr>
            <a:r>
              <a:rPr lang="en-US" dirty="0" smtClean="0"/>
              <a:t>Represent </a:t>
            </a:r>
            <a:r>
              <a:rPr lang="en-US" dirty="0"/>
              <a:t>the problem variable as a chromosome of a fixed length, choose the size of </a:t>
            </a:r>
            <a:r>
              <a:rPr lang="en-US" dirty="0" smtClean="0"/>
              <a:t>a chromosome </a:t>
            </a:r>
            <a:r>
              <a:rPr lang="en-US" dirty="0"/>
              <a:t>population </a:t>
            </a:r>
            <a:r>
              <a:rPr lang="en-US" i="1" dirty="0"/>
              <a:t>N</a:t>
            </a:r>
            <a:r>
              <a:rPr lang="en-US" dirty="0"/>
              <a:t>, the crossover probability </a:t>
            </a:r>
            <a:r>
              <a:rPr lang="en-US" i="1" dirty="0"/>
              <a:t>pc </a:t>
            </a:r>
            <a:r>
              <a:rPr lang="en-US" dirty="0"/>
              <a:t>and the </a:t>
            </a:r>
            <a:r>
              <a:rPr lang="en-US" dirty="0" smtClean="0"/>
              <a:t> mutation </a:t>
            </a:r>
            <a:r>
              <a:rPr lang="en-US" dirty="0"/>
              <a:t>probability </a:t>
            </a:r>
            <a:r>
              <a:rPr lang="en-US" i="1" dirty="0"/>
              <a:t>pm</a:t>
            </a:r>
            <a:r>
              <a:rPr lang="en-US" dirty="0" smtClean="0"/>
              <a:t>.</a:t>
            </a:r>
          </a:p>
          <a:p>
            <a:pPr marL="514350" indent="-514350" algn="just">
              <a:buFont typeface="+mj-lt"/>
              <a:buAutoNum type="arabicPeriod"/>
            </a:pPr>
            <a:r>
              <a:rPr lang="en-US" dirty="0" smtClean="0"/>
              <a:t>Define </a:t>
            </a:r>
            <a:r>
              <a:rPr lang="en-US" dirty="0"/>
              <a:t>a fitness function to measure the fitness of an individual chromosome in </a:t>
            </a:r>
            <a:r>
              <a:rPr lang="en-US" dirty="0" smtClean="0"/>
              <a:t>the problem </a:t>
            </a:r>
            <a:r>
              <a:rPr lang="en-US" dirty="0"/>
              <a:t>domain</a:t>
            </a:r>
            <a:r>
              <a:rPr lang="en-US" dirty="0" smtClean="0"/>
              <a:t>.</a:t>
            </a:r>
          </a:p>
          <a:p>
            <a:pPr marL="514350" indent="-514350" algn="just">
              <a:buFont typeface="+mj-lt"/>
              <a:buAutoNum type="arabicPeriod"/>
            </a:pPr>
            <a:r>
              <a:rPr lang="en-US" dirty="0" smtClean="0"/>
              <a:t>Randomly </a:t>
            </a:r>
            <a:r>
              <a:rPr lang="en-US" dirty="0"/>
              <a:t>generate an initial population of chromosomes of size </a:t>
            </a:r>
            <a:r>
              <a:rPr lang="en-US" i="1" dirty="0"/>
              <a:t>N</a:t>
            </a:r>
            <a:r>
              <a:rPr lang="en-US" dirty="0"/>
              <a:t>: </a:t>
            </a:r>
            <a:r>
              <a:rPr lang="en-US" i="1" dirty="0"/>
              <a:t>x</a:t>
            </a:r>
            <a:r>
              <a:rPr lang="en-US" dirty="0"/>
              <a:t>1, </a:t>
            </a:r>
            <a:r>
              <a:rPr lang="en-US" i="1" dirty="0"/>
              <a:t>x</a:t>
            </a:r>
            <a:r>
              <a:rPr lang="en-US" dirty="0"/>
              <a:t>2</a:t>
            </a:r>
            <a:r>
              <a:rPr lang="en-US" dirty="0" smtClean="0"/>
              <a:t>,.., </a:t>
            </a:r>
            <a:r>
              <a:rPr lang="en-US" i="1" dirty="0" err="1" smtClean="0"/>
              <a:t>xN</a:t>
            </a:r>
            <a:endParaRPr lang="en-US" i="1" dirty="0" smtClean="0"/>
          </a:p>
          <a:p>
            <a:pPr marL="514350" indent="-514350" algn="just">
              <a:buFont typeface="+mj-lt"/>
              <a:buAutoNum type="arabicPeriod"/>
            </a:pPr>
            <a:r>
              <a:rPr lang="en-US" dirty="0" smtClean="0"/>
              <a:t>Calculate </a:t>
            </a:r>
            <a:r>
              <a:rPr lang="en-US" dirty="0"/>
              <a:t>the fitness of each individual chromosome: </a:t>
            </a:r>
            <a:r>
              <a:rPr lang="en-US" i="1" dirty="0"/>
              <a:t>f</a:t>
            </a:r>
            <a:r>
              <a:rPr lang="en-US" dirty="0"/>
              <a:t>(</a:t>
            </a:r>
            <a:r>
              <a:rPr lang="en-US" i="1" dirty="0"/>
              <a:t>x</a:t>
            </a:r>
            <a:r>
              <a:rPr lang="en-US" dirty="0"/>
              <a:t>1), </a:t>
            </a:r>
            <a:r>
              <a:rPr lang="en-US" i="1" dirty="0"/>
              <a:t>f</a:t>
            </a:r>
            <a:r>
              <a:rPr lang="en-US" dirty="0"/>
              <a:t>(</a:t>
            </a:r>
            <a:r>
              <a:rPr lang="en-US" i="1" dirty="0"/>
              <a:t>x</a:t>
            </a:r>
            <a:r>
              <a:rPr lang="en-US" dirty="0"/>
              <a:t>2), . . . , </a:t>
            </a:r>
            <a:r>
              <a:rPr lang="en-US" i="1" dirty="0"/>
              <a:t>f</a:t>
            </a:r>
            <a:r>
              <a:rPr lang="en-US" dirty="0"/>
              <a:t>(</a:t>
            </a:r>
            <a:r>
              <a:rPr lang="en-US" i="1" dirty="0" err="1"/>
              <a:t>xN</a:t>
            </a:r>
            <a:r>
              <a:rPr lang="en-US" dirty="0" smtClean="0"/>
              <a:t>)</a:t>
            </a:r>
          </a:p>
          <a:p>
            <a:pPr marL="514350" indent="-514350" algn="just">
              <a:buFont typeface="+mj-lt"/>
              <a:buAutoNum type="arabicPeriod"/>
            </a:pPr>
            <a:r>
              <a:rPr lang="en-US" dirty="0" smtClean="0"/>
              <a:t>Select </a:t>
            </a:r>
            <a:r>
              <a:rPr lang="en-US" dirty="0"/>
              <a:t>a pair of chromosomes for mating from the current population based on </a:t>
            </a:r>
            <a:r>
              <a:rPr lang="en-US" dirty="0" smtClean="0"/>
              <a:t>their fitness.</a:t>
            </a:r>
          </a:p>
          <a:p>
            <a:pPr marL="514350" indent="-514350" algn="just">
              <a:buFont typeface="+mj-lt"/>
              <a:buAutoNum type="arabicPeriod"/>
            </a:pPr>
            <a:r>
              <a:rPr lang="en-US" dirty="0" smtClean="0"/>
              <a:t>Create </a:t>
            </a:r>
            <a:r>
              <a:rPr lang="en-US" dirty="0"/>
              <a:t>a pair of offspring chromosomes by applying the genetic operators − </a:t>
            </a:r>
            <a:r>
              <a:rPr lang="en-US" b="1" dirty="0" smtClean="0"/>
              <a:t>crossover </a:t>
            </a:r>
            <a:r>
              <a:rPr lang="en-US" dirty="0" smtClean="0"/>
              <a:t>and </a:t>
            </a:r>
            <a:r>
              <a:rPr lang="en-US" b="1" dirty="0"/>
              <a:t>mutation</a:t>
            </a:r>
            <a:r>
              <a:rPr lang="en-US" dirty="0" smtClean="0"/>
              <a:t>.</a:t>
            </a:r>
          </a:p>
          <a:p>
            <a:pPr marL="514350" indent="-514350" algn="just">
              <a:buFont typeface="+mj-lt"/>
              <a:buAutoNum type="arabicPeriod"/>
            </a:pPr>
            <a:r>
              <a:rPr lang="en-US" dirty="0" smtClean="0"/>
              <a:t>Place </a:t>
            </a:r>
            <a:r>
              <a:rPr lang="en-US" dirty="0"/>
              <a:t>the created offspring chromosomes in the new population</a:t>
            </a:r>
            <a:r>
              <a:rPr lang="en-US" dirty="0" smtClean="0"/>
              <a:t>.</a:t>
            </a:r>
          </a:p>
          <a:p>
            <a:pPr marL="514350" indent="-514350" algn="just">
              <a:buFont typeface="+mj-lt"/>
              <a:buAutoNum type="arabicPeriod"/>
            </a:pPr>
            <a:r>
              <a:rPr lang="en-US" dirty="0" smtClean="0"/>
              <a:t>Repeat </a:t>
            </a:r>
            <a:r>
              <a:rPr lang="en-US" i="1" dirty="0"/>
              <a:t>Step 5 </a:t>
            </a:r>
            <a:r>
              <a:rPr lang="en-US" dirty="0"/>
              <a:t>until the size of the new chromosome population becomes equal to </a:t>
            </a:r>
            <a:r>
              <a:rPr lang="en-US" dirty="0" smtClean="0"/>
              <a:t>the size </a:t>
            </a:r>
            <a:r>
              <a:rPr lang="en-US" dirty="0"/>
              <a:t>of the initial population, </a:t>
            </a:r>
            <a:r>
              <a:rPr lang="en-US" i="1" dirty="0" smtClean="0"/>
              <a:t>N</a:t>
            </a:r>
            <a:r>
              <a:rPr lang="en-US" dirty="0" smtClean="0"/>
              <a:t>.</a:t>
            </a:r>
          </a:p>
          <a:p>
            <a:pPr marL="514350" indent="-514350" algn="just">
              <a:buFont typeface="+mj-lt"/>
              <a:buAutoNum type="arabicPeriod"/>
            </a:pPr>
            <a:r>
              <a:rPr lang="en-US" dirty="0" smtClean="0"/>
              <a:t>Replace </a:t>
            </a:r>
            <a:r>
              <a:rPr lang="en-US" dirty="0"/>
              <a:t>the initial (parent) chromosome population with the new (offspring)</a:t>
            </a:r>
            <a:br>
              <a:rPr lang="en-US" dirty="0"/>
            </a:br>
            <a:r>
              <a:rPr lang="en-US" dirty="0" smtClean="0"/>
              <a:t>population.</a:t>
            </a:r>
          </a:p>
          <a:p>
            <a:pPr marL="514350" indent="-514350" algn="just">
              <a:buFont typeface="+mj-lt"/>
              <a:buAutoNum type="arabicPeriod"/>
            </a:pPr>
            <a:r>
              <a:rPr lang="en-US" dirty="0" smtClean="0"/>
              <a:t>Go </a:t>
            </a:r>
            <a:r>
              <a:rPr lang="en-US" dirty="0"/>
              <a:t>to </a:t>
            </a:r>
            <a:r>
              <a:rPr lang="en-US" i="1" dirty="0"/>
              <a:t>Step 4</a:t>
            </a:r>
            <a:r>
              <a:rPr lang="en-US" dirty="0"/>
              <a:t>, and repeat the process until the termination criterion is </a:t>
            </a:r>
            <a:r>
              <a:rPr lang="en-US" dirty="0" smtClean="0"/>
              <a:t>satisfied</a:t>
            </a:r>
          </a:p>
          <a:p>
            <a:pPr marL="0" indent="0" algn="just">
              <a:buNone/>
            </a:pPr>
            <a:r>
              <a:rPr lang="en-US" b="1" dirty="0" smtClean="0">
                <a:hlinkClick r:id="rId2" action="ppaction://hlinkfile"/>
              </a:rPr>
              <a:t>FLOW CHART</a:t>
            </a:r>
            <a:endParaRPr lang="en-US" b="1" dirty="0"/>
          </a:p>
        </p:txBody>
      </p:sp>
    </p:spTree>
    <p:extLst>
      <p:ext uri="{BB962C8B-B14F-4D97-AF65-F5344CB8AC3E}">
        <p14:creationId xmlns:p14="http://schemas.microsoft.com/office/powerpoint/2010/main" val="512679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 : Case Study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2576"/>
                <a:ext cx="10515600" cy="5305424"/>
              </a:xfrm>
            </p:spPr>
            <p:txBody>
              <a:bodyPr/>
              <a:lstStyle/>
              <a:p>
                <a:pPr algn="just"/>
                <a:r>
                  <a:rPr lang="en-US" dirty="0" smtClean="0"/>
                  <a:t>A simple Example will help understand how a GA works. Let is find the maximum value of the function </a:t>
                </a:r>
                <a14:m>
                  <m:oMath xmlns:m="http://schemas.openxmlformats.org/officeDocument/2006/math">
                    <m:r>
                      <a:rPr lang="en-US" b="0" i="0"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smtClean="0"/>
                  <a:t> where parameter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oMath>
                </a14:m>
                <a:r>
                  <a:rPr lang="en-US" dirty="0" smtClean="0"/>
                  <a:t> varies between 0 and 15. For simplicity, we may assume that </a:t>
                </a:r>
                <a14:m>
                  <m:oMath xmlns:m="http://schemas.openxmlformats.org/officeDocument/2006/math">
                    <m:r>
                      <a:rPr lang="en-US" i="1">
                        <a:latin typeface="Cambria Math" panose="02040503050406030204" pitchFamily="18" charset="0"/>
                      </a:rPr>
                      <m:t>𝑥</m:t>
                    </m:r>
                  </m:oMath>
                </a14:m>
                <a:r>
                  <a:rPr lang="en-US" dirty="0" smtClean="0"/>
                  <a:t> takes only integer values</a:t>
                </a:r>
              </a:p>
              <a:p>
                <a:pPr algn="just"/>
                <a:r>
                  <a:rPr lang="en-US" dirty="0" smtClean="0"/>
                  <a:t>Mathematically this is an optimisation problem : find the value of variable </a:t>
                </a:r>
                <a14:m>
                  <m:oMath xmlns:m="http://schemas.openxmlformats.org/officeDocument/2006/math">
                    <m:r>
                      <a:rPr lang="en-US" i="1">
                        <a:latin typeface="Cambria Math" panose="02040503050406030204" pitchFamily="18" charset="0"/>
                      </a:rPr>
                      <m:t>𝑥</m:t>
                    </m:r>
                  </m:oMath>
                </a14:m>
                <a:r>
                  <a:rPr lang="en-US" dirty="0" smtClean="0"/>
                  <a:t> so that max(</a:t>
                </a:r>
                <a14:m>
                  <m:oMath xmlns:m="http://schemas.openxmlformats.org/officeDocument/2006/math">
                    <m:r>
                      <a:rPr lang="en-US">
                        <a:latin typeface="Cambria Math" panose="02040503050406030204" pitchFamily="18" charset="0"/>
                      </a:rPr>
                      <m:t>15</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dirty="0" smtClean="0"/>
                  <a:t>) such that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≤15 </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𝑖𝑛𝑡𝑒𝑔𝑒𝑟𝑠</m:t>
                    </m:r>
                  </m:oMath>
                </a14:m>
                <a:endParaRPr lang="en-US" dirty="0">
                  <a:ea typeface="Cambria Math" panose="02040503050406030204" pitchFamily="18" charset="0"/>
                </a:endParaRPr>
              </a:p>
              <a:p>
                <a:pPr marL="0" indent="0" algn="just">
                  <a:buNone/>
                </a:pPr>
                <a:r>
                  <a:rPr lang="en-US" b="1" dirty="0" smtClean="0"/>
                  <a:t>Representation (Encoding)</a:t>
                </a:r>
              </a:p>
              <a:p>
                <a:pPr marL="0" indent="0" algn="just">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2576"/>
                <a:ext cx="10515600" cy="5305424"/>
              </a:xfrm>
              <a:blipFill rotWithShape="0">
                <a:blip r:embed="rId2"/>
                <a:stretch>
                  <a:fillRect l="-1217" t="-1954"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38200" y="4657725"/>
            <a:ext cx="8684177" cy="2200275"/>
          </a:xfrm>
          <a:prstGeom prst="rect">
            <a:avLst/>
          </a:prstGeom>
        </p:spPr>
      </p:pic>
    </p:spTree>
    <p:extLst>
      <p:ext uri="{BB962C8B-B14F-4D97-AF65-F5344CB8AC3E}">
        <p14:creationId xmlns:p14="http://schemas.microsoft.com/office/powerpoint/2010/main" val="496297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 Case Study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lstStyle/>
              <a:p>
                <a:pPr algn="just"/>
                <a:r>
                  <a:rPr lang="en-US" b="1" dirty="0" smtClean="0"/>
                  <a:t>Fitness Function </a:t>
                </a:r>
                <a:r>
                  <a:rPr lang="en-US" dirty="0" smtClean="0"/>
                  <a:t>: </a:t>
                </a:r>
                <a:r>
                  <a:rPr lang="en-US" dirty="0"/>
                  <a:t>The Fitness function in put example is defined by </a:t>
                </a:r>
              </a:p>
              <a:p>
                <a:pPr marL="457200" lvl="1" indent="0" algn="just">
                  <a:buNone/>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𝒇</m:t>
                      </m:r>
                      <m:d>
                        <m:dPr>
                          <m:ctrlPr>
                            <a:rPr lang="en-US" sz="2800" b="1" i="1">
                              <a:latin typeface="Cambria Math" panose="02040503050406030204" pitchFamily="18" charset="0"/>
                            </a:rPr>
                          </m:ctrlPr>
                        </m:dPr>
                        <m:e>
                          <m:r>
                            <a:rPr lang="en-US" sz="2800" b="1" i="1">
                              <a:latin typeface="Cambria Math" panose="02040503050406030204" pitchFamily="18" charset="0"/>
                            </a:rPr>
                            <m:t>𝒙</m:t>
                          </m:r>
                        </m:e>
                      </m:d>
                      <m:r>
                        <a:rPr lang="en-US" sz="2800" b="1" i="1">
                          <a:latin typeface="Cambria Math" panose="02040503050406030204" pitchFamily="18" charset="0"/>
                        </a:rPr>
                        <m:t>=</m:t>
                      </m:r>
                      <m:r>
                        <a:rPr lang="en-US" sz="2800" b="1" i="1">
                          <a:latin typeface="Cambria Math" panose="02040503050406030204" pitchFamily="18" charset="0"/>
                        </a:rPr>
                        <m:t>𝟏𝟓</m:t>
                      </m:r>
                      <m:r>
                        <a:rPr lang="en-US" sz="2800" b="1" i="1">
                          <a:latin typeface="Cambria Math" panose="02040503050406030204" pitchFamily="18" charset="0"/>
                        </a:rPr>
                        <m:t>𝒙</m:t>
                      </m:r>
                      <m:r>
                        <a:rPr lang="en-US" sz="2800" b="1" i="1">
                          <a:latin typeface="Cambria Math" panose="02040503050406030204" pitchFamily="18" charset="0"/>
                        </a:rPr>
                        <m:t> − </m:t>
                      </m:r>
                      <m:sSup>
                        <m:sSupPr>
                          <m:ctrlPr>
                            <a:rPr lang="en-US" sz="2800" b="1" i="1">
                              <a:latin typeface="Cambria Math" panose="02040503050406030204" pitchFamily="18" charset="0"/>
                            </a:rPr>
                          </m:ctrlPr>
                        </m:sSupPr>
                        <m:e>
                          <m:r>
                            <a:rPr lang="en-US" sz="2800" b="1" i="1">
                              <a:latin typeface="Cambria Math" panose="02040503050406030204" pitchFamily="18" charset="0"/>
                            </a:rPr>
                            <m:t>𝒙</m:t>
                          </m:r>
                        </m:e>
                        <m:sup>
                          <m:r>
                            <a:rPr lang="en-US" sz="2800" b="1" i="1">
                              <a:latin typeface="Cambria Math" panose="02040503050406030204" pitchFamily="18" charset="0"/>
                            </a:rPr>
                            <m:t>𝟐</m:t>
                          </m:r>
                        </m:sup>
                      </m:sSup>
                    </m:oMath>
                  </m:oMathPara>
                </a14:m>
                <a:endParaRPr lang="en-US" b="1" dirty="0"/>
              </a:p>
              <a:p>
                <a:pPr marL="457200" lvl="1" indent="0" algn="just">
                  <a:buNone/>
                </a:pPr>
                <a:r>
                  <a:rPr lang="en-US" dirty="0"/>
                  <a:t>the solution (i.e. value of x is better when this value if </a:t>
                </a:r>
                <a:r>
                  <a:rPr lang="en-US" dirty="0" smtClean="0"/>
                  <a:t>high</a:t>
                </a:r>
                <a:endParaRPr lang="en-US" dirty="0"/>
              </a:p>
              <a:p>
                <a:pPr algn="just"/>
                <a:r>
                  <a:rPr lang="en-US" b="1" dirty="0" smtClean="0"/>
                  <a:t>GA Operator and Parameter: </a:t>
                </a:r>
                <a:r>
                  <a:rPr lang="en-US" dirty="0" smtClean="0"/>
                  <a:t>suppose the size of the chromosome population is </a:t>
                </a:r>
                <a:r>
                  <a:rPr lang="en-US" i="1" dirty="0" smtClean="0"/>
                  <a:t>N </a:t>
                </a:r>
                <a:r>
                  <a:rPr lang="en-US" dirty="0" smtClean="0"/>
                  <a:t>is 6, the crossover probability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r>
                      <a:rPr lang="en-US" b="1" i="0" smtClean="0">
                        <a:latin typeface="Cambria Math" panose="02040503050406030204" pitchFamily="18" charset="0"/>
                      </a:rPr>
                      <m:t>=</m:t>
                    </m:r>
                    <m:r>
                      <a:rPr lang="en-US" b="0" i="0" smtClean="0">
                        <a:latin typeface="Cambria Math" panose="02040503050406030204" pitchFamily="18" charset="0"/>
                      </a:rPr>
                      <m:t>0.7</m:t>
                    </m:r>
                    <m:r>
                      <a:rPr lang="en-US" b="1" i="0" smtClean="0">
                        <a:latin typeface="Cambria Math" panose="02040503050406030204" pitchFamily="18" charset="0"/>
                      </a:rPr>
                      <m:t>,</m:t>
                    </m:r>
                  </m:oMath>
                </a14:m>
                <a:r>
                  <a:rPr lang="en-US" b="1" dirty="0" smtClean="0"/>
                  <a:t> </a:t>
                </a:r>
                <a:r>
                  <a:rPr lang="en-US" dirty="0" smtClean="0"/>
                  <a:t>and mutation probability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m:t>
                        </m:r>
                      </m:sub>
                    </m:sSub>
                    <m:r>
                      <a:rPr lang="en-US" b="0" i="1" smtClean="0">
                        <a:latin typeface="Cambria Math" panose="02040503050406030204" pitchFamily="18" charset="0"/>
                      </a:rPr>
                      <m:t>=0.001</m:t>
                    </m:r>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043" t="-1937" r="-115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066800" y="4341811"/>
            <a:ext cx="7772400" cy="2514600"/>
          </a:xfrm>
          <a:prstGeom prst="rect">
            <a:avLst/>
          </a:prstGeom>
        </p:spPr>
      </p:pic>
      <p:sp>
        <p:nvSpPr>
          <p:cNvPr id="5" name="TextBox 4"/>
          <p:cNvSpPr txBox="1"/>
          <p:nvPr/>
        </p:nvSpPr>
        <p:spPr>
          <a:xfrm>
            <a:off x="8839200" y="5574662"/>
            <a:ext cx="2991653" cy="1200329"/>
          </a:xfrm>
          <a:prstGeom prst="rect">
            <a:avLst/>
          </a:prstGeom>
          <a:noFill/>
        </p:spPr>
        <p:txBody>
          <a:bodyPr wrap="none" rtlCol="0">
            <a:spAutoFit/>
          </a:bodyPr>
          <a:lstStyle/>
          <a:p>
            <a:r>
              <a:rPr lang="en-US" sz="2400" b="1" dirty="0" smtClean="0"/>
              <a:t>Fig</a:t>
            </a:r>
            <a:r>
              <a:rPr lang="en-US" sz="2400" dirty="0" smtClean="0"/>
              <a:t>: initially  randomly </a:t>
            </a:r>
          </a:p>
          <a:p>
            <a:r>
              <a:rPr lang="en-US" sz="2400" dirty="0" smtClean="0"/>
              <a:t>generated population</a:t>
            </a:r>
          </a:p>
          <a:p>
            <a:r>
              <a:rPr lang="en-US" sz="2400" dirty="0" smtClean="0"/>
              <a:t> of Chromosomes</a:t>
            </a:r>
            <a:endParaRPr lang="en-US" sz="2400" dirty="0"/>
          </a:p>
        </p:txBody>
      </p:sp>
    </p:spTree>
    <p:extLst>
      <p:ext uri="{BB962C8B-B14F-4D97-AF65-F5344CB8AC3E}">
        <p14:creationId xmlns:p14="http://schemas.microsoft.com/office/powerpoint/2010/main" val="4096941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3" name="Content Placeholder 2"/>
          <p:cNvSpPr>
            <a:spLocks noGrp="1"/>
          </p:cNvSpPr>
          <p:nvPr>
            <p:ph idx="1"/>
          </p:nvPr>
        </p:nvSpPr>
        <p:spPr/>
        <p:txBody>
          <a:bodyPr>
            <a:normAutofit/>
          </a:bodyPr>
          <a:lstStyle/>
          <a:p>
            <a:pPr algn="just"/>
            <a:r>
              <a:rPr lang="en-US" dirty="0"/>
              <a:t>In natural selection, only the fittest species </a:t>
            </a:r>
            <a:r>
              <a:rPr lang="en-US" dirty="0" smtClean="0"/>
              <a:t>can survive</a:t>
            </a:r>
            <a:r>
              <a:rPr lang="en-US" dirty="0"/>
              <a:t>, breed, and thereby pass their genes on </a:t>
            </a:r>
            <a:r>
              <a:rPr lang="en-US" dirty="0" smtClean="0"/>
              <a:t>to the </a:t>
            </a:r>
            <a:r>
              <a:rPr lang="en-US" dirty="0"/>
              <a:t>next generation. GAs use a similar </a:t>
            </a:r>
            <a:r>
              <a:rPr lang="en-US" dirty="0" smtClean="0"/>
              <a:t>approach, but </a:t>
            </a:r>
            <a:r>
              <a:rPr lang="en-US" dirty="0"/>
              <a:t>unlike nature, the size of the </a:t>
            </a:r>
            <a:r>
              <a:rPr lang="en-US" dirty="0" smtClean="0"/>
              <a:t>chromosome population </a:t>
            </a:r>
            <a:r>
              <a:rPr lang="en-US" dirty="0"/>
              <a:t>remains unchanged from </a:t>
            </a:r>
            <a:r>
              <a:rPr lang="en-US" dirty="0" smtClean="0"/>
              <a:t>one generation </a:t>
            </a:r>
            <a:r>
              <a:rPr lang="en-US" dirty="0"/>
              <a:t>to the </a:t>
            </a:r>
            <a:r>
              <a:rPr lang="en-US" dirty="0" smtClean="0"/>
              <a:t>next.</a:t>
            </a:r>
          </a:p>
          <a:p>
            <a:pPr algn="just"/>
            <a:r>
              <a:rPr lang="en-US" dirty="0" smtClean="0"/>
              <a:t>The </a:t>
            </a:r>
            <a:r>
              <a:rPr lang="en-US" dirty="0"/>
              <a:t>last column in Table shows the ratio of </a:t>
            </a:r>
            <a:r>
              <a:rPr lang="en-US" dirty="0" smtClean="0"/>
              <a:t>the individual chromosome’s </a:t>
            </a:r>
            <a:r>
              <a:rPr lang="en-US" dirty="0"/>
              <a:t>fitness to </a:t>
            </a:r>
            <a:r>
              <a:rPr lang="en-US" dirty="0" smtClean="0"/>
              <a:t>the population’s </a:t>
            </a:r>
            <a:r>
              <a:rPr lang="en-US" dirty="0"/>
              <a:t>total fitness. This ratio </a:t>
            </a:r>
            <a:r>
              <a:rPr lang="en-US" dirty="0" smtClean="0"/>
              <a:t>determines the </a:t>
            </a:r>
            <a:r>
              <a:rPr lang="en-US" dirty="0"/>
              <a:t>chromosome’s chance of being selected </a:t>
            </a:r>
            <a:r>
              <a:rPr lang="en-US" dirty="0" smtClean="0"/>
              <a:t>for mating</a:t>
            </a:r>
            <a:r>
              <a:rPr lang="en-US" dirty="0"/>
              <a:t>. The chromosome’s average </a:t>
            </a:r>
            <a:r>
              <a:rPr lang="en-US" dirty="0" smtClean="0"/>
              <a:t>fitness improves </a:t>
            </a:r>
            <a:r>
              <a:rPr lang="en-US" dirty="0"/>
              <a:t>from one generation to the </a:t>
            </a:r>
            <a:r>
              <a:rPr lang="en-US" dirty="0" smtClean="0"/>
              <a:t>next</a:t>
            </a:r>
            <a:endParaRPr lang="en-US" dirty="0"/>
          </a:p>
        </p:txBody>
      </p:sp>
    </p:spTree>
    <p:extLst>
      <p:ext uri="{BB962C8B-B14F-4D97-AF65-F5344CB8AC3E}">
        <p14:creationId xmlns:p14="http://schemas.microsoft.com/office/powerpoint/2010/main" val="60883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smtClean="0"/>
              <a:t>Roulette-Wheel Selection</a:t>
            </a:r>
          </a:p>
          <a:p>
            <a:pPr marL="0" indent="0" algn="just">
              <a:buNone/>
            </a:pPr>
            <a:r>
              <a:rPr lang="en-US" dirty="0" smtClean="0"/>
              <a:t>The most commonly used chromosome selection </a:t>
            </a:r>
            <a:r>
              <a:rPr lang="en-US" dirty="0" err="1" smtClean="0"/>
              <a:t>texhnique</a:t>
            </a:r>
            <a:r>
              <a:rPr lang="en-US" dirty="0" smtClean="0"/>
              <a:t> is the roulette wheel selection. </a:t>
            </a:r>
          </a:p>
        </p:txBody>
      </p:sp>
      <p:pic>
        <p:nvPicPr>
          <p:cNvPr id="4" name="Picture 3"/>
          <p:cNvPicPr>
            <a:picLocks noChangeAspect="1"/>
          </p:cNvPicPr>
          <p:nvPr/>
        </p:nvPicPr>
        <p:blipFill>
          <a:blip r:embed="rId2"/>
          <a:stretch>
            <a:fillRect/>
          </a:stretch>
        </p:blipFill>
        <p:spPr>
          <a:xfrm>
            <a:off x="838200" y="3171825"/>
            <a:ext cx="7839075" cy="3686175"/>
          </a:xfrm>
          <a:prstGeom prst="rect">
            <a:avLst/>
          </a:prstGeom>
        </p:spPr>
      </p:pic>
    </p:spTree>
    <p:extLst>
      <p:ext uri="{BB962C8B-B14F-4D97-AF65-F5344CB8AC3E}">
        <p14:creationId xmlns:p14="http://schemas.microsoft.com/office/powerpoint/2010/main" val="86733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a:t>
            </a:r>
            <a:endParaRPr lang="en-US" dirty="0"/>
          </a:p>
        </p:txBody>
      </p:sp>
      <p:sp>
        <p:nvSpPr>
          <p:cNvPr id="3" name="Content Placeholder 2"/>
          <p:cNvSpPr>
            <a:spLocks noGrp="1"/>
          </p:cNvSpPr>
          <p:nvPr>
            <p:ph idx="1"/>
          </p:nvPr>
        </p:nvSpPr>
        <p:spPr/>
        <p:txBody>
          <a:bodyPr/>
          <a:lstStyle/>
          <a:p>
            <a:pPr algn="just"/>
            <a:r>
              <a:rPr lang="en-US" dirty="0" smtClean="0"/>
              <a:t>Introduction</a:t>
            </a:r>
          </a:p>
          <a:p>
            <a:pPr algn="just"/>
            <a:r>
              <a:rPr lang="en-US" dirty="0" smtClean="0"/>
              <a:t>Genetic Algorithm</a:t>
            </a:r>
          </a:p>
          <a:p>
            <a:pPr algn="just"/>
            <a:r>
              <a:rPr lang="en-US" dirty="0" smtClean="0"/>
              <a:t>Procedure of Genetic Algorithm</a:t>
            </a:r>
          </a:p>
          <a:p>
            <a:pPr algn="just"/>
            <a:r>
              <a:rPr lang="en-US" dirty="0" smtClean="0"/>
              <a:t>The Working of Genetic Algorithm</a:t>
            </a:r>
          </a:p>
          <a:p>
            <a:pPr algn="just"/>
            <a:r>
              <a:rPr lang="en-US" dirty="0" smtClean="0"/>
              <a:t>The logic Behind Genetic Algorithm</a:t>
            </a:r>
          </a:p>
          <a:p>
            <a:pPr algn="just"/>
            <a:r>
              <a:rPr lang="en-US" dirty="0" smtClean="0"/>
              <a:t>Evolutionary Computing</a:t>
            </a:r>
            <a:endParaRPr lang="en-US" dirty="0"/>
          </a:p>
        </p:txBody>
      </p:sp>
    </p:spTree>
    <p:extLst>
      <p:ext uri="{BB962C8B-B14F-4D97-AF65-F5344CB8AC3E}">
        <p14:creationId xmlns:p14="http://schemas.microsoft.com/office/powerpoint/2010/main" val="1068316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In our </a:t>
            </a:r>
            <a:r>
              <a:rPr lang="en-US" dirty="0"/>
              <a:t>example, we have an initial population </a:t>
            </a:r>
            <a:r>
              <a:rPr lang="en-US" dirty="0" smtClean="0"/>
              <a:t>of 6 </a:t>
            </a:r>
            <a:r>
              <a:rPr lang="en-US" dirty="0"/>
              <a:t>chromosomes. </a:t>
            </a:r>
            <a:r>
              <a:rPr lang="en-US" dirty="0" smtClean="0"/>
              <a:t>Thus</a:t>
            </a:r>
            <a:r>
              <a:rPr lang="en-US" dirty="0"/>
              <a:t>, to establish the </a:t>
            </a:r>
            <a:r>
              <a:rPr lang="en-US" dirty="0" smtClean="0"/>
              <a:t>same population </a:t>
            </a:r>
            <a:r>
              <a:rPr lang="en-US" dirty="0"/>
              <a:t>in the next generation, the </a:t>
            </a:r>
            <a:r>
              <a:rPr lang="en-US" dirty="0" smtClean="0"/>
              <a:t>roulette wheel </a:t>
            </a:r>
            <a:r>
              <a:rPr lang="en-US" dirty="0"/>
              <a:t>would be spun six times</a:t>
            </a:r>
            <a:r>
              <a:rPr lang="en-US" dirty="0" smtClean="0"/>
              <a:t>.</a:t>
            </a:r>
          </a:p>
          <a:p>
            <a:pPr>
              <a:buFont typeface="Wingdings" panose="05000000000000000000" pitchFamily="2" charset="2"/>
              <a:buChar char="§"/>
            </a:pPr>
            <a:r>
              <a:rPr lang="en-US" dirty="0" smtClean="0"/>
              <a:t>Once </a:t>
            </a:r>
            <a:r>
              <a:rPr lang="en-US" dirty="0"/>
              <a:t>a pair of parent chromosomes is </a:t>
            </a:r>
            <a:r>
              <a:rPr lang="en-US" dirty="0" smtClean="0"/>
              <a:t>selected, the </a:t>
            </a:r>
            <a:r>
              <a:rPr lang="en-US" b="1" dirty="0"/>
              <a:t>crossover </a:t>
            </a:r>
            <a:r>
              <a:rPr lang="en-US" dirty="0"/>
              <a:t>o</a:t>
            </a:r>
            <a:r>
              <a:rPr lang="en-US" dirty="0" smtClean="0"/>
              <a:t>perator </a:t>
            </a:r>
            <a:r>
              <a:rPr lang="en-US" dirty="0"/>
              <a:t>is </a:t>
            </a:r>
            <a:r>
              <a:rPr lang="en-US" dirty="0" smtClean="0"/>
              <a:t>applied</a:t>
            </a:r>
          </a:p>
          <a:p>
            <a:pPr>
              <a:buFont typeface="Wingdings" panose="05000000000000000000" pitchFamily="2" charset="2"/>
              <a:buChar char="§"/>
            </a:pPr>
            <a:r>
              <a:rPr lang="en-US" dirty="0" smtClean="0"/>
              <a:t>If needed </a:t>
            </a:r>
            <a:r>
              <a:rPr lang="en-US" b="1" dirty="0" smtClean="0"/>
              <a:t>Mutation </a:t>
            </a:r>
            <a:r>
              <a:rPr lang="en-US" dirty="0" smtClean="0"/>
              <a:t>is also carried out to avoid being trapped in local minimum</a:t>
            </a:r>
            <a:r>
              <a:rPr lang="en-US" dirty="0"/>
              <a:t/>
            </a:r>
            <a:br>
              <a:rPr lang="en-US" dirty="0"/>
            </a:br>
            <a:r>
              <a:rPr lang="en-US" dirty="0"/>
              <a:t/>
            </a:r>
            <a:br>
              <a:rPr lang="en-US" dirty="0"/>
            </a:br>
            <a:endParaRPr lang="en-US" dirty="0" smtClean="0"/>
          </a:p>
        </p:txBody>
      </p:sp>
    </p:spTree>
    <p:extLst>
      <p:ext uri="{BB962C8B-B14F-4D97-AF65-F5344CB8AC3E}">
        <p14:creationId xmlns:p14="http://schemas.microsoft.com/office/powerpoint/2010/main" val="170619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 Case Study</a:t>
            </a:r>
            <a:endParaRPr lang="en-US" dirty="0"/>
          </a:p>
        </p:txBody>
      </p:sp>
      <p:sp>
        <p:nvSpPr>
          <p:cNvPr id="6" name="Content Placeholder 5"/>
          <p:cNvSpPr>
            <a:spLocks noGrp="1"/>
          </p:cNvSpPr>
          <p:nvPr>
            <p:ph sz="half" idx="1"/>
          </p:nvPr>
        </p:nvSpPr>
        <p:spPr>
          <a:xfrm>
            <a:off x="838200" y="1825625"/>
            <a:ext cx="2955878" cy="4351338"/>
          </a:xfrm>
        </p:spPr>
        <p:txBody>
          <a:bodyPr/>
          <a:lstStyle/>
          <a:p>
            <a:pPr marL="0" indent="0">
              <a:buNone/>
            </a:pPr>
            <a:r>
              <a:rPr lang="en-US" dirty="0" smtClean="0"/>
              <a:t>The Genetic Algorithm Cycle</a:t>
            </a:r>
            <a:endParaRPr lang="en-US" dirty="0"/>
          </a:p>
        </p:txBody>
      </p:sp>
      <p:sp>
        <p:nvSpPr>
          <p:cNvPr id="7" name="Content Placeholder 6"/>
          <p:cNvSpPr>
            <a:spLocks noGrp="1"/>
          </p:cNvSpPr>
          <p:nvPr>
            <p:ph sz="half" idx="2"/>
          </p:nvPr>
        </p:nvSpPr>
        <p:spPr>
          <a:xfrm>
            <a:off x="3889612" y="1825625"/>
            <a:ext cx="7464188" cy="4351338"/>
          </a:xfrm>
        </p:spPr>
        <p:txBody>
          <a:bodyPr/>
          <a:lstStyle/>
          <a:p>
            <a:endParaRPr lang="en-US"/>
          </a:p>
        </p:txBody>
      </p:sp>
      <p:pic>
        <p:nvPicPr>
          <p:cNvPr id="8" name="Picture 7"/>
          <p:cNvPicPr>
            <a:picLocks noChangeAspect="1"/>
          </p:cNvPicPr>
          <p:nvPr/>
        </p:nvPicPr>
        <p:blipFill>
          <a:blip r:embed="rId2"/>
          <a:stretch>
            <a:fillRect/>
          </a:stretch>
        </p:blipFill>
        <p:spPr>
          <a:xfrm>
            <a:off x="5269369" y="365125"/>
            <a:ext cx="6179965" cy="6492875"/>
          </a:xfrm>
          <a:prstGeom prst="rect">
            <a:avLst/>
          </a:prstGeom>
        </p:spPr>
      </p:pic>
    </p:spTree>
    <p:extLst>
      <p:ext uri="{BB962C8B-B14F-4D97-AF65-F5344CB8AC3E}">
        <p14:creationId xmlns:p14="http://schemas.microsoft.com/office/powerpoint/2010/main" val="1784680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Genetic Algorithm</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009263" cy="4947146"/>
          </a:xfrm>
        </p:spPr>
      </p:pic>
    </p:spTree>
    <p:extLst>
      <p:ext uri="{BB962C8B-B14F-4D97-AF65-F5344CB8AC3E}">
        <p14:creationId xmlns:p14="http://schemas.microsoft.com/office/powerpoint/2010/main" val="3070494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GA </a:t>
            </a:r>
            <a:r>
              <a:rPr lang="en-US" dirty="0"/>
              <a:t>: Case Study 2</a:t>
            </a:r>
          </a:p>
        </p:txBody>
      </p:sp>
      <p:pic>
        <p:nvPicPr>
          <p:cNvPr id="7" name="Content Placeholder 6"/>
          <p:cNvPicPr>
            <a:picLocks noGrp="1" noChangeAspect="1" noChangeArrowheads="1"/>
          </p:cNvPicPr>
          <p:nvPr>
            <p:ph sz="half" idx="2"/>
          </p:nvPr>
        </p:nvPicPr>
        <p:blipFill>
          <a:blip r:embed="rId2" cstate="print"/>
          <a:srcRect/>
          <a:stretch>
            <a:fillRect/>
          </a:stretch>
        </p:blipFill>
        <p:spPr bwMode="auto">
          <a:xfrm>
            <a:off x="4183380" y="87006"/>
            <a:ext cx="7411720" cy="6730049"/>
          </a:xfrm>
          <a:prstGeom prst="rect">
            <a:avLst/>
          </a:prstGeom>
          <a:noFill/>
          <a:ln w="9525">
            <a:noFill/>
            <a:miter lim="800000"/>
            <a:headEnd/>
            <a:tailEnd/>
          </a:ln>
        </p:spPr>
      </p:pic>
    </p:spTree>
    <p:extLst>
      <p:ext uri="{BB962C8B-B14F-4D97-AF65-F5344CB8AC3E}">
        <p14:creationId xmlns:p14="http://schemas.microsoft.com/office/powerpoint/2010/main" val="2022591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buNone/>
            </a:pPr>
            <a:endParaRPr lang="en-US" dirty="0"/>
          </a:p>
          <a:p>
            <a:pPr marL="0" indent="0">
              <a:buNone/>
            </a:pPr>
            <a:endParaRPr lang="en-US" dirty="0" smtClean="0"/>
          </a:p>
          <a:p>
            <a:pPr marL="0" indent="0">
              <a:buNone/>
            </a:pPr>
            <a:r>
              <a:rPr lang="en-US" dirty="0" smtClean="0"/>
              <a:t>GA </a:t>
            </a:r>
            <a:r>
              <a:rPr lang="en-US" dirty="0"/>
              <a:t>: Case Study 2</a:t>
            </a:r>
          </a:p>
        </p:txBody>
      </p:sp>
      <p:sp>
        <p:nvSpPr>
          <p:cNvPr id="2" name="Content Placeholder 1"/>
          <p:cNvSpPr>
            <a:spLocks noGrp="1"/>
          </p:cNvSpPr>
          <p:nvPr>
            <p:ph sz="half" idx="2"/>
          </p:nvPr>
        </p:nvSpPr>
        <p:spPr/>
        <p:txBody>
          <a:bodyPr/>
          <a:lstStyle/>
          <a:p>
            <a:endParaRPr lang="en-US" dirty="0"/>
          </a:p>
        </p:txBody>
      </p:sp>
      <p:pic>
        <p:nvPicPr>
          <p:cNvPr id="6" name="Picture 5"/>
          <p:cNvPicPr>
            <a:picLocks noChangeAspect="1" noChangeArrowheads="1"/>
          </p:cNvPicPr>
          <p:nvPr/>
        </p:nvPicPr>
        <p:blipFill>
          <a:blip r:embed="rId2" cstate="print"/>
          <a:srcRect/>
          <a:stretch>
            <a:fillRect/>
          </a:stretch>
        </p:blipFill>
        <p:spPr bwMode="auto">
          <a:xfrm>
            <a:off x="3997467" y="-52997"/>
            <a:ext cx="7356333" cy="2857500"/>
          </a:xfrm>
          <a:prstGeom prst="rect">
            <a:avLst/>
          </a:prstGeom>
          <a:noFill/>
          <a:ln w="9525">
            <a:noFill/>
            <a:miter lim="800000"/>
            <a:headEnd/>
            <a:tailEnd/>
          </a:ln>
        </p:spPr>
      </p:pic>
      <p:pic>
        <p:nvPicPr>
          <p:cNvPr id="8" name="Picture 7"/>
          <p:cNvPicPr>
            <a:picLocks noChangeAspect="1" noChangeArrowheads="1"/>
          </p:cNvPicPr>
          <p:nvPr/>
        </p:nvPicPr>
        <p:blipFill>
          <a:blip r:embed="rId3" cstate="print"/>
          <a:srcRect/>
          <a:stretch>
            <a:fillRect/>
          </a:stretch>
        </p:blipFill>
        <p:spPr bwMode="auto">
          <a:xfrm>
            <a:off x="3997467" y="2668460"/>
            <a:ext cx="8311866" cy="4189539"/>
          </a:xfrm>
          <a:prstGeom prst="rect">
            <a:avLst/>
          </a:prstGeom>
          <a:noFill/>
          <a:ln w="9525">
            <a:noFill/>
            <a:miter lim="800000"/>
            <a:headEnd/>
            <a:tailEnd/>
          </a:ln>
        </p:spPr>
      </p:pic>
    </p:spTree>
    <p:extLst>
      <p:ext uri="{BB962C8B-B14F-4D97-AF65-F5344CB8AC3E}">
        <p14:creationId xmlns:p14="http://schemas.microsoft.com/office/powerpoint/2010/main" val="2699414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buNone/>
            </a:pPr>
            <a:endParaRPr lang="en-US" dirty="0"/>
          </a:p>
          <a:p>
            <a:pPr marL="0" indent="0">
              <a:buNone/>
            </a:pPr>
            <a:endParaRPr lang="en-US" dirty="0" smtClean="0"/>
          </a:p>
          <a:p>
            <a:pPr marL="0" indent="0">
              <a:buNone/>
            </a:pPr>
            <a:r>
              <a:rPr lang="en-US" dirty="0" smtClean="0"/>
              <a:t>GA </a:t>
            </a:r>
            <a:r>
              <a:rPr lang="en-US" dirty="0"/>
              <a:t>: Case Study 2</a:t>
            </a:r>
          </a:p>
        </p:txBody>
      </p:sp>
      <p:sp>
        <p:nvSpPr>
          <p:cNvPr id="2" name="Content Placeholder 1"/>
          <p:cNvSpPr>
            <a:spLocks noGrp="1"/>
          </p:cNvSpPr>
          <p:nvPr>
            <p:ph sz="half" idx="2"/>
          </p:nvPr>
        </p:nvSpPr>
        <p:spPr/>
        <p:txBody>
          <a:bodyPr/>
          <a:lstStyle/>
          <a:p>
            <a:endParaRPr lang="en-US" dirty="0"/>
          </a:p>
        </p:txBody>
      </p:sp>
      <p:pic>
        <p:nvPicPr>
          <p:cNvPr id="7" name="Picture 6"/>
          <p:cNvPicPr>
            <a:picLocks noChangeAspect="1" noChangeArrowheads="1"/>
          </p:cNvPicPr>
          <p:nvPr/>
        </p:nvPicPr>
        <p:blipFill>
          <a:blip r:embed="rId2" cstate="print"/>
          <a:srcRect/>
          <a:stretch>
            <a:fillRect/>
          </a:stretch>
        </p:blipFill>
        <p:spPr bwMode="auto">
          <a:xfrm>
            <a:off x="2880360" y="87007"/>
            <a:ext cx="9311639" cy="6519533"/>
          </a:xfrm>
          <a:prstGeom prst="rect">
            <a:avLst/>
          </a:prstGeom>
          <a:noFill/>
          <a:ln w="9525">
            <a:noFill/>
            <a:miter lim="800000"/>
            <a:headEnd/>
            <a:tailEnd/>
          </a:ln>
        </p:spPr>
      </p:pic>
    </p:spTree>
    <p:extLst>
      <p:ext uri="{BB962C8B-B14F-4D97-AF65-F5344CB8AC3E}">
        <p14:creationId xmlns:p14="http://schemas.microsoft.com/office/powerpoint/2010/main" val="14680923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87007"/>
            <a:ext cx="5181600" cy="6176963"/>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buNone/>
            </a:pPr>
            <a:endParaRPr lang="en-US" dirty="0"/>
          </a:p>
          <a:p>
            <a:pPr marL="0" indent="0">
              <a:buNone/>
            </a:pPr>
            <a:endParaRPr lang="en-US" dirty="0" smtClean="0"/>
          </a:p>
          <a:p>
            <a:pPr marL="0" indent="0">
              <a:buNone/>
            </a:pPr>
            <a:r>
              <a:rPr lang="en-US" dirty="0" smtClean="0"/>
              <a:t>GA </a:t>
            </a:r>
            <a:r>
              <a:rPr lang="en-US" dirty="0"/>
              <a:t>: Case Study 2</a:t>
            </a:r>
          </a:p>
        </p:txBody>
      </p:sp>
      <p:sp>
        <p:nvSpPr>
          <p:cNvPr id="2" name="Content Placeholder 1"/>
          <p:cNvSpPr>
            <a:spLocks noGrp="1"/>
          </p:cNvSpPr>
          <p:nvPr>
            <p:ph sz="half" idx="2"/>
          </p:nvPr>
        </p:nvSpPr>
        <p:spPr/>
        <p:txBody>
          <a:bodyPr/>
          <a:lstStyle/>
          <a:p>
            <a:endParaRPr lang="en-US" dirty="0"/>
          </a:p>
        </p:txBody>
      </p:sp>
      <p:pic>
        <p:nvPicPr>
          <p:cNvPr id="6" name="Picture 5"/>
          <p:cNvPicPr>
            <a:picLocks noChangeAspect="1" noChangeArrowheads="1"/>
          </p:cNvPicPr>
          <p:nvPr/>
        </p:nvPicPr>
        <p:blipFill>
          <a:blip r:embed="rId2" cstate="print"/>
          <a:srcRect/>
          <a:stretch>
            <a:fillRect/>
          </a:stretch>
        </p:blipFill>
        <p:spPr bwMode="auto">
          <a:xfrm>
            <a:off x="2590800" y="0"/>
            <a:ext cx="9171716" cy="6812034"/>
          </a:xfrm>
          <a:prstGeom prst="rect">
            <a:avLst/>
          </a:prstGeom>
          <a:noFill/>
          <a:ln w="9525">
            <a:noFill/>
            <a:miter lim="800000"/>
            <a:headEnd/>
            <a:tailEnd/>
          </a:ln>
        </p:spPr>
      </p:pic>
    </p:spTree>
    <p:extLst>
      <p:ext uri="{BB962C8B-B14F-4D97-AF65-F5344CB8AC3E}">
        <p14:creationId xmlns:p14="http://schemas.microsoft.com/office/powerpoint/2010/main" val="4237994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Genetic algorithms are used to solve many large problems including:</a:t>
            </a:r>
          </a:p>
          <a:p>
            <a:pPr>
              <a:buNone/>
            </a:pPr>
            <a:r>
              <a:rPr lang="en-US" dirty="0"/>
              <a:t>    -Scheduling</a:t>
            </a:r>
          </a:p>
          <a:p>
            <a:pPr>
              <a:buNone/>
            </a:pPr>
            <a:r>
              <a:rPr lang="en-US" dirty="0"/>
              <a:t>   - Transportation</a:t>
            </a:r>
          </a:p>
          <a:p>
            <a:pPr>
              <a:buNone/>
            </a:pPr>
            <a:r>
              <a:rPr lang="en-US" dirty="0"/>
              <a:t>   -Chemistry, Chemical Engineering</a:t>
            </a:r>
          </a:p>
          <a:p>
            <a:pPr>
              <a:buNone/>
            </a:pPr>
            <a:r>
              <a:rPr lang="en-US" dirty="0"/>
              <a:t>   -  Layout and circuit design</a:t>
            </a:r>
          </a:p>
          <a:p>
            <a:pPr>
              <a:buNone/>
            </a:pPr>
            <a:r>
              <a:rPr lang="en-US" dirty="0"/>
              <a:t>   -Medicine</a:t>
            </a:r>
          </a:p>
          <a:p>
            <a:pPr>
              <a:buNone/>
            </a:pPr>
            <a:r>
              <a:rPr lang="en-US" dirty="0"/>
              <a:t>   -Data Mining and Data Analysis</a:t>
            </a:r>
          </a:p>
          <a:p>
            <a:pPr>
              <a:buNone/>
            </a:pPr>
            <a:r>
              <a:rPr lang="en-US" dirty="0"/>
              <a:t>   -Economics and Finance</a:t>
            </a:r>
          </a:p>
          <a:p>
            <a:pPr>
              <a:buNone/>
            </a:pPr>
            <a:r>
              <a:rPr lang="en-US" dirty="0"/>
              <a:t>   -Networking and Communication</a:t>
            </a:r>
          </a:p>
          <a:p>
            <a:pPr>
              <a:buNone/>
            </a:pPr>
            <a:r>
              <a:rPr lang="en-US" dirty="0"/>
              <a:t>   - Game etc.</a:t>
            </a:r>
          </a:p>
          <a:p>
            <a:endParaRPr lang="en-US" dirty="0"/>
          </a:p>
        </p:txBody>
      </p:sp>
    </p:spTree>
    <p:extLst>
      <p:ext uri="{BB962C8B-B14F-4D97-AF65-F5344CB8AC3E}">
        <p14:creationId xmlns:p14="http://schemas.microsoft.com/office/powerpoint/2010/main" val="270922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a:xfrm>
            <a:off x="838200" y="1255594"/>
            <a:ext cx="10515600" cy="4921369"/>
          </a:xfrm>
        </p:spPr>
        <p:txBody>
          <a:bodyPr>
            <a:normAutofit fontScale="70000" lnSpcReduction="20000"/>
          </a:bodyPr>
          <a:lstStyle/>
          <a:p>
            <a:pPr marL="0" indent="0">
              <a:buNone/>
            </a:pPr>
            <a:r>
              <a:rPr lang="en-US" dirty="0" smtClean="0"/>
              <a:t>GA Advantages and Disadvantages</a:t>
            </a:r>
          </a:p>
          <a:p>
            <a:pPr>
              <a:buNone/>
            </a:pPr>
            <a:r>
              <a:rPr lang="en-US" b="1" u="sng" dirty="0"/>
              <a:t>Advantages</a:t>
            </a:r>
            <a:r>
              <a:rPr lang="en-US" b="1" dirty="0"/>
              <a:t>:</a:t>
            </a:r>
            <a:endParaRPr lang="en-US" dirty="0"/>
          </a:p>
          <a:p>
            <a:r>
              <a:rPr lang="en-US" dirty="0"/>
              <a:t>It can solve every optimization problem which can be described with the chromosome encoding.</a:t>
            </a:r>
          </a:p>
          <a:p>
            <a:r>
              <a:rPr lang="en-US" dirty="0"/>
              <a:t>It solves problems with multiple solutions.</a:t>
            </a:r>
          </a:p>
          <a:p>
            <a:r>
              <a:rPr lang="en-US" dirty="0"/>
              <a:t>Since the genetic algorithm execution technique is not dependent on the error surface, we can solve multi-dimensional, non-differential, non-continuous, and even non-parametrical problems.</a:t>
            </a:r>
          </a:p>
          <a:p>
            <a:r>
              <a:rPr lang="en-US" dirty="0"/>
              <a:t>Structural genetic algorithm gives us the possibility to solve the solution structure and solution parameter problems at the same time by means of genetic algorithm.</a:t>
            </a:r>
          </a:p>
          <a:p>
            <a:r>
              <a:rPr lang="en-US" dirty="0"/>
              <a:t>Genetic algorithm is a method which is very easy to understand and it practically does not demand the knowledge of mathematics.</a:t>
            </a:r>
          </a:p>
          <a:p>
            <a:r>
              <a:rPr lang="en-US" dirty="0"/>
              <a:t>Genetic algorithms are easily transferred to existing simulations and model</a:t>
            </a:r>
          </a:p>
          <a:p>
            <a:pPr>
              <a:buNone/>
            </a:pPr>
            <a:endParaRPr lang="en-US" dirty="0"/>
          </a:p>
          <a:p>
            <a:pPr>
              <a:buNone/>
            </a:pPr>
            <a:r>
              <a:rPr lang="en-US" b="1" u="sng" dirty="0"/>
              <a:t>Disadvantages</a:t>
            </a:r>
          </a:p>
          <a:p>
            <a:r>
              <a:rPr lang="en-US" dirty="0"/>
              <a:t>May be Slow</a:t>
            </a:r>
          </a:p>
          <a:p>
            <a:r>
              <a:rPr lang="en-US" dirty="0"/>
              <a:t>May be drop of the quality because of crossover. </a:t>
            </a:r>
          </a:p>
          <a:p>
            <a:pPr marL="0" indent="0">
              <a:buNone/>
            </a:pPr>
            <a:endParaRPr lang="en-US" dirty="0"/>
          </a:p>
        </p:txBody>
      </p:sp>
    </p:spTree>
    <p:extLst>
      <p:ext uri="{BB962C8B-B14F-4D97-AF65-F5344CB8AC3E}">
        <p14:creationId xmlns:p14="http://schemas.microsoft.com/office/powerpoint/2010/main" val="2177987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References:</a:t>
            </a:r>
          </a:p>
          <a:p>
            <a:r>
              <a:rPr lang="en-US" dirty="0"/>
              <a:t>Artificial Intelligence A Guide to Intelligent </a:t>
            </a:r>
            <a:r>
              <a:rPr lang="en-US" dirty="0" smtClean="0"/>
              <a:t>Systems: Michael </a:t>
            </a:r>
            <a:r>
              <a:rPr lang="en-US" dirty="0" err="1" smtClean="0"/>
              <a:t>Negnevitsky</a:t>
            </a:r>
            <a:r>
              <a:rPr lang="en-US" dirty="0" smtClean="0"/>
              <a:t> [2ed]</a:t>
            </a:r>
            <a:endParaRPr lang="en-US" dirty="0"/>
          </a:p>
        </p:txBody>
      </p:sp>
    </p:spTree>
    <p:extLst>
      <p:ext uri="{BB962C8B-B14F-4D97-AF65-F5344CB8AC3E}">
        <p14:creationId xmlns:p14="http://schemas.microsoft.com/office/powerpoint/2010/main" val="133210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b="1" dirty="0" smtClean="0"/>
              <a:t>Algorithm</a:t>
            </a:r>
            <a:r>
              <a:rPr lang="en-US" dirty="0" smtClean="0"/>
              <a:t>: An algorithm is a sequence of instructions to solve a problem. Most of the algorithms are static.</a:t>
            </a:r>
          </a:p>
          <a:p>
            <a:pPr algn="just"/>
            <a:endParaRPr lang="en-US" dirty="0" smtClean="0"/>
          </a:p>
          <a:p>
            <a:pPr algn="just"/>
            <a:r>
              <a:rPr lang="en-US" b="1" dirty="0" smtClean="0"/>
              <a:t>A Genetic Algorithm(GA) </a:t>
            </a:r>
            <a:r>
              <a:rPr lang="en-US" dirty="0" smtClean="0"/>
              <a:t>is adaptive (dynamic) model of machine learning algorithm that derives its behavior from a metaphor of some of the mechanisms of evolution in nature.  </a:t>
            </a:r>
          </a:p>
          <a:p>
            <a:pPr marL="0" indent="0" algn="just">
              <a:buNone/>
            </a:pPr>
            <a:endParaRPr lang="en-US" dirty="0"/>
          </a:p>
        </p:txBody>
      </p:sp>
    </p:spTree>
    <p:extLst>
      <p:ext uri="{BB962C8B-B14F-4D97-AF65-F5344CB8AC3E}">
        <p14:creationId xmlns:p14="http://schemas.microsoft.com/office/powerpoint/2010/main" val="3283351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pPr algn="just"/>
            <a:r>
              <a:rPr lang="en-US" dirty="0" smtClean="0"/>
              <a:t>On 1 July 1858, </a:t>
            </a:r>
            <a:r>
              <a:rPr lang="en-US" b="1" dirty="0" smtClean="0"/>
              <a:t>Charles Darwin </a:t>
            </a:r>
            <a:r>
              <a:rPr lang="en-US" dirty="0" smtClean="0"/>
              <a:t>, presented his </a:t>
            </a:r>
            <a:r>
              <a:rPr lang="en-US" b="1" dirty="0" smtClean="0"/>
              <a:t>theory of evolution</a:t>
            </a:r>
            <a:r>
              <a:rPr lang="en-US" dirty="0" smtClean="0"/>
              <a:t>. This day marks the beginning of a revolution in Biology.</a:t>
            </a:r>
          </a:p>
          <a:p>
            <a:pPr algn="just"/>
            <a:r>
              <a:rPr lang="en-US" b="1" dirty="0" smtClean="0"/>
              <a:t>Darwin</a:t>
            </a:r>
            <a:r>
              <a:rPr lang="en-US" dirty="0" smtClean="0"/>
              <a:t>’s classical </a:t>
            </a:r>
            <a:r>
              <a:rPr lang="en-US" b="1" dirty="0" smtClean="0"/>
              <a:t>theory of evolution </a:t>
            </a:r>
            <a:r>
              <a:rPr lang="en-US" dirty="0" smtClean="0"/>
              <a:t>, together with Weismann’s </a:t>
            </a:r>
            <a:r>
              <a:rPr lang="en-US" b="1" dirty="0" smtClean="0"/>
              <a:t>theory of natural selection </a:t>
            </a:r>
            <a:r>
              <a:rPr lang="en-US" dirty="0" smtClean="0"/>
              <a:t>and Mandel’s concept of </a:t>
            </a:r>
            <a:r>
              <a:rPr lang="en-US" b="1" dirty="0" smtClean="0"/>
              <a:t>genetics </a:t>
            </a:r>
            <a:r>
              <a:rPr lang="en-US" dirty="0" smtClean="0"/>
              <a:t>, now represent the </a:t>
            </a:r>
            <a:r>
              <a:rPr lang="en-US" b="1" dirty="0" err="1" smtClean="0"/>
              <a:t>neo-Darwinism</a:t>
            </a:r>
            <a:endParaRPr lang="en-US" b="1" dirty="0" smtClean="0"/>
          </a:p>
          <a:p>
            <a:pPr algn="just"/>
            <a:r>
              <a:rPr lang="en-US" b="1" dirty="0" smtClean="0"/>
              <a:t>Neo-Darwinism </a:t>
            </a:r>
            <a:r>
              <a:rPr lang="en-US" dirty="0" smtClean="0"/>
              <a:t>is based on process of </a:t>
            </a:r>
            <a:r>
              <a:rPr lang="en-US" dirty="0" smtClean="0">
                <a:solidFill>
                  <a:srgbClr val="FF0000"/>
                </a:solidFill>
              </a:rPr>
              <a:t>reproduction</a:t>
            </a:r>
            <a:r>
              <a:rPr lang="en-US" dirty="0" smtClean="0"/>
              <a:t>, </a:t>
            </a:r>
            <a:r>
              <a:rPr lang="en-US" dirty="0" smtClean="0">
                <a:solidFill>
                  <a:srgbClr val="FF0000"/>
                </a:solidFill>
              </a:rPr>
              <a:t>mutation</a:t>
            </a:r>
            <a:r>
              <a:rPr lang="en-US" dirty="0" smtClean="0"/>
              <a:t>, </a:t>
            </a:r>
            <a:r>
              <a:rPr lang="en-US" dirty="0" smtClean="0">
                <a:solidFill>
                  <a:srgbClr val="FF0000"/>
                </a:solidFill>
              </a:rPr>
              <a:t>competition</a:t>
            </a:r>
            <a:r>
              <a:rPr lang="en-US" dirty="0" smtClean="0"/>
              <a:t> and </a:t>
            </a:r>
            <a:r>
              <a:rPr lang="en-US" dirty="0" smtClean="0">
                <a:solidFill>
                  <a:srgbClr val="FF0000"/>
                </a:solidFill>
              </a:rPr>
              <a:t>selection</a:t>
            </a:r>
            <a:r>
              <a:rPr lang="en-US" dirty="0" smtClean="0"/>
              <a:t>.</a:t>
            </a:r>
            <a:endParaRPr lang="en-US" b="1" dirty="0"/>
          </a:p>
        </p:txBody>
      </p:sp>
    </p:spTree>
    <p:extLst>
      <p:ext uri="{BB962C8B-B14F-4D97-AF65-F5344CB8AC3E}">
        <p14:creationId xmlns:p14="http://schemas.microsoft.com/office/powerpoint/2010/main" val="186487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a:bodyPr>
          <a:lstStyle/>
          <a:p>
            <a:pPr algn="just"/>
            <a:r>
              <a:rPr lang="en-US" dirty="0"/>
              <a:t>Evolution can be seen as a process leading to </a:t>
            </a:r>
            <a:r>
              <a:rPr lang="en-US" dirty="0" smtClean="0"/>
              <a:t>the maintenance </a:t>
            </a:r>
            <a:r>
              <a:rPr lang="en-US" dirty="0"/>
              <a:t>of a </a:t>
            </a:r>
            <a:r>
              <a:rPr lang="en-US" dirty="0" smtClean="0"/>
              <a:t>population’s </a:t>
            </a:r>
            <a:r>
              <a:rPr lang="en-US" dirty="0"/>
              <a:t>ability to </a:t>
            </a:r>
            <a:r>
              <a:rPr lang="en-US" i="1" dirty="0" smtClean="0"/>
              <a:t>survive and </a:t>
            </a:r>
            <a:r>
              <a:rPr lang="en-US" i="1" dirty="0"/>
              <a:t>reproduce </a:t>
            </a:r>
            <a:r>
              <a:rPr lang="en-US" dirty="0"/>
              <a:t>in a specific </a:t>
            </a:r>
            <a:r>
              <a:rPr lang="en-US" dirty="0" smtClean="0"/>
              <a:t>environment</a:t>
            </a:r>
            <a:r>
              <a:rPr lang="en-US" dirty="0"/>
              <a:t>. </a:t>
            </a:r>
            <a:r>
              <a:rPr lang="en-US" dirty="0" smtClean="0"/>
              <a:t>This ability </a:t>
            </a:r>
            <a:r>
              <a:rPr lang="en-US" dirty="0"/>
              <a:t>is called </a:t>
            </a:r>
            <a:r>
              <a:rPr lang="en-US" b="1" dirty="0"/>
              <a:t>evolutionary fitness</a:t>
            </a:r>
            <a:r>
              <a:rPr lang="en-US" dirty="0" smtClean="0"/>
              <a:t>.</a:t>
            </a:r>
          </a:p>
          <a:p>
            <a:pPr algn="just"/>
            <a:r>
              <a:rPr lang="en-US" dirty="0" smtClean="0"/>
              <a:t>Evolutionary </a:t>
            </a:r>
            <a:r>
              <a:rPr lang="en-US" dirty="0"/>
              <a:t>fitness can also be viewed as </a:t>
            </a:r>
            <a:r>
              <a:rPr lang="en-US" dirty="0" smtClean="0"/>
              <a:t>a measure </a:t>
            </a:r>
            <a:r>
              <a:rPr lang="en-US" dirty="0"/>
              <a:t>of the organism’s ability to </a:t>
            </a:r>
            <a:r>
              <a:rPr lang="en-US" dirty="0" smtClean="0"/>
              <a:t>anticipate changes </a:t>
            </a:r>
            <a:r>
              <a:rPr lang="en-US" dirty="0"/>
              <a:t>in its environment</a:t>
            </a:r>
            <a:r>
              <a:rPr lang="en-US" dirty="0" smtClean="0"/>
              <a:t>.</a:t>
            </a:r>
          </a:p>
          <a:p>
            <a:pPr algn="just"/>
            <a:r>
              <a:rPr lang="en-US" dirty="0" smtClean="0"/>
              <a:t> </a:t>
            </a:r>
            <a:r>
              <a:rPr lang="en-US" dirty="0"/>
              <a:t>The fitness, or the quantitative measure of </a:t>
            </a:r>
            <a:r>
              <a:rPr lang="en-US" dirty="0" smtClean="0"/>
              <a:t>the ability </a:t>
            </a:r>
            <a:r>
              <a:rPr lang="en-US" dirty="0"/>
              <a:t>to predict environmental changes </a:t>
            </a:r>
            <a:r>
              <a:rPr lang="en-US" dirty="0" smtClean="0"/>
              <a:t>and respond </a:t>
            </a:r>
            <a:r>
              <a:rPr lang="en-US" dirty="0"/>
              <a:t>adequately, can be considered as </a:t>
            </a:r>
            <a:r>
              <a:rPr lang="en-US" dirty="0" smtClean="0"/>
              <a:t>the quality </a:t>
            </a:r>
            <a:r>
              <a:rPr lang="en-US" dirty="0"/>
              <a:t>that is </a:t>
            </a:r>
            <a:r>
              <a:rPr lang="en-US" dirty="0" smtClean="0"/>
              <a:t>optimized </a:t>
            </a:r>
            <a:r>
              <a:rPr lang="en-US" dirty="0"/>
              <a:t>in natural </a:t>
            </a:r>
            <a:r>
              <a:rPr lang="en-US" dirty="0" smtClean="0"/>
              <a:t>life</a:t>
            </a:r>
            <a:endParaRPr lang="en-US" dirty="0"/>
          </a:p>
        </p:txBody>
      </p:sp>
    </p:spTree>
    <p:extLst>
      <p:ext uri="{BB962C8B-B14F-4D97-AF65-F5344CB8AC3E}">
        <p14:creationId xmlns:p14="http://schemas.microsoft.com/office/powerpoint/2010/main" val="397173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Computation</a:t>
            </a:r>
            <a:endParaRPr lang="en-US" dirty="0"/>
          </a:p>
        </p:txBody>
      </p:sp>
      <p:sp>
        <p:nvSpPr>
          <p:cNvPr id="3" name="Content Placeholder 2"/>
          <p:cNvSpPr>
            <a:spLocks noGrp="1"/>
          </p:cNvSpPr>
          <p:nvPr>
            <p:ph idx="1"/>
          </p:nvPr>
        </p:nvSpPr>
        <p:spPr/>
        <p:txBody>
          <a:bodyPr/>
          <a:lstStyle/>
          <a:p>
            <a:pPr algn="just"/>
            <a:r>
              <a:rPr lang="en-US" dirty="0" smtClean="0"/>
              <a:t>Evolutionary Computation stimulates evolution on a computer. The result of such simulations is a sense of optimisation algorithms</a:t>
            </a:r>
          </a:p>
          <a:p>
            <a:pPr algn="just"/>
            <a:r>
              <a:rPr lang="en-US" dirty="0" smtClean="0"/>
              <a:t>Optimisation iteratively improves the quality of solutions until an optimal, or near-optimal, solution is found</a:t>
            </a:r>
          </a:p>
          <a:p>
            <a:pPr algn="just"/>
            <a:r>
              <a:rPr lang="en-US" dirty="0" smtClean="0"/>
              <a:t>The evolutionary approach is based on computational models of natural selection and genetics. We call them </a:t>
            </a:r>
            <a:r>
              <a:rPr lang="en-US" b="1" dirty="0" smtClean="0"/>
              <a:t>evolutionary computation </a:t>
            </a:r>
            <a:r>
              <a:rPr lang="en-US" dirty="0" smtClean="0"/>
              <a:t>,an umbrella term that combines </a:t>
            </a:r>
            <a:r>
              <a:rPr lang="en-US" b="1" dirty="0" smtClean="0"/>
              <a:t>genetic algorithms, evolution strategies </a:t>
            </a:r>
            <a:r>
              <a:rPr lang="en-US" dirty="0" smtClean="0"/>
              <a:t>and </a:t>
            </a:r>
            <a:r>
              <a:rPr lang="en-US" b="1" dirty="0" smtClean="0"/>
              <a:t>genetic programming</a:t>
            </a:r>
            <a:endParaRPr lang="en-US" b="1" dirty="0"/>
          </a:p>
        </p:txBody>
      </p:sp>
    </p:spTree>
    <p:extLst>
      <p:ext uri="{BB962C8B-B14F-4D97-AF65-F5344CB8AC3E}">
        <p14:creationId xmlns:p14="http://schemas.microsoft.com/office/powerpoint/2010/main" val="370875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of Natural Evolution</a:t>
            </a:r>
            <a:endParaRPr lang="en-US" dirty="0"/>
          </a:p>
        </p:txBody>
      </p:sp>
      <p:sp>
        <p:nvSpPr>
          <p:cNvPr id="3" name="Content Placeholder 2"/>
          <p:cNvSpPr>
            <a:spLocks noGrp="1"/>
          </p:cNvSpPr>
          <p:nvPr>
            <p:ph idx="1"/>
          </p:nvPr>
        </p:nvSpPr>
        <p:spPr/>
        <p:txBody>
          <a:bodyPr/>
          <a:lstStyle/>
          <a:p>
            <a:pPr algn="just"/>
            <a:r>
              <a:rPr lang="en-US" dirty="0" smtClean="0"/>
              <a:t>All methods of evolutionary computation simulate natural evolution by creating a population of individuals, evaluating their fitness, generating a new population through genetic operations, and repeating this process a number of times.</a:t>
            </a:r>
          </a:p>
          <a:p>
            <a:pPr algn="just"/>
            <a:r>
              <a:rPr lang="en-US" dirty="0" smtClean="0"/>
              <a:t>We focus on </a:t>
            </a:r>
            <a:r>
              <a:rPr lang="en-US" b="1" dirty="0" smtClean="0"/>
              <a:t>Genetic Algorithm </a:t>
            </a:r>
            <a:r>
              <a:rPr lang="en-US" dirty="0" smtClean="0"/>
              <a:t>as most of the other algorithms can be viewed as variations of genetic algorithms.</a:t>
            </a:r>
            <a:endParaRPr lang="en-US" dirty="0"/>
          </a:p>
        </p:txBody>
      </p:sp>
    </p:spTree>
    <p:extLst>
      <p:ext uri="{BB962C8B-B14F-4D97-AF65-F5344CB8AC3E}">
        <p14:creationId xmlns:p14="http://schemas.microsoft.com/office/powerpoint/2010/main" val="203318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dirty="0" smtClean="0"/>
              <a:t>In early 1970s John Holland introduced the concept of genetic algorithm</a:t>
            </a:r>
          </a:p>
          <a:p>
            <a:pPr algn="just"/>
            <a:r>
              <a:rPr lang="en-US" dirty="0" smtClean="0"/>
              <a:t>His aim was to make computers do what nature does. Holland was concerned with algorithms that manipulate strings of binary digits</a:t>
            </a:r>
          </a:p>
          <a:p>
            <a:pPr algn="just"/>
            <a:r>
              <a:rPr lang="en-US" dirty="0" smtClean="0"/>
              <a:t>Each artificial “chromosomes” consists of a number of “genes”, and each gene is represented by 0 or 1</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0255885"/>
              </p:ext>
            </p:extLst>
          </p:nvPr>
        </p:nvGraphicFramePr>
        <p:xfrm>
          <a:off x="1117600" y="5017346"/>
          <a:ext cx="9672320" cy="834814"/>
        </p:xfrm>
        <a:graphic>
          <a:graphicData uri="http://schemas.openxmlformats.org/drawingml/2006/table">
            <a:tbl>
              <a:tblPr firstRow="1" bandRow="1">
                <a:tableStyleId>{5C22544A-7EE6-4342-B048-85BDC9FD1C3A}</a:tableStyleId>
              </a:tblPr>
              <a:tblGrid>
                <a:gridCol w="604520">
                  <a:extLst>
                    <a:ext uri="{9D8B030D-6E8A-4147-A177-3AD203B41FA5}">
                      <a16:colId xmlns:a16="http://schemas.microsoft.com/office/drawing/2014/main" val="20000"/>
                    </a:ext>
                  </a:extLst>
                </a:gridCol>
                <a:gridCol w="604520">
                  <a:extLst>
                    <a:ext uri="{9D8B030D-6E8A-4147-A177-3AD203B41FA5}">
                      <a16:colId xmlns:a16="http://schemas.microsoft.com/office/drawing/2014/main" val="20001"/>
                    </a:ext>
                  </a:extLst>
                </a:gridCol>
                <a:gridCol w="604520">
                  <a:extLst>
                    <a:ext uri="{9D8B030D-6E8A-4147-A177-3AD203B41FA5}">
                      <a16:colId xmlns:a16="http://schemas.microsoft.com/office/drawing/2014/main" val="20002"/>
                    </a:ext>
                  </a:extLst>
                </a:gridCol>
                <a:gridCol w="604520">
                  <a:extLst>
                    <a:ext uri="{9D8B030D-6E8A-4147-A177-3AD203B41FA5}">
                      <a16:colId xmlns:a16="http://schemas.microsoft.com/office/drawing/2014/main" val="20003"/>
                    </a:ext>
                  </a:extLst>
                </a:gridCol>
                <a:gridCol w="604520">
                  <a:extLst>
                    <a:ext uri="{9D8B030D-6E8A-4147-A177-3AD203B41FA5}">
                      <a16:colId xmlns:a16="http://schemas.microsoft.com/office/drawing/2014/main" val="20004"/>
                    </a:ext>
                  </a:extLst>
                </a:gridCol>
                <a:gridCol w="604520">
                  <a:extLst>
                    <a:ext uri="{9D8B030D-6E8A-4147-A177-3AD203B41FA5}">
                      <a16:colId xmlns:a16="http://schemas.microsoft.com/office/drawing/2014/main" val="20005"/>
                    </a:ext>
                  </a:extLst>
                </a:gridCol>
                <a:gridCol w="604520">
                  <a:extLst>
                    <a:ext uri="{9D8B030D-6E8A-4147-A177-3AD203B41FA5}">
                      <a16:colId xmlns:a16="http://schemas.microsoft.com/office/drawing/2014/main" val="20006"/>
                    </a:ext>
                  </a:extLst>
                </a:gridCol>
                <a:gridCol w="604520">
                  <a:extLst>
                    <a:ext uri="{9D8B030D-6E8A-4147-A177-3AD203B41FA5}">
                      <a16:colId xmlns:a16="http://schemas.microsoft.com/office/drawing/2014/main" val="20007"/>
                    </a:ext>
                  </a:extLst>
                </a:gridCol>
                <a:gridCol w="604520">
                  <a:extLst>
                    <a:ext uri="{9D8B030D-6E8A-4147-A177-3AD203B41FA5}">
                      <a16:colId xmlns:a16="http://schemas.microsoft.com/office/drawing/2014/main" val="20008"/>
                    </a:ext>
                  </a:extLst>
                </a:gridCol>
                <a:gridCol w="604520">
                  <a:extLst>
                    <a:ext uri="{9D8B030D-6E8A-4147-A177-3AD203B41FA5}">
                      <a16:colId xmlns:a16="http://schemas.microsoft.com/office/drawing/2014/main" val="20009"/>
                    </a:ext>
                  </a:extLst>
                </a:gridCol>
                <a:gridCol w="604520">
                  <a:extLst>
                    <a:ext uri="{9D8B030D-6E8A-4147-A177-3AD203B41FA5}">
                      <a16:colId xmlns:a16="http://schemas.microsoft.com/office/drawing/2014/main" val="20010"/>
                    </a:ext>
                  </a:extLst>
                </a:gridCol>
                <a:gridCol w="604520">
                  <a:extLst>
                    <a:ext uri="{9D8B030D-6E8A-4147-A177-3AD203B41FA5}">
                      <a16:colId xmlns:a16="http://schemas.microsoft.com/office/drawing/2014/main" val="20011"/>
                    </a:ext>
                  </a:extLst>
                </a:gridCol>
                <a:gridCol w="604520">
                  <a:extLst>
                    <a:ext uri="{9D8B030D-6E8A-4147-A177-3AD203B41FA5}">
                      <a16:colId xmlns:a16="http://schemas.microsoft.com/office/drawing/2014/main" val="20012"/>
                    </a:ext>
                  </a:extLst>
                </a:gridCol>
                <a:gridCol w="604520">
                  <a:extLst>
                    <a:ext uri="{9D8B030D-6E8A-4147-A177-3AD203B41FA5}">
                      <a16:colId xmlns:a16="http://schemas.microsoft.com/office/drawing/2014/main" val="20013"/>
                    </a:ext>
                  </a:extLst>
                </a:gridCol>
                <a:gridCol w="604520">
                  <a:extLst>
                    <a:ext uri="{9D8B030D-6E8A-4147-A177-3AD203B41FA5}">
                      <a16:colId xmlns:a16="http://schemas.microsoft.com/office/drawing/2014/main" val="20014"/>
                    </a:ext>
                  </a:extLst>
                </a:gridCol>
                <a:gridCol w="604520">
                  <a:extLst>
                    <a:ext uri="{9D8B030D-6E8A-4147-A177-3AD203B41FA5}">
                      <a16:colId xmlns:a16="http://schemas.microsoft.com/office/drawing/2014/main" val="20015"/>
                    </a:ext>
                  </a:extLst>
                </a:gridCol>
              </a:tblGrid>
              <a:tr h="834814">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0</a:t>
                      </a:r>
                      <a:endParaRPr lang="en-US" sz="32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3200" b="0" dirty="0" smtClean="0">
                          <a:latin typeface="Times New Roman" panose="02020603050405020304" pitchFamily="18" charset="0"/>
                          <a:cs typeface="Times New Roman" panose="02020603050405020304" pitchFamily="18" charset="0"/>
                        </a:rPr>
                        <a:t>1</a:t>
                      </a:r>
                      <a:endParaRPr lang="en-US" sz="32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1826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a:t>
            </a:r>
            <a:endParaRPr lang="en-US" dirty="0"/>
          </a:p>
        </p:txBody>
      </p:sp>
      <p:sp>
        <p:nvSpPr>
          <p:cNvPr id="3" name="Content Placeholder 2"/>
          <p:cNvSpPr>
            <a:spLocks noGrp="1"/>
          </p:cNvSpPr>
          <p:nvPr>
            <p:ph idx="1"/>
          </p:nvPr>
        </p:nvSpPr>
        <p:spPr/>
        <p:txBody>
          <a:bodyPr/>
          <a:lstStyle/>
          <a:p>
            <a:pPr algn="just"/>
            <a:r>
              <a:rPr lang="en-US" dirty="0" smtClean="0"/>
              <a:t>Two mechanisms link a GA to the problem it is solving : </a:t>
            </a:r>
            <a:r>
              <a:rPr lang="en-US" b="1" dirty="0" smtClean="0"/>
              <a:t>Encoding </a:t>
            </a:r>
            <a:r>
              <a:rPr lang="en-US" dirty="0" smtClean="0"/>
              <a:t>and </a:t>
            </a:r>
            <a:r>
              <a:rPr lang="en-US" b="1" dirty="0" smtClean="0"/>
              <a:t>Evaluation</a:t>
            </a:r>
          </a:p>
          <a:p>
            <a:pPr algn="just"/>
            <a:r>
              <a:rPr lang="en-US" dirty="0" smtClean="0"/>
              <a:t>The GA uses a measure of fitness of individual chromosomes to carry out reproduction. As reproduction takes place, the crossover operator exchanges part of two single chromosomes and he mutation operator changes the gene value in some randomly chosen location of the chromosome</a:t>
            </a:r>
            <a:endParaRPr lang="en-US" dirty="0"/>
          </a:p>
        </p:txBody>
      </p:sp>
    </p:spTree>
    <p:extLst>
      <p:ext uri="{BB962C8B-B14F-4D97-AF65-F5344CB8AC3E}">
        <p14:creationId xmlns:p14="http://schemas.microsoft.com/office/powerpoint/2010/main" val="2344750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1390</Words>
  <Application>Microsoft Office PowerPoint</Application>
  <PresentationFormat>Widescreen</PresentationFormat>
  <Paragraphs>174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Times New Roman</vt:lpstr>
      <vt:lpstr>Wingdings</vt:lpstr>
      <vt:lpstr>Office Theme</vt:lpstr>
      <vt:lpstr>Unit 6</vt:lpstr>
      <vt:lpstr>Course Content</vt:lpstr>
      <vt:lpstr>Introduction</vt:lpstr>
      <vt:lpstr>Background</vt:lpstr>
      <vt:lpstr>Background</vt:lpstr>
      <vt:lpstr>Evolutionary Computation</vt:lpstr>
      <vt:lpstr>Simulation of Natural Evolution</vt:lpstr>
      <vt:lpstr>Genetic Algorithm</vt:lpstr>
      <vt:lpstr>Genetic Algorithm</vt:lpstr>
      <vt:lpstr>Basic Genetic Algorithm</vt:lpstr>
      <vt:lpstr>Genetic Algorithm</vt:lpstr>
      <vt:lpstr>Genetic Algorithm</vt:lpstr>
      <vt:lpstr>Genetic Algorithm</vt:lpstr>
      <vt:lpstr>Genetic Algorithm</vt:lpstr>
      <vt:lpstr>PowerPoint Presentation</vt:lpstr>
      <vt:lpstr>Genetic Algorithm : Case Study</vt:lpstr>
      <vt:lpstr>GA : Case Study</vt:lpstr>
      <vt:lpstr>GA: Case Study</vt:lpstr>
      <vt:lpstr>GA: Case Study</vt:lpstr>
      <vt:lpstr>GA: Case Study</vt:lpstr>
      <vt:lpstr>GA: Case Study</vt:lpstr>
      <vt:lpstr>Genetic Algorithm</vt:lpstr>
      <vt:lpstr>PowerPoint Presentation</vt:lpstr>
      <vt:lpstr>PowerPoint Presentation</vt:lpstr>
      <vt:lpstr>PowerPoint Presentation</vt:lpstr>
      <vt:lpstr>PowerPoint Presentation</vt:lpstr>
      <vt:lpstr>Genetic Algorithm</vt:lpstr>
      <vt:lpstr>Genetic 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Krishna Hari KC</dc:creator>
  <cp:lastModifiedBy>Krishna Hari KC</cp:lastModifiedBy>
  <cp:revision>39</cp:revision>
  <dcterms:created xsi:type="dcterms:W3CDTF">2014-12-01T14:04:19Z</dcterms:created>
  <dcterms:modified xsi:type="dcterms:W3CDTF">2015-12-07T02:26:49Z</dcterms:modified>
</cp:coreProperties>
</file>