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99" r:id="rId4"/>
    <p:sldId id="280" r:id="rId5"/>
    <p:sldId id="258" r:id="rId6"/>
    <p:sldId id="267" r:id="rId7"/>
    <p:sldId id="312" r:id="rId8"/>
    <p:sldId id="270" r:id="rId9"/>
    <p:sldId id="285" r:id="rId10"/>
    <p:sldId id="286" r:id="rId11"/>
    <p:sldId id="307" r:id="rId12"/>
    <p:sldId id="282" r:id="rId13"/>
    <p:sldId id="283" r:id="rId14"/>
    <p:sldId id="313" r:id="rId15"/>
    <p:sldId id="269" r:id="rId16"/>
    <p:sldId id="266" r:id="rId17"/>
    <p:sldId id="288" r:id="rId18"/>
    <p:sldId id="31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65" r:id="rId28"/>
    <p:sldId id="261" r:id="rId29"/>
    <p:sldId id="294" r:id="rId30"/>
    <p:sldId id="287" r:id="rId31"/>
    <p:sldId id="296" r:id="rId32"/>
    <p:sldId id="295" r:id="rId33"/>
    <p:sldId id="290" r:id="rId34"/>
    <p:sldId id="298" r:id="rId35"/>
    <p:sldId id="297" r:id="rId36"/>
    <p:sldId id="293" r:id="rId37"/>
    <p:sldId id="300" r:id="rId38"/>
    <p:sldId id="301" r:id="rId39"/>
    <p:sldId id="302" r:id="rId40"/>
    <p:sldId id="304" r:id="rId41"/>
    <p:sldId id="305" r:id="rId42"/>
    <p:sldId id="306" r:id="rId43"/>
  </p:sldIdLst>
  <p:sldSz cx="9144000" cy="6858000" type="screen4x3"/>
  <p:notesSz cx="6858000" cy="91440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0" autoAdjust="0"/>
  </p:normalViewPr>
  <p:slideViewPr>
    <p:cSldViewPr>
      <p:cViewPr varScale="1">
        <p:scale>
          <a:sx n="76" d="100"/>
          <a:sy n="76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5032086-1EC3-4A63-9FDB-761148A2DEC7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DED1005-33CD-47D7-A837-A1C263D7CC6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411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C6F9CB-1D86-4FFD-9A43-A682A900B261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spcBef>
                <a:spcPct val="0"/>
              </a:spcBef>
            </a:pPr>
            <a:endParaRPr lang="pt-PT" sz="11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 dirty="0"/>
          </a:p>
        </p:txBody>
      </p:sp>
      <p:sp>
        <p:nvSpPr>
          <p:cNvPr id="46083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CB5670-5D11-4CA0-A62C-66A452BE7019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smtClean="0"/>
          </a:p>
        </p:txBody>
      </p:sp>
      <p:sp>
        <p:nvSpPr>
          <p:cNvPr id="49155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F30277-58C8-4B20-824F-EDB6CA93E858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smtClean="0"/>
          </a:p>
        </p:txBody>
      </p:sp>
      <p:sp>
        <p:nvSpPr>
          <p:cNvPr id="53251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C22CF-FEDF-4975-9A21-4CE8D1E6191C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pt-PT" sz="8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pt-PT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pt-PT" sz="100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smtClean="0"/>
          </a:p>
        </p:txBody>
      </p:sp>
      <p:sp>
        <p:nvSpPr>
          <p:cNvPr id="51203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6C0D5-2E12-4EA4-BE61-1D8BF6BC6587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9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1420BF-4613-40DC-9ABB-94CE3722AD9F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Marcador de Posição da Imagem do Diapositivo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Marcador de Posição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507" name="Marcador de Posição do Número do Diapositivo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0F6DAD-197E-4016-A1B0-D11A3F248A25}" type="slidenum">
              <a:rPr lang="pt-PT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lang="pt-PT" sz="20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PT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c1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, </a:t>
            </a: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c2 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The balance factors between the effect of  self-knowledge and social knowledge in  moving the particle towards the target. Usually  the value 2 is suggested for both factors in the  literature)</a:t>
            </a:r>
          </a:p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rand 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:A random number between 0 and 1, and  different at each iteration</a:t>
            </a:r>
          </a:p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w 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Inertia weight</a:t>
            </a:r>
          </a:p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pbest 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The best position of a particle</a:t>
            </a:r>
          </a:p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gbest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: The best position within the swarm</a:t>
            </a:r>
          </a:p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prtvel 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The velocity of jth particle in ith iteration</a:t>
            </a:r>
          </a:p>
          <a:p>
            <a:pPr eaLnBrk="1">
              <a:spcBef>
                <a:spcPct val="0"/>
              </a:spcBef>
            </a:pPr>
            <a:r>
              <a:rPr lang="pt-PT" sz="2000" i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prtpos </a:t>
            </a:r>
            <a:r>
              <a:rPr lang="pt-PT" sz="200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: The position of jth particle in ith iteration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ctângulo de Canto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5" name="Marcador de Posição da Data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42FA9EFC-EE36-4CA4-BA86-AD6AFD6483C1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6" name="Marcador de Posição do Número do Diapositivo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13E380D6-2F9A-4C1E-A6B4-DB1B90E7E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Marcador de Posição do Rodapé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AB84-DBF1-4E92-9F2C-EF42E561010E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FED2-2184-42E1-A0A2-C29A40743C0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a Data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FC63-1543-437A-9FA8-033C66D325B0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6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8BC80-6CAC-4C86-974B-66D7F9513C2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6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3A216F-F42C-4F8D-8779-8BA4A43C4503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54F89F-4F88-4F4F-B491-04091F2ED0F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6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F68D29D3-0C95-47B6-9F1F-59E83EEB1330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6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5A341C2A-8C6C-4027-98BF-5E423219092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9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5E255A-4FA9-4C24-8BF0-8B20B371C2E6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7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8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AE035D-60C5-46C2-82C5-F5A2D071AA7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9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ângulo 10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9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A973-2067-4BF8-8DFF-8CF433B2E7F4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10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11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E0E4A8-D174-4CE6-8411-C2D1DA4434C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ângulo 6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5C91D1-DB38-4B60-A911-0C5F46D9EE5F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9FFFE2-0034-410A-9684-D442F345A63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5A79-CEB1-406B-9DB3-66ED4904C315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4" name="Marcador de Posição do Número do Diapositivo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96BED-AB4E-4599-A43E-DF738D56718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a Data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D75021D3-A0AA-4A7B-8BC1-BBA0FD7D9894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7" name="Marcador de Posição do Número do Diapositivo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B7012FB-DF32-4E84-B6F3-0A1C024687D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8" name="Marcador de Posição do Rodapé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3" name="Marcador de Posição da Imagem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pt-PT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5" name="Marcador de Posição da Data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fld id="{162F2AED-DC12-401F-B01B-B9596F8185CF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6" name="Marcador de Posição do Número do Diapositivo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D331B5B6-7F0A-492F-B811-BF0E0BF8BCB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Marcador de Posição do Rodapé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edondar Rectângulo de Canto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PT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F783EC91-AA01-415E-9AB3-E0A357B044EC}" type="datetimeFigureOut">
              <a:rPr lang="pt-PT"/>
              <a:pPr>
                <a:defRPr/>
              </a:pPr>
              <a:t>17-01-2011</a:t>
            </a:fld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9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CA61E8B-3DA5-4064-9F4A-49904F5C9C6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1033" name="Marcador de Posição do Texto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69" r:id="rId7"/>
    <p:sldLayoutId id="2147483678" r:id="rId8"/>
    <p:sldLayoutId id="2147483679" r:id="rId9"/>
    <p:sldLayoutId id="2147483670" r:id="rId10"/>
    <p:sldLayoutId id="2147483671" r:id="rId11"/>
  </p:sldLayoutIdLst>
  <p:txStyles>
    <p:titleStyle>
      <a:lvl1pPr marL="53975" indent="-53975" algn="r" rtl="0" eaLnBrk="0" fontAlgn="base" hangingPunct="0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eaLnBrk="0" fontAlgn="base" hangingPunct="0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908720"/>
            <a:ext cx="7772400" cy="1470025"/>
          </a:xfrm>
        </p:spPr>
        <p:txBody>
          <a:bodyPr>
            <a:normAutofit fontScale="90000"/>
          </a:bodyPr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Particle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Swarm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Optimization</a:t>
            </a:r>
            <a:r>
              <a:rPr lang="pt-PT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1700213" y="3043238"/>
            <a:ext cx="6400800" cy="3265487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Decision Support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2010-2011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Andry Pinto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Hugo Alves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Inês Domingues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Luís Rocha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Susana Cruz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pic>
        <p:nvPicPr>
          <p:cNvPr id="14339" name="Picture 7" descr="brdfl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986088"/>
            <a:ext cx="3560763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Neighborhood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grpSp>
        <p:nvGrpSpPr>
          <p:cNvPr id="30722" name="Grupo 3"/>
          <p:cNvGrpSpPr>
            <a:grpSpLocks/>
          </p:cNvGrpSpPr>
          <p:nvPr/>
        </p:nvGrpSpPr>
        <p:grpSpPr bwMode="auto">
          <a:xfrm>
            <a:off x="1193800" y="1597025"/>
            <a:ext cx="6756400" cy="4711700"/>
            <a:chOff x="1193800" y="1524000"/>
            <a:chExt cx="6756400" cy="47117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93800" y="1676400"/>
              <a:ext cx="6756400" cy="4559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30724" name="Group 4"/>
            <p:cNvGrpSpPr>
              <a:grpSpLocks/>
            </p:cNvGrpSpPr>
            <p:nvPr/>
          </p:nvGrpSpPr>
          <p:grpSpPr bwMode="auto">
            <a:xfrm>
              <a:off x="1981200" y="1828800"/>
              <a:ext cx="5257800" cy="3810000"/>
              <a:chOff x="1248" y="1152"/>
              <a:chExt cx="3312" cy="2400"/>
            </a:xfrm>
          </p:grpSpPr>
          <p:sp>
            <p:nvSpPr>
              <p:cNvPr id="30727" name="Oval 5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28" name="Oval 6"/>
              <p:cNvSpPr>
                <a:spLocks noChangeArrowheads="1"/>
              </p:cNvSpPr>
              <p:nvPr/>
            </p:nvSpPr>
            <p:spPr bwMode="auto">
              <a:xfrm>
                <a:off x="1776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29" name="Oval 7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0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1" name="Oval 9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2" name="Oval 10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3" name="Oval 11"/>
              <p:cNvSpPr>
                <a:spLocks noChangeArrowheads="1"/>
              </p:cNvSpPr>
              <p:nvPr/>
            </p:nvSpPr>
            <p:spPr bwMode="auto">
              <a:xfrm>
                <a:off x="2928" y="148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4" name="Oval 12"/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5" name="Oval 13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6" name="Oval 14"/>
              <p:cNvSpPr>
                <a:spLocks noChangeArrowheads="1"/>
              </p:cNvSpPr>
              <p:nvPr/>
            </p:nvSpPr>
            <p:spPr bwMode="auto">
              <a:xfrm>
                <a:off x="2832" y="264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7" name="Oval 15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8" name="Oval 16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39" name="Oval 17"/>
              <p:cNvSpPr>
                <a:spLocks noChangeArrowheads="1"/>
              </p:cNvSpPr>
              <p:nvPr/>
            </p:nvSpPr>
            <p:spPr bwMode="auto">
              <a:xfrm>
                <a:off x="4368" y="2160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  <p:sp>
            <p:nvSpPr>
              <p:cNvPr id="30740" name="Oval 1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92" cy="192"/>
              </a:xfrm>
              <a:prstGeom prst="ellipse">
                <a:avLst/>
              </a:prstGeom>
              <a:solidFill>
                <a:srgbClr val="13D92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PT">
                  <a:latin typeface="Rockwell" pitchFamily="18" charset="0"/>
                </a:endParaRPr>
              </a:p>
            </p:txBody>
          </p:sp>
        </p:grpSp>
        <p:sp>
          <p:nvSpPr>
            <p:cNvPr id="30725" name="Text Box 29"/>
            <p:cNvSpPr txBox="1">
              <a:spLocks noChangeArrowheads="1"/>
            </p:cNvSpPr>
            <p:nvPr/>
          </p:nvSpPr>
          <p:spPr bwMode="auto">
            <a:xfrm>
              <a:off x="1547664" y="5373216"/>
              <a:ext cx="11247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altLang="fr-FR" sz="2400">
                  <a:solidFill>
                    <a:schemeClr val="bg1"/>
                  </a:solidFill>
                  <a:latin typeface="Rockwell" pitchFamily="18" charset="0"/>
                </a:rPr>
                <a:t>global</a:t>
              </a:r>
            </a:p>
          </p:txBody>
        </p:sp>
        <p:sp>
          <p:nvSpPr>
            <p:cNvPr id="30726" name="Oval 35"/>
            <p:cNvSpPr>
              <a:spLocks noChangeArrowheads="1"/>
            </p:cNvSpPr>
            <p:nvPr/>
          </p:nvSpPr>
          <p:spPr bwMode="auto">
            <a:xfrm>
              <a:off x="1828800" y="1524000"/>
              <a:ext cx="5715000" cy="4495800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pt-PT"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</a:t>
            </a:r>
            <a:r>
              <a:rPr lang="en-US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Parameterss</a:t>
            </a:r>
            <a:endParaRPr lang="en-US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52987"/>
          </a:xfrm>
        </p:spPr>
        <p:txBody>
          <a:bodyPr>
            <a:normAutofit fontScale="25000" lnSpcReduction="20000"/>
          </a:bodyPr>
          <a:lstStyle/>
          <a:p>
            <a:pPr marL="292100" lvl="1" indent="-2921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r>
              <a:rPr lang="en-US" sz="9600" dirty="0" smtClean="0"/>
              <a:t>Algorithm parameters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 smtClean="0"/>
              <a:t>A</a:t>
            </a:r>
            <a:r>
              <a:rPr lang="en-US" sz="7200" dirty="0" smtClean="0"/>
              <a:t> : Population of agents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 smtClean="0"/>
              <a:t>p</a:t>
            </a:r>
            <a:r>
              <a:rPr lang="en-US" sz="7200" b="1" i="1" baseline="-25000" dirty="0" smtClean="0"/>
              <a:t>i</a:t>
            </a:r>
            <a:r>
              <a:rPr lang="en-US" sz="7200" dirty="0" smtClean="0"/>
              <a:t> : Position of agent </a:t>
            </a:r>
            <a:r>
              <a:rPr lang="en-US" sz="7200" b="1" i="1" dirty="0" err="1" smtClean="0"/>
              <a:t>a</a:t>
            </a:r>
            <a:r>
              <a:rPr lang="en-US" sz="7200" b="1" i="1" baseline="-25000" dirty="0" err="1" smtClean="0"/>
              <a:t>i</a:t>
            </a:r>
            <a:r>
              <a:rPr lang="en-US" sz="7200" dirty="0" smtClean="0"/>
              <a:t> in the solution space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 smtClean="0"/>
              <a:t>f</a:t>
            </a:r>
            <a:r>
              <a:rPr lang="en-US" sz="7200" dirty="0" smtClean="0"/>
              <a:t> : Objective function 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 smtClean="0"/>
              <a:t>v</a:t>
            </a:r>
            <a:r>
              <a:rPr lang="en-US" sz="7200" b="1" i="1" baseline="-25000" dirty="0" smtClean="0"/>
              <a:t>i</a:t>
            </a:r>
            <a:r>
              <a:rPr lang="en-US" sz="7200" dirty="0" smtClean="0"/>
              <a:t> : Velocity of agent’s </a:t>
            </a:r>
            <a:r>
              <a:rPr lang="en-US" sz="7200" b="1" i="1" dirty="0" err="1" smtClean="0"/>
              <a:t>a</a:t>
            </a:r>
            <a:r>
              <a:rPr lang="en-US" sz="7200" b="1" i="1" baseline="-25000" dirty="0" err="1" smtClean="0"/>
              <a:t>i</a:t>
            </a:r>
            <a:r>
              <a:rPr lang="en-US" sz="7200" dirty="0" smtClean="0"/>
              <a:t> </a:t>
            </a:r>
          </a:p>
          <a:p>
            <a:pPr marL="640080" lvl="1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7200" b="1" i="1" dirty="0" smtClean="0"/>
              <a:t>V(</a:t>
            </a:r>
            <a:r>
              <a:rPr lang="en-US" sz="7200" b="1" i="1" dirty="0" err="1" smtClean="0"/>
              <a:t>a</a:t>
            </a:r>
            <a:r>
              <a:rPr lang="en-US" sz="7200" b="1" i="1" baseline="-25000" dirty="0" err="1" smtClean="0"/>
              <a:t>i</a:t>
            </a:r>
            <a:r>
              <a:rPr lang="en-US" sz="7200" b="1" i="1" dirty="0" smtClean="0"/>
              <a:t>)</a:t>
            </a:r>
            <a:r>
              <a:rPr lang="en-US" sz="7200" dirty="0" smtClean="0"/>
              <a:t> : Neighborhood of agent </a:t>
            </a:r>
            <a:r>
              <a:rPr lang="en-US" sz="7200" dirty="0" err="1" smtClean="0"/>
              <a:t>a</a:t>
            </a:r>
            <a:r>
              <a:rPr lang="en-US" sz="7200" b="1" i="1" baseline="-25000" dirty="0" err="1" smtClean="0"/>
              <a:t>i</a:t>
            </a:r>
            <a:r>
              <a:rPr lang="en-US" sz="7200" dirty="0" smtClean="0"/>
              <a:t>  (fixed)</a:t>
            </a:r>
            <a:endParaRPr lang="en-US" sz="5100" dirty="0" smtClean="0"/>
          </a:p>
          <a:p>
            <a:pPr marL="292100" lvl="1" indent="-292100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r>
              <a:rPr lang="en-US" sz="9600" dirty="0" smtClean="0"/>
              <a:t>The neighborhood concept in PSO is not the same as the one used in other meta-heuristics search, since in PSO each particle’s neighborhood never changes (is fixed)</a:t>
            </a:r>
            <a:endParaRPr lang="en-US" sz="5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3563938" y="1557338"/>
            <a:ext cx="5472112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pt-BR">
                <a:latin typeface="Rockwell" pitchFamily="18" charset="0"/>
              </a:rPr>
              <a:t>[</a:t>
            </a:r>
            <a:r>
              <a:rPr lang="pt-BR" sz="1600">
                <a:latin typeface="Rockwell" pitchFamily="18" charset="0"/>
              </a:rPr>
              <a:t>x*] = PSO()</a:t>
            </a:r>
          </a:p>
          <a:p>
            <a:pPr>
              <a:lnSpc>
                <a:spcPts val="2600"/>
              </a:lnSpc>
            </a:pP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= Particle_Initialization();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For </a:t>
            </a:r>
            <a:r>
              <a:rPr lang="pt-BR" sz="1600" i="1">
                <a:latin typeface="Rockwell" pitchFamily="18" charset="0"/>
              </a:rPr>
              <a:t>i</a:t>
            </a:r>
            <a:r>
              <a:rPr lang="pt-BR" sz="1600">
                <a:latin typeface="Rockwell" pitchFamily="18" charset="0"/>
              </a:rPr>
              <a:t>=1 to </a:t>
            </a:r>
            <a:r>
              <a:rPr lang="pt-BR" sz="1600" i="1">
                <a:latin typeface="Rockwell" pitchFamily="18" charset="0"/>
              </a:rPr>
              <a:t>it_max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For each particle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in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</a:t>
            </a:r>
            <a:r>
              <a:rPr lang="pt-BR" sz="1600" i="1">
                <a:latin typeface="Rockwell" pitchFamily="18" charset="0"/>
              </a:rPr>
              <a:t>fp</a:t>
            </a:r>
            <a:r>
              <a:rPr lang="pt-BR" sz="1600">
                <a:latin typeface="Rockwell" pitchFamily="18" charset="0"/>
              </a:rPr>
              <a:t> = f(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); 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If </a:t>
            </a:r>
            <a:r>
              <a:rPr lang="pt-BR" sz="1600" i="1">
                <a:latin typeface="Rockwell" pitchFamily="18" charset="0"/>
              </a:rPr>
              <a:t>fp</a:t>
            </a:r>
            <a:r>
              <a:rPr lang="pt-BR" sz="1600">
                <a:latin typeface="Rockwell" pitchFamily="18" charset="0"/>
              </a:rPr>
              <a:t> is better than f(</a:t>
            </a:r>
            <a:r>
              <a:rPr lang="pt-BR" sz="1600" i="1">
                <a:latin typeface="Rockwell" pitchFamily="18" charset="0"/>
              </a:rPr>
              <a:t>pBest</a:t>
            </a:r>
            <a:r>
              <a:rPr lang="pt-BR" sz="1600">
                <a:latin typeface="Rockwell" pitchFamily="18" charset="0"/>
              </a:rPr>
              <a:t>) 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            </a:t>
            </a:r>
            <a:r>
              <a:rPr lang="pt-BR" sz="1600" i="1">
                <a:latin typeface="Rockwell" pitchFamily="18" charset="0"/>
              </a:rPr>
              <a:t>pBest</a:t>
            </a:r>
            <a:r>
              <a:rPr lang="pt-BR" sz="1600">
                <a:latin typeface="Rockwell" pitchFamily="18" charset="0"/>
              </a:rPr>
              <a:t> =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end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end</a:t>
            </a:r>
            <a:br>
              <a:rPr lang="pt-BR" sz="1600">
                <a:latin typeface="Rockwell" pitchFamily="18" charset="0"/>
              </a:rPr>
            </a:br>
            <a:r>
              <a:rPr lang="pt-BR" sz="1600">
                <a:latin typeface="Rockwell" pitchFamily="18" charset="0"/>
              </a:rPr>
              <a:t>   </a:t>
            </a:r>
            <a:r>
              <a:rPr lang="pt-BR" sz="1600" i="1">
                <a:latin typeface="Rockwell" pitchFamily="18" charset="0"/>
              </a:rPr>
              <a:t>gBest</a:t>
            </a:r>
            <a:r>
              <a:rPr lang="pt-BR" sz="1600">
                <a:latin typeface="Rockwell" pitchFamily="18" charset="0"/>
              </a:rPr>
              <a:t> = best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in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For each particle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in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do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  </a:t>
            </a:r>
            <a:r>
              <a:rPr lang="pt-BR" sz="1600" i="1">
                <a:latin typeface="Rockwell" pitchFamily="18" charset="0"/>
              </a:rPr>
              <a:t>v</a:t>
            </a:r>
            <a:r>
              <a:rPr lang="pt-BR" sz="1600">
                <a:latin typeface="Rockwell" pitchFamily="18" charset="0"/>
              </a:rPr>
              <a:t> = </a:t>
            </a:r>
            <a:r>
              <a:rPr lang="pt-BR" sz="1600" i="1">
                <a:latin typeface="Rockwell" pitchFamily="18" charset="0"/>
              </a:rPr>
              <a:t>v</a:t>
            </a:r>
            <a:r>
              <a:rPr lang="pt-BR" sz="1600">
                <a:latin typeface="Rockwell" pitchFamily="18" charset="0"/>
              </a:rPr>
              <a:t> + </a:t>
            </a:r>
            <a:r>
              <a:rPr lang="pt-BR" sz="1600" i="1">
                <a:latin typeface="Rockwell" pitchFamily="18" charset="0"/>
              </a:rPr>
              <a:t>c1</a:t>
            </a:r>
            <a:r>
              <a:rPr lang="pt-BR" sz="1600">
                <a:latin typeface="Rockwell" pitchFamily="18" charset="0"/>
              </a:rPr>
              <a:t>*</a:t>
            </a:r>
            <a:r>
              <a:rPr lang="pt-BR" sz="1600" i="1">
                <a:latin typeface="Rockwell" pitchFamily="18" charset="0"/>
              </a:rPr>
              <a:t>rand</a:t>
            </a:r>
            <a:r>
              <a:rPr lang="pt-BR" sz="1600">
                <a:latin typeface="Rockwell" pitchFamily="18" charset="0"/>
              </a:rPr>
              <a:t>*(</a:t>
            </a:r>
            <a:r>
              <a:rPr lang="pt-BR" sz="1600" i="1">
                <a:latin typeface="Rockwell" pitchFamily="18" charset="0"/>
              </a:rPr>
              <a:t>pBest</a:t>
            </a:r>
            <a:r>
              <a:rPr lang="pt-BR" sz="1600">
                <a:latin typeface="Rockwell" pitchFamily="18" charset="0"/>
              </a:rPr>
              <a:t> –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) + </a:t>
            </a:r>
            <a:r>
              <a:rPr lang="pt-BR" sz="1600" i="1">
                <a:latin typeface="Rockwell" pitchFamily="18" charset="0"/>
              </a:rPr>
              <a:t>c2</a:t>
            </a:r>
            <a:r>
              <a:rPr lang="pt-BR" sz="1600">
                <a:latin typeface="Rockwell" pitchFamily="18" charset="0"/>
              </a:rPr>
              <a:t>*</a:t>
            </a:r>
            <a:r>
              <a:rPr lang="pt-BR" sz="1600" i="1">
                <a:latin typeface="Rockwell" pitchFamily="18" charset="0"/>
              </a:rPr>
              <a:t>rand</a:t>
            </a:r>
            <a:r>
              <a:rPr lang="pt-BR" sz="1600">
                <a:latin typeface="Rockwell" pitchFamily="18" charset="0"/>
              </a:rPr>
              <a:t>*(</a:t>
            </a:r>
            <a:r>
              <a:rPr lang="pt-BR" sz="1600" i="1">
                <a:latin typeface="Rockwell" pitchFamily="18" charset="0"/>
              </a:rPr>
              <a:t>gBest</a:t>
            </a:r>
            <a:r>
              <a:rPr lang="pt-BR" sz="1600">
                <a:latin typeface="Rockwell" pitchFamily="18" charset="0"/>
              </a:rPr>
              <a:t> –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pt-BR" sz="1600">
                <a:latin typeface="Rockwell" pitchFamily="18" charset="0"/>
              </a:rPr>
              <a:t>       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= </a:t>
            </a:r>
            <a:r>
              <a:rPr lang="pt-BR" sz="1600" i="1">
                <a:latin typeface="Rockwell" pitchFamily="18" charset="0"/>
              </a:rPr>
              <a:t>p</a:t>
            </a:r>
            <a:r>
              <a:rPr lang="pt-BR" sz="1600">
                <a:latin typeface="Rockwell" pitchFamily="18" charset="0"/>
              </a:rPr>
              <a:t> + </a:t>
            </a:r>
            <a:r>
              <a:rPr lang="pt-BR" sz="1600" i="1">
                <a:latin typeface="Rockwell" pitchFamily="18" charset="0"/>
              </a:rPr>
              <a:t>v</a:t>
            </a:r>
            <a:r>
              <a:rPr lang="pt-BR" sz="1600">
                <a:latin typeface="Rockwell" pitchFamily="18" charset="0"/>
              </a:rPr>
              <a:t>; </a:t>
            </a:r>
            <a:br>
              <a:rPr lang="pt-BR" sz="1600">
                <a:latin typeface="Rockwell" pitchFamily="18" charset="0"/>
              </a:rPr>
            </a:br>
            <a:r>
              <a:rPr lang="pt-BR" sz="1600">
                <a:latin typeface="Rockwell" pitchFamily="18" charset="0"/>
              </a:rPr>
              <a:t>   end</a:t>
            </a:r>
            <a:br>
              <a:rPr lang="pt-BR" sz="1600">
                <a:latin typeface="Rockwell" pitchFamily="18" charset="0"/>
              </a:rPr>
            </a:br>
            <a:r>
              <a:rPr lang="pt-BR" sz="1600">
                <a:latin typeface="Rockwell" pitchFamily="18" charset="0"/>
              </a:rPr>
              <a:t>end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12724"/>
            <a:ext cx="2509715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D:\Cenas da Su\FEUP\PDEEC\1º Semestre\Decision Support - Apoio à Decisão\6. Populational Metaheuristics\Presentation\IMG_0301.jpg"/>
          <p:cNvPicPr>
            <a:picLocks noChangeAspect="1" noChangeArrowheads="1"/>
          </p:cNvPicPr>
          <p:nvPr/>
        </p:nvPicPr>
        <p:blipFill>
          <a:blip r:embed="rId3" cstate="print"/>
          <a:srcRect t="18753" r="6050" b="10782"/>
          <a:stretch>
            <a:fillRect/>
          </a:stretch>
        </p:blipFill>
        <p:spPr bwMode="auto">
          <a:xfrm>
            <a:off x="755576" y="4077072"/>
            <a:ext cx="252028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23850" y="1484313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lvl="1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>
                <a:latin typeface="Rockwell" pitchFamily="18" charset="0"/>
              </a:rPr>
              <a:t>Particle update rule</a:t>
            </a:r>
          </a:p>
          <a:p>
            <a:pPr marL="749300" lvl="2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 = </a:t>
            </a: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 + </a:t>
            </a:r>
            <a:r>
              <a:rPr lang="pt-BR" sz="2000" i="1">
                <a:latin typeface="Rockwell" pitchFamily="18" charset="0"/>
              </a:rPr>
              <a:t>v</a:t>
            </a:r>
            <a:r>
              <a:rPr lang="pt-BR" sz="2000">
                <a:latin typeface="Rockwell" pitchFamily="18" charset="0"/>
              </a:rPr>
              <a:t> </a:t>
            </a:r>
          </a:p>
          <a:p>
            <a:pPr marL="749300" lvl="2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>
                <a:latin typeface="Rockwell" pitchFamily="18" charset="0"/>
              </a:rPr>
              <a:t>with</a:t>
            </a:r>
          </a:p>
          <a:p>
            <a:pPr marL="1206500" lvl="3" indent="-292100" algn="ctr">
              <a:spcAft>
                <a:spcPts val="300"/>
              </a:spcAft>
              <a:buClr>
                <a:schemeClr val="accent1"/>
              </a:buClr>
              <a:buSzPct val="70000"/>
            </a:pPr>
            <a:r>
              <a:rPr lang="pt-BR" sz="2000" i="1">
                <a:latin typeface="Rockwell" pitchFamily="18" charset="0"/>
              </a:rPr>
              <a:t>v</a:t>
            </a:r>
            <a:r>
              <a:rPr lang="pt-BR" sz="2000">
                <a:latin typeface="Rockwell" pitchFamily="18" charset="0"/>
              </a:rPr>
              <a:t> = </a:t>
            </a:r>
            <a:r>
              <a:rPr lang="pt-BR" sz="2000" i="1">
                <a:latin typeface="Rockwell" pitchFamily="18" charset="0"/>
              </a:rPr>
              <a:t>v</a:t>
            </a:r>
            <a:r>
              <a:rPr lang="pt-BR" sz="2000">
                <a:latin typeface="Rockwell" pitchFamily="18" charset="0"/>
              </a:rPr>
              <a:t> + </a:t>
            </a:r>
            <a:r>
              <a:rPr lang="pt-BR" sz="2000" i="1">
                <a:latin typeface="Rockwell" pitchFamily="18" charset="0"/>
              </a:rPr>
              <a:t>c</a:t>
            </a:r>
            <a:r>
              <a:rPr lang="pt-BR" sz="2000" i="1" baseline="-25000">
                <a:latin typeface="Rockwell" pitchFamily="18" charset="0"/>
              </a:rPr>
              <a:t>1 </a:t>
            </a:r>
            <a:r>
              <a:rPr lang="pt-BR" sz="2000">
                <a:latin typeface="Rockwell" pitchFamily="18" charset="0"/>
              </a:rPr>
              <a:t>* </a:t>
            </a:r>
            <a:r>
              <a:rPr lang="pt-BR" sz="2000" i="1">
                <a:latin typeface="Rockwell" pitchFamily="18" charset="0"/>
              </a:rPr>
              <a:t>rand </a:t>
            </a:r>
            <a:r>
              <a:rPr lang="pt-BR" sz="2000">
                <a:latin typeface="Rockwell" pitchFamily="18" charset="0"/>
              </a:rPr>
              <a:t>* (</a:t>
            </a:r>
            <a:r>
              <a:rPr lang="pt-BR" sz="2000" i="1">
                <a:latin typeface="Rockwell" pitchFamily="18" charset="0"/>
              </a:rPr>
              <a:t>pBest</a:t>
            </a:r>
            <a:r>
              <a:rPr lang="pt-BR" sz="2000">
                <a:latin typeface="Rockwell" pitchFamily="18" charset="0"/>
              </a:rPr>
              <a:t> – </a:t>
            </a: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) + </a:t>
            </a:r>
            <a:r>
              <a:rPr lang="pt-BR" sz="2000" i="1">
                <a:latin typeface="Rockwell" pitchFamily="18" charset="0"/>
              </a:rPr>
              <a:t>c</a:t>
            </a:r>
            <a:r>
              <a:rPr lang="pt-BR" sz="2000" i="1" baseline="-25000">
                <a:latin typeface="Rockwell" pitchFamily="18" charset="0"/>
              </a:rPr>
              <a:t>2</a:t>
            </a:r>
            <a:r>
              <a:rPr lang="pt-BR" sz="2000">
                <a:latin typeface="Rockwell" pitchFamily="18" charset="0"/>
              </a:rPr>
              <a:t> * </a:t>
            </a:r>
            <a:r>
              <a:rPr lang="pt-BR" sz="2000" i="1">
                <a:latin typeface="Rockwell" pitchFamily="18" charset="0"/>
              </a:rPr>
              <a:t>rand</a:t>
            </a:r>
            <a:r>
              <a:rPr lang="pt-BR" sz="2000">
                <a:latin typeface="Rockwell" pitchFamily="18" charset="0"/>
              </a:rPr>
              <a:t> * (</a:t>
            </a:r>
            <a:r>
              <a:rPr lang="pt-BR" sz="2000" i="1">
                <a:latin typeface="Rockwell" pitchFamily="18" charset="0"/>
              </a:rPr>
              <a:t>gBest</a:t>
            </a:r>
            <a:r>
              <a:rPr lang="pt-BR" sz="2000">
                <a:latin typeface="Rockwell" pitchFamily="18" charset="0"/>
              </a:rPr>
              <a:t> – </a:t>
            </a:r>
            <a:r>
              <a:rPr lang="pt-BR" sz="2000" i="1">
                <a:latin typeface="Rockwell" pitchFamily="18" charset="0"/>
              </a:rPr>
              <a:t>p</a:t>
            </a:r>
            <a:r>
              <a:rPr lang="pt-BR" sz="2000">
                <a:latin typeface="Rockwell" pitchFamily="18" charset="0"/>
              </a:rPr>
              <a:t>)</a:t>
            </a:r>
          </a:p>
          <a:p>
            <a:pPr marL="749300" lvl="2" indent="-292100"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pt-BR" sz="2400">
                <a:latin typeface="Rockwell" pitchFamily="18" charset="0"/>
              </a:rPr>
              <a:t>where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p</a:t>
            </a:r>
            <a:r>
              <a:rPr lang="pt-BR">
                <a:latin typeface="Rockwell" pitchFamily="18" charset="0"/>
              </a:rPr>
              <a:t>: particle’s position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v</a:t>
            </a:r>
            <a:r>
              <a:rPr lang="pt-BR">
                <a:latin typeface="Rockwell" pitchFamily="18" charset="0"/>
              </a:rPr>
              <a:t>: path direction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c</a:t>
            </a:r>
            <a:r>
              <a:rPr lang="pt-BR" i="1" baseline="-25000">
                <a:latin typeface="Rockwell" pitchFamily="18" charset="0"/>
              </a:rPr>
              <a:t>1</a:t>
            </a:r>
            <a:r>
              <a:rPr lang="pt-BR">
                <a:latin typeface="Rockwell" pitchFamily="18" charset="0"/>
              </a:rPr>
              <a:t>: weight of local information 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c</a:t>
            </a:r>
            <a:r>
              <a:rPr lang="pt-BR" i="1" baseline="-25000">
                <a:latin typeface="Rockwell" pitchFamily="18" charset="0"/>
              </a:rPr>
              <a:t>2</a:t>
            </a:r>
            <a:r>
              <a:rPr lang="pt-BR">
                <a:latin typeface="Rockwell" pitchFamily="18" charset="0"/>
              </a:rPr>
              <a:t>: weight of global information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pBest</a:t>
            </a:r>
            <a:r>
              <a:rPr lang="pt-BR">
                <a:latin typeface="Rockwell" pitchFamily="18" charset="0"/>
              </a:rPr>
              <a:t>: best position of the particle</a:t>
            </a: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gBest</a:t>
            </a:r>
            <a:r>
              <a:rPr lang="pt-BR">
                <a:latin typeface="Rockwell" pitchFamily="18" charset="0"/>
              </a:rPr>
              <a:t>: best position </a:t>
            </a:r>
            <a:r>
              <a:rPr lang="pt-BR"/>
              <a:t>of the swarm</a:t>
            </a:r>
            <a:endParaRPr lang="pt-BR">
              <a:latin typeface="Rockwell" pitchFamily="18" charset="0"/>
            </a:endParaRPr>
          </a:p>
          <a:p>
            <a:pPr marL="292100" lvl="1" indent="-292100">
              <a:lnSpc>
                <a:spcPct val="150000"/>
              </a:lnSpc>
              <a:spcAft>
                <a:spcPts val="100"/>
              </a:spcAft>
              <a:buClr>
                <a:schemeClr val="accent2"/>
              </a:buClr>
              <a:buSzPct val="90000"/>
              <a:buFontTx/>
              <a:buChar char="•"/>
            </a:pPr>
            <a:r>
              <a:rPr lang="pt-BR" i="1">
                <a:latin typeface="Rockwell" pitchFamily="18" charset="0"/>
              </a:rPr>
              <a:t>rand</a:t>
            </a:r>
            <a:r>
              <a:rPr lang="pt-BR">
                <a:latin typeface="Rockwell" pitchFamily="18" charset="0"/>
              </a:rPr>
              <a:t>: random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Parameters</a:t>
            </a:r>
            <a:endParaRPr lang="en-US" b="1" u="sng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06413" y="1711325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Number of particles usually between 10 and 50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i="1">
                <a:latin typeface="Rockwell" pitchFamily="18" charset="0"/>
              </a:rPr>
              <a:t>C</a:t>
            </a:r>
            <a:r>
              <a:rPr lang="en-US" sz="2400" i="1" baseline="-25000">
                <a:latin typeface="Rockwell" pitchFamily="18" charset="0"/>
              </a:rPr>
              <a:t>1</a:t>
            </a:r>
            <a:r>
              <a:rPr lang="en-US" sz="2400">
                <a:latin typeface="Rockwell" pitchFamily="18" charset="0"/>
              </a:rPr>
              <a:t> is the importance of personal best value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i="1">
                <a:latin typeface="Rockwell" pitchFamily="18" charset="0"/>
              </a:rPr>
              <a:t>C</a:t>
            </a:r>
            <a:r>
              <a:rPr lang="en-US" sz="2400" i="1" baseline="-25000">
                <a:latin typeface="Rockwell" pitchFamily="18" charset="0"/>
              </a:rPr>
              <a:t>2</a:t>
            </a:r>
            <a:r>
              <a:rPr lang="en-US" sz="2400">
                <a:latin typeface="Rockwell" pitchFamily="18" charset="0"/>
              </a:rPr>
              <a:t> is the importance of neighborhood best value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Usually </a:t>
            </a:r>
            <a:r>
              <a:rPr lang="en-US" sz="2400" i="1">
                <a:latin typeface="Rockwell" pitchFamily="18" charset="0"/>
              </a:rPr>
              <a:t>C</a:t>
            </a:r>
            <a:r>
              <a:rPr lang="en-US" sz="2400" i="1" baseline="-25000">
                <a:latin typeface="Rockwell" pitchFamily="18" charset="0"/>
              </a:rPr>
              <a:t>1 </a:t>
            </a:r>
            <a:r>
              <a:rPr lang="en-US" sz="2400">
                <a:latin typeface="Rockwell" pitchFamily="18" charset="0"/>
              </a:rPr>
              <a:t>+</a:t>
            </a:r>
            <a:r>
              <a:rPr lang="en-US" sz="2400" i="1">
                <a:latin typeface="Rockwell" pitchFamily="18" charset="0"/>
              </a:rPr>
              <a:t> C</a:t>
            </a:r>
            <a:r>
              <a:rPr lang="en-US" sz="2400" i="1" baseline="-25000">
                <a:latin typeface="Rockwell" pitchFamily="18" charset="0"/>
              </a:rPr>
              <a:t>2</a:t>
            </a:r>
            <a:r>
              <a:rPr lang="en-US" sz="2400">
                <a:latin typeface="Rockwell" pitchFamily="18" charset="0"/>
              </a:rPr>
              <a:t> = 4 (empirically chosen value)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If velocity is too low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>
                <a:latin typeface="Rockwell" pitchFamily="18" charset="0"/>
              </a:rPr>
              <a:t>algorithm too slow</a:t>
            </a:r>
          </a:p>
          <a:p>
            <a:pPr marL="292100" lvl="1" indent="-2921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If velocity is too high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>
                <a:latin typeface="Rockwell" pitchFamily="18" charset="0"/>
              </a:rPr>
              <a:t>algorithm too unstable  </a:t>
            </a:r>
            <a:endParaRPr lang="en-GB" sz="240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7890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74800"/>
            <a:ext cx="8229600" cy="4878388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 smtClean="0"/>
              <a:t>Create a ‘population’ of agents (particles) uniformly distributed over X 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 smtClean="0"/>
              <a:t>Evaluate each particle’s position according to the objective function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 smtClean="0"/>
              <a:t>If a particle’s current position is better than its previous best position, update it</a:t>
            </a:r>
          </a:p>
          <a:p>
            <a:pPr marL="514350" indent="-514350" eaLnBrk="1" hangingPunct="1">
              <a:lnSpc>
                <a:spcPct val="150000"/>
              </a:lnSpc>
              <a:spcAft>
                <a:spcPts val="1800"/>
              </a:spcAft>
              <a:buFont typeface="Rockwell" pitchFamily="18" charset="0"/>
              <a:buAutoNum type="arabicPeriod"/>
            </a:pPr>
            <a:r>
              <a:rPr lang="en-US" sz="2200" smtClean="0"/>
              <a:t>Determine the best particle (according to the particle’s previous best positions)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288" y="1717675"/>
            <a:ext cx="8497887" cy="4519613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 smtClean="0"/>
              <a:t>Update particles’ velocities: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 smtClean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 smtClean="0"/>
              <a:t>Move particles to their new positions: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 smtClean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endParaRPr lang="en-US" dirty="0" smtClean="0"/>
          </a:p>
          <a:p>
            <a:pPr marL="514350" indent="-514350" eaLnBrk="1" fontAlgn="auto" hangingPunct="1">
              <a:spcBef>
                <a:spcPts val="240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sz="2200" dirty="0" smtClean="0"/>
              <a:t>Go to step 2 until stopping criteria are satisfied</a:t>
            </a:r>
            <a:endParaRPr lang="pt-PT" sz="2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pt-PT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846" t="5287" r="1907" b="10127"/>
          <a:stretch>
            <a:fillRect/>
          </a:stretch>
        </p:blipFill>
        <p:spPr bwMode="auto">
          <a:xfrm>
            <a:off x="539750" y="2276475"/>
            <a:ext cx="8280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100" y="4437063"/>
            <a:ext cx="2971800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314325" y="1485900"/>
            <a:ext cx="7354888" cy="1006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fontAlgn="auto"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2400" b="1" dirty="0">
                <a:latin typeface="Book Antiqua" pitchFamily="18" charset="0"/>
              </a:rPr>
              <a:t>	</a:t>
            </a:r>
            <a:r>
              <a:rPr lang="en-US" sz="2400" dirty="0">
                <a:latin typeface="+mj-lt"/>
              </a:rPr>
              <a:t>Particle’s velocity:</a:t>
            </a:r>
          </a:p>
          <a:p>
            <a:pPr marL="292100" indent="-2921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endParaRPr lang="en-US" sz="2400" dirty="0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067175" y="3519488"/>
            <a:ext cx="4608513" cy="646112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move in the same direction and with the same velocity</a:t>
            </a:r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468313" y="3500438"/>
            <a:ext cx="3246437" cy="2797175"/>
            <a:chOff x="96" y="1515"/>
            <a:chExt cx="2045" cy="176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96" y="2098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459" y="1644"/>
              <a:ext cx="590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131" y="1515"/>
              <a:ext cx="779" cy="2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1. Inertia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04" y="2324"/>
              <a:ext cx="544" cy="2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1116" y="2169"/>
              <a:ext cx="1025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2. Personal Influence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459" y="2461"/>
              <a:ext cx="544" cy="5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1098" y="2831"/>
              <a:ext cx="953" cy="4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cs typeface="Arial" charset="0"/>
                </a:rPr>
                <a:t>3. Social Influence</a:t>
              </a:r>
            </a:p>
          </p:txBody>
        </p:sp>
      </p:grpSp>
      <p:sp>
        <p:nvSpPr>
          <p:cNvPr id="39941" name="Text Box 13"/>
          <p:cNvSpPr txBox="1">
            <a:spLocks noChangeArrowheads="1"/>
          </p:cNvSpPr>
          <p:nvPr/>
        </p:nvSpPr>
        <p:spPr bwMode="auto">
          <a:xfrm>
            <a:off x="4067175" y="4327525"/>
            <a:ext cx="4608513" cy="120015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Improves the individual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return to a previous position, better than the current</a:t>
            </a:r>
          </a:p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Conservative</a:t>
            </a:r>
          </a:p>
        </p:txBody>
      </p:sp>
      <p:sp>
        <p:nvSpPr>
          <p:cNvPr id="39942" name="Text Box 14"/>
          <p:cNvSpPr txBox="1">
            <a:spLocks noChangeArrowheads="1"/>
          </p:cNvSpPr>
          <p:nvPr/>
        </p:nvSpPr>
        <p:spPr bwMode="auto">
          <a:xfrm>
            <a:off x="4067175" y="5662613"/>
            <a:ext cx="4608513" cy="646112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accent1"/>
              </a:buClr>
              <a:buFont typeface="Arial" charset="0"/>
              <a:buChar char="•"/>
            </a:pPr>
            <a:r>
              <a:rPr lang="en-US" b="1">
                <a:latin typeface="Book Antiqua" pitchFamily="18" charset="0"/>
                <a:cs typeface="Arial" charset="0"/>
              </a:rPr>
              <a:t>Makes the particle follow the best neighbors direction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846" t="5287" r="1907" b="10127"/>
          <a:stretch>
            <a:fillRect/>
          </a:stretch>
        </p:blipFill>
        <p:spPr bwMode="auto">
          <a:xfrm>
            <a:off x="539750" y="2060575"/>
            <a:ext cx="8280400" cy="115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1" grpId="0" animBg="1"/>
      <p:bldP spid="399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2296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>
                <a:latin typeface="Rockwell" pitchFamily="18" charset="0"/>
              </a:rPr>
              <a:t>Intensification</a:t>
            </a:r>
            <a:r>
              <a:rPr lang="en-US" sz="2400">
                <a:latin typeface="Rockwell" pitchFamily="18" charset="0"/>
              </a:rPr>
              <a:t>: explores the previous solutions, finds the best solution of a given region</a:t>
            </a:r>
          </a:p>
          <a:p>
            <a:pPr marL="292100" lvl="1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 u="sng">
                <a:latin typeface="Rockwell" pitchFamily="18" charset="0"/>
              </a:rPr>
              <a:t>Diversification</a:t>
            </a:r>
            <a:r>
              <a:rPr lang="en-US" sz="2400">
                <a:latin typeface="Rockwell" pitchFamily="18" charset="0"/>
              </a:rPr>
              <a:t>: searches new solutions, finds the regions with potentially the best solutions</a:t>
            </a:r>
          </a:p>
          <a:p>
            <a:pPr marL="292100" lvl="1" indent="-292100">
              <a:lnSpc>
                <a:spcPct val="150000"/>
              </a:lnSpc>
              <a:spcAft>
                <a:spcPts val="3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400">
                <a:latin typeface="Rockwell" pitchFamily="18" charset="0"/>
              </a:rPr>
              <a:t>In PSO: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81" t="8542" r="1947" b="10306"/>
          <a:stretch>
            <a:fillRect/>
          </a:stretch>
        </p:blipFill>
        <p:spPr bwMode="auto">
          <a:xfrm>
            <a:off x="971550" y="4941888"/>
            <a:ext cx="7129463" cy="1366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1986" name="Picture 2" descr="C:\Users\Su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922463"/>
            <a:ext cx="8150225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Summary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5362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5022850"/>
          </a:xfrm>
        </p:spPr>
        <p:txBody>
          <a:bodyPr/>
          <a:lstStyle/>
          <a:p>
            <a:pPr eaLnBrk="1" hangingPunct="1"/>
            <a:r>
              <a:rPr lang="en-US" sz="3000" smtClean="0"/>
              <a:t>Introduction to Particle Swarm Optimization (PSO)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Origins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Concept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PSO Algorithm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z="3000" smtClean="0"/>
              <a:t>PSO for the Bin Packing Problem (BPP)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Problem Formulation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Algorithm</a:t>
            </a:r>
          </a:p>
          <a:p>
            <a:pPr lvl="1" eaLnBrk="1" hangingPunct="1">
              <a:spcBef>
                <a:spcPts val="600"/>
              </a:spcBef>
            </a:pPr>
            <a:r>
              <a:rPr lang="en-US" smtClean="0"/>
              <a:t>Simulation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3010" name="Picture 2" descr="C:\Users\Su\Desktop\Image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916113"/>
            <a:ext cx="8107362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4034" name="Picture 2" descr="C:\Users\Su\Desktop\Image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7113" y="1928813"/>
            <a:ext cx="75469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5058" name="Picture 3" descr="C:\Users\Su\Desktop\Imagem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927225"/>
            <a:ext cx="75469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6082" name="Picture 2" descr="C:\Users\Su\Desktop\Image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927225"/>
            <a:ext cx="75469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7106" name="Picture 2" descr="C:\Users\Su\Desktop\Imagem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288" y="1928813"/>
            <a:ext cx="75469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8130" name="Picture 2" descr="C:\Users\Su\Desktop\Imagem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928813"/>
            <a:ext cx="7546975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-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Example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49154" name="Picture 2" descr="C:\Users\Su\Desktop\Imagem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288" y="1939925"/>
            <a:ext cx="7546975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Characteristics</a:t>
            </a:r>
            <a:endParaRPr lang="en-US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79388" y="1628775"/>
            <a:ext cx="8785225" cy="4968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b="1" smtClean="0"/>
              <a:t>Advantages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Insensitive to scaling of design variables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Simple implementation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Easily parallelized for concurrent processing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Derivative free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Very few algorithm parameters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Very efficient global search algorithm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b="1" smtClean="0"/>
              <a:t>Disadvantages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Tendency to a fast and premature convergence in mid optimum points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smtClean="0"/>
              <a:t>Slow convergence in refined search stage (weak local search ability)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53536"/>
            <a:ext cx="7931224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Different</a:t>
            </a:r>
            <a:r>
              <a:rPr lang="pt-PT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Approaches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2226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eaLnBrk="1" hangingPunct="1"/>
            <a:r>
              <a:rPr lang="en-US" sz="2600" b="1" smtClean="0"/>
              <a:t>Several approaches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2-D Otsu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Active Target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Adaptive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Adaptive Mutation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Adaptive PSO Guided by Acceleration Information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Attractive Repulsive Particle Swarm Optimization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Binary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Cooperative Multiple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Dynamic and Adjustable PSO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Extended Particle Swarms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i="1" smtClean="0"/>
              <a:t>…</a:t>
            </a:r>
          </a:p>
        </p:txBody>
      </p:sp>
      <p:sp>
        <p:nvSpPr>
          <p:cNvPr id="52227" name="Marcador de Posição de Conteúdo 2"/>
          <p:cNvSpPr txBox="1">
            <a:spLocks/>
          </p:cNvSpPr>
          <p:nvPr/>
        </p:nvSpPr>
        <p:spPr bwMode="auto">
          <a:xfrm>
            <a:off x="261938" y="6237288"/>
            <a:ext cx="84137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SzPct val="70000"/>
            </a:pPr>
            <a:r>
              <a:rPr lang="en-US" sz="1200">
                <a:latin typeface="Rockwell" pitchFamily="18" charset="0"/>
              </a:rPr>
              <a:t>Davoud Sedighizadeh and Ellips Masehian, “Particle Swarm Optimization Methods, Taxonomy and Applications”.</a:t>
            </a:r>
          </a:p>
          <a:p>
            <a:pPr marL="342900" indent="-342900">
              <a:buClr>
                <a:schemeClr val="accent1"/>
              </a:buClr>
              <a:buSzPct val="70000"/>
            </a:pPr>
            <a:r>
              <a:rPr lang="en-US" sz="1200">
                <a:latin typeface="Rockwell" pitchFamily="18" charset="0"/>
              </a:rPr>
              <a:t>International Journal of Computer Theory and Engineering, Vol. 1, No. 5, December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Marcador de Posição de Conteúdo 2"/>
          <p:cNvSpPr>
            <a:spLocks noGrp="1"/>
          </p:cNvSpPr>
          <p:nvPr>
            <p:ph idx="1"/>
          </p:nvPr>
        </p:nvSpPr>
        <p:spPr>
          <a:xfrm>
            <a:off x="395288" y="1646238"/>
            <a:ext cx="8435975" cy="4525962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 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i="1" smtClean="0"/>
              <a:t>	On solving Multiobjective Bin Packing Problem Using Particle Swarm Optimization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i="1" smtClean="0"/>
              <a:t>	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US" sz="2400" smtClean="0"/>
              <a:t> D.S Liu, K.C. Tan, C.K. Goh and W.K. Ho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US" sz="2400" smtClean="0"/>
              <a:t>2006 - IEEE Congress on Evolutionary Computation</a:t>
            </a:r>
          </a:p>
          <a:p>
            <a:pPr algn="r" eaLnBrk="1" hangingPunct="1">
              <a:buFont typeface="Wingdings 2" pitchFamily="18" charset="2"/>
              <a:buNone/>
            </a:pPr>
            <a:endParaRPr lang="en-US" sz="2400" smtClean="0"/>
          </a:p>
          <a:p>
            <a:pPr algn="r"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First implementation of PSO for BPP</a:t>
            </a:r>
          </a:p>
          <a:p>
            <a:pPr algn="r" eaLnBrk="1" hangingPunct="1">
              <a:buFont typeface="Wingdings 2" pitchFamily="18" charset="2"/>
              <a:buNone/>
            </a:pPr>
            <a:endParaRPr lang="en-US" sz="2400" smtClean="0"/>
          </a:p>
          <a:p>
            <a:pPr algn="r" eaLnBrk="1" hangingPunct="1">
              <a:buFont typeface="Wingdings 2" pitchFamily="18" charset="2"/>
              <a:buNone/>
            </a:pPr>
            <a:endParaRPr lang="en-US" sz="2400" smtClean="0"/>
          </a:p>
          <a:p>
            <a:pPr algn="r" eaLnBrk="1" hangingPunct="1">
              <a:buFont typeface="Wingdings 2" pitchFamily="18" charset="2"/>
              <a:buNone/>
            </a:pPr>
            <a:endParaRPr lang="en-US" sz="240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anchor="b">
            <a:normAutofit fontScale="90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algn="r" fontAlgn="auto">
              <a:spcAft>
                <a:spcPts val="0"/>
              </a:spcAft>
              <a:defRPr/>
            </a:pPr>
            <a:r>
              <a:rPr lang="en-US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PSO for the BPP</a:t>
            </a:r>
            <a:r>
              <a:rPr lang="pt-PT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br>
              <a:rPr lang="pt-PT" sz="4600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4600" b="1" u="sng" dirty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  <a:endParaRPr lang="pt-PT" sz="4600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212976"/>
            <a:ext cx="2636619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387" name="Marcador de Posição de Conteúdo 2"/>
          <p:cNvSpPr>
            <a:spLocks noGrp="1"/>
          </p:cNvSpPr>
          <p:nvPr>
            <p:ph idx="1"/>
          </p:nvPr>
        </p:nvSpPr>
        <p:spPr>
          <a:xfrm>
            <a:off x="323850" y="1530350"/>
            <a:ext cx="8434388" cy="15382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800" smtClean="0"/>
              <a:t> </a:t>
            </a:r>
            <a:r>
              <a:rPr lang="en-US" sz="2400" u="sng" smtClean="0"/>
              <a:t>Inspired from the nature</a:t>
            </a:r>
            <a:r>
              <a:rPr lang="en-US" sz="2400" smtClean="0"/>
              <a:t> social behavior and dynamic movements with communications of insects, birds and fish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3212976"/>
            <a:ext cx="3845151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Problem Formulation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5298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646238"/>
            <a:ext cx="7931150" cy="47355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Multi-Objective 2D BPP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Maximum of </a:t>
            </a:r>
            <a:r>
              <a:rPr lang="en-US" sz="2400" i="1" smtClean="0"/>
              <a:t>I</a:t>
            </a:r>
            <a:r>
              <a:rPr lang="en-US" sz="2400" smtClean="0"/>
              <a:t> bins with width </a:t>
            </a:r>
            <a:r>
              <a:rPr lang="en-US" sz="2400" i="1" smtClean="0"/>
              <a:t>W</a:t>
            </a:r>
            <a:r>
              <a:rPr lang="en-US" sz="2400" smtClean="0"/>
              <a:t> and height </a:t>
            </a:r>
            <a:r>
              <a:rPr lang="en-US" sz="2400" i="1" smtClean="0"/>
              <a:t>H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J items with </a:t>
            </a:r>
            <a:r>
              <a:rPr lang="en-US" sz="2400" i="1" smtClean="0"/>
              <a:t>w</a:t>
            </a:r>
            <a:r>
              <a:rPr lang="en-US" sz="2400" i="1" baseline="-25000" smtClean="0"/>
              <a:t>j </a:t>
            </a:r>
            <a:r>
              <a:rPr lang="en-US" sz="2400" i="1" smtClean="0"/>
              <a:t>≤ W</a:t>
            </a:r>
            <a:r>
              <a:rPr lang="en-US" sz="2400" smtClean="0"/>
              <a:t>, </a:t>
            </a:r>
            <a:r>
              <a:rPr lang="en-US" sz="2400" i="1" smtClean="0"/>
              <a:t>h</a:t>
            </a:r>
            <a:r>
              <a:rPr lang="en-US" sz="2400" i="1" baseline="-25000" smtClean="0"/>
              <a:t>j </a:t>
            </a:r>
            <a:r>
              <a:rPr lang="en-US" sz="2400" i="1" smtClean="0"/>
              <a:t>≤ H </a:t>
            </a:r>
            <a:r>
              <a:rPr lang="en-US" sz="2400" smtClean="0"/>
              <a:t>and weight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400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eaLnBrk="1" hangingPunct="1"/>
            <a:endParaRPr lang="en-US" sz="2400" i="1" baseline="-25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i="1" baseline="-25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smtClean="0"/>
              <a:t>Objectives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smtClean="0"/>
              <a:t>Minimize the number of bins used K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smtClean="0"/>
              <a:t>Minimize the average deviation between the overall centre of gravity and the desired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Initialization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9394" name="Marcador de Posição de Conteúdo 4"/>
          <p:cNvSpPr>
            <a:spLocks noGrp="1"/>
          </p:cNvSpPr>
          <p:nvPr>
            <p:ph idx="1"/>
          </p:nvPr>
        </p:nvSpPr>
        <p:spPr>
          <a:xfrm>
            <a:off x="317500" y="1989138"/>
            <a:ext cx="8507413" cy="430371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600" smtClean="0"/>
              <a:t>Usually generated randomly</a:t>
            </a:r>
          </a:p>
          <a:p>
            <a:pPr eaLnBrk="1" hangingPunct="1">
              <a:spcBef>
                <a:spcPts val="1200"/>
              </a:spcBef>
            </a:pPr>
            <a:r>
              <a:rPr lang="en-US" sz="2600" smtClean="0"/>
              <a:t>In this work: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smtClean="0"/>
              <a:t>Solution from Bottom Left Fill (BLF) heuristic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400" smtClean="0"/>
              <a:t>To sort the rectangles for BLF: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200" smtClean="0"/>
              <a:t>Random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200" smtClean="0"/>
              <a:t>According to a criteria (width, weight, area, perimeter..)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Initialization BLF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1442" name="CaixaDeTexto 8"/>
          <p:cNvSpPr txBox="1">
            <a:spLocks noChangeArrowheads="1"/>
          </p:cNvSpPr>
          <p:nvPr/>
        </p:nvSpPr>
        <p:spPr bwMode="auto">
          <a:xfrm>
            <a:off x="701675" y="3317875"/>
            <a:ext cx="3403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Rockwell" pitchFamily="18" charset="0"/>
              </a:rPr>
              <a:t>Item moved to the right if</a:t>
            </a:r>
          </a:p>
          <a:p>
            <a:pPr algn="ctr"/>
            <a:r>
              <a:rPr lang="en-US">
                <a:latin typeface="Rockwell" pitchFamily="18" charset="0"/>
              </a:rPr>
              <a:t> intersection detected at the top</a:t>
            </a:r>
            <a:endParaRPr lang="pt-PT">
              <a:latin typeface="Rockwell" pitchFamily="18" charset="0"/>
            </a:endParaRPr>
          </a:p>
        </p:txBody>
      </p:sp>
      <p:sp>
        <p:nvSpPr>
          <p:cNvPr id="61443" name="CaixaDeTexto 9"/>
          <p:cNvSpPr txBox="1">
            <a:spLocks noChangeArrowheads="1"/>
          </p:cNvSpPr>
          <p:nvPr/>
        </p:nvSpPr>
        <p:spPr bwMode="auto">
          <a:xfrm>
            <a:off x="4878388" y="4397375"/>
            <a:ext cx="35321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Rockwell" pitchFamily="18" charset="0"/>
              </a:rPr>
              <a:t>Item moved to the top if</a:t>
            </a:r>
          </a:p>
          <a:p>
            <a:pPr algn="ctr"/>
            <a:r>
              <a:rPr lang="en-US">
                <a:latin typeface="Rockwell" pitchFamily="18" charset="0"/>
              </a:rPr>
              <a:t> intersection detected at the right</a:t>
            </a:r>
            <a:endParaRPr lang="pt-PT">
              <a:latin typeface="Rockwell" pitchFamily="18" charset="0"/>
            </a:endParaRPr>
          </a:p>
        </p:txBody>
      </p:sp>
      <p:sp>
        <p:nvSpPr>
          <p:cNvPr id="61444" name="CaixaDeTexto 10"/>
          <p:cNvSpPr txBox="1">
            <a:spLocks noChangeArrowheads="1"/>
          </p:cNvSpPr>
          <p:nvPr/>
        </p:nvSpPr>
        <p:spPr bwMode="auto">
          <a:xfrm>
            <a:off x="414338" y="5934075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Rockwell" pitchFamily="18" charset="0"/>
              </a:rPr>
              <a:t>Item moved if there is a lower available space for insertion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1628775"/>
            <a:ext cx="326707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2850" y="2636838"/>
            <a:ext cx="3257550" cy="1728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700" y="4222750"/>
            <a:ext cx="3267075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exão em ângulos rectos 14"/>
          <p:cNvCxnSpPr>
            <a:stCxn id="11267" idx="1"/>
            <a:endCxn id="11268" idx="3"/>
          </p:cNvCxnSpPr>
          <p:nvPr/>
        </p:nvCxnSpPr>
        <p:spPr>
          <a:xfrm rot="10800000" flipV="1">
            <a:off x="4041775" y="3500438"/>
            <a:ext cx="981075" cy="155098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2466" name="Marcador de Posição de Conteúdo 3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1135062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sz="2800" smtClean="0"/>
              <a:t>Velocity depends on either </a:t>
            </a:r>
            <a:r>
              <a:rPr lang="en-US" sz="2800" i="1" smtClean="0"/>
              <a:t>pbest </a:t>
            </a:r>
            <a:r>
              <a:rPr lang="en-US" sz="2800" b="1" smtClean="0"/>
              <a:t>or</a:t>
            </a:r>
            <a:r>
              <a:rPr lang="en-US" sz="2800" i="1" smtClean="0"/>
              <a:t> gbest</a:t>
            </a:r>
            <a:r>
              <a:rPr lang="en-US" sz="2800" smtClean="0"/>
              <a:t>: never both at the same time</a:t>
            </a:r>
            <a:r>
              <a:rPr lang="en-US" sz="2800" i="1" smtClean="0"/>
              <a:t> </a:t>
            </a:r>
          </a:p>
          <a:p>
            <a:pPr eaLnBrk="1" hangingPunct="1"/>
            <a:endParaRPr lang="pt-PT" i="1" smtClean="0"/>
          </a:p>
        </p:txBody>
      </p:sp>
      <p:grpSp>
        <p:nvGrpSpPr>
          <p:cNvPr id="62467" name="Grupo 9"/>
          <p:cNvGrpSpPr>
            <a:grpSpLocks/>
          </p:cNvGrpSpPr>
          <p:nvPr/>
        </p:nvGrpSpPr>
        <p:grpSpPr bwMode="auto">
          <a:xfrm>
            <a:off x="468313" y="3141663"/>
            <a:ext cx="3743325" cy="2578100"/>
            <a:chOff x="1979712" y="2996952"/>
            <a:chExt cx="5040560" cy="3470550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79712" y="2996952"/>
              <a:ext cx="5040560" cy="34705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2474" name="Picture 3" descr="C:\Users\Su\Desktop\wrong_5.svg.me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76056" y="3717032"/>
              <a:ext cx="427040" cy="427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75" name="Picture 4" descr="C:\Users\Su\Desktop\600px-symbol_ok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48064" y="4869160"/>
              <a:ext cx="42862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468" name="Grupo 14"/>
          <p:cNvGrpSpPr>
            <a:grpSpLocks/>
          </p:cNvGrpSpPr>
          <p:nvPr/>
        </p:nvGrpSpPr>
        <p:grpSpPr bwMode="auto">
          <a:xfrm>
            <a:off x="4787900" y="3141663"/>
            <a:ext cx="3744913" cy="2578100"/>
            <a:chOff x="4572000" y="3356992"/>
            <a:chExt cx="3744416" cy="2578123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3356992"/>
              <a:ext cx="3744416" cy="25781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2471" name="Picture 3" descr="C:\Users\Su\Desktop\wrong_5.svg.med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872141" y="4725144"/>
              <a:ext cx="317230" cy="31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472" name="Picture 4" descr="C:\Users\Su\Desktop\600px-symbol_ok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876256" y="3902679"/>
              <a:ext cx="318409" cy="318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Marcador de Posição de Conteúdo 3"/>
          <p:cNvSpPr txBox="1">
            <a:spLocks/>
          </p:cNvSpPr>
          <p:nvPr/>
        </p:nvSpPr>
        <p:spPr>
          <a:xfrm>
            <a:off x="374848" y="5733256"/>
            <a:ext cx="8229600" cy="6306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indent="-292100" algn="ctr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en-US" sz="3200" dirty="0">
                <a:latin typeface="+mn-lt"/>
              </a:rPr>
              <a:t> </a:t>
            </a:r>
            <a:r>
              <a:rPr lang="en-US" sz="26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</a:rPr>
              <a:t>OR</a:t>
            </a:r>
            <a:endParaRPr lang="en-US" sz="2600" i="1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+mn-lt"/>
            </a:endParaRPr>
          </a:p>
          <a:p>
            <a:pPr marL="292100" indent="-29210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defRPr/>
            </a:pPr>
            <a:endParaRPr lang="pt-PT" sz="32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284663" y="1552575"/>
            <a:ext cx="4167187" cy="4684713"/>
          </a:xfr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539750" y="1700213"/>
            <a:ext cx="3600450" cy="4386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1</a:t>
            </a:r>
            <a:r>
              <a:rPr lang="en-US" sz="2000" baseline="30000" dirty="0">
                <a:latin typeface="+mn-lt"/>
              </a:rPr>
              <a:t>st</a:t>
            </a:r>
            <a:r>
              <a:rPr lang="en-US" sz="2000" dirty="0">
                <a:latin typeface="+mn-lt"/>
              </a:rPr>
              <a:t> Stage:</a:t>
            </a:r>
          </a:p>
          <a:p>
            <a:pPr marL="216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Partial Swap between 2 bins</a:t>
            </a:r>
          </a:p>
          <a:p>
            <a:pPr marL="216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Merge 2 bins</a:t>
            </a:r>
          </a:p>
          <a:p>
            <a:pPr marL="216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Split 1 bin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nd</a:t>
            </a:r>
            <a:r>
              <a:rPr lang="en-US" sz="2000" dirty="0">
                <a:latin typeface="+mn-lt"/>
              </a:rPr>
              <a:t> Stage:</a:t>
            </a:r>
          </a:p>
          <a:p>
            <a:pPr marL="216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 Random rotation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3</a:t>
            </a:r>
            <a:r>
              <a:rPr lang="en-US" sz="2000" baseline="30000" dirty="0">
                <a:latin typeface="+mn-lt"/>
              </a:rPr>
              <a:t>rd</a:t>
            </a:r>
            <a:r>
              <a:rPr lang="en-US" sz="2000" dirty="0">
                <a:latin typeface="+mn-lt"/>
              </a:rPr>
              <a:t> Stage:</a:t>
            </a:r>
          </a:p>
          <a:p>
            <a:pPr marL="216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</a:rPr>
              <a:t>  Random shuffle</a:t>
            </a:r>
          </a:p>
        </p:txBody>
      </p:sp>
      <p:sp>
        <p:nvSpPr>
          <p:cNvPr id="63492" name="CaixaDeTexto 4"/>
          <p:cNvSpPr txBox="1">
            <a:spLocks noChangeArrowheads="1"/>
          </p:cNvSpPr>
          <p:nvPr/>
        </p:nvSpPr>
        <p:spPr bwMode="auto">
          <a:xfrm>
            <a:off x="4365625" y="6300788"/>
            <a:ext cx="4032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Rockwell" pitchFamily="18" charset="0"/>
              </a:rPr>
              <a:t>Mutation modes for a single particle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Algorithm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4515" name="CaixaDeTexto 5"/>
          <p:cNvSpPr txBox="1">
            <a:spLocks noChangeArrowheads="1"/>
          </p:cNvSpPr>
          <p:nvPr/>
        </p:nvSpPr>
        <p:spPr bwMode="auto">
          <a:xfrm>
            <a:off x="2987675" y="6237288"/>
            <a:ext cx="4032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Rockwell" pitchFamily="18" charset="0"/>
              </a:rPr>
              <a:t>The flowchart of HMOPSO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39750" y="2565400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PT" b="1"/>
              <a:t>H </a:t>
            </a:r>
            <a:r>
              <a:rPr lang="pt-PT">
                <a:latin typeface="Rockwell" pitchFamily="18" charset="0"/>
              </a:rPr>
              <a:t>hybrid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39750" y="3070225"/>
            <a:ext cx="208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PT" b="1"/>
              <a:t>M </a:t>
            </a:r>
            <a:r>
              <a:rPr lang="pt-PT"/>
              <a:t>multi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39750" y="4510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b="1"/>
              <a:t>S </a:t>
            </a:r>
            <a:r>
              <a:rPr lang="pt-PT"/>
              <a:t>swarm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39750" y="3533775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b="1"/>
              <a:t>O</a:t>
            </a:r>
            <a:r>
              <a:rPr lang="pt-PT"/>
              <a:t> objective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39750" y="4005263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b="1"/>
              <a:t>P </a:t>
            </a:r>
            <a:r>
              <a:rPr lang="pt-PT"/>
              <a:t>particle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39750" y="49418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PT" b="1"/>
              <a:t>O </a:t>
            </a:r>
            <a:r>
              <a:rPr lang="pt-PT"/>
              <a:t>optimization</a:t>
            </a:r>
          </a:p>
        </p:txBody>
      </p:sp>
      <p:pic>
        <p:nvPicPr>
          <p:cNvPr id="6452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557338"/>
            <a:ext cx="3408363" cy="46101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Problem Formulation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557338"/>
            <a:ext cx="7931150" cy="502285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600" dirty="0" smtClean="0"/>
              <a:t>6 classes with 20 instances randomly generated</a:t>
            </a: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600" dirty="0" smtClean="0"/>
              <a:t>Size range:</a:t>
            </a:r>
          </a:p>
          <a:p>
            <a:pPr marL="640080"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Class 1: [0, 100]</a:t>
            </a:r>
          </a:p>
          <a:p>
            <a:pPr marL="640080"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Class 2: [0, 25]</a:t>
            </a:r>
          </a:p>
          <a:p>
            <a:pPr marL="640080"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Class 3: [0, 50]</a:t>
            </a:r>
          </a:p>
          <a:p>
            <a:pPr marL="640080"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Class 4: [0, 75]</a:t>
            </a:r>
          </a:p>
          <a:p>
            <a:pPr marL="640080"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Class 5: [25, 75]</a:t>
            </a:r>
          </a:p>
          <a:p>
            <a:pPr marL="640080"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smtClean="0"/>
              <a:t>Class 6: [25, 50]</a:t>
            </a:r>
          </a:p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600" dirty="0" smtClean="0"/>
              <a:t>Class 2: small items → more difficult to pack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Simulation Results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5538" name="Marcador de Posição de Conteúdo 4"/>
          <p:cNvSpPr>
            <a:spLocks noGrp="1"/>
          </p:cNvSpPr>
          <p:nvPr>
            <p:ph idx="1"/>
          </p:nvPr>
        </p:nvSpPr>
        <p:spPr>
          <a:xfrm>
            <a:off x="457200" y="1430338"/>
            <a:ext cx="7931150" cy="2717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300"/>
              </a:spcAft>
            </a:pPr>
            <a:r>
              <a:rPr lang="en-US" sz="2400" smtClean="0"/>
              <a:t>Comparison with 2 other methods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smtClean="0"/>
              <a:t>MOPSO (Multiobjective PSO) from [1]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smtClean="0"/>
              <a:t>MOEA (Multiobjective Evolutionary Algorithm) from [2]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Definition of parameters:</a:t>
            </a:r>
            <a:endParaRPr lang="en-US" sz="2400" i="1" baseline="-25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Marcador de Posição de Conteúdo 2"/>
          <p:cNvSpPr txBox="1">
            <a:spLocks/>
          </p:cNvSpPr>
          <p:nvPr/>
        </p:nvSpPr>
        <p:spPr bwMode="auto">
          <a:xfrm>
            <a:off x="365125" y="5589588"/>
            <a:ext cx="841375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Rockwell" pitchFamily="18" charset="0"/>
              </a:rPr>
              <a:t>[1] Wang, K. P., Huang, L., Zhou C. G. and Pang, W., “Particle Swarm Optimization for Traveling Salesman Problem,” </a:t>
            </a:r>
            <a:r>
              <a:rPr lang="en-US" sz="1200" i="1">
                <a:latin typeface="Rockwell" pitchFamily="18" charset="0"/>
              </a:rPr>
              <a:t>International Conference on Machine Learning and Cybernetics, vol. 3, pp. </a:t>
            </a:r>
            <a:r>
              <a:rPr lang="en-US" sz="1200">
                <a:latin typeface="Rockwell" pitchFamily="18" charset="0"/>
              </a:rPr>
              <a:t>1583-1585, 2003.</a:t>
            </a:r>
          </a:p>
        </p:txBody>
      </p:sp>
      <p:sp>
        <p:nvSpPr>
          <p:cNvPr id="65540" name="Marcador de Posição de Conteúdo 2"/>
          <p:cNvSpPr txBox="1">
            <a:spLocks/>
          </p:cNvSpPr>
          <p:nvPr/>
        </p:nvSpPr>
        <p:spPr bwMode="auto">
          <a:xfrm>
            <a:off x="365125" y="6092825"/>
            <a:ext cx="841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Rockwell" pitchFamily="18" charset="0"/>
              </a:rPr>
              <a:t>[2] Tan, K. C., Lee, T. H., Chew, Y. H., and Lee, L. H., “A hybrid multiobjective evolutionary algorithm for solving truck and trailer vehicle routing problems,” </a:t>
            </a:r>
            <a:r>
              <a:rPr lang="en-US" sz="1200" i="1">
                <a:latin typeface="Rockwell" pitchFamily="18" charset="0"/>
              </a:rPr>
              <a:t>IEEE Congress on Evolutionary Computation, vol. 3, pp. 2134-2141, 2003.</a:t>
            </a:r>
            <a:endParaRPr lang="en-US" sz="1200">
              <a:latin typeface="Rockwell" pitchFamily="18" charset="0"/>
            </a:endParaRPr>
          </a:p>
        </p:txBody>
      </p:sp>
      <p:pic>
        <p:nvPicPr>
          <p:cNvPr id="1026" name="Picture 2" descr="C:\Users\Su\Desktop\parameters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lum contrast="10000"/>
          </a:blip>
          <a:srcRect/>
          <a:stretch>
            <a:fillRect/>
          </a:stretch>
        </p:blipFill>
        <p:spPr bwMode="auto">
          <a:xfrm>
            <a:off x="2483768" y="3678883"/>
            <a:ext cx="4182120" cy="1717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Simulation Results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7" name="Marcador de Posição de Conteúdo 4"/>
          <p:cNvSpPr>
            <a:spLocks noGrp="1"/>
          </p:cNvSpPr>
          <p:nvPr>
            <p:ph idx="1"/>
          </p:nvPr>
        </p:nvSpPr>
        <p:spPr>
          <a:xfrm>
            <a:off x="606425" y="1628775"/>
            <a:ext cx="7931150" cy="4662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smtClean="0"/>
              <a:t>Comparison on the performance of metaheuristic  algorithms against the branch and bound method (BB) on single objective BPP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sz="2400" smtClean="0"/>
              <a:t>Results for each algorithm in 10 runs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sz="2400" smtClean="0"/>
              <a:t>Proposed method (HMOPSO) capable of evolving more optimal solution as compared to BB in 5 out of 6 classes of test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Simulation Results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7587" name="CaixaDeTexto 7"/>
          <p:cNvSpPr txBox="1">
            <a:spLocks noChangeArrowheads="1"/>
          </p:cNvSpPr>
          <p:nvPr/>
        </p:nvSpPr>
        <p:spPr bwMode="auto">
          <a:xfrm>
            <a:off x="2409825" y="6165850"/>
            <a:ext cx="4333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Rockwell" pitchFamily="18" charset="0"/>
              </a:rPr>
              <a:t>Number of optimal solution obtained</a:t>
            </a:r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1557338"/>
            <a:ext cx="4054475" cy="46259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557338"/>
            <a:ext cx="4059238" cy="46259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3995738" y="2852738"/>
            <a:ext cx="360362" cy="288925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995738" y="4437063"/>
            <a:ext cx="360362" cy="288925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2411413" y="4437063"/>
            <a:ext cx="360362" cy="288925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3995738" y="5949950"/>
            <a:ext cx="360362" cy="288925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795963" y="2852738"/>
            <a:ext cx="360362" cy="288925"/>
          </a:xfrm>
          <a:prstGeom prst="ellipse">
            <a:avLst/>
          </a:prstGeom>
          <a:solidFill>
            <a:srgbClr val="FF00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8243888" y="4437063"/>
            <a:ext cx="360362" cy="288925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8243888" y="5949950"/>
            <a:ext cx="360362" cy="288925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395288" y="537368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>
                <a:latin typeface="Rockwell" pitchFamily="18" charset="0"/>
              </a:rPr>
              <a:t> 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141663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141663"/>
            <a:ext cx="2497138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1863" y="3141663"/>
            <a:ext cx="2498725" cy="16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Marcador de Posição de Conteúdo 2"/>
          <p:cNvSpPr>
            <a:spLocks noGrp="1"/>
          </p:cNvSpPr>
          <p:nvPr>
            <p:ph idx="1"/>
          </p:nvPr>
        </p:nvSpPr>
        <p:spPr>
          <a:xfrm>
            <a:off x="323850" y="1530350"/>
            <a:ext cx="8434388" cy="1393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800" smtClean="0"/>
              <a:t> </a:t>
            </a:r>
            <a:r>
              <a:rPr lang="pt-BR" sz="2400" smtClean="0"/>
              <a:t>In 1986, Craig Reynolds described this </a:t>
            </a:r>
            <a:r>
              <a:rPr lang="en-US" sz="2400" smtClean="0"/>
              <a:t>process</a:t>
            </a:r>
            <a:r>
              <a:rPr lang="pt-BR" sz="2400" smtClean="0"/>
              <a:t> in 3 simple </a:t>
            </a:r>
            <a:r>
              <a:rPr lang="en-US" sz="2400" smtClean="0"/>
              <a:t>behaviors:</a:t>
            </a:r>
          </a:p>
        </p:txBody>
      </p:sp>
      <p:sp>
        <p:nvSpPr>
          <p:cNvPr id="18439" name="Rectângulo 13"/>
          <p:cNvSpPr>
            <a:spLocks noChangeArrowheads="1"/>
          </p:cNvSpPr>
          <p:nvPr/>
        </p:nvSpPr>
        <p:spPr bwMode="auto">
          <a:xfrm>
            <a:off x="468313" y="5013325"/>
            <a:ext cx="25193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Separation</a:t>
            </a:r>
            <a:endParaRPr lang="en-US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avoid crowding local flockmates </a:t>
            </a:r>
            <a:endParaRPr lang="pt-PT" sz="1600">
              <a:latin typeface="Rockwell" pitchFamily="18" charset="0"/>
            </a:endParaRPr>
          </a:p>
        </p:txBody>
      </p:sp>
      <p:sp>
        <p:nvSpPr>
          <p:cNvPr id="18440" name="Rectângulo 14"/>
          <p:cNvSpPr>
            <a:spLocks noChangeArrowheads="1"/>
          </p:cNvSpPr>
          <p:nvPr/>
        </p:nvSpPr>
        <p:spPr bwMode="auto">
          <a:xfrm>
            <a:off x="3203575" y="5013325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Alignment</a:t>
            </a:r>
            <a:endParaRPr lang="en-US" u="sng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move towards the average heading of local flockmates </a:t>
            </a:r>
            <a:endParaRPr lang="pt-PT" sz="1600">
              <a:latin typeface="Rockwell" pitchFamily="18" charset="0"/>
            </a:endParaRPr>
          </a:p>
        </p:txBody>
      </p:sp>
      <p:sp>
        <p:nvSpPr>
          <p:cNvPr id="18441" name="Rectângulo 15"/>
          <p:cNvSpPr>
            <a:spLocks noChangeArrowheads="1"/>
          </p:cNvSpPr>
          <p:nvPr/>
        </p:nvSpPr>
        <p:spPr bwMode="auto">
          <a:xfrm>
            <a:off x="6011863" y="5013325"/>
            <a:ext cx="26638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u="sng">
                <a:latin typeface="Rockwell" pitchFamily="18" charset="0"/>
              </a:rPr>
              <a:t>Cohesion</a:t>
            </a:r>
            <a:endParaRPr lang="en-US" u="sng">
              <a:latin typeface="Rockwell" pitchFamily="18" charset="0"/>
            </a:endParaRPr>
          </a:p>
          <a:p>
            <a:r>
              <a:rPr lang="en-US" sz="1600">
                <a:latin typeface="Rockwell" pitchFamily="18" charset="0"/>
              </a:rPr>
              <a:t>move toward the average position of local flockmates </a:t>
            </a:r>
            <a:endParaRPr lang="pt-PT" sz="160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Simulation Results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68610" name="Marcador de Posição de Conteúdo 4"/>
          <p:cNvSpPr>
            <a:spLocks noGrp="1"/>
          </p:cNvSpPr>
          <p:nvPr>
            <p:ph idx="1"/>
          </p:nvPr>
        </p:nvSpPr>
        <p:spPr>
          <a:xfrm>
            <a:off x="250825" y="1458913"/>
            <a:ext cx="8569325" cy="46624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smtClean="0"/>
              <a:t>Computational Efficiency</a:t>
            </a:r>
          </a:p>
          <a:p>
            <a:pPr lvl="1" eaLnBrk="1" hangingPunct="1"/>
            <a:r>
              <a:rPr lang="en-US" sz="2000" smtClean="0"/>
              <a:t>stop after 1000 iterations or no improvement in last 5 generations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smtClean="0"/>
              <a:t>MOPSO obtained inferior results compared to the other two</a:t>
            </a:r>
          </a:p>
        </p:txBody>
      </p:sp>
      <p:pic>
        <p:nvPicPr>
          <p:cNvPr id="3074" name="Picture 2" descr="C:\Users\Su\Desktop\compuation_ti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3097213"/>
            <a:ext cx="5172075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PSO for the BPP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:</a:t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Conclusions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7" name="Marcador de Posição de Conteúdo 4"/>
          <p:cNvSpPr>
            <a:spLocks noGrp="1"/>
          </p:cNvSpPr>
          <p:nvPr>
            <p:ph idx="1"/>
          </p:nvPr>
        </p:nvSpPr>
        <p:spPr>
          <a:xfrm>
            <a:off x="395288" y="1473200"/>
            <a:ext cx="8280400" cy="5113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Aft>
                <a:spcPts val="600"/>
              </a:spcAft>
            </a:pPr>
            <a:r>
              <a:rPr lang="en-US" sz="2200" smtClean="0"/>
              <a:t>Presentation of a mathematical model for MOBPP-2D</a:t>
            </a:r>
          </a:p>
          <a:p>
            <a:pPr eaLnBrk="1" hangingPunct="1">
              <a:lnSpc>
                <a:spcPct val="140000"/>
              </a:lnSpc>
              <a:spcAft>
                <a:spcPts val="600"/>
              </a:spcAft>
            </a:pPr>
            <a:r>
              <a:rPr lang="en-US" sz="2200" smtClean="0"/>
              <a:t>MOBPP-2D solved by the proposed HMOPSO</a:t>
            </a:r>
          </a:p>
          <a:p>
            <a:pPr eaLnBrk="1" hangingPunct="1">
              <a:lnSpc>
                <a:spcPct val="140000"/>
              </a:lnSpc>
              <a:spcAft>
                <a:spcPts val="600"/>
              </a:spcAft>
            </a:pPr>
            <a:r>
              <a:rPr lang="en-US" sz="2200" smtClean="0"/>
              <a:t>BLF chosen as the decoding heuristic</a:t>
            </a:r>
          </a:p>
          <a:p>
            <a:pPr eaLnBrk="1" hangingPunct="1">
              <a:lnSpc>
                <a:spcPct val="140000"/>
              </a:lnSpc>
              <a:spcAft>
                <a:spcPts val="600"/>
              </a:spcAft>
            </a:pPr>
            <a:r>
              <a:rPr lang="en-US" sz="2200" smtClean="0"/>
              <a:t>HMOPSO is a robust search optimization algorithm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smtClean="0"/>
              <a:t>Creation of variable length data structure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smtClean="0"/>
              <a:t>Specialized mutation operator</a:t>
            </a:r>
          </a:p>
          <a:p>
            <a:pPr eaLnBrk="1" hangingPunct="1">
              <a:lnSpc>
                <a:spcPct val="140000"/>
              </a:lnSpc>
              <a:spcAft>
                <a:spcPts val="600"/>
              </a:spcAft>
            </a:pPr>
            <a:r>
              <a:rPr lang="en-US" sz="2200" smtClean="0"/>
              <a:t>HMOPSO performs consistently well with the best average performance on the performance metric</a:t>
            </a:r>
          </a:p>
          <a:p>
            <a:pPr eaLnBrk="1" hangingPunct="1">
              <a:lnSpc>
                <a:spcPct val="140000"/>
              </a:lnSpc>
              <a:spcAft>
                <a:spcPts val="600"/>
              </a:spcAft>
            </a:pPr>
            <a:r>
              <a:rPr lang="en-US" sz="2200" smtClean="0"/>
              <a:t>Outperforms MOPSO and MOEA in most of the test cases used in this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u\Desktop\12123233985zwAUl8.jpg"/>
          <p:cNvPicPr>
            <a:picLocks noChangeAspect="1" noChangeArrowheads="1"/>
          </p:cNvPicPr>
          <p:nvPr/>
        </p:nvPicPr>
        <p:blipFill>
          <a:blip r:embed="rId2"/>
          <a:srcRect b="19656"/>
          <a:stretch>
            <a:fillRect/>
          </a:stretch>
        </p:blipFill>
        <p:spPr bwMode="auto">
          <a:xfrm>
            <a:off x="1205200" y="3140968"/>
            <a:ext cx="6765088" cy="3545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908720"/>
            <a:ext cx="7772400" cy="1470025"/>
          </a:xfrm>
        </p:spPr>
        <p:txBody>
          <a:bodyPr>
            <a:normAutofit fontScale="90000"/>
          </a:bodyPr>
          <a:lstStyle/>
          <a:p>
            <a:pPr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Particle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Swarm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Optimization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</a:t>
            </a:r>
            <a:endParaRPr lang="pt-PT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7" name="Rectângulo 6"/>
          <p:cNvSpPr/>
          <p:nvPr/>
        </p:nvSpPr>
        <p:spPr>
          <a:xfrm>
            <a:off x="3131838" y="2564904"/>
            <a:ext cx="2880322" cy="450892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chemeClr val="bg1">
                      <a:lumMod val="75000"/>
                      <a:lumOff val="25000"/>
                      <a:alpha val="40000"/>
                    </a:schemeClr>
                  </a:glow>
                </a:effectLst>
                <a:latin typeface="+mn-lt"/>
              </a:rPr>
              <a:t>?</a:t>
            </a:r>
            <a:endParaRPr lang="pt-PT" sz="287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chemeClr val="bg1">
                    <a:lumMod val="75000"/>
                    <a:lumOff val="25000"/>
                    <a:alpha val="40000"/>
                  </a:schemeClr>
                </a:glo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Origins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0482" name="Marcador de Posição de Conteúdo 2"/>
          <p:cNvSpPr>
            <a:spLocks noGrp="1"/>
          </p:cNvSpPr>
          <p:nvPr>
            <p:ph idx="1"/>
          </p:nvPr>
        </p:nvSpPr>
        <p:spPr>
          <a:xfrm>
            <a:off x="425450" y="4076700"/>
            <a:ext cx="8291513" cy="2232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400" smtClean="0"/>
              <a:t>Application to optimization:  </a:t>
            </a:r>
            <a:r>
              <a:rPr lang="en-US" sz="2400" u="sng" smtClean="0"/>
              <a:t>Particle Swarm Optimization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400" smtClean="0"/>
              <a:t>Proposed by </a:t>
            </a:r>
            <a:r>
              <a:rPr lang="pt-BR" sz="2400" smtClean="0"/>
              <a:t>James </a:t>
            </a:r>
            <a:r>
              <a:rPr lang="en-US" sz="2400" smtClean="0"/>
              <a:t>Kennedy &amp; </a:t>
            </a:r>
            <a:r>
              <a:rPr lang="pt-BR" sz="2400" smtClean="0"/>
              <a:t>Russell </a:t>
            </a:r>
            <a:r>
              <a:rPr lang="en-US" sz="2400" smtClean="0"/>
              <a:t>Eberhart (1995)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sz="2400" smtClean="0"/>
              <a:t>Combines </a:t>
            </a:r>
            <a:r>
              <a:rPr lang="en-US" sz="2400" u="sng" smtClean="0"/>
              <a:t>self-experiences</a:t>
            </a:r>
            <a:r>
              <a:rPr lang="en-US" sz="2400" smtClean="0"/>
              <a:t> with </a:t>
            </a:r>
            <a:r>
              <a:rPr lang="en-US" sz="2400" u="sng" smtClean="0"/>
              <a:t>social experiences</a:t>
            </a:r>
          </a:p>
        </p:txBody>
      </p:sp>
      <p:pic>
        <p:nvPicPr>
          <p:cNvPr id="2050" name="Picture 2" descr="C:\Users\Su\Desktop\12123233985zwAUl8.jpg"/>
          <p:cNvPicPr>
            <a:picLocks noChangeAspect="1" noChangeArrowheads="1"/>
          </p:cNvPicPr>
          <p:nvPr/>
        </p:nvPicPr>
        <p:blipFill>
          <a:blip r:embed="rId3"/>
          <a:srcRect b="19656"/>
          <a:stretch>
            <a:fillRect/>
          </a:stretch>
        </p:blipFill>
        <p:spPr bwMode="auto">
          <a:xfrm>
            <a:off x="2051720" y="1612144"/>
            <a:ext cx="5116116" cy="268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288" y="1628775"/>
            <a:ext cx="5256212" cy="4735513"/>
          </a:xfrm>
        </p:spPr>
        <p:txBody>
          <a:bodyPr>
            <a:normAutofit fontScale="92500"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Uses a number of agents (</a:t>
            </a:r>
            <a:r>
              <a:rPr lang="en-US" sz="2400" b="1" dirty="0" smtClean="0"/>
              <a:t>particles</a:t>
            </a:r>
            <a:r>
              <a:rPr lang="en-US" sz="2400" dirty="0" smtClean="0"/>
              <a:t>) that constitute a swarm moving around in the search space looking for the best solution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 smtClean="0"/>
              <a:t>Each particle in search space adjusts its “flying” according to its own flying experience as well as the flying experience of other particles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r="39237"/>
          <a:stretch>
            <a:fillRect/>
          </a:stretch>
        </p:blipFill>
        <p:spPr bwMode="auto">
          <a:xfrm>
            <a:off x="5724128" y="1981176"/>
            <a:ext cx="3096344" cy="3824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4578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069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Collection of flying particles (swarm) - Changing solutions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Search area - Possible solutions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Movement towards a promising area to get the global optimum</a:t>
            </a: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sz="2400" smtClean="0"/>
              <a:t>Each particle keeps track: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smtClean="0"/>
              <a:t>its best solution, personal best, </a:t>
            </a:r>
            <a:r>
              <a:rPr lang="en-US" sz="1900" i="1" u="sng" smtClean="0"/>
              <a:t>pbest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smtClean="0"/>
              <a:t>the best value of any particle, global best, </a:t>
            </a:r>
            <a:r>
              <a:rPr lang="en-US" sz="1900" i="1" u="sng" smtClean="0"/>
              <a:t>gbest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to </a:t>
            </a:r>
            <a:r>
              <a:rPr lang="pt-PT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the</a:t>
            </a:r>
            <a:r>
              <a:rPr lang="pt-PT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 PSO: </a:t>
            </a:r>
            <a:r>
              <a:rPr lang="pt-PT" b="1" u="sng" dirty="0" err="1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Concept</a:t>
            </a:r>
            <a:endParaRPr lang="pt-PT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6626" name="Marcador de Posição de Conteúdo 2"/>
          <p:cNvSpPr>
            <a:spLocks noGrp="1"/>
          </p:cNvSpPr>
          <p:nvPr>
            <p:ph idx="1"/>
          </p:nvPr>
        </p:nvSpPr>
        <p:spPr>
          <a:xfrm>
            <a:off x="323850" y="1524696"/>
            <a:ext cx="8424863" cy="1422152"/>
          </a:xfrm>
        </p:spPr>
        <p:txBody>
          <a:bodyPr/>
          <a:lstStyle/>
          <a:p>
            <a:pPr eaLnBrk="1">
              <a:buClr>
                <a:srgbClr val="72A376"/>
              </a:buClr>
            </a:pPr>
            <a:r>
              <a:rPr lang="en-US" sz="2600" dirty="0" smtClean="0">
                <a:solidFill>
                  <a:srgbClr val="FFFFFF"/>
                </a:solidFill>
              </a:rPr>
              <a:t>Each particle adjusts its travelling speed dynamically corresponding to the flying experiences of itself and its colleagues</a:t>
            </a:r>
          </a:p>
        </p:txBody>
      </p:sp>
      <p:sp>
        <p:nvSpPr>
          <p:cNvPr id="26627" name="Rectângulo 4"/>
          <p:cNvSpPr>
            <a:spLocks noChangeArrowheads="1"/>
          </p:cNvSpPr>
          <p:nvPr/>
        </p:nvSpPr>
        <p:spPr bwMode="auto">
          <a:xfrm>
            <a:off x="376085" y="2780928"/>
            <a:ext cx="4033838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 sz="2000" dirty="0">
                <a:latin typeface="Rockwell" pitchFamily="18" charset="0"/>
              </a:rPr>
              <a:t>Each particle modifies its position according to:</a:t>
            </a:r>
          </a:p>
          <a:p>
            <a:pPr marL="749300" lvl="1" indent="-292100"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its current position</a:t>
            </a:r>
          </a:p>
          <a:p>
            <a:pPr marL="749300" lvl="2" indent="-292100"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its current velocity</a:t>
            </a:r>
          </a:p>
          <a:p>
            <a:pPr marL="749300" lvl="2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the distance between its current position and </a:t>
            </a:r>
            <a:r>
              <a:rPr lang="en-US" i="1" u="sng" dirty="0" err="1">
                <a:latin typeface="Rockwell" pitchFamily="18" charset="0"/>
              </a:rPr>
              <a:t>pbest</a:t>
            </a:r>
            <a:endParaRPr lang="en-US" i="1" u="sng" dirty="0">
              <a:latin typeface="Rockwell" pitchFamily="18" charset="0"/>
            </a:endParaRPr>
          </a:p>
          <a:p>
            <a:pPr marL="749300" lvl="2" indent="-2921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SzPct val="70000"/>
              <a:buFont typeface="Arial" charset="0"/>
              <a:buChar char="•"/>
            </a:pPr>
            <a:r>
              <a:rPr lang="en-US" dirty="0">
                <a:latin typeface="Rockwell" pitchFamily="18" charset="0"/>
              </a:rPr>
              <a:t>the distance between its current position and </a:t>
            </a:r>
            <a:r>
              <a:rPr lang="en-US" i="1" u="sng" dirty="0" err="1">
                <a:latin typeface="Rockwell" pitchFamily="18" charset="0"/>
              </a:rPr>
              <a:t>gbest</a:t>
            </a:r>
            <a:endParaRPr lang="en-US" i="1" u="sng" dirty="0">
              <a:latin typeface="Rockwell" pitchFamily="18" charset="0"/>
            </a:endParaRP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3644900"/>
            <a:ext cx="4200525" cy="24923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Introduction to the PSO: </a:t>
            </a:r>
            <a:r>
              <a:rPr lang="en-US" b="1" u="sng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Algorithm - Neighborhood</a:t>
            </a:r>
            <a:endParaRPr lang="en-US" b="1" u="sng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r="3106" b="4703"/>
          <a:stretch>
            <a:fillRect/>
          </a:stretch>
        </p:blipFill>
        <p:spPr bwMode="auto">
          <a:xfrm>
            <a:off x="1193800" y="1747838"/>
            <a:ext cx="6546850" cy="4344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675" name="Group 35"/>
          <p:cNvGrpSpPr>
            <a:grpSpLocks/>
          </p:cNvGrpSpPr>
          <p:nvPr/>
        </p:nvGrpSpPr>
        <p:grpSpPr bwMode="auto">
          <a:xfrm>
            <a:off x="1981200" y="1900238"/>
            <a:ext cx="5257800" cy="3810000"/>
            <a:chOff x="1248" y="1152"/>
            <a:chExt cx="3312" cy="2400"/>
          </a:xfrm>
        </p:grpSpPr>
        <p:sp>
          <p:nvSpPr>
            <p:cNvPr id="28692" name="Oval 5"/>
            <p:cNvSpPr>
              <a:spLocks noChangeArrowheads="1"/>
            </p:cNvSpPr>
            <p:nvPr/>
          </p:nvSpPr>
          <p:spPr bwMode="auto">
            <a:xfrm>
              <a:off x="1248" y="244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3" name="Oval 6"/>
            <p:cNvSpPr>
              <a:spLocks noChangeArrowheads="1"/>
            </p:cNvSpPr>
            <p:nvPr/>
          </p:nvSpPr>
          <p:spPr bwMode="auto">
            <a:xfrm>
              <a:off x="1776" y="172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4" name="Oval 7"/>
            <p:cNvSpPr>
              <a:spLocks noChangeArrowheads="1"/>
            </p:cNvSpPr>
            <p:nvPr/>
          </p:nvSpPr>
          <p:spPr bwMode="auto">
            <a:xfrm>
              <a:off x="1920" y="259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5" name="Oval 8"/>
            <p:cNvSpPr>
              <a:spLocks noChangeArrowheads="1"/>
            </p:cNvSpPr>
            <p:nvPr/>
          </p:nvSpPr>
          <p:spPr bwMode="auto">
            <a:xfrm>
              <a:off x="2064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6" name="Oval 9"/>
            <p:cNvSpPr>
              <a:spLocks noChangeArrowheads="1"/>
            </p:cNvSpPr>
            <p:nvPr/>
          </p:nvSpPr>
          <p:spPr bwMode="auto">
            <a:xfrm>
              <a:off x="2496" y="33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7" name="Oval 10"/>
            <p:cNvSpPr>
              <a:spLocks noChangeArrowheads="1"/>
            </p:cNvSpPr>
            <p:nvPr/>
          </p:nvSpPr>
          <p:spPr bwMode="auto">
            <a:xfrm>
              <a:off x="3648" y="2976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8" name="Oval 11"/>
            <p:cNvSpPr>
              <a:spLocks noChangeArrowheads="1"/>
            </p:cNvSpPr>
            <p:nvPr/>
          </p:nvSpPr>
          <p:spPr bwMode="auto">
            <a:xfrm>
              <a:off x="2928" y="148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9" name="Oval 12"/>
            <p:cNvSpPr>
              <a:spLocks noChangeArrowheads="1"/>
            </p:cNvSpPr>
            <p:nvPr/>
          </p:nvSpPr>
          <p:spPr bwMode="auto">
            <a:xfrm>
              <a:off x="1344" y="2016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0" name="Oval 13"/>
            <p:cNvSpPr>
              <a:spLocks noChangeArrowheads="1"/>
            </p:cNvSpPr>
            <p:nvPr/>
          </p:nvSpPr>
          <p:spPr bwMode="auto">
            <a:xfrm>
              <a:off x="2256" y="115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1" name="Oval 14"/>
            <p:cNvSpPr>
              <a:spLocks noChangeArrowheads="1"/>
            </p:cNvSpPr>
            <p:nvPr/>
          </p:nvSpPr>
          <p:spPr bwMode="auto">
            <a:xfrm>
              <a:off x="2832" y="264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2" name="Oval 15"/>
            <p:cNvSpPr>
              <a:spLocks noChangeArrowheads="1"/>
            </p:cNvSpPr>
            <p:nvPr/>
          </p:nvSpPr>
          <p:spPr bwMode="auto">
            <a:xfrm>
              <a:off x="3504" y="2592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3" name="Oval 16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4" name="Oval 17"/>
            <p:cNvSpPr>
              <a:spLocks noChangeArrowheads="1"/>
            </p:cNvSpPr>
            <p:nvPr/>
          </p:nvSpPr>
          <p:spPr bwMode="auto">
            <a:xfrm>
              <a:off x="4368" y="2160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705" name="Oval 18"/>
            <p:cNvSpPr>
              <a:spLocks noChangeArrowheads="1"/>
            </p:cNvSpPr>
            <p:nvPr/>
          </p:nvSpPr>
          <p:spPr bwMode="auto">
            <a:xfrm>
              <a:off x="3648" y="1728"/>
              <a:ext cx="192" cy="192"/>
            </a:xfrm>
            <a:prstGeom prst="ellipse">
              <a:avLst/>
            </a:prstGeom>
            <a:solidFill>
              <a:srgbClr val="13D92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grpSp>
        <p:nvGrpSpPr>
          <p:cNvPr id="28676" name="Group 19"/>
          <p:cNvGrpSpPr>
            <a:grpSpLocks/>
          </p:cNvGrpSpPr>
          <p:nvPr/>
        </p:nvGrpSpPr>
        <p:grpSpPr bwMode="auto">
          <a:xfrm>
            <a:off x="4800600" y="3652838"/>
            <a:ext cx="1371600" cy="1295400"/>
            <a:chOff x="3024" y="2256"/>
            <a:chExt cx="864" cy="816"/>
          </a:xfrm>
        </p:grpSpPr>
        <p:sp>
          <p:nvSpPr>
            <p:cNvPr id="28689" name="Oval 20"/>
            <p:cNvSpPr>
              <a:spLocks noChangeArrowheads="1"/>
            </p:cNvSpPr>
            <p:nvPr/>
          </p:nvSpPr>
          <p:spPr bwMode="auto">
            <a:xfrm>
              <a:off x="3840" y="225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90" name="Line 21"/>
            <p:cNvSpPr>
              <a:spLocks noChangeShapeType="1"/>
            </p:cNvSpPr>
            <p:nvPr/>
          </p:nvSpPr>
          <p:spPr bwMode="auto">
            <a:xfrm flipH="1">
              <a:off x="3024" y="2304"/>
              <a:ext cx="768" cy="384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91" name="Line 22"/>
            <p:cNvSpPr>
              <a:spLocks noChangeShapeType="1"/>
            </p:cNvSpPr>
            <p:nvPr/>
          </p:nvSpPr>
          <p:spPr bwMode="auto">
            <a:xfrm flipH="1">
              <a:off x="3744" y="2352"/>
              <a:ext cx="96" cy="720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28677" name="Group 23"/>
          <p:cNvGrpSpPr>
            <a:grpSpLocks/>
          </p:cNvGrpSpPr>
          <p:nvPr/>
        </p:nvGrpSpPr>
        <p:grpSpPr bwMode="auto">
          <a:xfrm>
            <a:off x="2590800" y="2738438"/>
            <a:ext cx="990600" cy="1828800"/>
            <a:chOff x="1632" y="1680"/>
            <a:chExt cx="624" cy="1152"/>
          </a:xfrm>
        </p:grpSpPr>
        <p:sp>
          <p:nvSpPr>
            <p:cNvPr id="28687" name="Oval 24"/>
            <p:cNvSpPr>
              <a:spLocks noChangeArrowheads="1"/>
            </p:cNvSpPr>
            <p:nvPr/>
          </p:nvSpPr>
          <p:spPr bwMode="auto">
            <a:xfrm>
              <a:off x="2160" y="225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88" name="Oval 25"/>
            <p:cNvSpPr>
              <a:spLocks noChangeArrowheads="1"/>
            </p:cNvSpPr>
            <p:nvPr/>
          </p:nvSpPr>
          <p:spPr bwMode="auto">
            <a:xfrm rot="-61284">
              <a:off x="1632" y="1680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grpSp>
        <p:nvGrpSpPr>
          <p:cNvPr id="28678" name="Group 26"/>
          <p:cNvGrpSpPr>
            <a:grpSpLocks/>
          </p:cNvGrpSpPr>
          <p:nvPr/>
        </p:nvGrpSpPr>
        <p:grpSpPr bwMode="auto">
          <a:xfrm>
            <a:off x="1981200" y="2586038"/>
            <a:ext cx="990600" cy="1828800"/>
            <a:chOff x="1248" y="1584"/>
            <a:chExt cx="624" cy="1152"/>
          </a:xfrm>
        </p:grpSpPr>
        <p:sp>
          <p:nvSpPr>
            <p:cNvPr id="28685" name="Oval 27"/>
            <p:cNvSpPr>
              <a:spLocks noChangeArrowheads="1"/>
            </p:cNvSpPr>
            <p:nvPr/>
          </p:nvSpPr>
          <p:spPr bwMode="auto">
            <a:xfrm>
              <a:off x="1392" y="2064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  <p:sp>
          <p:nvSpPr>
            <p:cNvPr id="28686" name="Oval 28"/>
            <p:cNvSpPr>
              <a:spLocks noChangeArrowheads="1"/>
            </p:cNvSpPr>
            <p:nvPr/>
          </p:nvSpPr>
          <p:spPr bwMode="auto">
            <a:xfrm rot="2186385">
              <a:off x="1248" y="1584"/>
              <a:ext cx="624" cy="1152"/>
            </a:xfrm>
            <a:prstGeom prst="ellipse">
              <a:avLst/>
            </a:prstGeom>
            <a:noFill/>
            <a:ln w="38100">
              <a:solidFill>
                <a:srgbClr val="4E43D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  <p:sp>
        <p:nvSpPr>
          <p:cNvPr id="28679" name="Text Box 29"/>
          <p:cNvSpPr txBox="1">
            <a:spLocks noChangeArrowheads="1"/>
          </p:cNvSpPr>
          <p:nvPr/>
        </p:nvSpPr>
        <p:spPr bwMode="auto">
          <a:xfrm>
            <a:off x="1187450" y="213201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sz="2400">
                <a:solidFill>
                  <a:schemeClr val="bg1"/>
                </a:solidFill>
                <a:latin typeface="Rockwell" pitchFamily="18" charset="0"/>
              </a:rPr>
              <a:t>geographical</a:t>
            </a:r>
            <a:endParaRPr lang="en-US" altLang="fr-FR" sz="160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28680" name="Text Box 30"/>
          <p:cNvSpPr txBox="1">
            <a:spLocks noChangeArrowheads="1"/>
          </p:cNvSpPr>
          <p:nvPr/>
        </p:nvSpPr>
        <p:spPr bwMode="auto">
          <a:xfrm>
            <a:off x="6156325" y="4940300"/>
            <a:ext cx="1011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400">
                <a:solidFill>
                  <a:schemeClr val="bg1"/>
                </a:solidFill>
                <a:latin typeface="Rockwell" pitchFamily="18" charset="0"/>
              </a:rPr>
              <a:t>social</a:t>
            </a:r>
          </a:p>
        </p:txBody>
      </p:sp>
      <p:grpSp>
        <p:nvGrpSpPr>
          <p:cNvPr id="28681" name="Group 31"/>
          <p:cNvGrpSpPr>
            <a:grpSpLocks/>
          </p:cNvGrpSpPr>
          <p:nvPr/>
        </p:nvGrpSpPr>
        <p:grpSpPr bwMode="auto">
          <a:xfrm>
            <a:off x="3733800" y="2052638"/>
            <a:ext cx="990600" cy="3352800"/>
            <a:chOff x="2352" y="1248"/>
            <a:chExt cx="624" cy="2112"/>
          </a:xfrm>
        </p:grpSpPr>
        <p:sp>
          <p:nvSpPr>
            <p:cNvPr id="28682" name="Line 32"/>
            <p:cNvSpPr>
              <a:spLocks noChangeShapeType="1"/>
            </p:cNvSpPr>
            <p:nvPr/>
          </p:nvSpPr>
          <p:spPr bwMode="auto">
            <a:xfrm flipH="1" flipV="1">
              <a:off x="2352" y="1248"/>
              <a:ext cx="528" cy="1392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3" name="Line 33"/>
            <p:cNvSpPr>
              <a:spLocks noChangeShapeType="1"/>
            </p:cNvSpPr>
            <p:nvPr/>
          </p:nvSpPr>
          <p:spPr bwMode="auto">
            <a:xfrm flipH="1">
              <a:off x="2640" y="2832"/>
              <a:ext cx="288" cy="528"/>
            </a:xfrm>
            <a:prstGeom prst="line">
              <a:avLst/>
            </a:prstGeom>
            <a:noFill/>
            <a:ln w="28575">
              <a:solidFill>
                <a:srgbClr val="4E43D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28684" name="Oval 34"/>
            <p:cNvSpPr>
              <a:spLocks noChangeArrowheads="1"/>
            </p:cNvSpPr>
            <p:nvPr/>
          </p:nvSpPr>
          <p:spPr bwMode="auto">
            <a:xfrm>
              <a:off x="2928" y="2736"/>
              <a:ext cx="48" cy="48"/>
            </a:xfrm>
            <a:prstGeom prst="ellipse">
              <a:avLst/>
            </a:prstGeom>
            <a:solidFill>
              <a:srgbClr val="4E43D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PT">
                <a:solidFill>
                  <a:schemeClr val="bg1"/>
                </a:solidFill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çã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ção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çã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1479</TotalTime>
  <Words>1650</Words>
  <Application>Microsoft Office PowerPoint</Application>
  <PresentationFormat>Apresentação no Ecrã (4:3)</PresentationFormat>
  <Paragraphs>268</Paragraphs>
  <Slides>42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43" baseType="lpstr">
      <vt:lpstr>Fundição</vt:lpstr>
      <vt:lpstr>The Particle Swarm Optimization Algorithm</vt:lpstr>
      <vt:lpstr>Summary</vt:lpstr>
      <vt:lpstr>Introduction to the PSO: Origins</vt:lpstr>
      <vt:lpstr>Introduction to the PSO: Origins</vt:lpstr>
      <vt:lpstr>Introduction to the PSO: Origins</vt:lpstr>
      <vt:lpstr>Introduction to the PSO: Concept</vt:lpstr>
      <vt:lpstr>Introduction to the PSO: Concept</vt:lpstr>
      <vt:lpstr>Introduction to the PSO: Concept</vt:lpstr>
      <vt:lpstr>Introduction to the PSO: Algorithm - Neighborhood</vt:lpstr>
      <vt:lpstr>Introduction to the PSO: Algorithm - Neighborhood</vt:lpstr>
      <vt:lpstr>Introduction to the PSO: Algorithm - Parameterss</vt:lpstr>
      <vt:lpstr>Introduction to the PSO: Algorithm</vt:lpstr>
      <vt:lpstr>Introduction to the PSO: Algorithm</vt:lpstr>
      <vt:lpstr>Introduction to the PSO: Algorithm - Parameters</vt:lpstr>
      <vt:lpstr>Introduction to the PSO: Algorithm</vt:lpstr>
      <vt:lpstr>Introduction to the PSO: Algorithm</vt:lpstr>
      <vt:lpstr>Introduction to the PSO: Algorithm</vt:lpstr>
      <vt:lpstr>Introduction to the PSO: Algorithm</vt:lpstr>
      <vt:lpstr>Introduction to the PSO: Algorithm - Example</vt:lpstr>
      <vt:lpstr>Introduction to the PSO: Algorithm - Example</vt:lpstr>
      <vt:lpstr>Introduction to the PSO: Algorithm - Example</vt:lpstr>
      <vt:lpstr>Introduction to the PSO: Algorithm - Example</vt:lpstr>
      <vt:lpstr>Introduction to the PSO: Algorithm - Example</vt:lpstr>
      <vt:lpstr>Introduction to the PSO: Algorithm - Example</vt:lpstr>
      <vt:lpstr>Introduction to the PSO: Algorithm - Example</vt:lpstr>
      <vt:lpstr>Introduction to the PSO: Algorithm - Example</vt:lpstr>
      <vt:lpstr>Introduction to the PSO: Algorithm Characteristics</vt:lpstr>
      <vt:lpstr>Introduction to the PSO: Different Approaches</vt:lpstr>
      <vt:lpstr>Diapositivo 29</vt:lpstr>
      <vt:lpstr>PSO for the BPP: Problem Formulation</vt:lpstr>
      <vt:lpstr>PSO for the BPP: Initialization</vt:lpstr>
      <vt:lpstr>PSO for the BPP:  Initialization BLF</vt:lpstr>
      <vt:lpstr>PSO for the BPP: Algorithm</vt:lpstr>
      <vt:lpstr>PSO for the BPP:  Algorithm</vt:lpstr>
      <vt:lpstr>PSO for the BPP:  Algorithm</vt:lpstr>
      <vt:lpstr>PSO for the BPP:  Problem Formulation</vt:lpstr>
      <vt:lpstr>PSO for the BPP: Simulation Results</vt:lpstr>
      <vt:lpstr>PSO for the BPP: Simulation Results</vt:lpstr>
      <vt:lpstr>PSO for the BPP: Simulation Results</vt:lpstr>
      <vt:lpstr>PSO for the BPP: Simulation Results</vt:lpstr>
      <vt:lpstr>PSO for the BPP: Conclusions</vt:lpstr>
      <vt:lpstr>The Particle Swarm Optimization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Particle Swarm Optimization Algorithm</dc:title>
  <dc:creator>Andry</dc:creator>
  <cp:lastModifiedBy>Susana</cp:lastModifiedBy>
  <cp:revision>217</cp:revision>
  <dcterms:created xsi:type="dcterms:W3CDTF">2011-01-05T13:26:41Z</dcterms:created>
  <dcterms:modified xsi:type="dcterms:W3CDTF">2011-01-17T15:29:59Z</dcterms:modified>
</cp:coreProperties>
</file>