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60" r:id="rId2"/>
    <p:sldId id="258" r:id="rId3"/>
    <p:sldId id="261" r:id="rId4"/>
    <p:sldId id="256" r:id="rId5"/>
    <p:sldId id="262" r:id="rId6"/>
    <p:sldId id="279" r:id="rId7"/>
  </p:sldIdLst>
  <p:sldSz cx="9144000" cy="5143500" type="screen16x9"/>
  <p:notesSz cx="6858000" cy="9144000"/>
  <p:embeddedFontLst>
    <p:embeddedFont>
      <p:font typeface="Palanquin Dark" panose="020B0604020202020204" charset="0"/>
      <p:regular r:id="rId9"/>
      <p:bold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lack" panose="00000A00000000000000" pitchFamily="2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4DFA4-646C-4134-A6AD-5325C2D57808}">
  <a:tblStyle styleId="{1694DFA4-646C-4134-A6AD-5325C2D57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Interview &amp; Observation</a:t>
            </a:r>
            <a:endParaRPr dirty="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374176" y="2130762"/>
            <a:ext cx="445536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Research Method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1"/>
    </mc:Choice>
    <mc:Fallback xmlns="">
      <p:transition spd="slow" advTm="133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4228755" y="3255679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4228755" y="3627078"/>
            <a:ext cx="4749506" cy="864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dirty="0"/>
              <a:t>Learn more about: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 Important guiding patterns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Communication ways between owner and guider robot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 &amp; Observation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4228755" y="1427402"/>
            <a:ext cx="4749506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Interview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4228755" y="1778926"/>
            <a:ext cx="4749506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In-depth interviews with 4-6 visually impaired people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Between 25-40 minutes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Find out needed skills interviewees want from our robots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Design suggestions</a:t>
            </a:r>
            <a:endParaRPr dirty="0"/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1FE5BB-21BD-3D0D-3B48-72B97B521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8472" r="36488" b="12058"/>
          <a:stretch/>
        </p:blipFill>
        <p:spPr>
          <a:xfrm>
            <a:off x="165739" y="1182707"/>
            <a:ext cx="3266779" cy="3573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81"/>
    </mc:Choice>
    <mc:Fallback xmlns="">
      <p:transition spd="slow" advTm="678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637498" y="1669863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Using secondary data from Internet we would like to know our target customer and existing competitors.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make those analysis we use different data. Some of them are: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/>
              <a:t>Korean population statistics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/>
              <a:t>Number of people with visual imparity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/>
              <a:t>Income level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/>
              <a:t>Leading robot companies’ strategies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/>
              <a:t>Global Robot EXPOs</a:t>
            </a:r>
            <a:endParaRPr dirty="0"/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637498" y="37384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&amp;CompetitorAnalysis</a:t>
            </a:r>
            <a:endParaRPr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777784D-C0DD-5C41-17BE-68EDB4A8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52" y="1464844"/>
            <a:ext cx="3781783" cy="3781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26"/>
    </mc:Choice>
    <mc:Fallback xmlns="">
      <p:transition spd="slow" advTm="526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632769" y="216899"/>
            <a:ext cx="5109145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0" dirty="0">
                <a:latin typeface="Poppins Black"/>
                <a:ea typeface="Poppins Black"/>
                <a:cs typeface="Poppins Black"/>
                <a:sym typeface="Poppins Black"/>
              </a:rPr>
              <a:t>Legal Aspect</a:t>
            </a:r>
            <a:endParaRPr sz="45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56862" y="2491759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Legal concerns &amp;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Patenting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4188FD58-7BA9-AC14-ACBA-95124F49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20" y="332811"/>
            <a:ext cx="4168332" cy="4168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"/>
    </mc:Choice>
    <mc:Fallback xmlns="">
      <p:transition spd="slow" advTm="23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Legal Aspects</a:t>
            </a:r>
            <a:endParaRPr dirty="0"/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4"/>
          </p:nvPr>
        </p:nvSpPr>
        <p:spPr>
          <a:xfrm>
            <a:off x="3978649" y="1568771"/>
            <a:ext cx="4623745" cy="2005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Confidentiality Agreement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</a:t>
            </a:r>
            <a:r>
              <a:rPr lang="en" dirty="0"/>
              <a:t>ponsors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Filing a patent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Hiring a lawyer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Design Patent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Be careful for Patent Trolls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D38AEC6-F442-A7C2-536B-FC9AC442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420"/>
            <a:ext cx="3171240" cy="3171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15"/>
    </mc:Choice>
    <mc:Fallback xmlns="">
      <p:transition spd="slow" advTm="1076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4769400" y="1432254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088" name="Google Shape;1088;p49"/>
          <p:cNvGrpSpPr/>
          <p:nvPr/>
        </p:nvGrpSpPr>
        <p:grpSpPr>
          <a:xfrm>
            <a:off x="4873209" y="545327"/>
            <a:ext cx="2567289" cy="426132"/>
            <a:chOff x="3284509" y="3200810"/>
            <a:chExt cx="2567289" cy="426132"/>
          </a:xfrm>
        </p:grpSpPr>
        <p:grpSp>
          <p:nvGrpSpPr>
            <p:cNvPr id="1089" name="Google Shape;1089;p49"/>
            <p:cNvGrpSpPr/>
            <p:nvPr/>
          </p:nvGrpSpPr>
          <p:grpSpPr>
            <a:xfrm>
              <a:off x="3284509" y="3200810"/>
              <a:ext cx="426097" cy="426132"/>
              <a:chOff x="2866317" y="3817357"/>
              <a:chExt cx="356865" cy="356865"/>
            </a:xfrm>
          </p:grpSpPr>
          <p:sp>
            <p:nvSpPr>
              <p:cNvPr id="1090" name="Google Shape;1090;p49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49"/>
            <p:cNvGrpSpPr/>
            <p:nvPr/>
          </p:nvGrpSpPr>
          <p:grpSpPr>
            <a:xfrm>
              <a:off x="3819939" y="3200810"/>
              <a:ext cx="426097" cy="425694"/>
              <a:chOff x="3314750" y="3817357"/>
              <a:chExt cx="356865" cy="356498"/>
            </a:xfrm>
          </p:grpSpPr>
          <p:sp>
            <p:nvSpPr>
              <p:cNvPr id="1093" name="Google Shape;1093;p49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49"/>
            <p:cNvGrpSpPr/>
            <p:nvPr/>
          </p:nvGrpSpPr>
          <p:grpSpPr>
            <a:xfrm>
              <a:off x="4355369" y="3200810"/>
              <a:ext cx="426097" cy="425694"/>
              <a:chOff x="3763184" y="3817357"/>
              <a:chExt cx="356865" cy="356498"/>
            </a:xfrm>
          </p:grpSpPr>
          <p:sp>
            <p:nvSpPr>
              <p:cNvPr id="1098" name="Google Shape;1098;p49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49"/>
            <p:cNvGrpSpPr/>
            <p:nvPr/>
          </p:nvGrpSpPr>
          <p:grpSpPr>
            <a:xfrm>
              <a:off x="5426577" y="3201040"/>
              <a:ext cx="425220" cy="425694"/>
              <a:chOff x="5589452" y="3367036"/>
              <a:chExt cx="356131" cy="356498"/>
            </a:xfrm>
          </p:grpSpPr>
          <p:sp>
            <p:nvSpPr>
              <p:cNvPr id="1103" name="Google Shape;1103;p49"/>
              <p:cNvSpPr/>
              <p:nvPr/>
            </p:nvSpPr>
            <p:spPr>
              <a:xfrm>
                <a:off x="5589452" y="3367036"/>
                <a:ext cx="35613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99" extrusionOk="0">
                    <a:moveTo>
                      <a:pt x="6786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786" y="13598"/>
                    </a:cubicBezTo>
                    <a:cubicBezTo>
                      <a:pt x="10539" y="13598"/>
                      <a:pt x="13585" y="10552"/>
                      <a:pt x="13585" y="6799"/>
                    </a:cubicBezTo>
                    <a:cubicBezTo>
                      <a:pt x="13585" y="3046"/>
                      <a:pt x="10539" y="0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5666655" y="3420751"/>
                <a:ext cx="165023" cy="241099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9197" extrusionOk="0">
                    <a:moveTo>
                      <a:pt x="2180" y="1"/>
                    </a:moveTo>
                    <a:cubicBezTo>
                      <a:pt x="2123" y="1"/>
                      <a:pt x="2065" y="59"/>
                      <a:pt x="2065" y="116"/>
                    </a:cubicBezTo>
                    <a:lnTo>
                      <a:pt x="2051" y="217"/>
                    </a:lnTo>
                    <a:cubicBezTo>
                      <a:pt x="1964" y="1199"/>
                      <a:pt x="1184" y="1964"/>
                      <a:pt x="203" y="2065"/>
                    </a:cubicBezTo>
                    <a:lnTo>
                      <a:pt x="102" y="2080"/>
                    </a:lnTo>
                    <a:cubicBezTo>
                      <a:pt x="44" y="2080"/>
                      <a:pt x="1" y="2137"/>
                      <a:pt x="1" y="2195"/>
                    </a:cubicBezTo>
                    <a:lnTo>
                      <a:pt x="1" y="4057"/>
                    </a:lnTo>
                    <a:cubicBezTo>
                      <a:pt x="1" y="4129"/>
                      <a:pt x="44" y="4173"/>
                      <a:pt x="116" y="4173"/>
                    </a:cubicBezTo>
                    <a:lnTo>
                      <a:pt x="2051" y="4173"/>
                    </a:lnTo>
                    <a:lnTo>
                      <a:pt x="2051" y="6786"/>
                    </a:lnTo>
                    <a:cubicBezTo>
                      <a:pt x="2051" y="8099"/>
                      <a:pt x="3119" y="9167"/>
                      <a:pt x="4447" y="9196"/>
                    </a:cubicBezTo>
                    <a:cubicBezTo>
                      <a:pt x="5096" y="9196"/>
                      <a:pt x="5717" y="8936"/>
                      <a:pt x="6165" y="8460"/>
                    </a:cubicBezTo>
                    <a:lnTo>
                      <a:pt x="6266" y="8345"/>
                    </a:lnTo>
                    <a:cubicBezTo>
                      <a:pt x="6295" y="8330"/>
                      <a:pt x="6295" y="8287"/>
                      <a:pt x="6266" y="8258"/>
                    </a:cubicBezTo>
                    <a:lnTo>
                      <a:pt x="5140" y="6930"/>
                    </a:lnTo>
                    <a:cubicBezTo>
                      <a:pt x="5132" y="6915"/>
                      <a:pt x="5114" y="6908"/>
                      <a:pt x="5096" y="6908"/>
                    </a:cubicBezTo>
                    <a:cubicBezTo>
                      <a:pt x="5078" y="6908"/>
                      <a:pt x="5060" y="6915"/>
                      <a:pt x="5053" y="6930"/>
                    </a:cubicBezTo>
                    <a:lnTo>
                      <a:pt x="4923" y="7132"/>
                    </a:lnTo>
                    <a:cubicBezTo>
                      <a:pt x="4815" y="7294"/>
                      <a:pt x="4631" y="7393"/>
                      <a:pt x="4442" y="7393"/>
                    </a:cubicBezTo>
                    <a:cubicBezTo>
                      <a:pt x="4429" y="7393"/>
                      <a:pt x="4416" y="7393"/>
                      <a:pt x="4404" y="7392"/>
                    </a:cubicBezTo>
                    <a:cubicBezTo>
                      <a:pt x="4100" y="7363"/>
                      <a:pt x="3855" y="7103"/>
                      <a:pt x="3869" y="6800"/>
                    </a:cubicBezTo>
                    <a:lnTo>
                      <a:pt x="3869" y="4173"/>
                    </a:lnTo>
                    <a:lnTo>
                      <a:pt x="5818" y="4173"/>
                    </a:lnTo>
                    <a:cubicBezTo>
                      <a:pt x="5876" y="4173"/>
                      <a:pt x="5934" y="4115"/>
                      <a:pt x="5934" y="4057"/>
                    </a:cubicBezTo>
                    <a:lnTo>
                      <a:pt x="5934" y="2195"/>
                    </a:lnTo>
                    <a:cubicBezTo>
                      <a:pt x="5934" y="2123"/>
                      <a:pt x="5876" y="2080"/>
                      <a:pt x="5818" y="2080"/>
                    </a:cubicBezTo>
                    <a:lnTo>
                      <a:pt x="3869" y="2080"/>
                    </a:lnTo>
                    <a:lnTo>
                      <a:pt x="3869" y="116"/>
                    </a:lnTo>
                    <a:cubicBezTo>
                      <a:pt x="3869" y="59"/>
                      <a:pt x="3812" y="1"/>
                      <a:pt x="3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49"/>
            <p:cNvGrpSpPr/>
            <p:nvPr/>
          </p:nvGrpSpPr>
          <p:grpSpPr>
            <a:xfrm>
              <a:off x="4891237" y="3200810"/>
              <a:ext cx="425658" cy="425694"/>
              <a:chOff x="4211985" y="3817357"/>
              <a:chExt cx="356498" cy="356498"/>
            </a:xfrm>
          </p:grpSpPr>
          <p:sp>
            <p:nvSpPr>
              <p:cNvPr id="1106" name="Google Shape;1106;p49"/>
              <p:cNvSpPr/>
              <p:nvPr/>
            </p:nvSpPr>
            <p:spPr>
              <a:xfrm>
                <a:off x="4211985" y="3817357"/>
                <a:ext cx="356498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599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53" y="13598"/>
                      <a:pt x="13599" y="10552"/>
                      <a:pt x="13599" y="6799"/>
                    </a:cubicBezTo>
                    <a:cubicBezTo>
                      <a:pt x="13599" y="3046"/>
                      <a:pt x="10553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4288061" y="3909555"/>
                <a:ext cx="227756" cy="187463"/>
              </a:xfrm>
              <a:custGeom>
                <a:avLst/>
                <a:gdLst/>
                <a:ahLst/>
                <a:cxnLst/>
                <a:rect l="l" t="t" r="r" b="b"/>
                <a:pathLst>
                  <a:path w="8688" h="7151" extrusionOk="0">
                    <a:moveTo>
                      <a:pt x="5678" y="0"/>
                    </a:moveTo>
                    <a:cubicBezTo>
                      <a:pt x="4639" y="0"/>
                      <a:pt x="3643" y="810"/>
                      <a:pt x="3652" y="2026"/>
                    </a:cubicBezTo>
                    <a:lnTo>
                      <a:pt x="3652" y="2070"/>
                    </a:lnTo>
                    <a:lnTo>
                      <a:pt x="3551" y="2070"/>
                    </a:lnTo>
                    <a:cubicBezTo>
                      <a:pt x="3219" y="2012"/>
                      <a:pt x="2887" y="1940"/>
                      <a:pt x="2570" y="1839"/>
                    </a:cubicBezTo>
                    <a:cubicBezTo>
                      <a:pt x="1819" y="1579"/>
                      <a:pt x="1155" y="1160"/>
                      <a:pt x="592" y="612"/>
                    </a:cubicBezTo>
                    <a:lnTo>
                      <a:pt x="390" y="410"/>
                    </a:lnTo>
                    <a:cubicBezTo>
                      <a:pt x="375" y="395"/>
                      <a:pt x="358" y="388"/>
                      <a:pt x="342" y="388"/>
                    </a:cubicBezTo>
                    <a:cubicBezTo>
                      <a:pt x="312" y="388"/>
                      <a:pt x="284" y="410"/>
                      <a:pt x="275" y="438"/>
                    </a:cubicBezTo>
                    <a:lnTo>
                      <a:pt x="202" y="727"/>
                    </a:lnTo>
                    <a:cubicBezTo>
                      <a:pt x="0" y="1492"/>
                      <a:pt x="318" y="2301"/>
                      <a:pt x="982" y="2734"/>
                    </a:cubicBezTo>
                    <a:cubicBezTo>
                      <a:pt x="852" y="2734"/>
                      <a:pt x="708" y="2719"/>
                      <a:pt x="578" y="2690"/>
                    </a:cubicBezTo>
                    <a:lnTo>
                      <a:pt x="332" y="2633"/>
                    </a:lnTo>
                    <a:cubicBezTo>
                      <a:pt x="327" y="2631"/>
                      <a:pt x="321" y="2630"/>
                      <a:pt x="315" y="2630"/>
                    </a:cubicBezTo>
                    <a:cubicBezTo>
                      <a:pt x="278" y="2630"/>
                      <a:pt x="246" y="2667"/>
                      <a:pt x="246" y="2705"/>
                    </a:cubicBezTo>
                    <a:lnTo>
                      <a:pt x="289" y="2950"/>
                    </a:lnTo>
                    <a:cubicBezTo>
                      <a:pt x="390" y="3513"/>
                      <a:pt x="751" y="3990"/>
                      <a:pt x="1256" y="4221"/>
                    </a:cubicBezTo>
                    <a:cubicBezTo>
                      <a:pt x="1314" y="4249"/>
                      <a:pt x="1299" y="4336"/>
                      <a:pt x="1242" y="4350"/>
                    </a:cubicBezTo>
                    <a:lnTo>
                      <a:pt x="967" y="4350"/>
                    </a:lnTo>
                    <a:cubicBezTo>
                      <a:pt x="910" y="4365"/>
                      <a:pt x="881" y="4408"/>
                      <a:pt x="910" y="4452"/>
                    </a:cubicBezTo>
                    <a:lnTo>
                      <a:pt x="1040" y="4697"/>
                    </a:lnTo>
                    <a:cubicBezTo>
                      <a:pt x="1314" y="5173"/>
                      <a:pt x="1790" y="5491"/>
                      <a:pt x="2324" y="5563"/>
                    </a:cubicBezTo>
                    <a:cubicBezTo>
                      <a:pt x="2382" y="5577"/>
                      <a:pt x="2397" y="5650"/>
                      <a:pt x="2353" y="5693"/>
                    </a:cubicBezTo>
                    <a:cubicBezTo>
                      <a:pt x="1891" y="6025"/>
                      <a:pt x="1357" y="6256"/>
                      <a:pt x="794" y="6357"/>
                    </a:cubicBezTo>
                    <a:lnTo>
                      <a:pt x="188" y="6458"/>
                    </a:lnTo>
                    <a:cubicBezTo>
                      <a:pt x="116" y="6472"/>
                      <a:pt x="116" y="6559"/>
                      <a:pt x="174" y="6588"/>
                    </a:cubicBezTo>
                    <a:lnTo>
                      <a:pt x="751" y="6804"/>
                    </a:lnTo>
                    <a:cubicBezTo>
                      <a:pt x="1328" y="7035"/>
                      <a:pt x="1949" y="7151"/>
                      <a:pt x="2570" y="7151"/>
                    </a:cubicBezTo>
                    <a:cubicBezTo>
                      <a:pt x="5385" y="7136"/>
                      <a:pt x="7680" y="4870"/>
                      <a:pt x="7694" y="2055"/>
                    </a:cubicBezTo>
                    <a:lnTo>
                      <a:pt x="7694" y="2026"/>
                    </a:lnTo>
                    <a:lnTo>
                      <a:pt x="7694" y="1983"/>
                    </a:lnTo>
                    <a:lnTo>
                      <a:pt x="7694" y="1969"/>
                    </a:lnTo>
                    <a:cubicBezTo>
                      <a:pt x="7896" y="1839"/>
                      <a:pt x="8070" y="1680"/>
                      <a:pt x="8243" y="1507"/>
                    </a:cubicBezTo>
                    <a:lnTo>
                      <a:pt x="8647" y="1088"/>
                    </a:lnTo>
                    <a:cubicBezTo>
                      <a:pt x="8687" y="1048"/>
                      <a:pt x="8653" y="971"/>
                      <a:pt x="8591" y="971"/>
                    </a:cubicBezTo>
                    <a:cubicBezTo>
                      <a:pt x="8586" y="971"/>
                      <a:pt x="8580" y="971"/>
                      <a:pt x="8575" y="973"/>
                    </a:cubicBezTo>
                    <a:lnTo>
                      <a:pt x="8012" y="1117"/>
                    </a:lnTo>
                    <a:lnTo>
                      <a:pt x="7824" y="1146"/>
                    </a:lnTo>
                    <a:cubicBezTo>
                      <a:pt x="7820" y="1147"/>
                      <a:pt x="7816" y="1147"/>
                      <a:pt x="7812" y="1147"/>
                    </a:cubicBezTo>
                    <a:cubicBezTo>
                      <a:pt x="7761" y="1147"/>
                      <a:pt x="7728" y="1070"/>
                      <a:pt x="7781" y="1030"/>
                    </a:cubicBezTo>
                    <a:cubicBezTo>
                      <a:pt x="7839" y="973"/>
                      <a:pt x="7896" y="915"/>
                      <a:pt x="7954" y="857"/>
                    </a:cubicBezTo>
                    <a:lnTo>
                      <a:pt x="8402" y="366"/>
                    </a:lnTo>
                    <a:cubicBezTo>
                      <a:pt x="8439" y="329"/>
                      <a:pt x="8401" y="259"/>
                      <a:pt x="8353" y="259"/>
                    </a:cubicBezTo>
                    <a:cubicBezTo>
                      <a:pt x="8346" y="259"/>
                      <a:pt x="8338" y="261"/>
                      <a:pt x="8330" y="265"/>
                    </a:cubicBezTo>
                    <a:lnTo>
                      <a:pt x="7709" y="467"/>
                    </a:lnTo>
                    <a:cubicBezTo>
                      <a:pt x="7521" y="525"/>
                      <a:pt x="7334" y="583"/>
                      <a:pt x="7131" y="612"/>
                    </a:cubicBezTo>
                    <a:cubicBezTo>
                      <a:pt x="7117" y="612"/>
                      <a:pt x="7088" y="597"/>
                      <a:pt x="7074" y="583"/>
                    </a:cubicBezTo>
                    <a:cubicBezTo>
                      <a:pt x="6667" y="180"/>
                      <a:pt x="6168" y="0"/>
                      <a:pt x="567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8" name="Google Shape;1108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 txBox="1">
            <a:spLocks noGrp="1"/>
          </p:cNvSpPr>
          <p:nvPr>
            <p:ph type="subTitle" idx="1"/>
          </p:nvPr>
        </p:nvSpPr>
        <p:spPr>
          <a:xfrm>
            <a:off x="4769400" y="2380372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sgcs@inha</a:t>
            </a:r>
            <a:r>
              <a:rPr lang="en" dirty="0"/>
              <a:t>.ac.kr</a:t>
            </a:r>
            <a:endParaRPr dirty="0"/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726603" y="798105"/>
            <a:ext cx="3499435" cy="3805921"/>
            <a:chOff x="692685" y="538923"/>
            <a:chExt cx="3737914" cy="4065286"/>
          </a:xfrm>
        </p:grpSpPr>
        <p:sp>
          <p:nvSpPr>
            <p:cNvPr id="1111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6"/>
    </mc:Choice>
    <mc:Fallback xmlns="">
      <p:transition spd="slow" advTm="3846"/>
    </mc:Fallback>
  </mc:AlternateContent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139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Palanquin Dark</vt:lpstr>
      <vt:lpstr>Poppins Black</vt:lpstr>
      <vt:lpstr>Poppins</vt:lpstr>
      <vt:lpstr>Wingdings</vt:lpstr>
      <vt:lpstr>Courier New</vt:lpstr>
      <vt:lpstr>Robotic Workshop by Slidesgo</vt:lpstr>
      <vt:lpstr>Research Method</vt:lpstr>
      <vt:lpstr>Interview &amp; Observation</vt:lpstr>
      <vt:lpstr>Target &amp;CompetitorAnalysis</vt:lpstr>
      <vt:lpstr>Legal Aspect</vt:lpstr>
      <vt:lpstr>Legal Aspects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</dc:title>
  <dc:creator>Ken Adams</dc:creator>
  <cp:lastModifiedBy>Ken Adams</cp:lastModifiedBy>
  <cp:revision>5</cp:revision>
  <dcterms:modified xsi:type="dcterms:W3CDTF">2022-11-29T04:31:36Z</dcterms:modified>
</cp:coreProperties>
</file>