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8" r:id="rId2"/>
  </p:sldIdLst>
  <p:sldSz cx="21599525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68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5688"/>
    <a:srgbClr val="0855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1618" y="-2352"/>
      </p:cViewPr>
      <p:guideLst>
        <p:guide orient="horz" pos="10205"/>
        <p:guide pos="680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ACB1-12EB-46FC-8D4E-7FF11896C5F0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B630-E3E1-4093-B289-DAC1ACED7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7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ACB1-12EB-46FC-8D4E-7FF11896C5F0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B630-E3E1-4093-B289-DAC1ACED7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89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ACB1-12EB-46FC-8D4E-7FF11896C5F0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B630-E3E1-4093-B289-DAC1ACED7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75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ACB1-12EB-46FC-8D4E-7FF11896C5F0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B630-E3E1-4093-B289-DAC1ACED7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43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ACB1-12EB-46FC-8D4E-7FF11896C5F0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B630-E3E1-4093-B289-DAC1ACED7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0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ACB1-12EB-46FC-8D4E-7FF11896C5F0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B630-E3E1-4093-B289-DAC1ACED7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2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ACB1-12EB-46FC-8D4E-7FF11896C5F0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B630-E3E1-4093-B289-DAC1ACED7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45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ACB1-12EB-46FC-8D4E-7FF11896C5F0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B630-E3E1-4093-B289-DAC1ACED7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0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ACB1-12EB-46FC-8D4E-7FF11896C5F0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B630-E3E1-4093-B289-DAC1ACED7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42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ACB1-12EB-46FC-8D4E-7FF11896C5F0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B630-E3E1-4093-B289-DAC1ACED7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81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ACB1-12EB-46FC-8D4E-7FF11896C5F0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B630-E3E1-4093-B289-DAC1ACED7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50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FACB1-12EB-46FC-8D4E-7FF11896C5F0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9B630-E3E1-4093-B289-DAC1ACED7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12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picture containing text, automaton&#10;&#10;Description automatically generated">
            <a:extLst>
              <a:ext uri="{FF2B5EF4-FFF2-40B4-BE49-F238E27FC236}">
                <a16:creationId xmlns:a16="http://schemas.microsoft.com/office/drawing/2014/main" id="{D1AB27A0-05D6-2BAF-8143-2E49B67C29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r="5546"/>
          <a:stretch/>
        </p:blipFill>
        <p:spPr>
          <a:xfrm>
            <a:off x="-2" y="0"/>
            <a:ext cx="21599527" cy="32399288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455975" y="19845867"/>
            <a:ext cx="10054197" cy="11303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6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779572" y="24291724"/>
            <a:ext cx="10168456" cy="67197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6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779578" y="15888583"/>
            <a:ext cx="10182258" cy="72929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6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779572" y="7540326"/>
            <a:ext cx="10182264" cy="73282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6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1296" y="1717688"/>
            <a:ext cx="18596933" cy="1876894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altLang="ko-KR" sz="10000" dirty="0">
                <a:solidFill>
                  <a:schemeClr val="bg1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“Helper” GUIDE ROBOT</a:t>
            </a:r>
            <a:endParaRPr lang="ko-KR" altLang="en-US" sz="10000" dirty="0">
              <a:solidFill>
                <a:schemeClr val="bg1"/>
              </a:solidFill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1651" y="7247412"/>
            <a:ext cx="9874467" cy="110354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66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순서도: 대체 처리 22"/>
          <p:cNvSpPr/>
          <p:nvPr/>
        </p:nvSpPr>
        <p:spPr>
          <a:xfrm>
            <a:off x="1964627" y="6653944"/>
            <a:ext cx="6887569" cy="1328261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9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BCM &amp; Product</a:t>
            </a:r>
            <a:endParaRPr lang="ko-KR" altLang="en-US" sz="4409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sp>
        <p:nvSpPr>
          <p:cNvPr id="29" name="순서도: 대체 처리 28"/>
          <p:cNvSpPr/>
          <p:nvPr/>
        </p:nvSpPr>
        <p:spPr>
          <a:xfrm>
            <a:off x="12526029" y="23452648"/>
            <a:ext cx="6866992" cy="1491434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669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Summary</a:t>
            </a:r>
            <a:endParaRPr lang="ko-KR" altLang="en-US" sz="5669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-1" y="4066629"/>
            <a:ext cx="21599525" cy="2267919"/>
            <a:chOff x="0" y="1115616"/>
            <a:chExt cx="6858000" cy="720080"/>
          </a:xfrm>
          <a:solidFill>
            <a:schemeClr val="accent6">
              <a:lumMod val="75000"/>
            </a:schemeClr>
          </a:solidFill>
        </p:grpSpPr>
        <p:sp>
          <p:nvSpPr>
            <p:cNvPr id="4" name="직사각형 3"/>
            <p:cNvSpPr/>
            <p:nvPr/>
          </p:nvSpPr>
          <p:spPr>
            <a:xfrm>
              <a:off x="0" y="1115616"/>
              <a:ext cx="6858000" cy="720080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66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2042" y="1280468"/>
              <a:ext cx="5496101" cy="42020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TEAM 3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907851" y="429892"/>
            <a:ext cx="8121384" cy="77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9" b="1" dirty="0">
                <a:solidFill>
                  <a:schemeClr val="bg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2022-2</a:t>
            </a:r>
            <a:r>
              <a:rPr lang="ko-KR" altLang="en-US" sz="4409" b="1" dirty="0">
                <a:solidFill>
                  <a:schemeClr val="bg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4409" b="1" dirty="0">
                <a:solidFill>
                  <a:schemeClr val="bg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Capstone</a:t>
            </a:r>
            <a:r>
              <a:rPr lang="ko-KR" altLang="en-US" sz="4409" b="1" dirty="0">
                <a:solidFill>
                  <a:schemeClr val="bg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4409" b="1" dirty="0">
                <a:solidFill>
                  <a:schemeClr val="bg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Project</a:t>
            </a:r>
            <a:endParaRPr lang="ko-KR" altLang="en-US" sz="4409" b="1" dirty="0">
              <a:solidFill>
                <a:schemeClr val="bg1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2" name="순서도: 대체 처리 31"/>
          <p:cNvSpPr/>
          <p:nvPr/>
        </p:nvSpPr>
        <p:spPr>
          <a:xfrm>
            <a:off x="1246936" y="19020033"/>
            <a:ext cx="8549763" cy="1628701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9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Research Method &amp; Process</a:t>
            </a:r>
            <a:endParaRPr lang="ko-KR" altLang="en-US" sz="4409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sp>
        <p:nvSpPr>
          <p:cNvPr id="24" name="순서도: 대체 처리 23"/>
          <p:cNvSpPr/>
          <p:nvPr/>
        </p:nvSpPr>
        <p:spPr>
          <a:xfrm>
            <a:off x="11430555" y="15186072"/>
            <a:ext cx="8667674" cy="1405022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9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Promotion, Technology,&amp; Innovation</a:t>
            </a:r>
            <a:endParaRPr lang="ko-KR" altLang="en-US" sz="4409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12078164" y="6961233"/>
            <a:ext cx="7424929" cy="1398464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9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Distribution</a:t>
            </a:r>
            <a:endParaRPr lang="ko-KR" altLang="en-US" sz="4409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A059D0-7E0D-CFDD-92B2-1700738E24A6}"/>
              </a:ext>
            </a:extLst>
          </p:cNvPr>
          <p:cNvGrpSpPr/>
          <p:nvPr/>
        </p:nvGrpSpPr>
        <p:grpSpPr>
          <a:xfrm>
            <a:off x="581616" y="23806540"/>
            <a:ext cx="9568262" cy="6966666"/>
            <a:chOff x="118710" y="6840264"/>
            <a:chExt cx="3268171" cy="2016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B5D9E04-61E1-E74A-ECED-3982D4A9B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2201" y="8046426"/>
              <a:ext cx="1790287" cy="71536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B2E9BCE-7FD1-1325-251C-58D5EB769285}"/>
                </a:ext>
              </a:extLst>
            </p:cNvPr>
            <p:cNvSpPr txBox="1"/>
            <p:nvPr/>
          </p:nvSpPr>
          <p:spPr>
            <a:xfrm>
              <a:off x="1891918" y="8030632"/>
              <a:ext cx="1131095" cy="123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04988" indent="-404988">
                <a:buFont typeface="Wingdings" panose="05000000000000000000" pitchFamily="2" charset="2"/>
                <a:buChar char="q"/>
              </a:pPr>
              <a:r>
                <a:rPr lang="en-US" sz="2200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Hardware Architecture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37EC7B-AE62-0354-DCE2-DA6754F8E09E}"/>
                </a:ext>
              </a:extLst>
            </p:cNvPr>
            <p:cNvSpPr/>
            <p:nvPr/>
          </p:nvSpPr>
          <p:spPr>
            <a:xfrm>
              <a:off x="175104" y="6840264"/>
              <a:ext cx="3148242" cy="151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Obstacle Avoidance</a:t>
              </a:r>
              <a:endParaRPr lang="en-TV" sz="2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22DF0A-1C79-F16B-E301-A2D07A42C34F}"/>
                </a:ext>
              </a:extLst>
            </p:cNvPr>
            <p:cNvSpPr txBox="1"/>
            <p:nvPr/>
          </p:nvSpPr>
          <p:spPr>
            <a:xfrm>
              <a:off x="202469" y="7097391"/>
              <a:ext cx="616681" cy="313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Sensor Used:</a:t>
              </a:r>
            </a:p>
            <a:p>
              <a:pPr marL="404988" indent="-404988">
                <a:buFont typeface="Wingdings" panose="05000000000000000000" pitchFamily="2" charset="2"/>
                <a:buChar char="§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LDS-02</a:t>
              </a:r>
            </a:p>
            <a:p>
              <a:endParaRPr lang="en-US" sz="141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141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7B5E472-2894-6406-2596-5856B462ACCE}"/>
                </a:ext>
              </a:extLst>
            </p:cNvPr>
            <p:cNvSpPr txBox="1"/>
            <p:nvPr/>
          </p:nvSpPr>
          <p:spPr>
            <a:xfrm>
              <a:off x="2231709" y="7795778"/>
              <a:ext cx="1155172" cy="169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Flowchart representing workflow of obstacle avoidance 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2CF77BE-4E4B-3DCA-E195-02077B821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06307" y="7032044"/>
              <a:ext cx="1218943" cy="78198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3DF389-96E3-BFA9-C699-56958E510A74}"/>
                </a:ext>
              </a:extLst>
            </p:cNvPr>
            <p:cNvSpPr txBox="1"/>
            <p:nvPr/>
          </p:nvSpPr>
          <p:spPr>
            <a:xfrm>
              <a:off x="118710" y="7504515"/>
              <a:ext cx="1152128" cy="587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 of operation</a:t>
              </a:r>
            </a:p>
            <a:p>
              <a:pPr marL="404988" indent="-404988">
                <a:buFont typeface="Wingdings" panose="05000000000000000000" pitchFamily="2" charset="2"/>
                <a:buChar char="ü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SLAM constructs a map by identifying barriers around the robot and estimating the robot’s present position within the map as demonstrated in figure.</a:t>
              </a:r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36276F59-2D97-BE54-8C5C-24C7FB935F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054" y="7487703"/>
              <a:ext cx="744909" cy="438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4333017-0E8C-672B-933F-41E7F6456010}"/>
                </a:ext>
              </a:extLst>
            </p:cNvPr>
            <p:cNvSpPr txBox="1"/>
            <p:nvPr/>
          </p:nvSpPr>
          <p:spPr>
            <a:xfrm>
              <a:off x="738703" y="7056766"/>
              <a:ext cx="1267101" cy="507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04988" indent="-404988">
                <a:buFont typeface="Wingdings" panose="05000000000000000000" pitchFamily="2" charset="2"/>
                <a:buChar char="v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2D laser scanner capable of sensing 360 degrees that collects data surrounding the robot for SLAM (Simultaneous Localization and Mapping) and Navigation.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F4B473-9A36-37EE-843F-E6A04F3A211D}"/>
                </a:ext>
              </a:extLst>
            </p:cNvPr>
            <p:cNvSpPr txBox="1"/>
            <p:nvPr/>
          </p:nvSpPr>
          <p:spPr>
            <a:xfrm>
              <a:off x="205157" y="8075750"/>
              <a:ext cx="1201748" cy="123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04988" indent="-404988">
                <a:buFont typeface="Wingdings" panose="05000000000000000000" pitchFamily="2" charset="2"/>
                <a:buChar char="q"/>
              </a:pPr>
              <a:r>
                <a:rPr lang="en-US" sz="2200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Experiment environment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5492C2C-F171-579A-4B93-ED368B3E4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3932" y="8184667"/>
              <a:ext cx="790398" cy="671872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717180F-AA5D-C9B7-C2BC-E6F426B160B7}"/>
              </a:ext>
            </a:extLst>
          </p:cNvPr>
          <p:cNvSpPr txBox="1"/>
          <p:nvPr/>
        </p:nvSpPr>
        <p:spPr>
          <a:xfrm>
            <a:off x="746721" y="20962424"/>
            <a:ext cx="5041057" cy="2764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1575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982" indent="-539982">
              <a:buFont typeface="Wingdings" panose="05000000000000000000" pitchFamily="2" charset="2"/>
              <a:buChar char="§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depth interviews &amp; observation</a:t>
            </a:r>
          </a:p>
          <a:p>
            <a:pPr marL="539982" indent="-539982">
              <a:buFont typeface="Wingdings" panose="05000000000000000000" pitchFamily="2" charset="2"/>
              <a:buChar char="§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to 6 visually handicapped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participants</a:t>
            </a:r>
          </a:p>
          <a:p>
            <a:pPr marL="539982" indent="-539982">
              <a:buFont typeface="Wingdings" panose="05000000000000000000" pitchFamily="2" charset="2"/>
              <a:buChar char="§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 interview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A33AB3-E9F5-245F-0080-8CB99DEFF353}"/>
              </a:ext>
            </a:extLst>
          </p:cNvPr>
          <p:cNvSpPr txBox="1"/>
          <p:nvPr/>
        </p:nvSpPr>
        <p:spPr>
          <a:xfrm>
            <a:off x="5463297" y="21386835"/>
            <a:ext cx="509840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982" indent="-539982">
              <a:buFont typeface="Wingdings" panose="05000000000000000000" pitchFamily="2" charset="2"/>
              <a:buChar char="§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Observing the difficulties of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participants while moving</a:t>
            </a:r>
          </a:p>
          <a:p>
            <a:pPr marL="539982" indent="-539982">
              <a:buFont typeface="Wingdings" panose="05000000000000000000" pitchFamily="2" charset="2"/>
              <a:buChar char="§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 for improvements by respondents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9AE300-8F4D-57F8-E4BE-02F4E832D8C7}"/>
              </a:ext>
            </a:extLst>
          </p:cNvPr>
          <p:cNvSpPr txBox="1"/>
          <p:nvPr/>
        </p:nvSpPr>
        <p:spPr>
          <a:xfrm>
            <a:off x="3359831" y="20654640"/>
            <a:ext cx="4985191" cy="77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9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EDFD57B-F1B1-9C98-4713-BFEE641B0C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0418" y="9271076"/>
            <a:ext cx="9907610" cy="53717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A61397B-DDE7-D7A6-5F46-85351013CC11}"/>
              </a:ext>
            </a:extLst>
          </p:cNvPr>
          <p:cNvSpPr txBox="1"/>
          <p:nvPr/>
        </p:nvSpPr>
        <p:spPr>
          <a:xfrm>
            <a:off x="11062787" y="16392410"/>
            <a:ext cx="9746235" cy="443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market:  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982" indent="-539982">
              <a:buFont typeface="Wingdings" panose="05000000000000000000" pitchFamily="2" charset="2"/>
              <a:buChar char="v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visually impaired and blind people from 20-40 years  </a:t>
            </a:r>
          </a:p>
          <a:p>
            <a:pPr marL="539982" indent="-539982">
              <a:buFont typeface="Wingdings" panose="05000000000000000000" pitchFamily="2" charset="2"/>
              <a:buChar char="v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to try new things and experiment </a:t>
            </a:r>
          </a:p>
          <a:p>
            <a:pPr marL="539982" indent="-539982">
              <a:buFont typeface="Wingdings" panose="05000000000000000000" pitchFamily="2" charset="2"/>
              <a:buChar char="v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interested in technology and gadgets </a:t>
            </a:r>
          </a:p>
          <a:p>
            <a:pPr marL="539982" indent="-539982">
              <a:buFont typeface="Wingdings" panose="05000000000000000000" pitchFamily="2" charset="2"/>
              <a:buChar char="v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 convenient and practical products.</a:t>
            </a:r>
            <a:endParaRPr lang="en-US" sz="18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strategy: 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marketing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creating a company website, posting blogs, uploading educational videos on YouTube </a:t>
            </a: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B2B marketing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demonstration shows and lectures, participation in EXPO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50AAA0-4025-B516-B255-2EF01B124D8D}"/>
              </a:ext>
            </a:extLst>
          </p:cNvPr>
          <p:cNvSpPr txBox="1"/>
          <p:nvPr/>
        </p:nvSpPr>
        <p:spPr>
          <a:xfrm>
            <a:off x="746721" y="8220158"/>
            <a:ext cx="316924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Partners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F6473F-5C58-C7EA-ADE9-B686D15B6D33}"/>
              </a:ext>
            </a:extLst>
          </p:cNvPr>
          <p:cNvSpPr txBox="1"/>
          <p:nvPr/>
        </p:nvSpPr>
        <p:spPr>
          <a:xfrm>
            <a:off x="3708006" y="8172788"/>
            <a:ext cx="316924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Activities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73584D-12E3-5213-85F3-5492D837B610}"/>
              </a:ext>
            </a:extLst>
          </p:cNvPr>
          <p:cNvSpPr txBox="1"/>
          <p:nvPr/>
        </p:nvSpPr>
        <p:spPr>
          <a:xfrm>
            <a:off x="6665795" y="8099674"/>
            <a:ext cx="372271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Propositions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D91229-2854-E65D-9EC1-E27B94B60F80}"/>
              </a:ext>
            </a:extLst>
          </p:cNvPr>
          <p:cNvSpPr txBox="1"/>
          <p:nvPr/>
        </p:nvSpPr>
        <p:spPr>
          <a:xfrm>
            <a:off x="699089" y="10768882"/>
            <a:ext cx="48227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Relationships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41BA26-89F2-D0C7-907E-1D49B1C27639}"/>
              </a:ext>
            </a:extLst>
          </p:cNvPr>
          <p:cNvSpPr txBox="1"/>
          <p:nvPr/>
        </p:nvSpPr>
        <p:spPr>
          <a:xfrm>
            <a:off x="6781681" y="10677804"/>
            <a:ext cx="316924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Resources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1E81FE-71BA-CE13-5EC4-D453389A646A}"/>
              </a:ext>
            </a:extLst>
          </p:cNvPr>
          <p:cNvSpPr txBox="1"/>
          <p:nvPr/>
        </p:nvSpPr>
        <p:spPr>
          <a:xfrm>
            <a:off x="1150748" y="13050208"/>
            <a:ext cx="26772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Channels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C4335B-980B-DBFE-2944-7AAB14612AF6}"/>
              </a:ext>
            </a:extLst>
          </p:cNvPr>
          <p:cNvSpPr txBox="1"/>
          <p:nvPr/>
        </p:nvSpPr>
        <p:spPr>
          <a:xfrm>
            <a:off x="3612440" y="13083624"/>
            <a:ext cx="316924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Structure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DCA0C3-FE17-E121-1364-2C53EC5E83B6}"/>
              </a:ext>
            </a:extLst>
          </p:cNvPr>
          <p:cNvSpPr txBox="1"/>
          <p:nvPr/>
        </p:nvSpPr>
        <p:spPr>
          <a:xfrm>
            <a:off x="6907851" y="13175592"/>
            <a:ext cx="425056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 Streams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ECEF86-43DD-D414-2A4E-4659D190C637}"/>
              </a:ext>
            </a:extLst>
          </p:cNvPr>
          <p:cNvSpPr txBox="1"/>
          <p:nvPr/>
        </p:nvSpPr>
        <p:spPr>
          <a:xfrm>
            <a:off x="658726" y="9010286"/>
            <a:ext cx="3169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982" indent="-539982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parts suppliers</a:t>
            </a:r>
          </a:p>
          <a:p>
            <a:pPr marL="539982" indent="-539982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Investors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198D1F-FDC8-46E1-8F67-59C283C96E5C}"/>
              </a:ext>
            </a:extLst>
          </p:cNvPr>
          <p:cNvSpPr txBox="1"/>
          <p:nvPr/>
        </p:nvSpPr>
        <p:spPr>
          <a:xfrm>
            <a:off x="3735967" y="8886654"/>
            <a:ext cx="30218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982" indent="-539982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R&amp;D</a:t>
            </a:r>
          </a:p>
          <a:p>
            <a:pPr marL="539982" indent="-539982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</a:p>
          <a:p>
            <a:pPr marL="539982" indent="-539982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Promotions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858436-0C6C-D0D8-84AE-161F0DE94DEF}"/>
              </a:ext>
            </a:extLst>
          </p:cNvPr>
          <p:cNvSpPr txBox="1"/>
          <p:nvPr/>
        </p:nvSpPr>
        <p:spPr>
          <a:xfrm>
            <a:off x="6716703" y="8727099"/>
            <a:ext cx="34843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982" indent="-539982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Cost-efficiency</a:t>
            </a:r>
          </a:p>
          <a:p>
            <a:pPr marL="539982" indent="-539982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Guider robots for blind</a:t>
            </a:r>
          </a:p>
          <a:p>
            <a:pPr marL="539982" indent="-539982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FB03A3-EE66-D4CD-4B20-06D1DE581531}"/>
              </a:ext>
            </a:extLst>
          </p:cNvPr>
          <p:cNvSpPr txBox="1"/>
          <p:nvPr/>
        </p:nvSpPr>
        <p:spPr>
          <a:xfrm>
            <a:off x="658726" y="11527495"/>
            <a:ext cx="46231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982" indent="-539982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assistance in physical store</a:t>
            </a:r>
          </a:p>
          <a:p>
            <a:pPr marL="539982" indent="-539982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Customer Service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797835-A833-957A-3D65-B5FB5DFAD35E}"/>
              </a:ext>
            </a:extLst>
          </p:cNvPr>
          <p:cNvSpPr txBox="1"/>
          <p:nvPr/>
        </p:nvSpPr>
        <p:spPr>
          <a:xfrm>
            <a:off x="6154629" y="11187805"/>
            <a:ext cx="46231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982" indent="-539982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developers</a:t>
            </a:r>
          </a:p>
          <a:p>
            <a:pPr marL="539982" indent="-539982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Salespeople</a:t>
            </a:r>
          </a:p>
          <a:p>
            <a:pPr marL="539982" indent="-539982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Intellectual Property</a:t>
            </a:r>
          </a:p>
          <a:p>
            <a:pPr marL="539982" indent="-539982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Store/Factory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CC9F6-8893-67DA-990B-4CF4EE5B5706}"/>
              </a:ext>
            </a:extLst>
          </p:cNvPr>
          <p:cNvSpPr txBox="1"/>
          <p:nvPr/>
        </p:nvSpPr>
        <p:spPr>
          <a:xfrm>
            <a:off x="634097" y="13706635"/>
            <a:ext cx="295720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982" indent="-539982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Stores</a:t>
            </a:r>
          </a:p>
          <a:p>
            <a:pPr marL="539982" indent="-539982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Value-added resellers</a:t>
            </a:r>
          </a:p>
          <a:p>
            <a:pPr marL="539982" indent="-539982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Stores</a:t>
            </a:r>
          </a:p>
          <a:p>
            <a:pPr marL="539982" indent="-539982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Affiliate Marketing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6AE4F9-6AA2-FBFB-6E0C-AE344A90AB34}"/>
              </a:ext>
            </a:extLst>
          </p:cNvPr>
          <p:cNvSpPr txBox="1"/>
          <p:nvPr/>
        </p:nvSpPr>
        <p:spPr>
          <a:xfrm>
            <a:off x="3561942" y="13599694"/>
            <a:ext cx="462314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982" indent="-539982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</a:t>
            </a:r>
          </a:p>
          <a:p>
            <a:pPr marL="539982" indent="-539982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</a:p>
          <a:p>
            <a:pPr marL="539982" indent="-539982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</a:t>
            </a:r>
          </a:p>
          <a:p>
            <a:pPr marL="539982" indent="-539982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Rent</a:t>
            </a:r>
          </a:p>
          <a:p>
            <a:pPr marL="539982" indent="-539982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R&amp;D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400066-48D2-ACEB-EAF8-73E4F72750FD}"/>
              </a:ext>
            </a:extLst>
          </p:cNvPr>
          <p:cNvSpPr txBox="1"/>
          <p:nvPr/>
        </p:nvSpPr>
        <p:spPr>
          <a:xfrm>
            <a:off x="6961573" y="13810534"/>
            <a:ext cx="46231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982" indent="-539982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Sales</a:t>
            </a:r>
          </a:p>
          <a:p>
            <a:pPr marL="539982" indent="-539982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Sales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CC3995-D5C0-9EA7-7A4F-27E1E4B005E8}"/>
              </a:ext>
            </a:extLst>
          </p:cNvPr>
          <p:cNvSpPr txBox="1"/>
          <p:nvPr/>
        </p:nvSpPr>
        <p:spPr>
          <a:xfrm>
            <a:off x="1645812" y="4396249"/>
            <a:ext cx="605760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12194864 </a:t>
            </a:r>
            <a:r>
              <a:rPr lang="en-US" sz="35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Salokhiddin</a:t>
            </a:r>
            <a:r>
              <a:rPr lang="en-US" sz="35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Jalolov</a:t>
            </a:r>
            <a:endParaRPr lang="en-US" sz="35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12194905 </a:t>
            </a:r>
            <a:r>
              <a:rPr lang="en-US" sz="35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Rakhmatov</a:t>
            </a:r>
            <a:r>
              <a:rPr lang="en-US" sz="35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Olim</a:t>
            </a:r>
          </a:p>
          <a:p>
            <a:r>
              <a:rPr lang="en-US" sz="35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12194245 </a:t>
            </a:r>
            <a:r>
              <a:rPr lang="en-US" sz="35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Begijonov</a:t>
            </a:r>
            <a:r>
              <a:rPr lang="en-US" sz="35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Ruziboy</a:t>
            </a:r>
            <a:endParaRPr lang="en-US" sz="35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F13E60-B5BF-B770-1824-98B37D68558E}"/>
              </a:ext>
            </a:extLst>
          </p:cNvPr>
          <p:cNvSpPr txBox="1"/>
          <p:nvPr/>
        </p:nvSpPr>
        <p:spPr>
          <a:xfrm>
            <a:off x="14247962" y="4396249"/>
            <a:ext cx="551840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12194896 </a:t>
            </a:r>
            <a:r>
              <a:rPr lang="en-US" sz="35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Tszin</a:t>
            </a:r>
            <a:r>
              <a:rPr lang="en-US" sz="35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Alina</a:t>
            </a:r>
          </a:p>
          <a:p>
            <a:r>
              <a:rPr lang="en-US" sz="35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12194909 </a:t>
            </a:r>
            <a:r>
              <a:rPr lang="en-US" sz="35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Yusupov</a:t>
            </a:r>
            <a:r>
              <a:rPr lang="en-US" sz="35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Elbek</a:t>
            </a:r>
            <a:endParaRPr lang="en-US" sz="35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12194939 Tamang Sanjib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C12EDB7-AE6C-7C58-4043-60C5AA7CA8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0203" y="15053741"/>
            <a:ext cx="4511421" cy="313448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3A74494-3D20-17BF-E1EF-BE74C4CB1C57}"/>
              </a:ext>
            </a:extLst>
          </p:cNvPr>
          <p:cNvSpPr txBox="1"/>
          <p:nvPr/>
        </p:nvSpPr>
        <p:spPr>
          <a:xfrm>
            <a:off x="1717739" y="17060215"/>
            <a:ext cx="3564129" cy="96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3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Design of the Product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8E23017-4F4C-0BCE-6C1B-E423153D4684}"/>
              </a:ext>
            </a:extLst>
          </p:cNvPr>
          <p:cNvSpPr txBox="1"/>
          <p:nvPr/>
        </p:nvSpPr>
        <p:spPr>
          <a:xfrm>
            <a:off x="11113574" y="20961019"/>
            <a:ext cx="1006614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Robot that can travel to any destination and doesn’t affect by bad weather conditions.</a:t>
            </a:r>
          </a:p>
          <a:p>
            <a:pPr marL="342900" indent="-342900">
              <a:buFontTx/>
              <a:buChar char="-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detect obstacles and show the right path for disabled people.</a:t>
            </a:r>
          </a:p>
          <a:p>
            <a:pPr marL="342900" indent="-342900">
              <a:buFontTx/>
              <a:buChar char="-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travel partner, it can be put into a bag and can be taken on international travels. </a:t>
            </a:r>
          </a:p>
        </p:txBody>
      </p:sp>
      <p:pic>
        <p:nvPicPr>
          <p:cNvPr id="61" name="Picture 60" descr="Logo&#10;&#10;Description automatically generated">
            <a:extLst>
              <a:ext uri="{FF2B5EF4-FFF2-40B4-BE49-F238E27FC236}">
                <a16:creationId xmlns:a16="http://schemas.microsoft.com/office/drawing/2014/main" id="{C0948206-2AD8-6D09-B434-2A242B1283D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180" y="1694775"/>
            <a:ext cx="1910276" cy="191027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5D2B611A-A8F8-1123-56DC-55FA05F70DDE}"/>
              </a:ext>
            </a:extLst>
          </p:cNvPr>
          <p:cNvSpPr txBox="1"/>
          <p:nvPr/>
        </p:nvSpPr>
        <p:spPr>
          <a:xfrm>
            <a:off x="11089352" y="25114134"/>
            <a:ext cx="9740345" cy="5655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the project to provide an assistance to blind people using Turtle Bot 3 and T2 ROS. 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HOW?: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robot will help disabled people to find their desired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using map, smart microphone and speakers to tell blind people like SIRI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also provide additional information regarding ongoing outside situation even if you don’t ask him to like a partner. This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function can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enabled or disabled by user.</a:t>
            </a:r>
          </a:p>
          <a:p>
            <a:endParaRPr lang="en-US" sz="15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12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650</TotalTime>
  <Words>396</Words>
  <Application>Microsoft Office PowerPoint</Application>
  <PresentationFormat>Custom</PresentationFormat>
  <Paragraphs>83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테마</vt:lpstr>
      <vt:lpstr>“Helper” GUIDE ROBOT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융합종합설계 교과목 교수법 연구</dc:title>
  <dc:creator>교육기획팀</dc:creator>
  <cp:lastModifiedBy>akash ghimire</cp:lastModifiedBy>
  <cp:revision>56</cp:revision>
  <dcterms:created xsi:type="dcterms:W3CDTF">2012-12-17T00:46:19Z</dcterms:created>
  <dcterms:modified xsi:type="dcterms:W3CDTF">2022-11-29T11:01:45Z</dcterms:modified>
</cp:coreProperties>
</file>