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70" r:id="rId1"/>
  </p:sldMasterIdLst>
  <p:notesMasterIdLst>
    <p:notesMasterId r:id="rId32"/>
  </p:notesMasterIdLst>
  <p:sldIdLst>
    <p:sldId id="400" r:id="rId2"/>
    <p:sldId id="327" r:id="rId3"/>
    <p:sldId id="370" r:id="rId4"/>
    <p:sldId id="383" r:id="rId5"/>
    <p:sldId id="371" r:id="rId6"/>
    <p:sldId id="372" r:id="rId7"/>
    <p:sldId id="384" r:id="rId8"/>
    <p:sldId id="385" r:id="rId9"/>
    <p:sldId id="386" r:id="rId10"/>
    <p:sldId id="387" r:id="rId11"/>
    <p:sldId id="377" r:id="rId12"/>
    <p:sldId id="378" r:id="rId13"/>
    <p:sldId id="389" r:id="rId14"/>
    <p:sldId id="379" r:id="rId15"/>
    <p:sldId id="380" r:id="rId16"/>
    <p:sldId id="381" r:id="rId17"/>
    <p:sldId id="382" r:id="rId18"/>
    <p:sldId id="390" r:id="rId19"/>
    <p:sldId id="391" r:id="rId20"/>
    <p:sldId id="392" r:id="rId21"/>
    <p:sldId id="393" r:id="rId22"/>
    <p:sldId id="394" r:id="rId23"/>
    <p:sldId id="395" r:id="rId24"/>
    <p:sldId id="374" r:id="rId25"/>
    <p:sldId id="396" r:id="rId26"/>
    <p:sldId id="397" r:id="rId27"/>
    <p:sldId id="398" r:id="rId28"/>
    <p:sldId id="375" r:id="rId29"/>
    <p:sldId id="399" r:id="rId30"/>
    <p:sldId id="32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5pPr>
    <a:lvl6pPr marL="22860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6pPr>
    <a:lvl7pPr marL="27432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7pPr>
    <a:lvl8pPr marL="32004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8pPr>
    <a:lvl9pPr marL="3657600" algn="l" defTabSz="914400" rtl="0" eaLnBrk="1" latinLnBrk="0" hangingPunct="1">
      <a:defRPr b="1" kern="1200">
        <a:solidFill>
          <a:srgbClr val="292929"/>
        </a:solidFill>
        <a:latin typeface="돋움" panose="020B0600000101010101" pitchFamily="34" charset="-127"/>
        <a:ea typeface="돋움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9A4D9"/>
    <a:srgbClr val="C2DAF0"/>
    <a:srgbClr val="8FBBE3"/>
    <a:srgbClr val="5195D3"/>
    <a:srgbClr val="6699FF"/>
    <a:srgbClr val="996600"/>
    <a:srgbClr val="29292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9E95D-2292-43C9-9A10-73687FD65B7C}" v="2" dt="2024-03-18T02:15:33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8" autoAdjust="0"/>
    <p:restoredTop sz="96392" autoAdjust="0"/>
  </p:normalViewPr>
  <p:slideViewPr>
    <p:cSldViewPr snapToObjects="1">
      <p:cViewPr varScale="1">
        <p:scale>
          <a:sx n="106" d="100"/>
          <a:sy n="106" d="100"/>
        </p:scale>
        <p:origin x="24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영일" userId="88e9783c86308f14" providerId="LiveId" clId="{BCDA4C01-5C1B-4214-8FBD-68CDA1883139}"/>
    <pc:docChg chg="modSld">
      <pc:chgData name="김 영일" userId="88e9783c86308f14" providerId="LiveId" clId="{BCDA4C01-5C1B-4214-8FBD-68CDA1883139}" dt="2023-03-20T07:22:27.590" v="291" actId="20577"/>
      <pc:docMkLst>
        <pc:docMk/>
      </pc:docMkLst>
      <pc:sldChg chg="modSp mod">
        <pc:chgData name="김 영일" userId="88e9783c86308f14" providerId="LiveId" clId="{BCDA4C01-5C1B-4214-8FBD-68CDA1883139}" dt="2023-03-20T07:22:27.590" v="291" actId="20577"/>
        <pc:sldMkLst>
          <pc:docMk/>
          <pc:sldMk cId="0" sldId="375"/>
        </pc:sldMkLst>
        <pc:spChg chg="mod">
          <ac:chgData name="김 영일" userId="88e9783c86308f14" providerId="LiveId" clId="{BCDA4C01-5C1B-4214-8FBD-68CDA1883139}" dt="2023-03-20T07:22:27.590" v="291" actId="20577"/>
          <ac:spMkLst>
            <pc:docMk/>
            <pc:sldMk cId="0" sldId="375"/>
            <ac:spMk id="32771" creationId="{255F60D6-B0D8-6BB7-99C2-6EFB429D775E}"/>
          </ac:spMkLst>
        </pc:spChg>
      </pc:sldChg>
      <pc:sldChg chg="addSp modSp mod">
        <pc:chgData name="김 영일" userId="88e9783c86308f14" providerId="LiveId" clId="{BCDA4C01-5C1B-4214-8FBD-68CDA1883139}" dt="2023-03-20T06:44:44.895" v="223" actId="208"/>
        <pc:sldMkLst>
          <pc:docMk/>
          <pc:sldMk cId="0" sldId="381"/>
        </pc:sldMkLst>
        <pc:spChg chg="add mod">
          <ac:chgData name="김 영일" userId="88e9783c86308f14" providerId="LiveId" clId="{BCDA4C01-5C1B-4214-8FBD-68CDA1883139}" dt="2023-03-20T06:44:44.895" v="223" actId="208"/>
          <ac:spMkLst>
            <pc:docMk/>
            <pc:sldMk cId="0" sldId="381"/>
            <ac:spMk id="2" creationId="{4571AB2E-2361-90A3-8973-9B0127ACFD7D}"/>
          </ac:spMkLst>
        </pc:spChg>
      </pc:sldChg>
      <pc:sldChg chg="modSp mod">
        <pc:chgData name="김 영일" userId="88e9783c86308f14" providerId="LiveId" clId="{BCDA4C01-5C1B-4214-8FBD-68CDA1883139}" dt="2023-03-20T07:08:43.962" v="224" actId="115"/>
        <pc:sldMkLst>
          <pc:docMk/>
          <pc:sldMk cId="0" sldId="396"/>
        </pc:sldMkLst>
        <pc:spChg chg="mod">
          <ac:chgData name="김 영일" userId="88e9783c86308f14" providerId="LiveId" clId="{BCDA4C01-5C1B-4214-8FBD-68CDA1883139}" dt="2023-03-20T07:08:43.962" v="224" actId="115"/>
          <ac:spMkLst>
            <pc:docMk/>
            <pc:sldMk cId="0" sldId="396"/>
            <ac:spMk id="29699" creationId="{B2CE8882-1610-CC68-338C-CBE8F98EA29F}"/>
          </ac:spMkLst>
        </pc:spChg>
      </pc:sldChg>
      <pc:sldChg chg="modSp mod">
        <pc:chgData name="김 영일" userId="88e9783c86308f14" providerId="LiveId" clId="{BCDA4C01-5C1B-4214-8FBD-68CDA1883139}" dt="2023-03-20T07:16:43.685" v="255" actId="20577"/>
        <pc:sldMkLst>
          <pc:docMk/>
          <pc:sldMk cId="0" sldId="398"/>
        </pc:sldMkLst>
        <pc:spChg chg="mod">
          <ac:chgData name="김 영일" userId="88e9783c86308f14" providerId="LiveId" clId="{BCDA4C01-5C1B-4214-8FBD-68CDA1883139}" dt="2023-03-20T07:16:43.685" v="255" actId="20577"/>
          <ac:spMkLst>
            <pc:docMk/>
            <pc:sldMk cId="0" sldId="398"/>
            <ac:spMk id="31747" creationId="{B2DFF8DC-5B8F-81E6-FB4E-AAF5DFD1632D}"/>
          </ac:spMkLst>
        </pc:spChg>
      </pc:sldChg>
    </pc:docChg>
  </pc:docChgLst>
  <pc:docChgLst>
    <pc:chgData name="영일 김" userId="88e9783c86308f14" providerId="LiveId" clId="{4C89E95D-2292-43C9-9A10-73687FD65B7C}"/>
    <pc:docChg chg="undo custSel modSld">
      <pc:chgData name="영일 김" userId="88e9783c86308f14" providerId="LiveId" clId="{4C89E95D-2292-43C9-9A10-73687FD65B7C}" dt="2024-03-18T02:37:49.953" v="111" actId="20577"/>
      <pc:docMkLst>
        <pc:docMk/>
      </pc:docMkLst>
      <pc:sldChg chg="addSp delSp modSp mod">
        <pc:chgData name="영일 김" userId="88e9783c86308f14" providerId="LiveId" clId="{4C89E95D-2292-43C9-9A10-73687FD65B7C}" dt="2024-03-18T01:17:37.042" v="41" actId="478"/>
        <pc:sldMkLst>
          <pc:docMk/>
          <pc:sldMk cId="0" sldId="389"/>
        </pc:sldMkLst>
        <pc:spChg chg="add del mod">
          <ac:chgData name="영일 김" userId="88e9783c86308f14" providerId="LiveId" clId="{4C89E95D-2292-43C9-9A10-73687FD65B7C}" dt="2024-03-18T01:17:37.042" v="41" actId="478"/>
          <ac:spMkLst>
            <pc:docMk/>
            <pc:sldMk cId="0" sldId="389"/>
            <ac:spMk id="2" creationId="{378C37FA-B671-4F75-5E74-0A5DE0BE13BC}"/>
          </ac:spMkLst>
        </pc:spChg>
      </pc:sldChg>
      <pc:sldChg chg="modSp mod">
        <pc:chgData name="영일 김" userId="88e9783c86308f14" providerId="LiveId" clId="{4C89E95D-2292-43C9-9A10-73687FD65B7C}" dt="2024-03-18T02:06:22.812" v="60" actId="20577"/>
        <pc:sldMkLst>
          <pc:docMk/>
          <pc:sldMk cId="0" sldId="390"/>
        </pc:sldMkLst>
        <pc:spChg chg="mod">
          <ac:chgData name="영일 김" userId="88e9783c86308f14" providerId="LiveId" clId="{4C89E95D-2292-43C9-9A10-73687FD65B7C}" dt="2024-03-18T02:06:22.812" v="60" actId="20577"/>
          <ac:spMkLst>
            <pc:docMk/>
            <pc:sldMk cId="0" sldId="390"/>
            <ac:spMk id="22531" creationId="{B6C54B28-B101-1A43-747A-EACCCD4B4985}"/>
          </ac:spMkLst>
        </pc:spChg>
      </pc:sldChg>
      <pc:sldChg chg="addSp modSp mod">
        <pc:chgData name="영일 김" userId="88e9783c86308f14" providerId="LiveId" clId="{4C89E95D-2292-43C9-9A10-73687FD65B7C}" dt="2024-03-18T02:16:22.772" v="105" actId="1076"/>
        <pc:sldMkLst>
          <pc:docMk/>
          <pc:sldMk cId="0" sldId="392"/>
        </pc:sldMkLst>
        <pc:spChg chg="add mod">
          <ac:chgData name="영일 김" userId="88e9783c86308f14" providerId="LiveId" clId="{4C89E95D-2292-43C9-9A10-73687FD65B7C}" dt="2024-03-18T02:16:22.772" v="105" actId="1076"/>
          <ac:spMkLst>
            <pc:docMk/>
            <pc:sldMk cId="0" sldId="392"/>
            <ac:spMk id="2" creationId="{072C99BE-F7C7-6DA5-39F3-EDFFA0728171}"/>
          </ac:spMkLst>
        </pc:spChg>
      </pc:sldChg>
      <pc:sldChg chg="modSp mod">
        <pc:chgData name="영일 김" userId="88e9783c86308f14" providerId="LiveId" clId="{4C89E95D-2292-43C9-9A10-73687FD65B7C}" dt="2024-03-18T02:37:49.953" v="111" actId="20577"/>
        <pc:sldMkLst>
          <pc:docMk/>
          <pc:sldMk cId="0" sldId="398"/>
        </pc:sldMkLst>
        <pc:spChg chg="mod">
          <ac:chgData name="영일 김" userId="88e9783c86308f14" providerId="LiveId" clId="{4C89E95D-2292-43C9-9A10-73687FD65B7C}" dt="2024-03-18T02:37:49.953" v="111" actId="20577"/>
          <ac:spMkLst>
            <pc:docMk/>
            <pc:sldMk cId="0" sldId="398"/>
            <ac:spMk id="31747" creationId="{B2DFF8DC-5B8F-81E6-FB4E-AAF5DFD163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524282-5BFC-A2E7-4C22-CCC4E2908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B2330A-3B80-F88A-31A6-A01523194B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767C9FFD-D237-487E-BDAF-66C424BFBF9B}" type="datetimeFigureOut">
              <a:rPr lang="ko-KR" altLang="en-US"/>
              <a:pPr>
                <a:defRPr/>
              </a:pPr>
              <a:t>2024-03-18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B60790DB-E661-48AC-540C-390810754C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FD40FCC7-7BC4-65DB-DDE9-25310B200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1A926-ED27-463F-5D74-DE9B3B5DB7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ED219-B34C-6A62-ECCF-DA5B6C7E4B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A90B0778-1983-46C5-BB85-937AB5FDD7D5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D25CA0A0-9BB9-7258-0741-14582EB02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C108E652-7725-F527-1B75-8D7CB07F84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E89A81C-85FA-CB5F-37B3-B16021683A9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80F0766-E872-1087-FAA2-C99AC27ED1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tx2">
              <a:lumMod val="75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44BE2-0D9E-A891-650B-CAFBA013CF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9525" y="4267201"/>
            <a:ext cx="9153525" cy="838200"/>
          </a:xfrm>
        </p:spPr>
        <p:txBody>
          <a:bodyPr/>
          <a:lstStyle>
            <a:lvl1pPr marL="717550" indent="0" algn="ctr">
              <a:defRPr sz="3600" b="0" baseline="0">
                <a:solidFill>
                  <a:srgbClr val="452103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612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88260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ko-KR" altLang="en-US" noProof="0"/>
              <a:t>마스터 제목 스타일 편집</a:t>
            </a:r>
            <a:endParaRPr lang="en-US" altLang="ko-KR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304800" y="990600"/>
            <a:ext cx="8610600" cy="5562600"/>
          </a:xfrm>
        </p:spPr>
        <p:txBody>
          <a:bodyPr/>
          <a:lstStyle>
            <a:lvl1pPr>
              <a:buFont typeface="Wingdings" pitchFamily="2" charset="2"/>
              <a:buChar char="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0788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기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2pPr>
              <a:lnSpc>
                <a:spcPct val="100000"/>
              </a:lnSpc>
              <a:defRPr sz="1700"/>
            </a:lvl2pPr>
            <a:lvl3pPr>
              <a:lnSpc>
                <a:spcPct val="100000"/>
              </a:lnSpc>
              <a:defRPr sz="1500"/>
            </a:lvl3pPr>
            <a:lvl4pPr marL="809625" indent="-180975">
              <a:lnSpc>
                <a:spcPct val="100000"/>
              </a:lnSpc>
              <a:buFont typeface="Wingdings" pitchFamily="2" charset="2"/>
              <a:buChar char="ü"/>
              <a:defRPr sz="1500" b="0">
                <a:solidFill>
                  <a:schemeClr val="accent1">
                    <a:lumMod val="75000"/>
                  </a:schemeClr>
                </a:solidFill>
              </a:defRPr>
            </a:lvl4pPr>
            <a:lvl5pPr marL="990600" indent="-180975">
              <a:lnSpc>
                <a:spcPct val="100000"/>
              </a:lnSpc>
              <a:defRPr sz="130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</a:t>
            </a:r>
            <a:endParaRPr lang="en-US" altLang="ko-KR" dirty="0"/>
          </a:p>
          <a:p>
            <a:pPr lvl="4"/>
            <a:r>
              <a:rPr lang="ko-KR" altLang="en-US" dirty="0"/>
              <a:t>다섯째</a:t>
            </a:r>
          </a:p>
        </p:txBody>
      </p:sp>
    </p:spTree>
    <p:extLst>
      <p:ext uri="{BB962C8B-B14F-4D97-AF65-F5344CB8AC3E}">
        <p14:creationId xmlns:p14="http://schemas.microsoft.com/office/powerpoint/2010/main" val="73255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39733578-0796-B5C1-A94F-A3ED4777CE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9" descr="Light horizontal">
            <a:extLst>
              <a:ext uri="{FF2B5EF4-FFF2-40B4-BE49-F238E27FC236}">
                <a16:creationId xmlns:a16="http://schemas.microsoft.com/office/drawing/2014/main" id="{D0A7667D-E3CF-7031-019D-5E164F91BC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0">
              <a:defRPr/>
            </a:pPr>
            <a:endParaRPr lang="ko-KR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D5428E7-9E65-964B-9D49-697C7048B20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E487856-7B5B-FF95-4577-EBE633DB6C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59E80-FB77-8761-DD97-30AEC5B4D7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76388" y="51816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Operating Systems</a:t>
            </a:r>
            <a:endParaRPr lang="ko-KR" altLang="en-US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WordArt 3">
            <a:extLst>
              <a:ext uri="{FF2B5EF4-FFF2-40B4-BE49-F238E27FC236}">
                <a16:creationId xmlns:a16="http://schemas.microsoft.com/office/drawing/2014/main" id="{A27C4E4D-1AA1-4562-6AD6-3EDE04FD09CE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 eaLnBrk="1" latinLnBrk="1" hangingPunct="1">
              <a:defRPr/>
            </a:pPr>
            <a:r>
              <a:rPr lang="en-US" altLang="ko-KR" sz="5400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  <a:ea typeface="돋움" panose="020B0600000101010101" pitchFamily="50" charset="-127"/>
              </a:rPr>
              <a:t>Thank You !</a:t>
            </a:r>
            <a:endParaRPr lang="ko-KR" altLang="en-US" sz="5400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33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>
            <a:extLst>
              <a:ext uri="{FF2B5EF4-FFF2-40B4-BE49-F238E27FC236}">
                <a16:creationId xmlns:a16="http://schemas.microsoft.com/office/drawing/2014/main" id="{7506454C-0D75-E6DD-2210-87DD54BB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 descr="Light horizontal">
            <a:extLst>
              <a:ext uri="{FF2B5EF4-FFF2-40B4-BE49-F238E27FC236}">
                <a16:creationId xmlns:a16="http://schemas.microsoft.com/office/drawing/2014/main" id="{730FF7B4-FEEB-2ADA-9643-3E391423CE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latinLnBrk="1"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672F954E-C097-5D0A-ED34-4EFA03AE2B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-9525" y="0"/>
            <a:ext cx="9161463" cy="612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lang="ko-KR" altLang="en-US">
              <a:solidFill>
                <a:srgbClr val="1D4940"/>
              </a:solidFill>
              <a:latin typeface="Arial" charset="0"/>
              <a:ea typeface="굴림" pitchFamily="50" charset="-127"/>
            </a:endParaRP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AA73C81D-70B0-D022-9165-A4B0A89370F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228600" y="153988"/>
            <a:ext cx="8686800" cy="64452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8575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1">
              <a:defRPr/>
            </a:pPr>
            <a:endParaRPr lang="ko-KR" altLang="en-US">
              <a:solidFill>
                <a:srgbClr val="1D494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D372DD08-8DF9-F096-CE8C-EF8AE7E8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592888"/>
            <a:ext cx="762000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 algn="r" latinLnBrk="1"/>
            <a:fld id="{5474B62F-C3EE-4C46-9F8F-4516AF495DDA}" type="slidenum">
              <a:rPr lang="ko-KR" altLang="en-US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 latinLnBrk="1"/>
              <a:t>‹#›</a:t>
            </a:fld>
            <a:r>
              <a:rPr lang="en-US" altLang="ko-KR" sz="1100">
                <a:solidFill>
                  <a:srgbClr val="984807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/23</a:t>
            </a:r>
          </a:p>
        </p:txBody>
      </p:sp>
      <p:sp>
        <p:nvSpPr>
          <p:cNvPr id="1031" name="텍스트 개체 틀 22">
            <a:extLst>
              <a:ext uri="{FF2B5EF4-FFF2-40B4-BE49-F238E27FC236}">
                <a16:creationId xmlns:a16="http://schemas.microsoft.com/office/drawing/2014/main" id="{37C215DB-5FCA-5778-226A-5941BD66C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914400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단계</a:t>
            </a:r>
            <a:endParaRPr lang="en-US" altLang="ko-KR"/>
          </a:p>
          <a:p>
            <a:pPr lvl="2"/>
            <a:r>
              <a:rPr lang="ko-KR" altLang="en-US"/>
              <a:t>셋째 수준</a:t>
            </a:r>
          </a:p>
          <a:p>
            <a:pPr lvl="2"/>
            <a:endParaRPr lang="en-US" altLang="ko-KR"/>
          </a:p>
        </p:txBody>
      </p:sp>
      <p:sp>
        <p:nvSpPr>
          <p:cNvPr id="1032" name="제목 개체 틀 23">
            <a:extLst>
              <a:ext uri="{FF2B5EF4-FFF2-40B4-BE49-F238E27FC236}">
                <a16:creationId xmlns:a16="http://schemas.microsoft.com/office/drawing/2014/main" id="{6B072291-72C7-7933-F5E4-2DC77744EA0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4800" y="169863"/>
            <a:ext cx="8459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07" r:id="rId2"/>
    <p:sldLayoutId id="2147483908" r:id="rId3"/>
    <p:sldLayoutId id="2147483910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266700" indent="-266700" algn="l" rtl="0" eaLnBrk="0" fontAlgn="base" latinLnBrk="1" hangingPunct="0">
        <a:spcBef>
          <a:spcPct val="20000"/>
        </a:spcBef>
        <a:spcAft>
          <a:spcPts val="600"/>
        </a:spcAft>
        <a:buClr>
          <a:srgbClr val="888128"/>
        </a:buClr>
        <a:buSzPct val="95000"/>
        <a:buFont typeface="Wingdings" panose="05000000000000000000" pitchFamily="2" charset="2"/>
        <a:buChar char="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444500" indent="-174625" algn="l" rtl="0" eaLnBrk="0" fontAlgn="base" latinLnBrk="1" hangingPunct="0">
        <a:spcBef>
          <a:spcPct val="20000"/>
        </a:spcBef>
        <a:spcAft>
          <a:spcPct val="0"/>
        </a:spcAft>
        <a:buClr>
          <a:srgbClr val="996600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627063" indent="-18256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7F8634A-CA1C-EA4A-6085-3014C50776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9525" y="4267200"/>
            <a:ext cx="9153525" cy="838200"/>
          </a:xfrm>
        </p:spPr>
        <p:txBody>
          <a:bodyPr/>
          <a:lstStyle/>
          <a:p>
            <a:r>
              <a:rPr lang="en-US" altLang="ko-KR" sz="2800"/>
              <a:t>Ch03_Process Concepts</a:t>
            </a:r>
            <a:endParaRPr lang="ko-KR" alt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9B868A80-A76E-FCE2-A61F-0229B00A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(5/12)</a:t>
            </a:r>
            <a:endParaRPr lang="ko-KR" altLang="en-US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C4176A06-0265-D194-71F1-2FEEC4C144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Control Blocks (PCBs)/Process Descriptors</a:t>
            </a:r>
          </a:p>
          <a:p>
            <a:pPr lvl="1">
              <a:defRPr/>
            </a:pPr>
            <a:r>
              <a:rPr lang="en-US" altLang="ko-KR" dirty="0"/>
              <a:t>Process table (Fig. 3.2)</a:t>
            </a:r>
          </a:p>
          <a:p>
            <a:pPr lvl="2">
              <a:defRPr/>
            </a:pPr>
            <a:r>
              <a:rPr lang="en-US" altLang="ko-KR" dirty="0"/>
              <a:t>Operating system maintains pointers to each process's PCB in a </a:t>
            </a:r>
            <a:r>
              <a:rPr lang="en-US" altLang="ko-KR" dirty="0" err="1"/>
              <a:t>systemwide</a:t>
            </a:r>
            <a:r>
              <a:rPr lang="en-US" altLang="ko-KR" dirty="0"/>
              <a:t> or per-user process table so that it can access the PCB quickly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When a process is terminated (either voluntarily or by the operating system), the operating system </a:t>
            </a:r>
          </a:p>
          <a:p>
            <a:pPr lvl="3">
              <a:defRPr/>
            </a:pPr>
            <a:r>
              <a:rPr lang="en-US" altLang="ko-KR" dirty="0"/>
              <a:t>Frees the process's memory and other resources</a:t>
            </a:r>
          </a:p>
          <a:p>
            <a:pPr lvl="3">
              <a:defRPr/>
            </a:pPr>
            <a:r>
              <a:rPr lang="en-US" altLang="ko-KR" dirty="0"/>
              <a:t>Removes the process from the process table</a:t>
            </a:r>
          </a:p>
          <a:p>
            <a:pPr lvl="3">
              <a:defRPr/>
            </a:pPr>
            <a:r>
              <a:rPr lang="en-US" altLang="ko-KR" dirty="0"/>
              <a:t>Makes its memory and other resources available to other processes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B0012FA-A200-CCBB-5196-E38AEF1B1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(6/12)</a:t>
            </a:r>
            <a:endParaRPr lang="ko-KR" altLang="en-US"/>
          </a:p>
        </p:txBody>
      </p:sp>
      <p:sp>
        <p:nvSpPr>
          <p:cNvPr id="15363" name="내용 개체 틀 4">
            <a:extLst>
              <a:ext uri="{FF2B5EF4-FFF2-40B4-BE49-F238E27FC236}">
                <a16:creationId xmlns:a16="http://schemas.microsoft.com/office/drawing/2014/main" id="{E4EBA785-FEB5-3BB9-EF60-FABB3EF6C8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Clr>
                <a:srgbClr val="000066"/>
              </a:buClr>
            </a:pPr>
            <a:r>
              <a:rPr lang="en-US" altLang="ko-KR"/>
              <a:t>Process Control Blocks (PCBs)/Process Descriptors</a:t>
            </a:r>
          </a:p>
          <a:p>
            <a:pPr>
              <a:buClr>
                <a:srgbClr val="000066"/>
              </a:buClr>
            </a:pPr>
            <a:endParaRPr lang="en-US" altLang="ko-KR"/>
          </a:p>
        </p:txBody>
      </p:sp>
      <p:pic>
        <p:nvPicPr>
          <p:cNvPr id="15364" name="그림 1">
            <a:extLst>
              <a:ext uri="{FF2B5EF4-FFF2-40B4-BE49-F238E27FC236}">
                <a16:creationId xmlns:a16="http://schemas.microsoft.com/office/drawing/2014/main" id="{C746DEA4-1DBB-6E17-B300-3AE5CEC2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19263"/>
            <a:ext cx="5580062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0C81F46-96C6-5A56-5292-8EFAE3810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(7/12)</a:t>
            </a:r>
            <a:endParaRPr lang="ko-KR" altLang="en-US"/>
          </a:p>
        </p:txBody>
      </p:sp>
      <p:sp>
        <p:nvSpPr>
          <p:cNvPr id="15363" name="내용 개체 틀 4">
            <a:extLst>
              <a:ext uri="{FF2B5EF4-FFF2-40B4-BE49-F238E27FC236}">
                <a16:creationId xmlns:a16="http://schemas.microsoft.com/office/drawing/2014/main" id="{1CA9107E-77E3-CBB1-23A4-6EBA8CDD55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Operations</a:t>
            </a:r>
          </a:p>
          <a:p>
            <a:pPr lvl="1">
              <a:defRPr/>
            </a:pPr>
            <a:r>
              <a:rPr lang="en-US" altLang="ko-KR" dirty="0"/>
              <a:t>A process spawn a new process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Parent process</a:t>
            </a:r>
          </a:p>
          <a:p>
            <a:pPr lvl="3">
              <a:defRPr/>
            </a:pPr>
            <a:r>
              <a:rPr lang="en-US" altLang="ko-KR" dirty="0"/>
              <a:t>The creating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Child process</a:t>
            </a:r>
          </a:p>
          <a:p>
            <a:pPr lvl="3">
              <a:defRPr/>
            </a:pPr>
            <a:r>
              <a:rPr lang="en-US" altLang="ko-KR" dirty="0"/>
              <a:t>The created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Each child process is created by exactly </a:t>
            </a:r>
          </a:p>
          <a:p>
            <a:pPr marL="444500" lvl="2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one parent process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Destruction of a process (One of next two cases)</a:t>
            </a:r>
          </a:p>
          <a:p>
            <a:pPr lvl="3">
              <a:defRPr/>
            </a:pPr>
            <a:r>
              <a:rPr lang="en-US" altLang="ko-KR" dirty="0"/>
              <a:t>Each spawned process is destroyed automatically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when its parent is destroyed</a:t>
            </a:r>
          </a:p>
          <a:p>
            <a:pPr lvl="3">
              <a:defRPr/>
            </a:pPr>
            <a:r>
              <a:rPr lang="en-US" altLang="ko-KR" dirty="0"/>
              <a:t>Spawned processes proceed independently of 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their parents, and the destruction of a parent </a:t>
            </a:r>
          </a:p>
          <a:p>
            <a:pPr marL="628650" lvl="3" indent="0">
              <a:buFont typeface="Wingdings" pitchFamily="2" charset="2"/>
              <a:buNone/>
              <a:defRPr/>
            </a:pPr>
            <a:r>
              <a:rPr lang="en-US" altLang="ko-KR" dirty="0"/>
              <a:t>   has no effect on its children</a:t>
            </a:r>
          </a:p>
        </p:txBody>
      </p:sp>
      <p:pic>
        <p:nvPicPr>
          <p:cNvPr id="16388" name="그림 1">
            <a:extLst>
              <a:ext uri="{FF2B5EF4-FFF2-40B4-BE49-F238E27FC236}">
                <a16:creationId xmlns:a16="http://schemas.microsoft.com/office/drawing/2014/main" id="{E22E5AF4-7BF4-7D7B-2DBD-878510CC5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1403350"/>
            <a:ext cx="243681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2">
            <a:extLst>
              <a:ext uri="{FF2B5EF4-FFF2-40B4-BE49-F238E27FC236}">
                <a16:creationId xmlns:a16="http://schemas.microsoft.com/office/drawing/2014/main" id="{338FC709-B6E8-3EA3-7440-24AC8A7E1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5467350"/>
            <a:ext cx="28098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41594992-A4E4-F656-2BD8-E37E00C0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(8/12)</a:t>
            </a:r>
            <a:endParaRPr lang="ko-KR" altLang="en-US"/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053B04D0-FF53-7D6A-3E25-2F09BE35C7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Process Operations</a:t>
            </a: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5FD9E40B-A8DF-FF47-0100-43F12C39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2124075"/>
            <a:ext cx="66722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698164-7B70-58A0-A0C5-2546E1F0B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(9/12)</a:t>
            </a:r>
            <a:endParaRPr lang="ko-KR" altLang="en-US"/>
          </a:p>
        </p:txBody>
      </p:sp>
      <p:sp>
        <p:nvSpPr>
          <p:cNvPr id="18435" name="내용 개체 틀 4">
            <a:extLst>
              <a:ext uri="{FF2B5EF4-FFF2-40B4-BE49-F238E27FC236}">
                <a16:creationId xmlns:a16="http://schemas.microsoft.com/office/drawing/2014/main" id="{06299C02-5EC0-0E8B-5E43-C2F5CFC261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Suspend and Resume</a:t>
            </a:r>
          </a:p>
          <a:p>
            <a:pPr lvl="1">
              <a:defRPr/>
            </a:pPr>
            <a:r>
              <a:rPr lang="en-US" altLang="ko-KR" dirty="0"/>
              <a:t>A suspended process</a:t>
            </a:r>
          </a:p>
          <a:p>
            <a:pPr lvl="2">
              <a:defRPr/>
            </a:pPr>
            <a:r>
              <a:rPr lang="en-US" altLang="ko-KR" dirty="0"/>
              <a:t>Indefinitely removed from contention for a processor without being destroyed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Useful for detecting security threats (such as malicious code execution) and for software debugging purposes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suspension may be initiated by the process being suspended or by another process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A suspended states</a:t>
            </a:r>
          </a:p>
          <a:p>
            <a:pPr lvl="2">
              <a:defRPr/>
            </a:pPr>
            <a:r>
              <a:rPr lang="en-US" altLang="ko-KR" dirty="0" err="1"/>
              <a:t>Suspendedready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Suspendedblocked</a:t>
            </a:r>
            <a:endParaRPr lang="en-US" altLang="ko-KR" dirty="0"/>
          </a:p>
          <a:p>
            <a:pPr lvl="3">
              <a:defRPr/>
            </a:pPr>
            <a:r>
              <a:rPr lang="en-US" altLang="ko-KR" dirty="0"/>
              <a:t>A </a:t>
            </a:r>
            <a:r>
              <a:rPr lang="en-US" altLang="ko-KR" dirty="0" err="1"/>
              <a:t>suspendedblocked</a:t>
            </a:r>
            <a:r>
              <a:rPr lang="en-US" altLang="ko-KR" dirty="0"/>
              <a:t> process may be resumed by another process</a:t>
            </a:r>
          </a:p>
          <a:p>
            <a:pPr lvl="3"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9B5097C-B4A0-AFD6-C339-DCB6BEC58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(10/12)</a:t>
            </a:r>
            <a:endParaRPr lang="ko-KR" altLang="en-US"/>
          </a:p>
        </p:txBody>
      </p:sp>
      <p:sp>
        <p:nvSpPr>
          <p:cNvPr id="19459" name="내용 개체 틀 4">
            <a:extLst>
              <a:ext uri="{FF2B5EF4-FFF2-40B4-BE49-F238E27FC236}">
                <a16:creationId xmlns:a16="http://schemas.microsoft.com/office/drawing/2014/main" id="{2329D05A-5D46-5101-740B-3AEEFB24E5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Suspend and Resume</a:t>
            </a:r>
          </a:p>
        </p:txBody>
      </p:sp>
      <p:pic>
        <p:nvPicPr>
          <p:cNvPr id="19460" name="그림 1">
            <a:extLst>
              <a:ext uri="{FF2B5EF4-FFF2-40B4-BE49-F238E27FC236}">
                <a16:creationId xmlns:a16="http://schemas.microsoft.com/office/drawing/2014/main" id="{8222FE95-7B3D-B8F1-2BF5-81865F517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3350"/>
            <a:ext cx="5087938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95A8924-9FF9-B284-45DF-A580645A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(11/12)</a:t>
            </a:r>
            <a:endParaRPr lang="ko-KR" altLang="en-US"/>
          </a:p>
        </p:txBody>
      </p:sp>
      <p:sp>
        <p:nvSpPr>
          <p:cNvPr id="20483" name="내용 개체 틀 4">
            <a:extLst>
              <a:ext uri="{FF2B5EF4-FFF2-40B4-BE49-F238E27FC236}">
                <a16:creationId xmlns:a16="http://schemas.microsoft.com/office/drawing/2014/main" id="{78299348-3641-E205-2EB2-3AE86878F1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Context switches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Stop executing a running process and begin executing a previously ready process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Save the execution context of the running process to its PCB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Load the ready process's previous execution context from its PCB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Must be essentially transparent to processes</a:t>
            </a:r>
          </a:p>
          <a:p>
            <a:pPr lvl="3">
              <a:defRPr/>
            </a:pPr>
            <a:r>
              <a:rPr lang="en-US" altLang="ko-KR" dirty="0"/>
              <a:t>meaning that the processes are unaware they have been removed from the processor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During a context switch, a processor cannot perform any "useful" computation</a:t>
            </a:r>
          </a:p>
          <a:p>
            <a:pPr lvl="3">
              <a:defRPr/>
            </a:pPr>
            <a:r>
              <a:rPr lang="en-US" altLang="ko-KR" dirty="0"/>
              <a:t>Operating systems must minimize context-switching time</a:t>
            </a:r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1AB2E-2361-90A3-8973-9B0127ACFD7D}"/>
              </a:ext>
            </a:extLst>
          </p:cNvPr>
          <p:cNvSpPr txBox="1"/>
          <p:nvPr/>
        </p:nvSpPr>
        <p:spPr>
          <a:xfrm>
            <a:off x="1196625" y="5679250"/>
            <a:ext cx="6553397" cy="43088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Context: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Purpose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Register,</a:t>
            </a:r>
            <a:r>
              <a:rPr lang="ko-KR" altLang="en-US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Program Counter, Stack Pointer, Process State Register, </a:t>
            </a:r>
          </a:p>
          <a:p>
            <a:r>
              <a:rPr lang="en-US" altLang="ko-KR" sz="1100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Memory Management Information(Page Table, Page Directory, Memory Allocation State)</a:t>
            </a:r>
            <a:endParaRPr lang="ko-KR" altLang="en-US" sz="1100" dirty="0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CF143F-D9B7-331D-C72E-57B4DE263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(12/12)</a:t>
            </a:r>
            <a:endParaRPr lang="ko-KR" altLang="en-US"/>
          </a:p>
        </p:txBody>
      </p:sp>
      <p:sp>
        <p:nvSpPr>
          <p:cNvPr id="21507" name="내용 개체 틀 4">
            <a:extLst>
              <a:ext uri="{FF2B5EF4-FFF2-40B4-BE49-F238E27FC236}">
                <a16:creationId xmlns:a16="http://schemas.microsoft.com/office/drawing/2014/main" id="{E94AD738-1C87-0350-5725-7E56A5B6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Context switches</a:t>
            </a:r>
          </a:p>
          <a:p>
            <a:endParaRPr lang="en-US" altLang="ko-KR"/>
          </a:p>
        </p:txBody>
      </p:sp>
      <p:pic>
        <p:nvPicPr>
          <p:cNvPr id="21508" name="그림 1">
            <a:extLst>
              <a:ext uri="{FF2B5EF4-FFF2-40B4-BE49-F238E27FC236}">
                <a16:creationId xmlns:a16="http://schemas.microsoft.com/office/drawing/2014/main" id="{9C11EFBC-007B-AF1F-722A-17DBAC95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1628775"/>
            <a:ext cx="6681788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2">
            <a:extLst>
              <a:ext uri="{FF2B5EF4-FFF2-40B4-BE49-F238E27FC236}">
                <a16:creationId xmlns:a16="http://schemas.microsoft.com/office/drawing/2014/main" id="{E62AD035-F6B0-7A35-4794-7EF76CE3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719263"/>
            <a:ext cx="40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①</a:t>
            </a:r>
            <a:endParaRPr lang="ko-KR" altLang="en-US"/>
          </a:p>
        </p:txBody>
      </p:sp>
      <p:sp>
        <p:nvSpPr>
          <p:cNvPr id="21510" name="TextBox 16">
            <a:extLst>
              <a:ext uri="{FF2B5EF4-FFF2-40B4-BE49-F238E27FC236}">
                <a16:creationId xmlns:a16="http://schemas.microsoft.com/office/drawing/2014/main" id="{7508D8E7-0035-87E2-80AE-8ADD287BC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903413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③</a:t>
            </a:r>
            <a:endParaRPr lang="ko-KR" altLang="en-US"/>
          </a:p>
        </p:txBody>
      </p:sp>
      <p:sp>
        <p:nvSpPr>
          <p:cNvPr id="21511" name="TextBox 17">
            <a:extLst>
              <a:ext uri="{FF2B5EF4-FFF2-40B4-BE49-F238E27FC236}">
                <a16:creationId xmlns:a16="http://schemas.microsoft.com/office/drawing/2014/main" id="{335581E9-4DD8-D06C-C153-0C279BE1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3176588"/>
            <a:ext cx="404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②</a:t>
            </a:r>
            <a:endParaRPr lang="ko-KR" altLang="en-US"/>
          </a:p>
        </p:txBody>
      </p:sp>
      <p:sp>
        <p:nvSpPr>
          <p:cNvPr id="21512" name="TextBox 18">
            <a:extLst>
              <a:ext uri="{FF2B5EF4-FFF2-40B4-BE49-F238E27FC236}">
                <a16:creationId xmlns:a16="http://schemas.microsoft.com/office/drawing/2014/main" id="{C0373505-222F-88ED-1DE8-704D15B22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4194175"/>
            <a:ext cx="40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④</a:t>
            </a:r>
            <a:endParaRPr lang="ko-KR" altLang="en-US"/>
          </a:p>
        </p:txBody>
      </p:sp>
      <p:sp>
        <p:nvSpPr>
          <p:cNvPr id="21513" name="TextBox 19">
            <a:extLst>
              <a:ext uri="{FF2B5EF4-FFF2-40B4-BE49-F238E27FC236}">
                <a16:creationId xmlns:a16="http://schemas.microsoft.com/office/drawing/2014/main" id="{215CFDBF-F56B-BE30-555C-5C9C94FC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914900"/>
            <a:ext cx="40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r>
              <a:rPr lang="ko-KR" altLang="en-US">
                <a:latin typeface="맑은 고딕" panose="020B0503020000020004" pitchFamily="34" charset="-127"/>
                <a:ea typeface="맑은 고딕" panose="020B0503020000020004" pitchFamily="34" charset="-127"/>
              </a:rPr>
              <a:t>⑤</a:t>
            </a:r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920D5BD-70D8-EA2A-BE99-F9879A90E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(1/6)</a:t>
            </a:r>
            <a:endParaRPr lang="ko-KR" altLang="en-US"/>
          </a:p>
        </p:txBody>
      </p:sp>
      <p:sp>
        <p:nvSpPr>
          <p:cNvPr id="22531" name="내용 개체 틀 4">
            <a:extLst>
              <a:ext uri="{FF2B5EF4-FFF2-40B4-BE49-F238E27FC236}">
                <a16:creationId xmlns:a16="http://schemas.microsoft.com/office/drawing/2014/main" id="{B6C54B28-B101-1A43-747A-EACCCD4B49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Interrupts</a:t>
            </a:r>
          </a:p>
          <a:p>
            <a:pPr lvl="1"/>
            <a:r>
              <a:rPr lang="en-US" altLang="ko-KR" dirty="0"/>
              <a:t>Interrupts enable software to respond to signals from hardware</a:t>
            </a:r>
          </a:p>
          <a:p>
            <a:pPr lvl="1"/>
            <a:r>
              <a:rPr lang="en-US" altLang="ko-KR" dirty="0"/>
              <a:t>A processor generates an interrupt as a result of executing a process's  current instructions</a:t>
            </a:r>
          </a:p>
          <a:p>
            <a:pPr lvl="2"/>
            <a:r>
              <a:rPr lang="en-US" altLang="ko-KR" dirty="0"/>
              <a:t>Synchronous with the operation of the process (=Synchronous interrupt)</a:t>
            </a:r>
          </a:p>
          <a:p>
            <a:pPr lvl="2"/>
            <a:r>
              <a:rPr lang="en-US" altLang="ko-KR" dirty="0"/>
              <a:t>Ex.) such as dividing by zero or referencing a protected memory location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Interrupts may also be caused by some event that is unrelated to a process's current instruction	</a:t>
            </a:r>
          </a:p>
          <a:p>
            <a:pPr lvl="2"/>
            <a:r>
              <a:rPr lang="en-US" altLang="ko-KR" dirty="0"/>
              <a:t>Asynchronous with process execution (=Asynchronous interrupt)</a:t>
            </a:r>
          </a:p>
          <a:p>
            <a:pPr lvl="2"/>
            <a:r>
              <a:rPr lang="en-US" altLang="ko-KR" dirty="0"/>
              <a:t>Ex.) a user presses a key in keyboard or moves mouse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Low-overhead to Processor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Polling</a:t>
            </a:r>
          </a:p>
          <a:p>
            <a:pPr lvl="1"/>
            <a:r>
              <a:rPr lang="en-US" altLang="ko-KR" dirty="0"/>
              <a:t>An alternative to interrupts</a:t>
            </a:r>
          </a:p>
          <a:p>
            <a:pPr lvl="1"/>
            <a:r>
              <a:rPr lang="en-US" altLang="ko-KR" dirty="0"/>
              <a:t>A processor repeatedly requests the status of each device</a:t>
            </a:r>
          </a:p>
          <a:p>
            <a:pPr lvl="1"/>
            <a:r>
              <a:rPr lang="en-US" altLang="ko-KR" dirty="0"/>
              <a:t>Increases overhead as the complexity of the computer system increases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E19629F-C92F-E808-6358-8EB5A6366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(2/6)</a:t>
            </a:r>
            <a:endParaRPr lang="ko-KR" altLang="en-US"/>
          </a:p>
        </p:txBody>
      </p:sp>
      <p:sp>
        <p:nvSpPr>
          <p:cNvPr id="23555" name="내용 개체 틀 4">
            <a:extLst>
              <a:ext uri="{FF2B5EF4-FFF2-40B4-BE49-F238E27FC236}">
                <a16:creationId xmlns:a16="http://schemas.microsoft.com/office/drawing/2014/main" id="{DD14E9CB-7E13-6256-058D-5818F8905B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Interrupt Processing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How process hardware interrupts?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An interrupt controller orders interrupts according to their priority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processor completes execution of the current instruction, then pauses the execution of the current process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processor passes control to the appropriate interrupt handler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interrupt handler performs appropriate actions based on the type of interrupt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After the interrupt handler completes, the state of the interrupted process is restored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The interrupted process (or some other "next process") executes</a:t>
            </a:r>
          </a:p>
          <a:p>
            <a:pPr lvl="2">
              <a:lnSpc>
                <a:spcPct val="15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>
              <a:ext uri="{FF2B5EF4-FFF2-40B4-BE49-F238E27FC236}">
                <a16:creationId xmlns:a16="http://schemas.microsoft.com/office/drawing/2014/main" id="{AB7E5DF5-8DE4-E869-75D5-51B6A522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8913"/>
            <a:ext cx="7391400" cy="563562"/>
          </a:xfrm>
          <a:ln/>
        </p:spPr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6147" name="내용 개체 틀 1">
            <a:extLst>
              <a:ext uri="{FF2B5EF4-FFF2-40B4-BE49-F238E27FC236}">
                <a16:creationId xmlns:a16="http://schemas.microsoft.com/office/drawing/2014/main" id="{23D6F860-455D-F1CB-D9FE-E3BCFC1149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01_Introduction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02_Process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States: Life Cycle of a Process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03_Process Management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04_Interrupts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05_Interprocess Communication</a:t>
            </a:r>
            <a:endParaRPr lang="ko-KR" altLang="en-US">
              <a:solidFill>
                <a:srgbClr val="000000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</a:pPr>
            <a:r>
              <a:rPr lang="en-US" altLang="ko-KR">
                <a:solidFill>
                  <a:srgbClr val="000000"/>
                </a:solidFill>
              </a:rPr>
              <a:t>06_Case Study: UNIX Processes</a:t>
            </a:r>
          </a:p>
        </p:txBody>
      </p:sp>
      <p:sp>
        <p:nvSpPr>
          <p:cNvPr id="6148" name="TextBox 3">
            <a:extLst>
              <a:ext uri="{FF2B5EF4-FFF2-40B4-BE49-F238E27FC236}">
                <a16:creationId xmlns:a16="http://schemas.microsoft.com/office/drawing/2014/main" id="{C4671531-B244-AC3A-B4D9-6D263D50C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4103688"/>
            <a:ext cx="6613525" cy="2586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Objectives - you should understand: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the concept of a process.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the process life cycle.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process states and state transitions.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process control blocks (PCBs)/process descriptors.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processors transition between processes via context switching.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interrupts enable hardware to communicate with software.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how processes converse with one another via interprocess communication(IPC).</a:t>
            </a:r>
          </a:p>
          <a:p>
            <a:pPr>
              <a:lnSpc>
                <a:spcPct val="150000"/>
              </a:lnSpc>
            </a:pPr>
            <a:r>
              <a:rPr lang="en-US" altLang="ko-KR" sz="1200" i="1">
                <a:solidFill>
                  <a:srgbClr val="0000FF"/>
                </a:solidFill>
              </a:rPr>
              <a:t>• UNIX processes.</a:t>
            </a:r>
            <a:endParaRPr lang="ko-KR" altLang="en-US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B647B19-E535-4A40-9879-E2CEEB7FF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(3/6)</a:t>
            </a:r>
            <a:endParaRPr lang="ko-KR" altLang="en-US"/>
          </a:p>
        </p:txBody>
      </p:sp>
      <p:sp>
        <p:nvSpPr>
          <p:cNvPr id="24579" name="내용 개체 틀 4">
            <a:extLst>
              <a:ext uri="{FF2B5EF4-FFF2-40B4-BE49-F238E27FC236}">
                <a16:creationId xmlns:a16="http://schemas.microsoft.com/office/drawing/2014/main" id="{7C8DEFCE-6ABA-FC1C-6E83-9BBA799D72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Interrupt Processing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How the operating system and hardware interact in response to clock interrupts</a:t>
            </a:r>
          </a:p>
        </p:txBody>
      </p:sp>
      <p:pic>
        <p:nvPicPr>
          <p:cNvPr id="24580" name="그림 1">
            <a:extLst>
              <a:ext uri="{FF2B5EF4-FFF2-40B4-BE49-F238E27FC236}">
                <a16:creationId xmlns:a16="http://schemas.microsoft.com/office/drawing/2014/main" id="{C69EDE2A-245E-7AFB-0159-494FE369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165350"/>
            <a:ext cx="5054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2C99BE-F7C7-6DA5-39F3-EDFFA0728171}"/>
              </a:ext>
            </a:extLst>
          </p:cNvPr>
          <p:cNvSpPr txBox="1"/>
          <p:nvPr/>
        </p:nvSpPr>
        <p:spPr>
          <a:xfrm>
            <a:off x="4391980" y="5170651"/>
            <a:ext cx="19351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</a:rPr>
              <a:t>Process Scheduler picked P</a:t>
            </a:r>
            <a:r>
              <a:rPr lang="en-US" altLang="ko-KR" sz="1000" baseline="-25000" dirty="0">
                <a:solidFill>
                  <a:srgbClr val="0000FF"/>
                </a:solidFill>
              </a:rPr>
              <a:t>2</a:t>
            </a:r>
            <a:endParaRPr lang="ko-KR" altLang="en-US" sz="1000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A573275-98DB-8E70-ECBA-170BC1EC2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(4/6)</a:t>
            </a:r>
            <a:endParaRPr lang="ko-KR" altLang="en-US"/>
          </a:p>
        </p:txBody>
      </p:sp>
      <p:sp>
        <p:nvSpPr>
          <p:cNvPr id="25603" name="내용 개체 틀 4">
            <a:extLst>
              <a:ext uri="{FF2B5EF4-FFF2-40B4-BE49-F238E27FC236}">
                <a16:creationId xmlns:a16="http://schemas.microsoft.com/office/drawing/2014/main" id="{332C7786-375C-9487-1288-CA7758E668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Interrupt Classes</a:t>
            </a:r>
          </a:p>
          <a:p>
            <a:pPr lvl="1">
              <a:defRPr/>
            </a:pPr>
            <a:r>
              <a:rPr lang="en-US" altLang="ko-KR" dirty="0"/>
              <a:t>The set of interrupts a computer supports is dependent on the system's architecture</a:t>
            </a:r>
          </a:p>
          <a:p>
            <a:pPr lvl="1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The Intel IA-32 specification distinguishes between two types of signals a processor may receive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Interrupts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event has occurred (e.g., a timer interval has passed)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external device's status has changed (e.g., an I/O completion)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Software-generated interrupts (e.g., system calls)</a:t>
            </a:r>
          </a:p>
          <a:p>
            <a:pPr lvl="4">
              <a:buFont typeface="Arial" charset="0"/>
              <a:buChar char="»"/>
              <a:defRPr/>
            </a:pPr>
            <a:endParaRPr lang="en-US" altLang="ko-KR" dirty="0"/>
          </a:p>
          <a:p>
            <a:pPr lvl="3">
              <a:defRPr/>
            </a:pPr>
            <a:r>
              <a:rPr lang="en-US" altLang="ko-KR" dirty="0"/>
              <a:t>Exceptions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An error has occurred, either in hardware or as a result of a software instruction</a:t>
            </a:r>
          </a:p>
          <a:p>
            <a:pPr lvl="4">
              <a:buFont typeface="Arial" charset="0"/>
              <a:buChar char="»"/>
              <a:defRPr/>
            </a:pPr>
            <a:r>
              <a:rPr lang="en-US" altLang="ko-KR" dirty="0"/>
              <a:t>Fault, Trap, Abort</a:t>
            </a:r>
          </a:p>
          <a:p>
            <a:pPr marL="444500" lvl="2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44500" lvl="2" indent="0">
              <a:buFont typeface="Arial" panose="020B0604020202020204" pitchFamily="34" charset="0"/>
              <a:buNone/>
              <a:defRPr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dirty="0"/>
              <a:t>IA-32 specification is implemented in Intel Pentium processors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342B361-AA18-FE75-6C8C-E5B6274DD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(5/6)</a:t>
            </a:r>
            <a:endParaRPr lang="ko-KR" altLang="en-US"/>
          </a:p>
        </p:txBody>
      </p:sp>
      <p:sp>
        <p:nvSpPr>
          <p:cNvPr id="26627" name="내용 개체 틀 4">
            <a:extLst>
              <a:ext uri="{FF2B5EF4-FFF2-40B4-BE49-F238E27FC236}">
                <a16:creationId xmlns:a16="http://schemas.microsoft.com/office/drawing/2014/main" id="{CC439F24-03BB-6707-4A55-EBB58C3423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Interrupt Classes</a:t>
            </a:r>
          </a:p>
        </p:txBody>
      </p:sp>
      <p:pic>
        <p:nvPicPr>
          <p:cNvPr id="26628" name="그림 1">
            <a:extLst>
              <a:ext uri="{FF2B5EF4-FFF2-40B4-BE49-F238E27FC236}">
                <a16:creationId xmlns:a16="http://schemas.microsoft.com/office/drawing/2014/main" id="{6292C851-995F-2233-9350-21C7BECE4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673225"/>
            <a:ext cx="725963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0A9D75-3D36-A414-2461-1422335E290B}"/>
              </a:ext>
            </a:extLst>
          </p:cNvPr>
          <p:cNvCxnSpPr/>
          <p:nvPr/>
        </p:nvCxnSpPr>
        <p:spPr>
          <a:xfrm>
            <a:off x="2366963" y="1763713"/>
            <a:ext cx="0" cy="2700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0" name="TextBox 4">
            <a:extLst>
              <a:ext uri="{FF2B5EF4-FFF2-40B4-BE49-F238E27FC236}">
                <a16:creationId xmlns:a16="http://schemas.microsoft.com/office/drawing/2014/main" id="{4C3C84E7-84D5-A346-44D9-23C5E3909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1763713"/>
            <a:ext cx="7112000" cy="27003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82A3F2-E485-169F-93A5-F77CFFB5070D}"/>
              </a:ext>
            </a:extLst>
          </p:cNvPr>
          <p:cNvCxnSpPr/>
          <p:nvPr/>
        </p:nvCxnSpPr>
        <p:spPr>
          <a:xfrm>
            <a:off x="855663" y="2979738"/>
            <a:ext cx="711200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D6795D8-A425-021A-BC19-C7ECB9E24DB8}"/>
              </a:ext>
            </a:extLst>
          </p:cNvPr>
          <p:cNvCxnSpPr/>
          <p:nvPr/>
        </p:nvCxnSpPr>
        <p:spPr>
          <a:xfrm>
            <a:off x="855663" y="3924300"/>
            <a:ext cx="7112000" cy="4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6BF7CD-E65C-3D65-A4D3-0C943E3BC401}"/>
              </a:ext>
            </a:extLst>
          </p:cNvPr>
          <p:cNvCxnSpPr/>
          <p:nvPr/>
        </p:nvCxnSpPr>
        <p:spPr>
          <a:xfrm>
            <a:off x="855663" y="2033588"/>
            <a:ext cx="71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78F10F5-0644-67B3-9620-0AFC483F3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04_Interupts (6/6)</a:t>
            </a:r>
            <a:endParaRPr lang="ko-KR" altLang="en-US"/>
          </a:p>
        </p:txBody>
      </p:sp>
      <p:sp>
        <p:nvSpPr>
          <p:cNvPr id="27651" name="내용 개체 틀 4">
            <a:extLst>
              <a:ext uri="{FF2B5EF4-FFF2-40B4-BE49-F238E27FC236}">
                <a16:creationId xmlns:a16="http://schemas.microsoft.com/office/drawing/2014/main" id="{0197A4BD-A6C9-1886-7F63-184F91A72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Interrupt Classes</a:t>
            </a:r>
          </a:p>
        </p:txBody>
      </p:sp>
      <p:pic>
        <p:nvPicPr>
          <p:cNvPr id="27652" name="그림 1">
            <a:extLst>
              <a:ext uri="{FF2B5EF4-FFF2-40B4-BE49-F238E27FC236}">
                <a16:creationId xmlns:a16="http://schemas.microsoft.com/office/drawing/2014/main" id="{5B992846-934D-33BF-C7DC-D255CBF5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73225"/>
            <a:ext cx="6335713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3">
            <a:extLst>
              <a:ext uri="{FF2B5EF4-FFF2-40B4-BE49-F238E27FC236}">
                <a16:creationId xmlns:a16="http://schemas.microsoft.com/office/drawing/2014/main" id="{E10BEF5F-4046-64AB-4B5E-02DC34464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719263"/>
            <a:ext cx="6245225" cy="3465512"/>
          </a:xfrm>
          <a:prstGeom prst="rect">
            <a:avLst/>
          </a:prstGeom>
          <a:noFill/>
          <a:ln w="9525">
            <a:solidFill>
              <a:srgbClr val="69A4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7A6DA3-A8E3-B702-A114-71A7C82E0A4E}"/>
              </a:ext>
            </a:extLst>
          </p:cNvPr>
          <p:cNvCxnSpPr/>
          <p:nvPr/>
        </p:nvCxnSpPr>
        <p:spPr>
          <a:xfrm>
            <a:off x="2141538" y="1719263"/>
            <a:ext cx="0" cy="3465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B8FE64F-C0B1-E6DA-D2AB-A14E4A0AA03A}"/>
              </a:ext>
            </a:extLst>
          </p:cNvPr>
          <p:cNvCxnSpPr/>
          <p:nvPr/>
        </p:nvCxnSpPr>
        <p:spPr>
          <a:xfrm>
            <a:off x="792163" y="2033588"/>
            <a:ext cx="62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AC6E79-D8E3-082B-D673-6B9DB3794271}"/>
              </a:ext>
            </a:extLst>
          </p:cNvPr>
          <p:cNvCxnSpPr>
            <a:endCxn id="27653" idx="3"/>
          </p:cNvCxnSpPr>
          <p:nvPr/>
        </p:nvCxnSpPr>
        <p:spPr>
          <a:xfrm flipV="1">
            <a:off x="792163" y="3451225"/>
            <a:ext cx="6245225" cy="22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5924B03-AF00-DC88-4C2D-CAE5B09C56D4}"/>
              </a:ext>
            </a:extLst>
          </p:cNvPr>
          <p:cNvCxnSpPr/>
          <p:nvPr/>
        </p:nvCxnSpPr>
        <p:spPr>
          <a:xfrm>
            <a:off x="792163" y="4103688"/>
            <a:ext cx="624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9B1399D-43D7-DF85-2BAE-A9F32702B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(1/4)</a:t>
            </a:r>
            <a:endParaRPr lang="ko-KR" altLang="en-US"/>
          </a:p>
        </p:txBody>
      </p:sp>
      <p:sp>
        <p:nvSpPr>
          <p:cNvPr id="28675" name="내용 개체 틀 4">
            <a:extLst>
              <a:ext uri="{FF2B5EF4-FFF2-40B4-BE49-F238E27FC236}">
                <a16:creationId xmlns:a16="http://schemas.microsoft.com/office/drawing/2014/main" id="{7DF90470-547F-C73A-6494-DEF4F2C669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Many operating systems provide mechanisms for interprocess communication (IPC)</a:t>
            </a:r>
          </a:p>
          <a:p>
            <a:pPr lvl="1">
              <a:defRPr/>
            </a:pPr>
            <a:r>
              <a:rPr lang="en-US" altLang="ko-KR" dirty="0"/>
              <a:t>In multiprogrammed and networked environments</a:t>
            </a:r>
          </a:p>
          <a:p>
            <a:pPr lvl="2">
              <a:defRPr/>
            </a:pPr>
            <a:r>
              <a:rPr lang="en-US" altLang="ko-KR" dirty="0"/>
              <a:t>For example, </a:t>
            </a:r>
          </a:p>
          <a:p>
            <a:pPr lvl="3">
              <a:defRPr/>
            </a:pPr>
            <a:r>
              <a:rPr lang="en-US" altLang="ko-KR" dirty="0"/>
              <a:t>A text editor to send a document to a print spooler</a:t>
            </a:r>
          </a:p>
          <a:p>
            <a:pPr lvl="3">
              <a:defRPr/>
            </a:pPr>
            <a:r>
              <a:rPr lang="en-US" altLang="ko-KR" dirty="0"/>
              <a:t>A Web browser to retrieve data from a distant server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Coordinate activities to achieve a common goal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B0B97E3-3DED-864D-BCDD-663FFD56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(2/4)</a:t>
            </a:r>
            <a:endParaRPr lang="ko-KR" altLang="en-US"/>
          </a:p>
        </p:txBody>
      </p:sp>
      <p:sp>
        <p:nvSpPr>
          <p:cNvPr id="29699" name="내용 개체 틀 4">
            <a:extLst>
              <a:ext uri="{FF2B5EF4-FFF2-40B4-BE49-F238E27FC236}">
                <a16:creationId xmlns:a16="http://schemas.microsoft.com/office/drawing/2014/main" id="{B2CE8882-1610-CC68-338C-CBE8F98EA2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Signals</a:t>
            </a:r>
          </a:p>
          <a:p>
            <a:pPr lvl="1">
              <a:defRPr/>
            </a:pPr>
            <a:r>
              <a:rPr lang="en-US" altLang="ko-KR" dirty="0"/>
              <a:t>Software interrupts that notify a process that an event has occurred</a:t>
            </a:r>
          </a:p>
          <a:p>
            <a:pPr lvl="2">
              <a:defRPr/>
            </a:pPr>
            <a:r>
              <a:rPr lang="en-US" altLang="ko-KR" dirty="0"/>
              <a:t>Do not allow processes to specify data to exchange with other processes</a:t>
            </a:r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Catch, Ignore, Masking</a:t>
            </a:r>
          </a:p>
          <a:p>
            <a:pPr lvl="2">
              <a:defRPr/>
            </a:pPr>
            <a:r>
              <a:rPr lang="en-US" altLang="ko-KR" dirty="0"/>
              <a:t>A process </a:t>
            </a:r>
            <a:r>
              <a:rPr lang="en-US" altLang="ko-KR" u="sng" dirty="0"/>
              <a:t>catch</a:t>
            </a:r>
            <a:r>
              <a:rPr lang="en-US" altLang="ko-KR" dirty="0"/>
              <a:t>es a signal by specifying a routine that the operating system calls when it delivers the signal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process may also </a:t>
            </a:r>
            <a:r>
              <a:rPr lang="en-US" altLang="ko-KR" u="sng" dirty="0"/>
              <a:t>ignore</a:t>
            </a:r>
            <a:r>
              <a:rPr lang="en-US" altLang="ko-KR" dirty="0"/>
              <a:t> the signal relying on the operating system's default action(e.g., abort, memory dump, suspend) to handle the signal</a:t>
            </a:r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A process </a:t>
            </a:r>
            <a:r>
              <a:rPr lang="en-US" altLang="ko-KR" u="sng" dirty="0"/>
              <a:t>blocks</a:t>
            </a:r>
            <a:r>
              <a:rPr lang="en-US" altLang="ko-KR" dirty="0"/>
              <a:t> a signal by masking it</a:t>
            </a:r>
          </a:p>
          <a:p>
            <a:pPr lvl="3">
              <a:defRPr/>
            </a:pPr>
            <a:r>
              <a:rPr lang="en-US" altLang="ko-KR" dirty="0"/>
              <a:t>When a process masks a signal of a specific type (e.g., the suspend signal), the operating system does not deliver signals of that type until the process clears the signal mask</a:t>
            </a:r>
          </a:p>
        </p:txBody>
      </p:sp>
      <p:pic>
        <p:nvPicPr>
          <p:cNvPr id="29700" name="그림 1">
            <a:extLst>
              <a:ext uri="{FF2B5EF4-FFF2-40B4-BE49-F238E27FC236}">
                <a16:creationId xmlns:a16="http://schemas.microsoft.com/office/drawing/2014/main" id="{0E29FF58-A726-AACF-3F2E-F3FFD7BD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5229225"/>
            <a:ext cx="4144962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그림 2">
            <a:extLst>
              <a:ext uri="{FF2B5EF4-FFF2-40B4-BE49-F238E27FC236}">
                <a16:creationId xmlns:a16="http://schemas.microsoft.com/office/drawing/2014/main" id="{59D31736-6768-FE42-6630-E78249DA9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5624513"/>
            <a:ext cx="4257675" cy="679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AA504D5-EF9E-6CA5-2BCF-7A3AE1AAC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(3/4)</a:t>
            </a:r>
            <a:endParaRPr lang="ko-KR" altLang="en-US"/>
          </a:p>
        </p:txBody>
      </p:sp>
      <p:sp>
        <p:nvSpPr>
          <p:cNvPr id="30723" name="내용 개체 틀 4">
            <a:extLst>
              <a:ext uri="{FF2B5EF4-FFF2-40B4-BE49-F238E27FC236}">
                <a16:creationId xmlns:a16="http://schemas.microsoft.com/office/drawing/2014/main" id="{0DF72D38-BA75-D96D-58B1-C2B7647094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Message passing</a:t>
            </a:r>
          </a:p>
          <a:p>
            <a:pPr lvl="1">
              <a:defRPr/>
            </a:pPr>
            <a:r>
              <a:rPr lang="en-US" altLang="ko-KR" dirty="0"/>
              <a:t>Message-based interprocess communication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Messages can be passed in one direction at a time</a:t>
            </a:r>
          </a:p>
          <a:p>
            <a:pPr lvl="3">
              <a:defRPr/>
            </a:pPr>
            <a:r>
              <a:rPr lang="en-US" altLang="ko-KR" dirty="0"/>
              <a:t>The sender, The receiver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Message passing may be bidirectional</a:t>
            </a:r>
          </a:p>
          <a:p>
            <a:pPr lvl="3">
              <a:defRPr/>
            </a:pPr>
            <a:r>
              <a:rPr lang="en-US" altLang="ko-KR" dirty="0"/>
              <a:t>Each process can act as either a sender or a receiver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 blocking_send, A nonblocking_send</a:t>
            </a:r>
          </a:p>
          <a:p>
            <a:pPr lvl="3">
              <a:defRPr/>
            </a:pPr>
            <a:r>
              <a:rPr lang="en-US" altLang="ko-KR" dirty="0"/>
              <a:t>A blocking_send waits for the receiver to receive the message (=synchronous communication)</a:t>
            </a:r>
          </a:p>
          <a:p>
            <a:pPr lvl="3">
              <a:defRPr/>
            </a:pPr>
            <a:r>
              <a:rPr lang="en-US" altLang="ko-KR" dirty="0"/>
              <a:t>A nonblocking_send enables the sender to continue with other processing even if the receiver has not yet received the message (=asynchronous communication)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Pipe</a:t>
            </a:r>
          </a:p>
          <a:p>
            <a:pPr lvl="3">
              <a:defRPr/>
            </a:pPr>
            <a:r>
              <a:rPr lang="en-US" altLang="ko-KR" dirty="0"/>
              <a:t>A popular implementation of message passing </a:t>
            </a:r>
          </a:p>
          <a:p>
            <a:pPr lvl="3">
              <a:defRPr/>
            </a:pPr>
            <a:r>
              <a:rPr lang="en-US" altLang="ko-KR" dirty="0"/>
              <a:t>A region of memory protected by the operating system that serves as a buffer, allowing two or more processes to exchange data</a:t>
            </a:r>
          </a:p>
          <a:p>
            <a:pPr lvl="3">
              <a:defRPr/>
            </a:pPr>
            <a:endParaRPr lang="en-US" altLang="ko-KR" dirty="0"/>
          </a:p>
          <a:p>
            <a:pPr lvl="2">
              <a:defRPr/>
            </a:pPr>
            <a:r>
              <a:rPr lang="en-US" altLang="ko-KR" dirty="0"/>
              <a:t>Other IPC method – Shared memory, Socket, RPC, Semaphore and Monitor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8C76AA-49D8-D884-A608-6B136A264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05_Interprocess communication (4/4)</a:t>
            </a:r>
            <a:endParaRPr lang="ko-KR" altLang="en-US"/>
          </a:p>
        </p:txBody>
      </p:sp>
      <p:sp>
        <p:nvSpPr>
          <p:cNvPr id="31747" name="내용 개체 틀 4">
            <a:extLst>
              <a:ext uri="{FF2B5EF4-FFF2-40B4-BE49-F238E27FC236}">
                <a16:creationId xmlns:a16="http://schemas.microsoft.com/office/drawing/2014/main" id="{B2DFF8DC-5B8F-81E6-FB4E-AAF5DFD163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Message Passing</a:t>
            </a:r>
          </a:p>
          <a:p>
            <a:pPr lvl="1">
              <a:defRPr/>
            </a:pPr>
            <a:r>
              <a:rPr lang="en-US" altLang="ko-KR" dirty="0"/>
              <a:t>IPC issue in distributed systems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Transmissions can be flawed and even lost</a:t>
            </a:r>
          </a:p>
          <a:p>
            <a:pPr lvl="3">
              <a:defRPr/>
            </a:pPr>
            <a:r>
              <a:rPr lang="en-US" altLang="ko-KR" dirty="0"/>
              <a:t>An acknowledgment protocol</a:t>
            </a:r>
          </a:p>
          <a:p>
            <a:pPr lvl="4">
              <a:defRPr/>
            </a:pPr>
            <a:r>
              <a:rPr lang="en-US" altLang="ko-KR" dirty="0"/>
              <a:t>confirming that each transmission has been properly received</a:t>
            </a:r>
          </a:p>
          <a:p>
            <a:pPr lvl="3">
              <a:defRPr/>
            </a:pPr>
            <a:r>
              <a:rPr lang="en-US" altLang="ko-KR" dirty="0"/>
              <a:t>A timeout mechanism</a:t>
            </a:r>
          </a:p>
          <a:p>
            <a:pPr lvl="4">
              <a:defRPr/>
            </a:pPr>
            <a:r>
              <a:rPr lang="en-US" altLang="ko-KR" dirty="0"/>
              <a:t>waiting for an acknowledgment message from the receiver</a:t>
            </a:r>
          </a:p>
          <a:p>
            <a:pPr lvl="4">
              <a:defRPr/>
            </a:pPr>
            <a:r>
              <a:rPr lang="en-US" altLang="ko-KR" dirty="0"/>
              <a:t>on timeout, if the acknowledgment has not been received, the sender can retransmit the message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Ambiguous process name makes message passing complicate</a:t>
            </a:r>
          </a:p>
          <a:p>
            <a:pPr lvl="3">
              <a:defRPr/>
            </a:pPr>
            <a:r>
              <a:rPr lang="en-US" altLang="ko-KR" dirty="0"/>
              <a:t>Pass messages between computers using numbered ports on which processes listen, avoiding the naming problem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Presents serious security problems</a:t>
            </a:r>
          </a:p>
          <a:p>
            <a:pPr lvl="3">
              <a:defRPr/>
            </a:pPr>
            <a:r>
              <a:rPr lang="en-US" altLang="ko-KR" dirty="0"/>
              <a:t>The authentication problem</a:t>
            </a:r>
          </a:p>
          <a:p>
            <a:pPr lvl="4">
              <a:defRPr/>
            </a:pPr>
            <a:r>
              <a:rPr lang="en-US" altLang="ko-KR" dirty="0"/>
              <a:t>How do the senders and receivers know that they are not communicating with imposters who may be trying to steal or corrupt their data?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A2DA5B8-0BD7-9788-EAD1-670E8D506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06_Case Study: UNIX Processes (1/2)</a:t>
            </a:r>
            <a:endParaRPr lang="ko-KR" altLang="en-US"/>
          </a:p>
        </p:txBody>
      </p:sp>
      <p:sp>
        <p:nvSpPr>
          <p:cNvPr id="32771" name="내용 개체 틀 4">
            <a:extLst>
              <a:ext uri="{FF2B5EF4-FFF2-40B4-BE49-F238E27FC236}">
                <a16:creationId xmlns:a16="http://schemas.microsoft.com/office/drawing/2014/main" id="{255F60D6-B0D8-6BB7-99C2-6EFB429D77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800" dirty="0"/>
              <a:t>UNIX</a:t>
            </a:r>
            <a:r>
              <a:rPr lang="ko-KR" altLang="en-US" sz="1800" dirty="0"/>
              <a:t> </a:t>
            </a:r>
            <a:r>
              <a:rPr lang="en-US" altLang="ko-KR" sz="1800" dirty="0"/>
              <a:t>Process</a:t>
            </a:r>
          </a:p>
          <a:p>
            <a:pPr lvl="1"/>
            <a:r>
              <a:rPr lang="en-US" altLang="ko-KR" sz="1600" dirty="0"/>
              <a:t>Has a set of memory addresses, called a virtual address space (</a:t>
            </a:r>
            <a:r>
              <a:rPr lang="en-US" altLang="ko-KR" sz="1600" dirty="0" err="1"/>
              <a:t>text+data+stack</a:t>
            </a:r>
            <a:r>
              <a:rPr lang="en-US" altLang="ko-KR" sz="1600" dirty="0"/>
              <a:t> area)</a:t>
            </a:r>
          </a:p>
          <a:p>
            <a:pPr lvl="1"/>
            <a:r>
              <a:rPr lang="en-US" altLang="ko-KR" sz="1600" dirty="0"/>
              <a:t>Kernel maintains a process's PCB in a protected region of memory that user processes cannot access</a:t>
            </a:r>
          </a:p>
          <a:p>
            <a:pPr lvl="1"/>
            <a:r>
              <a:rPr lang="en-US" altLang="ko-KR" sz="1600" dirty="0"/>
              <a:t>UNIX</a:t>
            </a:r>
            <a:r>
              <a:rPr lang="ko-KR" altLang="en-US" sz="1600" dirty="0"/>
              <a:t> </a:t>
            </a:r>
            <a:r>
              <a:rPr lang="en-US" altLang="ko-KR" sz="1600" dirty="0"/>
              <a:t>PCB</a:t>
            </a:r>
          </a:p>
          <a:p>
            <a:pPr lvl="2"/>
            <a:r>
              <a:rPr lang="en-US" altLang="ko-KR" sz="1400" dirty="0"/>
              <a:t>The contents of processor registers</a:t>
            </a:r>
          </a:p>
          <a:p>
            <a:pPr lvl="2"/>
            <a:r>
              <a:rPr lang="en-US" altLang="ko-KR" sz="1400" dirty="0"/>
              <a:t>The process identifier (PID)</a:t>
            </a:r>
          </a:p>
          <a:p>
            <a:pPr lvl="2"/>
            <a:r>
              <a:rPr lang="en-US" altLang="ko-KR" sz="1400" dirty="0"/>
              <a:t>The program counter</a:t>
            </a:r>
          </a:p>
          <a:p>
            <a:pPr lvl="2"/>
            <a:r>
              <a:rPr lang="en-US" altLang="ko-KR" sz="1400" dirty="0"/>
              <a:t>The system stack information</a:t>
            </a:r>
          </a:p>
          <a:p>
            <a:pPr lvl="1"/>
            <a:r>
              <a:rPr lang="en-US" altLang="ko-KR" sz="1600" dirty="0"/>
              <a:t>The PCBs for all processes are listed in the process table</a:t>
            </a:r>
          </a:p>
          <a:p>
            <a:pPr lvl="1"/>
            <a:r>
              <a:rPr lang="en-US" altLang="ko-KR" sz="1600" dirty="0"/>
              <a:t>Interact with the operating system via system calls</a:t>
            </a:r>
          </a:p>
          <a:p>
            <a:pPr lvl="1"/>
            <a:r>
              <a:rPr lang="en-US" altLang="ko-KR" sz="1600" dirty="0"/>
              <a:t>Spawn a child process by using the fork system call</a:t>
            </a:r>
          </a:p>
          <a:p>
            <a:pPr lvl="2"/>
            <a:r>
              <a:rPr lang="en-US" altLang="ko-KR" sz="1400" dirty="0"/>
              <a:t>The child process receives a copy of the parent process's data and stack segments and any other resources</a:t>
            </a:r>
          </a:p>
          <a:p>
            <a:pPr lvl="1"/>
            <a:r>
              <a:rPr lang="en-US" altLang="ko-KR" sz="1600" dirty="0"/>
              <a:t>UNIX process priorities are integers between -20 and 19</a:t>
            </a:r>
          </a:p>
          <a:p>
            <a:pPr lvl="2"/>
            <a:r>
              <a:rPr lang="en-US" altLang="ko-KR" sz="1400" dirty="0"/>
              <a:t>A lower numerical priority value indicates a higher scheduling priority</a:t>
            </a:r>
          </a:p>
          <a:p>
            <a:pPr lvl="1"/>
            <a:r>
              <a:rPr lang="en-US" altLang="ko-KR" sz="1600" dirty="0"/>
              <a:t>UNIX provides signals and pipe mechanisms to exchange data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D237468-482C-F697-FF74-B6C1C4AF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06_Case Study: UNIX Processes (2/2)</a:t>
            </a:r>
            <a:endParaRPr lang="ko-KR" altLang="en-US"/>
          </a:p>
        </p:txBody>
      </p:sp>
      <p:sp>
        <p:nvSpPr>
          <p:cNvPr id="33795" name="내용 개체 틀 4">
            <a:extLst>
              <a:ext uri="{FF2B5EF4-FFF2-40B4-BE49-F238E27FC236}">
                <a16:creationId xmlns:a16="http://schemas.microsoft.com/office/drawing/2014/main" id="{A08DDEDD-42B5-08F7-BD20-B67E66A112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UNIX</a:t>
            </a:r>
            <a:r>
              <a:rPr lang="ko-KR" altLang="en-US"/>
              <a:t> </a:t>
            </a:r>
            <a:r>
              <a:rPr lang="en-US" altLang="ko-KR"/>
              <a:t>Process</a:t>
            </a:r>
          </a:p>
        </p:txBody>
      </p:sp>
      <p:pic>
        <p:nvPicPr>
          <p:cNvPr id="33796" name="그림 1">
            <a:extLst>
              <a:ext uri="{FF2B5EF4-FFF2-40B4-BE49-F238E27FC236}">
                <a16:creationId xmlns:a16="http://schemas.microsoft.com/office/drawing/2014/main" id="{F971AAE8-5A27-9782-CC2A-0BA7C94A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584325"/>
            <a:ext cx="7250113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2">
            <a:extLst>
              <a:ext uri="{FF2B5EF4-FFF2-40B4-BE49-F238E27FC236}">
                <a16:creationId xmlns:a16="http://schemas.microsoft.com/office/drawing/2014/main" id="{2CDA4D9D-351F-0EEB-5F37-0E82976E8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628775"/>
            <a:ext cx="6975475" cy="3105150"/>
          </a:xfrm>
          <a:prstGeom prst="rect">
            <a:avLst/>
          </a:prstGeom>
          <a:noFill/>
          <a:ln w="9525">
            <a:solidFill>
              <a:srgbClr val="69A4D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1pPr>
            <a:lvl2pPr marL="742950" indent="-28575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2pPr>
            <a:lvl3pPr marL="11430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3pPr>
            <a:lvl4pPr marL="16002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4pPr>
            <a:lvl5pPr marL="2057400" indent="-228600"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292929"/>
                </a:solidFill>
                <a:latin typeface="돋움" panose="020B0600000101010101" pitchFamily="34" charset="-127"/>
                <a:ea typeface="돋움" panose="020B0600000101010101" pitchFamily="34" charset="-127"/>
              </a:defRPr>
            </a:lvl9pPr>
          </a:lstStyle>
          <a:p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DB48C9-9E52-C85A-00D9-4A036B77DCA0}"/>
              </a:ext>
            </a:extLst>
          </p:cNvPr>
          <p:cNvCxnSpPr/>
          <p:nvPr/>
        </p:nvCxnSpPr>
        <p:spPr>
          <a:xfrm>
            <a:off x="2546350" y="1628775"/>
            <a:ext cx="0" cy="3105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90CFD7-CA18-154C-45E6-55FBE888FD5F}"/>
              </a:ext>
            </a:extLst>
          </p:cNvPr>
          <p:cNvCxnSpPr/>
          <p:nvPr/>
        </p:nvCxnSpPr>
        <p:spPr>
          <a:xfrm>
            <a:off x="836613" y="19891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219F6-4A73-38DD-54A5-0523265F5EEF}"/>
              </a:ext>
            </a:extLst>
          </p:cNvPr>
          <p:cNvCxnSpPr/>
          <p:nvPr/>
        </p:nvCxnSpPr>
        <p:spPr>
          <a:xfrm>
            <a:off x="836613" y="24844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4D58D3-4833-51BF-EB32-F15843B21940}"/>
              </a:ext>
            </a:extLst>
          </p:cNvPr>
          <p:cNvCxnSpPr/>
          <p:nvPr/>
        </p:nvCxnSpPr>
        <p:spPr>
          <a:xfrm>
            <a:off x="836613" y="29797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712D75-7C89-63AD-4B21-C8354896DF0A}"/>
              </a:ext>
            </a:extLst>
          </p:cNvPr>
          <p:cNvCxnSpPr/>
          <p:nvPr/>
        </p:nvCxnSpPr>
        <p:spPr>
          <a:xfrm>
            <a:off x="836613" y="351948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1A7099-C42F-826F-4AE8-B2D1A85DDFC9}"/>
              </a:ext>
            </a:extLst>
          </p:cNvPr>
          <p:cNvCxnSpPr/>
          <p:nvPr/>
        </p:nvCxnSpPr>
        <p:spPr>
          <a:xfrm>
            <a:off x="836613" y="4059238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B420BF1-2833-429F-80CA-478932369202}"/>
              </a:ext>
            </a:extLst>
          </p:cNvPr>
          <p:cNvCxnSpPr/>
          <p:nvPr/>
        </p:nvCxnSpPr>
        <p:spPr>
          <a:xfrm>
            <a:off x="836613" y="4373563"/>
            <a:ext cx="697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9CD162-4950-E4B0-6FCA-CDCE7F163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 (1/2)</a:t>
            </a:r>
            <a:endParaRPr lang="ko-KR" altLang="en-US"/>
          </a:p>
        </p:txBody>
      </p:sp>
      <p:sp>
        <p:nvSpPr>
          <p:cNvPr id="7171" name="내용 개체 틀 4">
            <a:extLst>
              <a:ext uri="{FF2B5EF4-FFF2-40B4-BE49-F238E27FC236}">
                <a16:creationId xmlns:a16="http://schemas.microsoft.com/office/drawing/2014/main" id="{87E0DF42-4E79-0397-6045-3C446A647E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Computer performs multiple actions at the same time</a:t>
            </a:r>
          </a:p>
          <a:p>
            <a:pPr lvl="1"/>
            <a:r>
              <a:rPr lang="en-US" altLang="ko-KR"/>
              <a:t>For example, compiling a program, sending a file to a printer, rendering a Web page, playing a digital video clip and receiving e-mail concurrently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Process - performs and keeps track of many simultaneous activities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Process - makes transitions between process states. 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Operating system - performs to service processes, such as creating, destroying, suspending, resuming and waking up processes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B955CDA1-D89C-FBD0-DC5E-A211F02C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01_Introduction (2/2)</a:t>
            </a:r>
            <a:endParaRPr lang="ko-KR" altLang="en-US"/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E89504CC-D581-7F17-DE33-E7CBEF8387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Definition of Process</a:t>
            </a:r>
          </a:p>
          <a:p>
            <a:pPr lvl="1">
              <a:defRPr/>
            </a:pPr>
            <a:r>
              <a:rPr lang="en-US" altLang="ko-KR" dirty="0"/>
              <a:t>Program in execution (= active entity)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Process has its own address space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Text region</a:t>
            </a:r>
          </a:p>
          <a:p>
            <a:pPr lvl="3">
              <a:defRPr/>
            </a:pPr>
            <a:r>
              <a:rPr lang="en-US" altLang="ko-KR" dirty="0"/>
              <a:t>Stores the code that the processor executes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Data region</a:t>
            </a:r>
          </a:p>
          <a:p>
            <a:pPr lvl="3">
              <a:defRPr/>
            </a:pPr>
            <a:r>
              <a:rPr lang="en-US" altLang="ko-KR" dirty="0"/>
              <a:t>Stores variables and dynamically allocated memory that the process uses during execution.</a:t>
            </a:r>
          </a:p>
          <a:p>
            <a:pPr lvl="3">
              <a:defRPr/>
            </a:pPr>
            <a:endParaRPr lang="en-US" altLang="ko-KR" dirty="0"/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Stack region</a:t>
            </a:r>
          </a:p>
          <a:p>
            <a:pPr lvl="3">
              <a:defRPr/>
            </a:pPr>
            <a:r>
              <a:rPr lang="en-US" altLang="ko-KR" dirty="0"/>
              <a:t>Stores instructions and local variables for active procedure calls</a:t>
            </a:r>
          </a:p>
          <a:p>
            <a:pPr lvl="3"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668CECA-464B-021B-F256-E0A4F670E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02_Process States : Life Cycle of a Process</a:t>
            </a:r>
            <a:endParaRPr lang="ko-KR" altLang="en-US"/>
          </a:p>
        </p:txBody>
      </p:sp>
      <p:sp>
        <p:nvSpPr>
          <p:cNvPr id="8195" name="내용 개체 틀 4">
            <a:extLst>
              <a:ext uri="{FF2B5EF4-FFF2-40B4-BE49-F238E27FC236}">
                <a16:creationId xmlns:a16="http://schemas.microsoft.com/office/drawing/2014/main" id="{7E3212A5-9A2B-2F1C-0CC8-2CFDE28608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states</a:t>
            </a:r>
          </a:p>
          <a:p>
            <a:pPr lvl="1">
              <a:defRPr/>
            </a:pPr>
            <a:r>
              <a:rPr lang="en-US" altLang="ko-KR" dirty="0"/>
              <a:t>Running state - Process is executing on a processor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Ready state – Process can execute on a processor if it is available</a:t>
            </a:r>
          </a:p>
          <a:p>
            <a:pPr lvl="3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Block state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Process is waiting for some event to happen before it can proceed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buFont typeface="Arial" charset="0"/>
              <a:buChar char="•"/>
              <a:defRPr/>
            </a:pPr>
            <a:r>
              <a:rPr lang="en-US" altLang="ko-KR" dirty="0"/>
              <a:t>During its lifetime, a process moves through a series of discrete process states</a:t>
            </a:r>
          </a:p>
          <a:p>
            <a:pPr marL="269875" lvl="1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Ready list &amp;</a:t>
            </a:r>
            <a:r>
              <a:rPr lang="ko-KR" altLang="en-US" dirty="0"/>
              <a:t> </a:t>
            </a:r>
            <a:r>
              <a:rPr lang="en-US" altLang="ko-KR" dirty="0"/>
              <a:t>Blocked list</a:t>
            </a:r>
          </a:p>
          <a:p>
            <a:pPr lvl="1">
              <a:defRPr/>
            </a:pPr>
            <a:r>
              <a:rPr lang="en-US" altLang="ko-KR" dirty="0"/>
              <a:t>Ready list – list of ready processes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Is maintained in priority order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The next process to receive a processor is the first one in the list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Blocked list – list of blocked processes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Unblock in the order in which the events they are waiting for occur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A783ED3-1004-E379-CC1D-B8E0CF924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(1/12)</a:t>
            </a:r>
            <a:endParaRPr lang="ko-KR" altLang="en-US"/>
          </a:p>
        </p:txBody>
      </p:sp>
      <p:sp>
        <p:nvSpPr>
          <p:cNvPr id="10243" name="내용 개체 틀 4">
            <a:extLst>
              <a:ext uri="{FF2B5EF4-FFF2-40B4-BE49-F238E27FC236}">
                <a16:creationId xmlns:a16="http://schemas.microsoft.com/office/drawing/2014/main" id="{98E94DAE-D104-B45F-AD30-72DDA4E55C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/>
              <a:t>Operating system provides fundamental services to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Creating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Destroying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Suspending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Resuming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Changing a process's priority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Blocking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Waking up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Dispatching processes</a:t>
            </a:r>
          </a:p>
          <a:p>
            <a:pPr lvl="1">
              <a:lnSpc>
                <a:spcPct val="150000"/>
              </a:lnSpc>
            </a:pPr>
            <a:r>
              <a:rPr lang="en-US" altLang="ko-KR"/>
              <a:t>Inter-Process Communication (IPC)</a:t>
            </a:r>
          </a:p>
          <a:p>
            <a:pPr lvl="2">
              <a:lnSpc>
                <a:spcPct val="150000"/>
              </a:lnSpc>
            </a:pPr>
            <a:r>
              <a:rPr lang="en-US" altLang="ko-KR"/>
              <a:t>Enable a process to communicate with another process</a:t>
            </a:r>
          </a:p>
          <a:p>
            <a:pPr lvl="1"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004CA6D-C637-BF31-7658-0B49F300B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(2/12)</a:t>
            </a:r>
            <a:endParaRPr lang="ko-KR" altLang="en-US"/>
          </a:p>
        </p:txBody>
      </p:sp>
      <p:sp>
        <p:nvSpPr>
          <p:cNvPr id="10243" name="내용 개체 틀 4">
            <a:extLst>
              <a:ext uri="{FF2B5EF4-FFF2-40B4-BE49-F238E27FC236}">
                <a16:creationId xmlns:a16="http://schemas.microsoft.com/office/drawing/2014/main" id="{C5B1A18D-C864-C680-A3CC-60DC545346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Process States and State Transition</a:t>
            </a:r>
          </a:p>
          <a:p>
            <a:pPr lvl="1">
              <a:defRPr/>
            </a:pPr>
            <a:r>
              <a:rPr lang="en-US" altLang="ko-KR" dirty="0"/>
              <a:t>Process state – Ready, Running, Block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Dispatching  – The act of assigning a processor to the first process on the ready list by dispatcher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Operating System</a:t>
            </a:r>
          </a:p>
          <a:p>
            <a:pPr lvl="3">
              <a:defRPr/>
            </a:pPr>
            <a:r>
              <a:rPr lang="en-US" altLang="ko-KR" dirty="0"/>
              <a:t>Manages state transitions to best serve processes in the system</a:t>
            </a:r>
          </a:p>
          <a:p>
            <a:pPr lvl="3">
              <a:defRPr/>
            </a:pPr>
            <a:r>
              <a:rPr lang="en-US" altLang="ko-KR" dirty="0"/>
              <a:t>Prevent any one process from monopolizing the system, either accidentally or maliciously</a:t>
            </a:r>
          </a:p>
          <a:p>
            <a:pPr lvl="3">
              <a:defRPr/>
            </a:pPr>
            <a:r>
              <a:rPr lang="en-US" altLang="ko-KR" dirty="0"/>
              <a:t>Allow a process to run for a specific time interval or quantum</a:t>
            </a:r>
          </a:p>
          <a:p>
            <a:pPr lvl="4">
              <a:buFont typeface="Arial" charset="0"/>
              <a:buChar char="•"/>
              <a:defRPr/>
            </a:pPr>
            <a:r>
              <a:rPr lang="en-US" altLang="ko-KR" dirty="0"/>
              <a:t>Use a hardware interrupting clock (an interval timer)</a:t>
            </a:r>
          </a:p>
          <a:p>
            <a:pPr lvl="2">
              <a:buFont typeface="Arial" charset="0"/>
              <a:buChar char="•"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State transitions</a:t>
            </a:r>
          </a:p>
          <a:p>
            <a:pPr lvl="2">
              <a:buFont typeface="Arial" charset="0"/>
              <a:buChar char="•"/>
              <a:defRPr/>
            </a:pPr>
            <a:r>
              <a:rPr lang="en-US" altLang="ko-KR" dirty="0"/>
              <a:t>Four possible state transitions (Figure 3.1)</a:t>
            </a:r>
          </a:p>
          <a:p>
            <a:pPr lvl="3">
              <a:defRPr/>
            </a:pPr>
            <a:r>
              <a:rPr lang="en-US" altLang="ko-KR" dirty="0"/>
              <a:t>Ready</a:t>
            </a:r>
            <a:r>
              <a:rPr lang="ko-KR" altLang="en-US" dirty="0"/>
              <a:t> </a:t>
            </a:r>
            <a:r>
              <a:rPr lang="en-US" altLang="ko-KR" dirty="0"/>
              <a:t>to Running - A processor is assigned to the process</a:t>
            </a:r>
          </a:p>
          <a:p>
            <a:pPr lvl="3">
              <a:defRPr/>
            </a:pPr>
            <a:r>
              <a:rPr lang="en-US" altLang="ko-KR" dirty="0"/>
              <a:t>Running to Ready - A process’s quantum expires</a:t>
            </a:r>
          </a:p>
          <a:p>
            <a:pPr lvl="3">
              <a:defRPr/>
            </a:pPr>
            <a:r>
              <a:rPr lang="en-US" altLang="ko-KR" dirty="0"/>
              <a:t>Running to Blocked -  A process blocked</a:t>
            </a:r>
          </a:p>
          <a:p>
            <a:pPr lvl="3">
              <a:defRPr/>
            </a:pPr>
            <a:r>
              <a:rPr lang="en-US" altLang="ko-KR" dirty="0"/>
              <a:t>Blocked to Ready – A process wakes up</a:t>
            </a:r>
            <a:endParaRPr lang="en-US" altLang="ko-KR" dirty="0"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8F04D738-2368-4848-43D3-B88ED5C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(3/12)</a:t>
            </a:r>
            <a:endParaRPr lang="ko-KR" altLang="en-US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E9A622CB-6811-F2DF-969D-49F330F69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/>
              <a:t>Process States and State Transition</a:t>
            </a:r>
          </a:p>
        </p:txBody>
      </p:sp>
      <p:pic>
        <p:nvPicPr>
          <p:cNvPr id="12292" name="그림 1">
            <a:extLst>
              <a:ext uri="{FF2B5EF4-FFF2-40B4-BE49-F238E27FC236}">
                <a16:creationId xmlns:a16="http://schemas.microsoft.com/office/drawing/2014/main" id="{D64ADC4F-3CE0-4712-5D83-37F614779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73225"/>
            <a:ext cx="5399087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55F625FC-BB6A-643F-69AC-4CD28D8F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03_Process Management (4/12)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D25C1314-E0C6-9055-6E39-C4BDBBE6D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Process Control Blocks (PCBs)/Process Descriptors</a:t>
            </a:r>
          </a:p>
          <a:p>
            <a:pPr lvl="1"/>
            <a:r>
              <a:rPr lang="en-US" altLang="ko-KR" dirty="0"/>
              <a:t>Maintains information that the operating system needs to manage the process</a:t>
            </a:r>
          </a:p>
          <a:p>
            <a:pPr lvl="2"/>
            <a:r>
              <a:rPr lang="en-US" altLang="ko-KR" dirty="0"/>
              <a:t>PID (Process Identification)</a:t>
            </a:r>
          </a:p>
          <a:p>
            <a:pPr lvl="2"/>
            <a:r>
              <a:rPr lang="en-US" altLang="ko-KR" dirty="0"/>
              <a:t>Process state (e.g., running, ready or blocked)</a:t>
            </a:r>
          </a:p>
          <a:p>
            <a:pPr lvl="2"/>
            <a:r>
              <a:rPr lang="en-US" altLang="ko-KR" dirty="0"/>
              <a:t>Program counter (i.e., a value that determines which instruction the processor should execute next)</a:t>
            </a:r>
          </a:p>
          <a:p>
            <a:pPr lvl="2"/>
            <a:r>
              <a:rPr lang="en-US" altLang="ko-KR" dirty="0"/>
              <a:t>Scheduling priority</a:t>
            </a:r>
          </a:p>
          <a:p>
            <a:pPr lvl="2"/>
            <a:r>
              <a:rPr lang="en-US" altLang="ko-KR" dirty="0"/>
              <a:t>Credentials (i.e., data that determines the resources this process can access)</a:t>
            </a:r>
          </a:p>
          <a:p>
            <a:pPr lvl="2"/>
            <a:r>
              <a:rPr lang="en-US" altLang="ko-KR" dirty="0"/>
              <a:t>A pointer to the process's parent process (i.e., the process that created this</a:t>
            </a:r>
          </a:p>
          <a:p>
            <a:pPr lvl="2"/>
            <a:r>
              <a:rPr lang="en-US" altLang="ko-KR" dirty="0"/>
              <a:t>process)</a:t>
            </a:r>
          </a:p>
          <a:p>
            <a:pPr lvl="2"/>
            <a:r>
              <a:rPr lang="en-US" altLang="ko-KR" dirty="0"/>
              <a:t>Pointers to the process's child processes (i.e., processes created by this process) if any</a:t>
            </a:r>
          </a:p>
          <a:p>
            <a:pPr lvl="2"/>
            <a:r>
              <a:rPr lang="en-US" altLang="ko-KR" dirty="0"/>
              <a:t>Pointers to locate the process's data and instructions in memory</a:t>
            </a:r>
          </a:p>
          <a:p>
            <a:pPr lvl="2"/>
            <a:r>
              <a:rPr lang="en-US" altLang="ko-KR" dirty="0"/>
              <a:t>Pointers to allocated resources (such as files)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7222</TotalTime>
  <Words>2025</Words>
  <Application>Microsoft Office PowerPoint</Application>
  <PresentationFormat>화면 슬라이드 쇼(4:3)</PresentationFormat>
  <Paragraphs>295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HY강M</vt:lpstr>
      <vt:lpstr>HY견고딕</vt:lpstr>
      <vt:lpstr>HY헤드라인M</vt:lpstr>
      <vt:lpstr>나눔고딕</vt:lpstr>
      <vt:lpstr>돋움</vt:lpstr>
      <vt:lpstr>맑은 고딕</vt:lpstr>
      <vt:lpstr>Arial</vt:lpstr>
      <vt:lpstr>Verdana</vt:lpstr>
      <vt:lpstr>Wingdings</vt:lpstr>
      <vt:lpstr>2_디자인 사용자 지정</vt:lpstr>
      <vt:lpstr>Ch03_Process Concepts</vt:lpstr>
      <vt:lpstr>Contents</vt:lpstr>
      <vt:lpstr>01_Introduction (1/2)</vt:lpstr>
      <vt:lpstr>01_Introduction (2/2)</vt:lpstr>
      <vt:lpstr>02_Process States : Life Cycle of a Process</vt:lpstr>
      <vt:lpstr>03_Process Management (1/12)</vt:lpstr>
      <vt:lpstr>03_Process Management (2/12)</vt:lpstr>
      <vt:lpstr>03_Process Management (3/12)</vt:lpstr>
      <vt:lpstr>03_Process Management (4/12)</vt:lpstr>
      <vt:lpstr>03_Process Management (5/12)</vt:lpstr>
      <vt:lpstr>03_Process Management (6/12)</vt:lpstr>
      <vt:lpstr>03_Process Management (7/12)</vt:lpstr>
      <vt:lpstr>03_Process Management (8/12)</vt:lpstr>
      <vt:lpstr>03_Process Management (9/12)</vt:lpstr>
      <vt:lpstr>03_Process Management (10/12)</vt:lpstr>
      <vt:lpstr>03_Process Management (11/12)</vt:lpstr>
      <vt:lpstr>03_Process Management (12/12)</vt:lpstr>
      <vt:lpstr>04_Interupts (1/6)</vt:lpstr>
      <vt:lpstr>04_Interupts (2/6)</vt:lpstr>
      <vt:lpstr>04_Interupts (3/6)</vt:lpstr>
      <vt:lpstr>04_Interupts (4/6)</vt:lpstr>
      <vt:lpstr>04_Interupts (5/6)</vt:lpstr>
      <vt:lpstr>04_Interupts (6/6)</vt:lpstr>
      <vt:lpstr>05_Interprocess communication (1/4)</vt:lpstr>
      <vt:lpstr>05_Interprocess communication (2/4)</vt:lpstr>
      <vt:lpstr>05_Interprocess communication (3/4)</vt:lpstr>
      <vt:lpstr>05_Interprocess communication (4/4)</vt:lpstr>
      <vt:lpstr>06_Case Study: UNIX Processes (1/2)</vt:lpstr>
      <vt:lpstr>06_Case Study: UNIX Processes (2/2)</vt:lpstr>
      <vt:lpstr>PowerPoint 프레젠테이션</vt:lpstr>
    </vt:vector>
  </TitlesOfParts>
  <Company>HanbitMedia,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 C 언어 기초</dc:title>
  <dc:creator>kkshin</dc:creator>
  <cp:lastModifiedBy>영일 김</cp:lastModifiedBy>
  <cp:revision>361</cp:revision>
  <dcterms:created xsi:type="dcterms:W3CDTF">2004-07-21T02:43:03Z</dcterms:created>
  <dcterms:modified xsi:type="dcterms:W3CDTF">2024-03-18T02:37:59Z</dcterms:modified>
</cp:coreProperties>
</file>