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305" r:id="rId2"/>
    <p:sldId id="306" r:id="rId3"/>
    <p:sldId id="307" r:id="rId4"/>
    <p:sldId id="265" r:id="rId5"/>
    <p:sldId id="267" r:id="rId6"/>
    <p:sldId id="268" r:id="rId7"/>
    <p:sldId id="269" r:id="rId8"/>
    <p:sldId id="308" r:id="rId9"/>
    <p:sldId id="272" r:id="rId10"/>
    <p:sldId id="274" r:id="rId11"/>
    <p:sldId id="275" r:id="rId12"/>
    <p:sldId id="278" r:id="rId13"/>
    <p:sldId id="271"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Bahnschrift Condensed" panose="020B0502040204020203" pitchFamily="34" charset="0"/>
      <p:regular r:id="rId20"/>
      <p:bold r:id="rId21"/>
    </p:embeddedFont>
    <p:embeddedFont>
      <p:font typeface="Fjalla One" panose="020B0604020202020204" charset="0"/>
      <p:regular r:id="rId22"/>
    </p:embeddedFont>
    <p:embeddedFont>
      <p:font typeface="Calibri" panose="020F0502020204030204" pitchFamily="34" charset="0"/>
      <p:regular r:id="rId23"/>
      <p:bold r:id="rId24"/>
      <p:italic r:id="rId25"/>
      <p:boldItalic r:id="rId26"/>
    </p:embeddedFont>
    <p:embeddedFont>
      <p:font typeface="Barlow Semi Condensed Medium" panose="020B0604020202020204" charset="0"/>
      <p:regular r:id="rId27"/>
      <p:bold r:id="rId28"/>
      <p:italic r:id="rId29"/>
      <p:boldItalic r:id="rId30"/>
    </p:embeddedFont>
    <p:embeddedFont>
      <p:font typeface="Barlow Semi Condense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19F3B-6D7C-4CEB-B9C2-D21CB6208E3A}">
  <a:tblStyle styleId="{30819F3B-6D7C-4CEB-B9C2-D21CB6208E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84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17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82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8" r:id="rId5"/>
    <p:sldLayoutId id="2147483662" r:id="rId6"/>
    <p:sldLayoutId id="2147483664" r:id="rId7"/>
    <p:sldLayoutId id="2147483666" r:id="rId8"/>
    <p:sldLayoutId id="2147483667" r:id="rId9"/>
    <p:sldLayoutId id="2147483668" r:id="rId10"/>
    <p:sldLayoutId id="2147483670"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099297" y="338328"/>
            <a:ext cx="694540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latin typeface="Bookman Old Style" panose="02050604050505020204" pitchFamily="18" charset="0"/>
              </a:rPr>
              <a:t>International Islamic University Chittagong </a:t>
            </a:r>
            <a:r>
              <a:rPr lang="en-US" sz="1600" b="1" dirty="0">
                <a:latin typeface="Bookman Old Style" panose="02050604050505020204" pitchFamily="18" charset="0"/>
              </a:rPr>
              <a:t/>
            </a:r>
            <a:br>
              <a:rPr lang="en-US" sz="1600" b="1" dirty="0">
                <a:latin typeface="Bookman Old Style" panose="02050604050505020204" pitchFamily="18" charset="0"/>
              </a:rPr>
            </a:br>
            <a:r>
              <a:rPr lang="en-US" sz="1400" b="1" dirty="0">
                <a:solidFill>
                  <a:schemeClr val="accent2">
                    <a:lumMod val="75000"/>
                  </a:schemeClr>
                </a:solidFill>
                <a:latin typeface="Bookman Old Style" panose="02050604050505020204" pitchFamily="18" charset="0"/>
              </a:rPr>
              <a:t>Department of Computer Science &amp; Engineering</a:t>
            </a:r>
            <a:r>
              <a:rPr lang="en-US" sz="1400" b="1" dirty="0">
                <a:latin typeface="Bookman Old Style" panose="02050604050505020204" pitchFamily="18" charset="0"/>
              </a:rPr>
              <a:t/>
            </a:r>
            <a:br>
              <a:rPr lang="en-US" sz="1400" b="1" dirty="0">
                <a:latin typeface="Bookman Old Style" panose="02050604050505020204" pitchFamily="18" charset="0"/>
              </a:rPr>
            </a:br>
            <a:r>
              <a:rPr lang="en-US" sz="1600" b="1" dirty="0">
                <a:latin typeface="Bookman Old Style" panose="02050604050505020204" pitchFamily="18" charset="0"/>
              </a:rPr>
              <a:t/>
            </a:r>
            <a:br>
              <a:rPr lang="en-US" sz="1600" b="1" dirty="0">
                <a:latin typeface="Bookman Old Style" panose="02050604050505020204" pitchFamily="18" charset="0"/>
              </a:rPr>
            </a:br>
            <a:r>
              <a:rPr lang="en-US" sz="1500" b="1" dirty="0">
                <a:latin typeface="Bookman Old Style" panose="02050604050505020204" pitchFamily="18" charset="0"/>
              </a:rPr>
              <a:t>Course Code: EEE-2422</a:t>
            </a:r>
            <a:br>
              <a:rPr lang="en-US" sz="1500" b="1" dirty="0">
                <a:latin typeface="Bookman Old Style" panose="02050604050505020204" pitchFamily="18" charset="0"/>
              </a:rPr>
            </a:br>
            <a:r>
              <a:rPr lang="en-US" sz="1500" b="1" dirty="0">
                <a:latin typeface="Bookman Old Style" panose="02050604050505020204" pitchFamily="18" charset="0"/>
              </a:rPr>
              <a:t>Course Title: Electrical Drives and Instruments</a:t>
            </a:r>
            <a:br>
              <a:rPr lang="en-US" sz="1500" b="1" dirty="0">
                <a:latin typeface="Bookman Old Style" panose="02050604050505020204" pitchFamily="18" charset="0"/>
              </a:rPr>
            </a:br>
            <a:endParaRPr sz="1500" b="1" dirty="0">
              <a:latin typeface="Bookman Old Style" panose="02050604050505020204" pitchFamily="18" charset="0"/>
            </a:endParaRPr>
          </a:p>
        </p:txBody>
      </p:sp>
      <p:sp>
        <p:nvSpPr>
          <p:cNvPr id="3" name="TextBox 2">
            <a:extLst>
              <a:ext uri="{FF2B5EF4-FFF2-40B4-BE49-F238E27FC236}">
                <a16:creationId xmlns:a16="http://schemas.microsoft.com/office/drawing/2014/main" id="{1F1F64DC-51AD-9E09-2E1C-A1B61508C5DE}"/>
              </a:ext>
            </a:extLst>
          </p:cNvPr>
          <p:cNvSpPr txBox="1"/>
          <p:nvPr/>
        </p:nvSpPr>
        <p:spPr>
          <a:xfrm>
            <a:off x="1163170" y="2490949"/>
            <a:ext cx="2951630" cy="1600438"/>
          </a:xfrm>
          <a:prstGeom prst="rect">
            <a:avLst/>
          </a:prstGeom>
          <a:noFill/>
        </p:spPr>
        <p:txBody>
          <a:bodyPr wrap="square">
            <a:spAutoFit/>
          </a:bodyPr>
          <a:lstStyle/>
          <a:p>
            <a:r>
              <a:rPr lang="en-US" b="1" dirty="0">
                <a:solidFill>
                  <a:schemeClr val="accent2">
                    <a:lumMod val="75000"/>
                  </a:schemeClr>
                </a:solidFill>
                <a:latin typeface="Bookman Old Style" panose="02050604050505020204" pitchFamily="18" charset="0"/>
              </a:rPr>
              <a:t>Submitted by:</a:t>
            </a:r>
          </a:p>
          <a:p>
            <a:r>
              <a:rPr lang="en-US" dirty="0">
                <a:latin typeface="Bookman Old Style" panose="02050604050505020204" pitchFamily="18" charset="0"/>
              </a:rPr>
              <a:t>Group B</a:t>
            </a:r>
          </a:p>
          <a:p>
            <a:r>
              <a:rPr lang="en-US" dirty="0">
                <a:latin typeface="Bookman Old Style" panose="02050604050505020204" pitchFamily="18" charset="0"/>
              </a:rPr>
              <a:t>C201202 </a:t>
            </a:r>
            <a:r>
              <a:rPr lang="en-US" dirty="0" err="1">
                <a:latin typeface="Bookman Old Style" panose="02050604050505020204" pitchFamily="18" charset="0"/>
              </a:rPr>
              <a:t>Farjana</a:t>
            </a:r>
            <a:r>
              <a:rPr lang="en-US" dirty="0">
                <a:latin typeface="Bookman Old Style" panose="02050604050505020204" pitchFamily="18" charset="0"/>
              </a:rPr>
              <a:t> </a:t>
            </a:r>
            <a:r>
              <a:rPr lang="en-US" dirty="0" err="1">
                <a:latin typeface="Bookman Old Style" panose="02050604050505020204" pitchFamily="18" charset="0"/>
              </a:rPr>
              <a:t>Akter</a:t>
            </a:r>
            <a:r>
              <a:rPr lang="en-US" dirty="0">
                <a:latin typeface="Bookman Old Style" panose="02050604050505020204" pitchFamily="18" charset="0"/>
              </a:rPr>
              <a:t> Laila</a:t>
            </a:r>
          </a:p>
          <a:p>
            <a:r>
              <a:rPr lang="en-US" dirty="0">
                <a:latin typeface="Bookman Old Style" panose="02050604050505020204" pitchFamily="18" charset="0"/>
              </a:rPr>
              <a:t>C201211 </a:t>
            </a:r>
            <a:r>
              <a:rPr lang="en-US" dirty="0" err="1">
                <a:latin typeface="Bookman Old Style" panose="02050604050505020204" pitchFamily="18" charset="0"/>
              </a:rPr>
              <a:t>Sanjida</a:t>
            </a:r>
            <a:r>
              <a:rPr lang="en-US" dirty="0">
                <a:latin typeface="Bookman Old Style" panose="02050604050505020204" pitchFamily="18" charset="0"/>
              </a:rPr>
              <a:t> </a:t>
            </a:r>
            <a:r>
              <a:rPr lang="en-US" dirty="0" err="1">
                <a:latin typeface="Bookman Old Style" panose="02050604050505020204" pitchFamily="18" charset="0"/>
              </a:rPr>
              <a:t>Binta</a:t>
            </a:r>
            <a:r>
              <a:rPr lang="en-US" dirty="0">
                <a:latin typeface="Bookman Old Style" panose="02050604050505020204" pitchFamily="18" charset="0"/>
              </a:rPr>
              <a:t> Aziz</a:t>
            </a:r>
          </a:p>
          <a:p>
            <a:r>
              <a:rPr lang="en-US" dirty="0">
                <a:latin typeface="Bookman Old Style" panose="02050604050505020204" pitchFamily="18" charset="0"/>
              </a:rPr>
              <a:t>C201231 </a:t>
            </a:r>
            <a:r>
              <a:rPr lang="en-US" dirty="0" err="1">
                <a:latin typeface="Bookman Old Style" panose="02050604050505020204" pitchFamily="18" charset="0"/>
              </a:rPr>
              <a:t>Jesmin</a:t>
            </a:r>
            <a:r>
              <a:rPr lang="en-US" dirty="0">
                <a:latin typeface="Bookman Old Style" panose="02050604050505020204" pitchFamily="18" charset="0"/>
              </a:rPr>
              <a:t> </a:t>
            </a:r>
            <a:r>
              <a:rPr lang="en-US" dirty="0" err="1">
                <a:latin typeface="Bookman Old Style" panose="02050604050505020204" pitchFamily="18" charset="0"/>
              </a:rPr>
              <a:t>Akter</a:t>
            </a:r>
            <a:endParaRPr lang="en-US" dirty="0">
              <a:latin typeface="Bookman Old Style" panose="02050604050505020204" pitchFamily="18" charset="0"/>
            </a:endParaRPr>
          </a:p>
          <a:p>
            <a:r>
              <a:rPr lang="en-US" dirty="0">
                <a:latin typeface="Bookman Old Style" panose="02050604050505020204" pitchFamily="18" charset="0"/>
              </a:rPr>
              <a:t>C201234 Jakia Rahman</a:t>
            </a:r>
          </a:p>
          <a:p>
            <a:r>
              <a:rPr lang="en-US" dirty="0">
                <a:latin typeface="Bookman Old Style" panose="02050604050505020204" pitchFamily="18" charset="0"/>
              </a:rPr>
              <a:t>C201237 </a:t>
            </a:r>
            <a:r>
              <a:rPr lang="en-US" dirty="0" err="1">
                <a:latin typeface="Bookman Old Style" panose="02050604050505020204" pitchFamily="18" charset="0"/>
              </a:rPr>
              <a:t>Tasnin</a:t>
            </a:r>
            <a:r>
              <a:rPr lang="en-US" dirty="0">
                <a:latin typeface="Bookman Old Style" panose="02050604050505020204" pitchFamily="18" charset="0"/>
              </a:rPr>
              <a:t> </a:t>
            </a:r>
            <a:r>
              <a:rPr lang="en-US" dirty="0" err="1">
                <a:latin typeface="Bookman Old Style" panose="02050604050505020204" pitchFamily="18" charset="0"/>
              </a:rPr>
              <a:t>Jabin</a:t>
            </a:r>
            <a:endParaRPr lang="en-US" dirty="0">
              <a:latin typeface="Bookman Old Style" panose="02050604050505020204" pitchFamily="18" charset="0"/>
            </a:endParaRPr>
          </a:p>
        </p:txBody>
      </p:sp>
      <p:sp>
        <p:nvSpPr>
          <p:cNvPr id="5" name="TextBox 4">
            <a:extLst>
              <a:ext uri="{FF2B5EF4-FFF2-40B4-BE49-F238E27FC236}">
                <a16:creationId xmlns:a16="http://schemas.microsoft.com/office/drawing/2014/main" id="{D879C9AF-7CAF-70E9-9DD3-1A0DFD62E9F5}"/>
              </a:ext>
            </a:extLst>
          </p:cNvPr>
          <p:cNvSpPr txBox="1"/>
          <p:nvPr/>
        </p:nvSpPr>
        <p:spPr>
          <a:xfrm>
            <a:off x="5647765" y="2672484"/>
            <a:ext cx="2091018" cy="954107"/>
          </a:xfrm>
          <a:prstGeom prst="rect">
            <a:avLst/>
          </a:prstGeom>
          <a:noFill/>
        </p:spPr>
        <p:txBody>
          <a:bodyPr wrap="square">
            <a:spAutoFit/>
          </a:bodyPr>
          <a:lstStyle/>
          <a:p>
            <a:r>
              <a:rPr lang="en-US" b="1" dirty="0">
                <a:solidFill>
                  <a:schemeClr val="accent2">
                    <a:lumMod val="75000"/>
                  </a:schemeClr>
                </a:solidFill>
                <a:latin typeface="Bookman Old Style" panose="02050604050505020204" pitchFamily="18" charset="0"/>
              </a:rPr>
              <a:t>Course Teacher:</a:t>
            </a:r>
          </a:p>
          <a:p>
            <a:r>
              <a:rPr lang="en-US" dirty="0">
                <a:latin typeface="Bookman Old Style" panose="02050604050505020204" pitchFamily="18" charset="0"/>
              </a:rPr>
              <a:t>Md. Belal Uddin Sifat</a:t>
            </a:r>
          </a:p>
          <a:p>
            <a:r>
              <a:rPr lang="en-US" dirty="0">
                <a:latin typeface="Bookman Old Style" panose="02050604050505020204" pitchFamily="18" charset="0"/>
              </a:rPr>
              <a:t>Adjunct Faculty</a:t>
            </a:r>
          </a:p>
          <a:p>
            <a:r>
              <a:rPr lang="en-US" dirty="0">
                <a:latin typeface="Bookman Old Style" panose="02050604050505020204" pitchFamily="18" charset="0"/>
              </a:rPr>
              <a:t>Dept. of CSE, IIUC</a:t>
            </a:r>
          </a:p>
        </p:txBody>
      </p:sp>
    </p:spTree>
    <p:extLst>
      <p:ext uri="{BB962C8B-B14F-4D97-AF65-F5344CB8AC3E}">
        <p14:creationId xmlns:p14="http://schemas.microsoft.com/office/powerpoint/2010/main" val="2385584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8" name="TextBox 17">
            <a:extLst>
              <a:ext uri="{FF2B5EF4-FFF2-40B4-BE49-F238E27FC236}">
                <a16:creationId xmlns:a16="http://schemas.microsoft.com/office/drawing/2014/main" id="{3D714555-C052-19DC-7174-D4066DF2FEEB}"/>
              </a:ext>
            </a:extLst>
          </p:cNvPr>
          <p:cNvSpPr txBox="1"/>
          <p:nvPr/>
        </p:nvSpPr>
        <p:spPr>
          <a:xfrm>
            <a:off x="1005167" y="1393414"/>
            <a:ext cx="7264774" cy="2246769"/>
          </a:xfrm>
          <a:prstGeom prst="rect">
            <a:avLst/>
          </a:prstGeom>
          <a:noFill/>
        </p:spPr>
        <p:txBody>
          <a:bodyPr wrap="square">
            <a:spAutoFit/>
          </a:bodyPr>
          <a:lstStyle/>
          <a:p>
            <a:pPr algn="just"/>
            <a:r>
              <a:rPr lang="en-US" dirty="0">
                <a:latin typeface="Bookman Old Style" panose="02050604050505020204" pitchFamily="18" charset="0"/>
              </a:rPr>
              <a:t>The main outputs of this effort are two. One was to automatically display the temperature on an LCD display, and the second automatic fan ON/OFF switching was even more crucial for continuously monitoring the temperatures. Temperature output and fan status are both produced by LCD displays. It is visible that the LCD panel is showing a temperature of </a:t>
            </a:r>
            <a:r>
              <a:rPr lang="en-US" dirty="0" smtClean="0">
                <a:latin typeface="Bookman Old Style" panose="02050604050505020204" pitchFamily="18" charset="0"/>
              </a:rPr>
              <a:t>31 </a:t>
            </a:r>
            <a:r>
              <a:rPr lang="en-US" dirty="0">
                <a:latin typeface="Bookman Old Style" panose="02050604050505020204" pitchFamily="18" charset="0"/>
              </a:rPr>
              <a:t>degrees Celsius and that the fan is now turned on. In fact, fan operation depends on the thresholds set. Set the value to 30 degrees Celsius. </a:t>
            </a:r>
          </a:p>
          <a:p>
            <a:pPr algn="just"/>
            <a:r>
              <a:rPr lang="en-US" dirty="0">
                <a:latin typeface="Bookman Old Style" panose="02050604050505020204" pitchFamily="18" charset="0"/>
              </a:rPr>
              <a:t>For example, when the temperature drops below </a:t>
            </a:r>
            <a:r>
              <a:rPr lang="en-US" dirty="0" smtClean="0">
                <a:latin typeface="Bookman Old Style" panose="02050604050505020204" pitchFamily="18" charset="0"/>
              </a:rPr>
              <a:t>30 </a:t>
            </a:r>
            <a:r>
              <a:rPr lang="en-US" dirty="0">
                <a:latin typeface="Bookman Old Style" panose="02050604050505020204" pitchFamily="18" charset="0"/>
              </a:rPr>
              <a:t>degrees Celsius, the fans will automatically turn off. You can see the display interface with breadboard and Arduino hardware.</a:t>
            </a:r>
          </a:p>
        </p:txBody>
      </p:sp>
      <p:sp>
        <p:nvSpPr>
          <p:cNvPr id="5" name="Google Shape;2738;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2">
                    <a:lumMod val="75000"/>
                  </a:schemeClr>
                </a:solidFill>
                <a:latin typeface="Bookman Old Style" panose="02050604050505020204" pitchFamily="18" charset="0"/>
              </a:rPr>
              <a:t>Result Analysis </a:t>
            </a:r>
            <a:endParaRPr b="1" dirty="0">
              <a:solidFill>
                <a:schemeClr val="accent2">
                  <a:lumMod val="7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2208150" y="486241"/>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2">
                    <a:lumMod val="75000"/>
                  </a:schemeClr>
                </a:solidFill>
                <a:latin typeface="Bookman Old Style" panose="02050604050505020204" pitchFamily="18" charset="0"/>
              </a:rPr>
              <a:t>Future Scope</a:t>
            </a:r>
            <a:endParaRPr b="1" dirty="0">
              <a:solidFill>
                <a:schemeClr val="accent2">
                  <a:lumMod val="75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CE724219-8440-1358-563E-CA33ED344721}"/>
              </a:ext>
            </a:extLst>
          </p:cNvPr>
          <p:cNvSpPr txBox="1"/>
          <p:nvPr/>
        </p:nvSpPr>
        <p:spPr>
          <a:xfrm>
            <a:off x="1605243" y="1540698"/>
            <a:ext cx="5933514" cy="2062103"/>
          </a:xfrm>
          <a:prstGeom prst="rect">
            <a:avLst/>
          </a:prstGeom>
          <a:noFill/>
        </p:spPr>
        <p:txBody>
          <a:bodyPr wrap="square">
            <a:spAutoFit/>
          </a:bodyPr>
          <a:lstStyle/>
          <a:p>
            <a:pPr marL="285750" indent="-285750">
              <a:buClr>
                <a:schemeClr val="accent2">
                  <a:lumMod val="75000"/>
                </a:schemeClr>
              </a:buClr>
              <a:buSzPct val="130000"/>
              <a:buFont typeface="Wingdings" panose="05000000000000000000" pitchFamily="2" charset="2"/>
              <a:buChar char="q"/>
            </a:pPr>
            <a:r>
              <a:rPr lang="en-US" sz="1600" dirty="0">
                <a:latin typeface="Bookman Old Style" panose="02050604050505020204" pitchFamily="18" charset="0"/>
              </a:rPr>
              <a:t>To cool off mechanical gears.</a:t>
            </a:r>
          </a:p>
          <a:p>
            <a:pPr marL="285750" indent="-285750">
              <a:buClr>
                <a:schemeClr val="accent2">
                  <a:lumMod val="75000"/>
                </a:schemeClr>
              </a:buClr>
              <a:buSzPct val="130000"/>
              <a:buFont typeface="Wingdings" panose="05000000000000000000" pitchFamily="2" charset="2"/>
              <a:buChar char="q"/>
            </a:pPr>
            <a:endParaRPr lang="en-US" sz="1600" dirty="0">
              <a:latin typeface="Bookman Old Style" panose="02050604050505020204" pitchFamily="18" charset="0"/>
            </a:endParaRPr>
          </a:p>
          <a:p>
            <a:pPr marL="285750" indent="-285750">
              <a:buClr>
                <a:schemeClr val="accent2">
                  <a:lumMod val="75000"/>
                </a:schemeClr>
              </a:buClr>
              <a:buSzPct val="130000"/>
              <a:buFont typeface="Wingdings" panose="05000000000000000000" pitchFamily="2" charset="2"/>
              <a:buChar char="q"/>
            </a:pPr>
            <a:r>
              <a:rPr lang="en-US" sz="1600" dirty="0">
                <a:latin typeface="Bookman Old Style" panose="02050604050505020204" pitchFamily="18" charset="0"/>
              </a:rPr>
              <a:t>Affix various devices to this tool to command its functionality.</a:t>
            </a:r>
          </a:p>
          <a:p>
            <a:pPr>
              <a:buClr>
                <a:schemeClr val="accent2">
                  <a:lumMod val="75000"/>
                </a:schemeClr>
              </a:buClr>
              <a:buSzPct val="130000"/>
            </a:pPr>
            <a:endParaRPr lang="en-US" sz="1600" dirty="0">
              <a:latin typeface="Bookman Old Style" panose="02050604050505020204" pitchFamily="18" charset="0"/>
            </a:endParaRPr>
          </a:p>
          <a:p>
            <a:pPr marL="285750" indent="-285750">
              <a:buClr>
                <a:schemeClr val="accent2">
                  <a:lumMod val="75000"/>
                </a:schemeClr>
              </a:buClr>
              <a:buSzPct val="130000"/>
              <a:buFont typeface="Wingdings" panose="05000000000000000000" pitchFamily="2" charset="2"/>
              <a:buChar char="q"/>
            </a:pPr>
            <a:r>
              <a:rPr lang="en-US" sz="1600" dirty="0">
                <a:latin typeface="Bookman Old Style" panose="02050604050505020204" pitchFamily="18" charset="0"/>
              </a:rPr>
              <a:t>Fruitful for handicapped people.</a:t>
            </a:r>
          </a:p>
          <a:p>
            <a:pPr marL="285750" indent="-285750">
              <a:buClr>
                <a:schemeClr val="accent2">
                  <a:lumMod val="75000"/>
                </a:schemeClr>
              </a:buClr>
              <a:buSzPct val="130000"/>
              <a:buFont typeface="Wingdings" panose="05000000000000000000" pitchFamily="2" charset="2"/>
              <a:buChar char="q"/>
            </a:pPr>
            <a:endParaRPr lang="en-US" sz="1600" dirty="0">
              <a:latin typeface="Bookman Old Style" panose="02050604050505020204" pitchFamily="18" charset="0"/>
            </a:endParaRPr>
          </a:p>
          <a:p>
            <a:pPr marL="285750" indent="-285750">
              <a:buClr>
                <a:schemeClr val="accent2">
                  <a:lumMod val="75000"/>
                </a:schemeClr>
              </a:buClr>
              <a:buSzPct val="130000"/>
              <a:buFont typeface="Wingdings" panose="05000000000000000000" pitchFamily="2" charset="2"/>
              <a:buChar char="q"/>
            </a:pPr>
            <a:r>
              <a:rPr lang="en-US" sz="1600" dirty="0">
                <a:latin typeface="Bookman Old Style" panose="02050604050505020204" pitchFamily="18" charset="0"/>
              </a:rPr>
              <a:t>Operate in industrial and establishment sites.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66450" y="526587"/>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1" dirty="0">
                <a:solidFill>
                  <a:schemeClr val="accent2">
                    <a:lumMod val="75000"/>
                  </a:schemeClr>
                </a:solidFill>
                <a:latin typeface="Bookman Old Style" panose="02050604050505020204" pitchFamily="18" charset="0"/>
              </a:rPr>
              <a:t>Conclusion</a:t>
            </a:r>
            <a:endParaRPr b="1" dirty="0">
              <a:solidFill>
                <a:schemeClr val="accent2">
                  <a:lumMod val="75000"/>
                </a:schemeClr>
              </a:solidFill>
              <a:latin typeface="Bookman Old Style" panose="02050604050505020204" pitchFamily="18" charset="0"/>
            </a:endParaRPr>
          </a:p>
          <a:p>
            <a:pPr marL="0" lvl="0" indent="0" algn="ctr" rtl="0">
              <a:spcBef>
                <a:spcPts val="0"/>
              </a:spcBef>
              <a:spcAft>
                <a:spcPts val="0"/>
              </a:spcAft>
              <a:buNone/>
            </a:pPr>
            <a:endParaRPr b="1" dirty="0">
              <a:solidFill>
                <a:schemeClr val="accent2">
                  <a:lumMod val="75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A22666B1-A23D-3194-7406-E422CB9DC774}"/>
              </a:ext>
            </a:extLst>
          </p:cNvPr>
          <p:cNvSpPr txBox="1"/>
          <p:nvPr/>
        </p:nvSpPr>
        <p:spPr>
          <a:xfrm>
            <a:off x="1099297" y="1411942"/>
            <a:ext cx="6945406" cy="2677656"/>
          </a:xfrm>
          <a:prstGeom prst="rect">
            <a:avLst/>
          </a:prstGeom>
          <a:noFill/>
        </p:spPr>
        <p:txBody>
          <a:bodyPr wrap="square" rtlCol="0">
            <a:spAutoFit/>
          </a:bodyPr>
          <a:lstStyle/>
          <a:p>
            <a:pPr algn="just"/>
            <a:r>
              <a:rPr lang="en-US" dirty="0">
                <a:latin typeface="Bookman Old Style" panose="02050604050505020204" pitchFamily="18" charset="0"/>
              </a:rPr>
              <a:t>Arduino was successfully programmed to settle the speed of the fan, compare the room temperature to a reference temperature, and output the results over a Screen.</a:t>
            </a:r>
          </a:p>
          <a:p>
            <a:pPr algn="just"/>
            <a:r>
              <a:rPr lang="en-US" dirty="0">
                <a:latin typeface="Bookman Old Style" panose="02050604050505020204" pitchFamily="18" charset="0"/>
              </a:rPr>
              <a:t>When the temperature rises over the threshold temperature, the fan turns "on," and when it falls below, it turns "off." It is therefore essentially an automated procedure.</a:t>
            </a:r>
          </a:p>
          <a:p>
            <a:pPr algn="just"/>
            <a:r>
              <a:rPr lang="en-US" dirty="0">
                <a:latin typeface="Bookman Old Style" panose="02050604050505020204" pitchFamily="18" charset="0"/>
              </a:rPr>
              <a:t>This project can be used wherever internal temperature of circuit got to be stabilized or saving it from overheating. This will increase its efficacy and make it more practical for large areas extremely in warm weather.</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In conclusion, the apparatus has achieved its main objective of using an Arduino Uno and a temperature controller to regulate the speed of a DC fan.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619750" y="149806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latin typeface="Bookman Old Style" panose="02050604050505020204" pitchFamily="18" charset="0"/>
              </a:rPr>
              <a:t>Thank you!</a:t>
            </a:r>
            <a:endParaRPr sz="6600" b="1"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951379" y="1593476"/>
            <a:ext cx="7241242" cy="17615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ookman Old Style" panose="02050604050505020204" pitchFamily="18" charset="0"/>
              </a:rPr>
              <a:t>Temperature Controlled </a:t>
            </a:r>
            <a:br>
              <a:rPr lang="en-US" dirty="0">
                <a:latin typeface="Bookman Old Style" panose="02050604050505020204" pitchFamily="18" charset="0"/>
              </a:rPr>
            </a:br>
            <a:r>
              <a:rPr lang="en-US" dirty="0">
                <a:latin typeface="Bookman Old Style" panose="02050604050505020204" pitchFamily="18" charset="0"/>
              </a:rPr>
              <a:t>DC Fan</a:t>
            </a:r>
            <a:br>
              <a:rPr lang="en-US" dirty="0">
                <a:latin typeface="Bookman Old Style" panose="02050604050505020204" pitchFamily="18" charset="0"/>
              </a:rPr>
            </a:br>
            <a:r>
              <a:rPr lang="en-US" dirty="0">
                <a:latin typeface="Bookman Old Style" panose="02050604050505020204" pitchFamily="18" charset="0"/>
              </a:rPr>
              <a:t>Using Arduino </a:t>
            </a:r>
          </a:p>
        </p:txBody>
      </p:sp>
    </p:spTree>
    <p:extLst>
      <p:ext uri="{BB962C8B-B14F-4D97-AF65-F5344CB8AC3E}">
        <p14:creationId xmlns:p14="http://schemas.microsoft.com/office/powerpoint/2010/main" val="2210462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Bookman Old Style" panose="02050604050505020204" pitchFamily="18" charset="0"/>
              </a:rPr>
              <a:t>Table of Contents</a:t>
            </a:r>
            <a:endParaRPr b="1" dirty="0">
              <a:latin typeface="Bookman Old Style" panose="02050604050505020204" pitchFamily="18" charset="0"/>
            </a:endParaRPr>
          </a:p>
        </p:txBody>
      </p:sp>
      <p:grpSp>
        <p:nvGrpSpPr>
          <p:cNvPr id="3" name="Google Shape;2107;p37">
            <a:extLst>
              <a:ext uri="{FF2B5EF4-FFF2-40B4-BE49-F238E27FC236}">
                <a16:creationId xmlns:a16="http://schemas.microsoft.com/office/drawing/2014/main" id="{A9AB8465-AD60-D472-CCA0-556B7E683F45}"/>
              </a:ext>
            </a:extLst>
          </p:cNvPr>
          <p:cNvGrpSpPr/>
          <p:nvPr/>
        </p:nvGrpSpPr>
        <p:grpSpPr>
          <a:xfrm>
            <a:off x="1343004" y="1379206"/>
            <a:ext cx="506323" cy="497912"/>
            <a:chOff x="917231" y="750460"/>
            <a:chExt cx="635100" cy="635100"/>
          </a:xfrm>
        </p:grpSpPr>
        <p:sp>
          <p:nvSpPr>
            <p:cNvPr id="8" name="Google Shape;2108;p37">
              <a:extLst>
                <a:ext uri="{FF2B5EF4-FFF2-40B4-BE49-F238E27FC236}">
                  <a16:creationId xmlns:a16="http://schemas.microsoft.com/office/drawing/2014/main" id="{1526290F-2EE2-ADBD-9A56-01BB199AC1C1}"/>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sp>
          <p:nvSpPr>
            <p:cNvPr id="9" name="Google Shape;2109;p37">
              <a:extLst>
                <a:ext uri="{FF2B5EF4-FFF2-40B4-BE49-F238E27FC236}">
                  <a16:creationId xmlns:a16="http://schemas.microsoft.com/office/drawing/2014/main" id="{26FCC994-A8E0-EA8D-C87B-5822416C7442}"/>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grpSp>
      <p:grpSp>
        <p:nvGrpSpPr>
          <p:cNvPr id="11" name="Google Shape;2115;p37">
            <a:extLst>
              <a:ext uri="{FF2B5EF4-FFF2-40B4-BE49-F238E27FC236}">
                <a16:creationId xmlns:a16="http://schemas.microsoft.com/office/drawing/2014/main" id="{617D4E69-703D-D806-C518-BFC2BBF879AF}"/>
              </a:ext>
            </a:extLst>
          </p:cNvPr>
          <p:cNvGrpSpPr/>
          <p:nvPr/>
        </p:nvGrpSpPr>
        <p:grpSpPr>
          <a:xfrm>
            <a:off x="1343004" y="2047308"/>
            <a:ext cx="506323" cy="497912"/>
            <a:chOff x="917231" y="1827973"/>
            <a:chExt cx="635100" cy="635100"/>
          </a:xfrm>
        </p:grpSpPr>
        <p:sp>
          <p:nvSpPr>
            <p:cNvPr id="16" name="Google Shape;2116;p37">
              <a:extLst>
                <a:ext uri="{FF2B5EF4-FFF2-40B4-BE49-F238E27FC236}">
                  <a16:creationId xmlns:a16="http://schemas.microsoft.com/office/drawing/2014/main" id="{2F8CBD17-D096-C70B-F4FB-C48815C10F48}"/>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sp>
          <p:nvSpPr>
            <p:cNvPr id="17" name="Google Shape;2117;p37">
              <a:extLst>
                <a:ext uri="{FF2B5EF4-FFF2-40B4-BE49-F238E27FC236}">
                  <a16:creationId xmlns:a16="http://schemas.microsoft.com/office/drawing/2014/main" id="{C59004AA-7C2F-9ED5-1F3C-AA523BB9B817}"/>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grpSp>
      <p:grpSp>
        <p:nvGrpSpPr>
          <p:cNvPr id="19" name="Google Shape;2123;p37">
            <a:extLst>
              <a:ext uri="{FF2B5EF4-FFF2-40B4-BE49-F238E27FC236}">
                <a16:creationId xmlns:a16="http://schemas.microsoft.com/office/drawing/2014/main" id="{EE15EB93-30D7-CC0A-5536-108FE02B70ED}"/>
              </a:ext>
            </a:extLst>
          </p:cNvPr>
          <p:cNvGrpSpPr/>
          <p:nvPr/>
        </p:nvGrpSpPr>
        <p:grpSpPr>
          <a:xfrm>
            <a:off x="1343004" y="2731827"/>
            <a:ext cx="506323" cy="497912"/>
            <a:chOff x="917231" y="2905502"/>
            <a:chExt cx="635100" cy="635100"/>
          </a:xfrm>
        </p:grpSpPr>
        <p:sp>
          <p:nvSpPr>
            <p:cNvPr id="24" name="Google Shape;2124;p37">
              <a:extLst>
                <a:ext uri="{FF2B5EF4-FFF2-40B4-BE49-F238E27FC236}">
                  <a16:creationId xmlns:a16="http://schemas.microsoft.com/office/drawing/2014/main" id="{5147363A-357B-45AC-6F02-5056CEA6F1DC}"/>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sp>
          <p:nvSpPr>
            <p:cNvPr id="25" name="Google Shape;2125;p37">
              <a:extLst>
                <a:ext uri="{FF2B5EF4-FFF2-40B4-BE49-F238E27FC236}">
                  <a16:creationId xmlns:a16="http://schemas.microsoft.com/office/drawing/2014/main" id="{07C2950F-095E-1219-7E73-CDD262965F74}"/>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grpSp>
      <p:grpSp>
        <p:nvGrpSpPr>
          <p:cNvPr id="27" name="Google Shape;2131;p37">
            <a:extLst>
              <a:ext uri="{FF2B5EF4-FFF2-40B4-BE49-F238E27FC236}">
                <a16:creationId xmlns:a16="http://schemas.microsoft.com/office/drawing/2014/main" id="{C0D2925B-5266-BC08-3482-4CDEF99A459D}"/>
              </a:ext>
            </a:extLst>
          </p:cNvPr>
          <p:cNvGrpSpPr/>
          <p:nvPr/>
        </p:nvGrpSpPr>
        <p:grpSpPr>
          <a:xfrm>
            <a:off x="1343004" y="3425644"/>
            <a:ext cx="506323" cy="497912"/>
            <a:chOff x="917231" y="3983097"/>
            <a:chExt cx="635100" cy="635100"/>
          </a:xfrm>
        </p:grpSpPr>
        <p:sp>
          <p:nvSpPr>
            <p:cNvPr id="32" name="Google Shape;2132;p37">
              <a:extLst>
                <a:ext uri="{FF2B5EF4-FFF2-40B4-BE49-F238E27FC236}">
                  <a16:creationId xmlns:a16="http://schemas.microsoft.com/office/drawing/2014/main" id="{5C483FE5-C650-8C13-2F51-7E05E7CA5D05}"/>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sp>
          <p:nvSpPr>
            <p:cNvPr id="33" name="Google Shape;2133;p37">
              <a:extLst>
                <a:ext uri="{FF2B5EF4-FFF2-40B4-BE49-F238E27FC236}">
                  <a16:creationId xmlns:a16="http://schemas.microsoft.com/office/drawing/2014/main" id="{DBF4FAFF-E600-F680-48ED-B5FBFDBC427E}"/>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endParaRPr>
            </a:p>
          </p:txBody>
        </p:sp>
      </p:grpSp>
      <p:sp>
        <p:nvSpPr>
          <p:cNvPr id="34" name="Google Shape;2140;p37">
            <a:extLst>
              <a:ext uri="{FF2B5EF4-FFF2-40B4-BE49-F238E27FC236}">
                <a16:creationId xmlns:a16="http://schemas.microsoft.com/office/drawing/2014/main" id="{AE8C712E-AD57-F178-D940-5BA94A2702D0}"/>
              </a:ext>
            </a:extLst>
          </p:cNvPr>
          <p:cNvSpPr txBox="1">
            <a:spLocks/>
          </p:cNvSpPr>
          <p:nvPr/>
        </p:nvSpPr>
        <p:spPr>
          <a:xfrm>
            <a:off x="2275565" y="1379206"/>
            <a:ext cx="2585063"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accent1"/>
                </a:solidFill>
                <a:latin typeface="Bookman Old Style" panose="02050604050505020204" pitchFamily="18" charset="0"/>
              </a:rPr>
              <a:t>Introduction</a:t>
            </a:r>
            <a:endParaRPr lang="en-US" dirty="0">
              <a:latin typeface="Bookman Old Style" panose="02050604050505020204" pitchFamily="18" charset="0"/>
            </a:endParaRPr>
          </a:p>
        </p:txBody>
      </p:sp>
      <p:sp>
        <p:nvSpPr>
          <p:cNvPr id="35" name="Google Shape;2141;p37">
            <a:extLst>
              <a:ext uri="{FF2B5EF4-FFF2-40B4-BE49-F238E27FC236}">
                <a16:creationId xmlns:a16="http://schemas.microsoft.com/office/drawing/2014/main" id="{F25D6FE9-DFFC-EDAA-91B6-9E095D1480A6}"/>
              </a:ext>
            </a:extLst>
          </p:cNvPr>
          <p:cNvSpPr txBox="1">
            <a:spLocks/>
          </p:cNvSpPr>
          <p:nvPr/>
        </p:nvSpPr>
        <p:spPr>
          <a:xfrm>
            <a:off x="2275565" y="2073385"/>
            <a:ext cx="2585063"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rgbClr val="FF806D"/>
                </a:solidFill>
                <a:latin typeface="Bookman Old Style" panose="02050604050505020204" pitchFamily="18" charset="0"/>
              </a:rPr>
              <a:t>Motivation</a:t>
            </a:r>
          </a:p>
        </p:txBody>
      </p:sp>
      <p:sp>
        <p:nvSpPr>
          <p:cNvPr id="36" name="Google Shape;2143;p37">
            <a:extLst>
              <a:ext uri="{FF2B5EF4-FFF2-40B4-BE49-F238E27FC236}">
                <a16:creationId xmlns:a16="http://schemas.microsoft.com/office/drawing/2014/main" id="{EA4D78C1-572F-EF61-EBC3-3693E172A2FE}"/>
              </a:ext>
            </a:extLst>
          </p:cNvPr>
          <p:cNvSpPr txBox="1">
            <a:spLocks/>
          </p:cNvSpPr>
          <p:nvPr/>
        </p:nvSpPr>
        <p:spPr>
          <a:xfrm>
            <a:off x="2275565" y="2749513"/>
            <a:ext cx="2752112"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rgbClr val="FF806D"/>
                </a:solidFill>
                <a:latin typeface="Bookman Old Style" panose="02050604050505020204" pitchFamily="18" charset="0"/>
              </a:rPr>
              <a:t>Required Instruments</a:t>
            </a:r>
          </a:p>
        </p:txBody>
      </p:sp>
      <p:sp>
        <p:nvSpPr>
          <p:cNvPr id="37" name="Google Shape;2145;p37">
            <a:extLst>
              <a:ext uri="{FF2B5EF4-FFF2-40B4-BE49-F238E27FC236}">
                <a16:creationId xmlns:a16="http://schemas.microsoft.com/office/drawing/2014/main" id="{0C1365B2-38A7-CF33-C8A8-1C6D4EF16C01}"/>
              </a:ext>
            </a:extLst>
          </p:cNvPr>
          <p:cNvSpPr txBox="1">
            <a:spLocks/>
          </p:cNvSpPr>
          <p:nvPr/>
        </p:nvSpPr>
        <p:spPr>
          <a:xfrm>
            <a:off x="2275565" y="3425641"/>
            <a:ext cx="2585063"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accent1"/>
                </a:solidFill>
                <a:latin typeface="Bookman Old Style" panose="02050604050505020204" pitchFamily="18" charset="0"/>
              </a:rPr>
              <a:t>Methodology</a:t>
            </a:r>
            <a:endParaRPr lang="en-US" dirty="0">
              <a:latin typeface="Bookman Old Style" panose="02050604050505020204" pitchFamily="18" charset="0"/>
            </a:endParaRPr>
          </a:p>
          <a:p>
            <a:pPr>
              <a:lnSpc>
                <a:spcPct val="115000"/>
              </a:lnSpc>
            </a:pPr>
            <a:endParaRPr lang="en-US" dirty="0">
              <a:latin typeface="Bookman Old Style" panose="02050604050505020204" pitchFamily="18" charset="0"/>
            </a:endParaRPr>
          </a:p>
        </p:txBody>
      </p:sp>
      <p:sp>
        <p:nvSpPr>
          <p:cNvPr id="38" name="Google Shape;2147;p37">
            <a:extLst>
              <a:ext uri="{FF2B5EF4-FFF2-40B4-BE49-F238E27FC236}">
                <a16:creationId xmlns:a16="http://schemas.microsoft.com/office/drawing/2014/main" id="{E7A84B6C-C92A-8C8D-F919-A14E9A260967}"/>
              </a:ext>
            </a:extLst>
          </p:cNvPr>
          <p:cNvSpPr txBox="1">
            <a:spLocks/>
          </p:cNvSpPr>
          <p:nvPr/>
        </p:nvSpPr>
        <p:spPr>
          <a:xfrm>
            <a:off x="1405373" y="1484578"/>
            <a:ext cx="364495" cy="27235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smtClean="0">
                <a:solidFill>
                  <a:schemeClr val="bg1"/>
                </a:solidFill>
                <a:latin typeface="Bahnschrift Condensed" panose="020B0502040204020203" pitchFamily="34" charset="0"/>
              </a:rPr>
              <a:t>1</a:t>
            </a:r>
            <a:endParaRPr lang="en" sz="1600" dirty="0">
              <a:solidFill>
                <a:schemeClr val="bg1"/>
              </a:solidFill>
              <a:latin typeface="Bahnschrift Condensed" panose="020B0502040204020203" pitchFamily="34" charset="0"/>
            </a:endParaRPr>
          </a:p>
        </p:txBody>
      </p:sp>
      <p:sp>
        <p:nvSpPr>
          <p:cNvPr id="39" name="Google Shape;2148;p37">
            <a:extLst>
              <a:ext uri="{FF2B5EF4-FFF2-40B4-BE49-F238E27FC236}">
                <a16:creationId xmlns:a16="http://schemas.microsoft.com/office/drawing/2014/main" id="{343CEE89-0579-EDBC-6949-32E17462ABE5}"/>
              </a:ext>
            </a:extLst>
          </p:cNvPr>
          <p:cNvSpPr txBox="1">
            <a:spLocks/>
          </p:cNvSpPr>
          <p:nvPr/>
        </p:nvSpPr>
        <p:spPr>
          <a:xfrm>
            <a:off x="1408109" y="2160075"/>
            <a:ext cx="364495" cy="27235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smtClean="0">
                <a:solidFill>
                  <a:schemeClr val="bg1"/>
                </a:solidFill>
                <a:latin typeface="Bahnschrift Condensed" panose="020B0502040204020203" pitchFamily="34" charset="0"/>
              </a:rPr>
              <a:t>2</a:t>
            </a:r>
            <a:endParaRPr lang="en" sz="1600" dirty="0">
              <a:solidFill>
                <a:schemeClr val="bg1"/>
              </a:solidFill>
              <a:latin typeface="Bahnschrift Condensed" panose="020B0502040204020203" pitchFamily="34" charset="0"/>
            </a:endParaRPr>
          </a:p>
        </p:txBody>
      </p:sp>
      <p:sp>
        <p:nvSpPr>
          <p:cNvPr id="40" name="Google Shape;2149;p37">
            <a:extLst>
              <a:ext uri="{FF2B5EF4-FFF2-40B4-BE49-F238E27FC236}">
                <a16:creationId xmlns:a16="http://schemas.microsoft.com/office/drawing/2014/main" id="{55404B8C-0129-54F4-481C-ED935831C02B}"/>
              </a:ext>
            </a:extLst>
          </p:cNvPr>
          <p:cNvSpPr txBox="1">
            <a:spLocks/>
          </p:cNvSpPr>
          <p:nvPr/>
        </p:nvSpPr>
        <p:spPr>
          <a:xfrm>
            <a:off x="1403389" y="2843471"/>
            <a:ext cx="364495" cy="27235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smtClean="0">
                <a:solidFill>
                  <a:schemeClr val="bg1"/>
                </a:solidFill>
                <a:latin typeface="Bahnschrift Condensed" panose="020B0502040204020203" pitchFamily="34" charset="0"/>
              </a:rPr>
              <a:t>3</a:t>
            </a:r>
            <a:endParaRPr lang="en" sz="1600" dirty="0">
              <a:solidFill>
                <a:schemeClr val="bg1"/>
              </a:solidFill>
              <a:latin typeface="Bahnschrift Condensed" panose="020B0502040204020203" pitchFamily="34" charset="0"/>
            </a:endParaRPr>
          </a:p>
        </p:txBody>
      </p:sp>
      <p:sp>
        <p:nvSpPr>
          <p:cNvPr id="41" name="Google Shape;2150;p37">
            <a:extLst>
              <a:ext uri="{FF2B5EF4-FFF2-40B4-BE49-F238E27FC236}">
                <a16:creationId xmlns:a16="http://schemas.microsoft.com/office/drawing/2014/main" id="{E13C113E-E826-B1E9-77FC-A5CFFD23BB1A}"/>
              </a:ext>
            </a:extLst>
          </p:cNvPr>
          <p:cNvSpPr txBox="1">
            <a:spLocks/>
          </p:cNvSpPr>
          <p:nvPr/>
        </p:nvSpPr>
        <p:spPr>
          <a:xfrm>
            <a:off x="1403388" y="3538382"/>
            <a:ext cx="364495" cy="27235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smtClean="0">
                <a:solidFill>
                  <a:schemeClr val="bg1"/>
                </a:solidFill>
                <a:latin typeface="Bahnschrift Condensed" panose="020B0502040204020203" pitchFamily="34" charset="0"/>
              </a:rPr>
              <a:t>4</a:t>
            </a:r>
            <a:endParaRPr lang="en" sz="1600" dirty="0">
              <a:solidFill>
                <a:schemeClr val="bg1"/>
              </a:solidFill>
              <a:latin typeface="Bahnschrift Condensed" panose="020B0502040204020203" pitchFamily="34" charset="0"/>
            </a:endParaRPr>
          </a:p>
        </p:txBody>
      </p:sp>
      <p:grpSp>
        <p:nvGrpSpPr>
          <p:cNvPr id="43" name="Google Shape;2131;p37">
            <a:extLst>
              <a:ext uri="{FF2B5EF4-FFF2-40B4-BE49-F238E27FC236}">
                <a16:creationId xmlns:a16="http://schemas.microsoft.com/office/drawing/2014/main" id="{FF5BA17F-C69F-A35F-01B0-2417C747A0D6}"/>
              </a:ext>
            </a:extLst>
          </p:cNvPr>
          <p:cNvGrpSpPr/>
          <p:nvPr/>
        </p:nvGrpSpPr>
        <p:grpSpPr>
          <a:xfrm>
            <a:off x="5095282" y="2017009"/>
            <a:ext cx="506323" cy="497912"/>
            <a:chOff x="917231" y="3983097"/>
            <a:chExt cx="635100" cy="635100"/>
          </a:xfrm>
        </p:grpSpPr>
        <p:sp>
          <p:nvSpPr>
            <p:cNvPr id="48" name="Google Shape;2132;p37">
              <a:extLst>
                <a:ext uri="{FF2B5EF4-FFF2-40B4-BE49-F238E27FC236}">
                  <a16:creationId xmlns:a16="http://schemas.microsoft.com/office/drawing/2014/main" id="{1489C9A5-5A7C-0AE0-3FD9-47D5BE42CB91}"/>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 name="Google Shape;2133;p37">
              <a:extLst>
                <a:ext uri="{FF2B5EF4-FFF2-40B4-BE49-F238E27FC236}">
                  <a16:creationId xmlns:a16="http://schemas.microsoft.com/office/drawing/2014/main" id="{87C73ACE-1B12-34EE-2629-07FB79213BDF}"/>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50" name="Google Shape;2145;p37">
            <a:extLst>
              <a:ext uri="{FF2B5EF4-FFF2-40B4-BE49-F238E27FC236}">
                <a16:creationId xmlns:a16="http://schemas.microsoft.com/office/drawing/2014/main" id="{0170E5F3-0EFA-5E44-7D05-0B0E8634ED5D}"/>
              </a:ext>
            </a:extLst>
          </p:cNvPr>
          <p:cNvSpPr txBox="1">
            <a:spLocks/>
          </p:cNvSpPr>
          <p:nvPr/>
        </p:nvSpPr>
        <p:spPr>
          <a:xfrm>
            <a:off x="6027843" y="2017009"/>
            <a:ext cx="2585063"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latin typeface="Bookman Old Style" panose="02050604050505020204" pitchFamily="18" charset="0"/>
              </a:rPr>
              <a:t>Result Analysis</a:t>
            </a:r>
          </a:p>
        </p:txBody>
      </p:sp>
      <p:sp>
        <p:nvSpPr>
          <p:cNvPr id="51" name="Google Shape;2150;p37">
            <a:extLst>
              <a:ext uri="{FF2B5EF4-FFF2-40B4-BE49-F238E27FC236}">
                <a16:creationId xmlns:a16="http://schemas.microsoft.com/office/drawing/2014/main" id="{685FAEBD-2062-58B6-6E4C-2A48D778FE70}"/>
              </a:ext>
            </a:extLst>
          </p:cNvPr>
          <p:cNvSpPr txBox="1">
            <a:spLocks/>
          </p:cNvSpPr>
          <p:nvPr/>
        </p:nvSpPr>
        <p:spPr>
          <a:xfrm>
            <a:off x="5169505" y="2124641"/>
            <a:ext cx="364495" cy="272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600" dirty="0" smtClean="0">
                <a:latin typeface="Bahnschrift Condensed" panose="020B0502040204020203" pitchFamily="34" charset="0"/>
              </a:rPr>
              <a:t>6</a:t>
            </a:r>
            <a:endParaRPr lang="en" sz="1600" dirty="0">
              <a:latin typeface="Bahnschrift Condensed" panose="020B0502040204020203" pitchFamily="34" charset="0"/>
            </a:endParaRPr>
          </a:p>
        </p:txBody>
      </p:sp>
      <p:grpSp>
        <p:nvGrpSpPr>
          <p:cNvPr id="53" name="Google Shape;2123;p37">
            <a:extLst>
              <a:ext uri="{FF2B5EF4-FFF2-40B4-BE49-F238E27FC236}">
                <a16:creationId xmlns:a16="http://schemas.microsoft.com/office/drawing/2014/main" id="{3BB1A833-ADCC-D3B6-2EF5-DF415D7C20CB}"/>
              </a:ext>
            </a:extLst>
          </p:cNvPr>
          <p:cNvGrpSpPr/>
          <p:nvPr/>
        </p:nvGrpSpPr>
        <p:grpSpPr>
          <a:xfrm>
            <a:off x="5095282" y="3492030"/>
            <a:ext cx="506323" cy="497912"/>
            <a:chOff x="917231" y="2905502"/>
            <a:chExt cx="635100" cy="635100"/>
          </a:xfrm>
        </p:grpSpPr>
        <p:sp>
          <p:nvSpPr>
            <p:cNvPr id="58" name="Google Shape;2124;p37">
              <a:extLst>
                <a:ext uri="{FF2B5EF4-FFF2-40B4-BE49-F238E27FC236}">
                  <a16:creationId xmlns:a16="http://schemas.microsoft.com/office/drawing/2014/main" id="{A85E159B-CCD6-874A-6FFA-408550DE572D}"/>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9" name="Google Shape;2125;p37">
              <a:extLst>
                <a:ext uri="{FF2B5EF4-FFF2-40B4-BE49-F238E27FC236}">
                  <a16:creationId xmlns:a16="http://schemas.microsoft.com/office/drawing/2014/main" id="{94AB26E9-F5E5-FEB1-EC1A-6E8161F62745}"/>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60" name="Google Shape;2143;p37">
            <a:extLst>
              <a:ext uri="{FF2B5EF4-FFF2-40B4-BE49-F238E27FC236}">
                <a16:creationId xmlns:a16="http://schemas.microsoft.com/office/drawing/2014/main" id="{A4FDE87D-1937-9205-51C0-6907DD586D72}"/>
              </a:ext>
            </a:extLst>
          </p:cNvPr>
          <p:cNvSpPr txBox="1">
            <a:spLocks/>
          </p:cNvSpPr>
          <p:nvPr/>
        </p:nvSpPr>
        <p:spPr>
          <a:xfrm>
            <a:off x="6027843" y="3492030"/>
            <a:ext cx="2585063"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latin typeface="Bookman Old Style" panose="02050604050505020204" pitchFamily="18" charset="0"/>
              </a:rPr>
              <a:t>Conclusion</a:t>
            </a:r>
          </a:p>
        </p:txBody>
      </p:sp>
      <p:sp>
        <p:nvSpPr>
          <p:cNvPr id="61" name="Google Shape;2149;p37">
            <a:extLst>
              <a:ext uri="{FF2B5EF4-FFF2-40B4-BE49-F238E27FC236}">
                <a16:creationId xmlns:a16="http://schemas.microsoft.com/office/drawing/2014/main" id="{0DE1D385-A4AA-AC7D-84E0-BBD80A5E9BAC}"/>
              </a:ext>
            </a:extLst>
          </p:cNvPr>
          <p:cNvSpPr txBox="1">
            <a:spLocks/>
          </p:cNvSpPr>
          <p:nvPr/>
        </p:nvSpPr>
        <p:spPr>
          <a:xfrm>
            <a:off x="5170968" y="3592288"/>
            <a:ext cx="364495" cy="272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600" dirty="0" smtClean="0">
                <a:latin typeface="Bahnschrift Condensed" panose="020B0502040204020203" pitchFamily="34" charset="0"/>
              </a:rPr>
              <a:t>8</a:t>
            </a:r>
            <a:endParaRPr lang="en" sz="1600" dirty="0">
              <a:latin typeface="Bahnschrift Condensed" panose="020B0502040204020203" pitchFamily="34" charset="0"/>
            </a:endParaRPr>
          </a:p>
        </p:txBody>
      </p:sp>
      <p:grpSp>
        <p:nvGrpSpPr>
          <p:cNvPr id="63" name="Google Shape;2123;p37">
            <a:extLst>
              <a:ext uri="{FF2B5EF4-FFF2-40B4-BE49-F238E27FC236}">
                <a16:creationId xmlns:a16="http://schemas.microsoft.com/office/drawing/2014/main" id="{51F8198E-1CD1-9089-FF8B-9CC350429D0E}"/>
              </a:ext>
            </a:extLst>
          </p:cNvPr>
          <p:cNvGrpSpPr/>
          <p:nvPr/>
        </p:nvGrpSpPr>
        <p:grpSpPr>
          <a:xfrm>
            <a:off x="5095282" y="1379205"/>
            <a:ext cx="506323" cy="497912"/>
            <a:chOff x="917231" y="2905502"/>
            <a:chExt cx="635100" cy="635100"/>
          </a:xfrm>
        </p:grpSpPr>
        <p:sp>
          <p:nvSpPr>
            <p:cNvPr id="2306" name="Google Shape;2124;p37">
              <a:extLst>
                <a:ext uri="{FF2B5EF4-FFF2-40B4-BE49-F238E27FC236}">
                  <a16:creationId xmlns:a16="http://schemas.microsoft.com/office/drawing/2014/main" id="{C7C79C6F-5629-0168-76E4-D053B5E48AD5}"/>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07" name="Google Shape;2125;p37">
              <a:extLst>
                <a:ext uri="{FF2B5EF4-FFF2-40B4-BE49-F238E27FC236}">
                  <a16:creationId xmlns:a16="http://schemas.microsoft.com/office/drawing/2014/main" id="{A623120C-789B-9758-BF33-3E5EFB6AC68A}"/>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308" name="Google Shape;2143;p37">
            <a:extLst>
              <a:ext uri="{FF2B5EF4-FFF2-40B4-BE49-F238E27FC236}">
                <a16:creationId xmlns:a16="http://schemas.microsoft.com/office/drawing/2014/main" id="{918E8AB2-BF3C-BC22-2226-DB3D10A70EDF}"/>
              </a:ext>
            </a:extLst>
          </p:cNvPr>
          <p:cNvSpPr txBox="1">
            <a:spLocks/>
          </p:cNvSpPr>
          <p:nvPr/>
        </p:nvSpPr>
        <p:spPr>
          <a:xfrm>
            <a:off x="6027843" y="1379206"/>
            <a:ext cx="2585063"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latin typeface="Bookman Old Style" panose="02050604050505020204" pitchFamily="18" charset="0"/>
              </a:rPr>
              <a:t>Circuit Diagram </a:t>
            </a:r>
          </a:p>
        </p:txBody>
      </p:sp>
      <p:sp>
        <p:nvSpPr>
          <p:cNvPr id="2309" name="Google Shape;2149;p37">
            <a:extLst>
              <a:ext uri="{FF2B5EF4-FFF2-40B4-BE49-F238E27FC236}">
                <a16:creationId xmlns:a16="http://schemas.microsoft.com/office/drawing/2014/main" id="{E3856A5A-DF76-263E-1E1A-55DFF54BB496}"/>
              </a:ext>
            </a:extLst>
          </p:cNvPr>
          <p:cNvSpPr txBox="1">
            <a:spLocks/>
          </p:cNvSpPr>
          <p:nvPr/>
        </p:nvSpPr>
        <p:spPr>
          <a:xfrm>
            <a:off x="5162808" y="1489253"/>
            <a:ext cx="364495" cy="272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600" dirty="0" smtClean="0">
                <a:latin typeface="Bahnschrift Condensed" panose="020B0502040204020203" pitchFamily="34" charset="0"/>
              </a:rPr>
              <a:t>5</a:t>
            </a:r>
            <a:endParaRPr lang="en" sz="1600" dirty="0">
              <a:latin typeface="Bahnschrift Condensed" panose="020B0502040204020203" pitchFamily="34" charset="0"/>
            </a:endParaRPr>
          </a:p>
        </p:txBody>
      </p:sp>
      <p:grpSp>
        <p:nvGrpSpPr>
          <p:cNvPr id="2311" name="Google Shape;2123;p37">
            <a:extLst>
              <a:ext uri="{FF2B5EF4-FFF2-40B4-BE49-F238E27FC236}">
                <a16:creationId xmlns:a16="http://schemas.microsoft.com/office/drawing/2014/main" id="{C18C6BFC-E24C-256C-A70D-6E0BB022843A}"/>
              </a:ext>
            </a:extLst>
          </p:cNvPr>
          <p:cNvGrpSpPr/>
          <p:nvPr/>
        </p:nvGrpSpPr>
        <p:grpSpPr>
          <a:xfrm>
            <a:off x="5095282" y="2731829"/>
            <a:ext cx="506323" cy="497912"/>
            <a:chOff x="917231" y="2905502"/>
            <a:chExt cx="635100" cy="635100"/>
          </a:xfrm>
        </p:grpSpPr>
        <p:sp>
          <p:nvSpPr>
            <p:cNvPr id="2316" name="Google Shape;2124;p37">
              <a:extLst>
                <a:ext uri="{FF2B5EF4-FFF2-40B4-BE49-F238E27FC236}">
                  <a16:creationId xmlns:a16="http://schemas.microsoft.com/office/drawing/2014/main" id="{D60F9579-C1E2-F1EC-A612-145DB2BF3AA0}"/>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17" name="Google Shape;2125;p37">
              <a:extLst>
                <a:ext uri="{FF2B5EF4-FFF2-40B4-BE49-F238E27FC236}">
                  <a16:creationId xmlns:a16="http://schemas.microsoft.com/office/drawing/2014/main" id="{80C723AE-E5FF-3AEC-3771-ED51EDEE3F56}"/>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318" name="Google Shape;2143;p37">
            <a:extLst>
              <a:ext uri="{FF2B5EF4-FFF2-40B4-BE49-F238E27FC236}">
                <a16:creationId xmlns:a16="http://schemas.microsoft.com/office/drawing/2014/main" id="{25B1F6C6-2A43-FCE9-3CEA-54B341A0CC64}"/>
              </a:ext>
            </a:extLst>
          </p:cNvPr>
          <p:cNvSpPr txBox="1">
            <a:spLocks/>
          </p:cNvSpPr>
          <p:nvPr/>
        </p:nvSpPr>
        <p:spPr>
          <a:xfrm>
            <a:off x="6027843" y="2731829"/>
            <a:ext cx="2585063"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latin typeface="Bookman Old Style" panose="02050604050505020204" pitchFamily="18" charset="0"/>
              </a:rPr>
              <a:t>Future Scope </a:t>
            </a:r>
          </a:p>
        </p:txBody>
      </p:sp>
      <p:sp>
        <p:nvSpPr>
          <p:cNvPr id="2319" name="Google Shape;2149;p37">
            <a:extLst>
              <a:ext uri="{FF2B5EF4-FFF2-40B4-BE49-F238E27FC236}">
                <a16:creationId xmlns:a16="http://schemas.microsoft.com/office/drawing/2014/main" id="{2AC99BD6-B229-6CB1-A83D-B1390133990C}"/>
              </a:ext>
            </a:extLst>
          </p:cNvPr>
          <p:cNvSpPr txBox="1">
            <a:spLocks/>
          </p:cNvSpPr>
          <p:nvPr/>
        </p:nvSpPr>
        <p:spPr>
          <a:xfrm>
            <a:off x="5162808" y="2854426"/>
            <a:ext cx="364495" cy="272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600" dirty="0" smtClean="0">
                <a:latin typeface="Bahnschrift Condensed" panose="020B0502040204020203" pitchFamily="34" charset="0"/>
              </a:rPr>
              <a:t>7</a:t>
            </a:r>
            <a:endParaRPr lang="en" sz="1600" dirty="0">
              <a:latin typeface="Bahnschrift Condensed" panose="020B0502040204020203" pitchFamily="34" charset="0"/>
            </a:endParaRPr>
          </a:p>
        </p:txBody>
      </p:sp>
    </p:spTree>
    <p:extLst>
      <p:ext uri="{BB962C8B-B14F-4D97-AF65-F5344CB8AC3E}">
        <p14:creationId xmlns:p14="http://schemas.microsoft.com/office/powerpoint/2010/main" val="2907789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44"/>
          <p:cNvSpPr txBox="1">
            <a:spLocks noGrp="1"/>
          </p:cNvSpPr>
          <p:nvPr>
            <p:ph type="title"/>
          </p:nvPr>
        </p:nvSpPr>
        <p:spPr>
          <a:xfrm>
            <a:off x="4401970" y="614363"/>
            <a:ext cx="3733501" cy="65312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b="1" dirty="0">
                <a:solidFill>
                  <a:schemeClr val="accent2">
                    <a:lumMod val="75000"/>
                  </a:schemeClr>
                </a:solidFill>
                <a:latin typeface="Bookman Old Style" panose="02050604050505020204" pitchFamily="18" charset="0"/>
                <a:sym typeface="Barlow Semi Condensed Medium"/>
              </a:rPr>
              <a:t>Introduction</a:t>
            </a:r>
            <a:endParaRPr sz="4000" b="1" dirty="0">
              <a:solidFill>
                <a:schemeClr val="accent2">
                  <a:lumMod val="75000"/>
                </a:schemeClr>
              </a:solidFill>
              <a:latin typeface="Bookman Old Style" panose="02050604050505020204" pitchFamily="18" charset="0"/>
              <a:sym typeface="Barlow Semi Condensed Medium"/>
            </a:endParaRPr>
          </a:p>
        </p:txBody>
      </p:sp>
      <p:sp>
        <p:nvSpPr>
          <p:cNvPr id="2330" name="Google Shape;2330;p44"/>
          <p:cNvSpPr txBox="1">
            <a:spLocks noGrp="1"/>
          </p:cNvSpPr>
          <p:nvPr>
            <p:ph type="subTitle" idx="1"/>
          </p:nvPr>
        </p:nvSpPr>
        <p:spPr>
          <a:xfrm>
            <a:off x="1066890" y="1930458"/>
            <a:ext cx="7068581" cy="15859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A DC fan control system based on high temperatures is designed and simulated in this project. This method combines an Arduino with a DHT11 temperature and humidity sensor. By turning on the fan, the room's temperature will be lowered. The DHT11 Sensor will be used to superintend the fan. The temperature will be continuously monitored by the sensor. When the temperature exceeds a predetermined level, the fan will be operating in "On" mode. The room's current temperature will be displayed on the LCD screen.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597084" y="639529"/>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chemeClr val="accent2">
                    <a:lumMod val="75000"/>
                  </a:schemeClr>
                </a:solidFill>
                <a:latin typeface="Bookman Old Style" panose="02050604050505020204" pitchFamily="18" charset="0"/>
              </a:rPr>
              <a:t>Motivation</a:t>
            </a:r>
            <a:endParaRPr sz="3600" b="1" dirty="0">
              <a:solidFill>
                <a:schemeClr val="accent2">
                  <a:lumMod val="75000"/>
                </a:schemeClr>
              </a:solidFill>
              <a:latin typeface="Bookman Old Style" panose="02050604050505020204" pitchFamily="18" charset="0"/>
            </a:endParaRPr>
          </a:p>
        </p:txBody>
      </p:sp>
      <p:sp>
        <p:nvSpPr>
          <p:cNvPr id="2605" name="Google Shape;2605;p46"/>
          <p:cNvSpPr/>
          <p:nvPr/>
        </p:nvSpPr>
        <p:spPr>
          <a:xfrm>
            <a:off x="325019" y="449910"/>
            <a:ext cx="94200" cy="94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191632" y="602035"/>
            <a:ext cx="94200" cy="94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474176" y="663685"/>
            <a:ext cx="152100" cy="1521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8" name="Google Shape;2608;p46"/>
          <p:cNvGrpSpPr/>
          <p:nvPr/>
        </p:nvGrpSpPr>
        <p:grpSpPr>
          <a:xfrm>
            <a:off x="474169" y="257335"/>
            <a:ext cx="344700" cy="344700"/>
            <a:chOff x="2923775" y="2089350"/>
            <a:chExt cx="344700" cy="344700"/>
          </a:xfrm>
        </p:grpSpPr>
        <p:sp>
          <p:nvSpPr>
            <p:cNvPr id="2609" name="Google Shape;2609;p46"/>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2997241" y="2162816"/>
              <a:ext cx="197700" cy="197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1" name="Google Shape;2611;p46"/>
          <p:cNvSpPr/>
          <p:nvPr/>
        </p:nvSpPr>
        <p:spPr>
          <a:xfrm>
            <a:off x="4228013" y="3665096"/>
            <a:ext cx="94200" cy="94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4293235" y="3512996"/>
            <a:ext cx="152100" cy="1521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txBox="1"/>
          <p:nvPr/>
        </p:nvSpPr>
        <p:spPr>
          <a:xfrm>
            <a:off x="1082488" y="1773297"/>
            <a:ext cx="7032812" cy="213307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tx1"/>
                </a:solidFill>
                <a:effectLst/>
                <a:latin typeface="Bookman Old Style" panose="02050604050505020204" pitchFamily="18" charset="0"/>
                <a:ea typeface="Calibri" panose="020F0502020204030204" pitchFamily="34" charset="0"/>
              </a:rPr>
              <a:t>The typical fans in homes and businesses are controlled by a manual system. A rotary switch with an inside potentiometer is used to control it. </a:t>
            </a:r>
            <a:r>
              <a:rPr lang="en-US" dirty="0">
                <a:solidFill>
                  <a:schemeClr val="tx1"/>
                </a:solidFill>
                <a:latin typeface="Bookman Old Style" panose="02050604050505020204" pitchFamily="18" charset="0"/>
                <a:ea typeface="Barlow Semi Condensed"/>
                <a:cs typeface="Barlow Semi Condensed"/>
                <a:sym typeface="Barlow Semi Condensed"/>
              </a:rPr>
              <a:t>There are some issues with this system that affect user comfort. As the temperature and weather conditions fluctuate throughout the day, for instance, the speed of the fan needs to be adjusted at regular intervals manually. </a:t>
            </a:r>
          </a:p>
          <a:p>
            <a:pPr marL="0" lvl="0" indent="0" algn="just" rtl="0">
              <a:spcBef>
                <a:spcPts val="0"/>
              </a:spcBef>
              <a:spcAft>
                <a:spcPts val="0"/>
              </a:spcAft>
              <a:buNone/>
            </a:pPr>
            <a:r>
              <a:rPr lang="en-US" dirty="0">
                <a:solidFill>
                  <a:schemeClr val="tx1"/>
                </a:solidFill>
                <a:latin typeface="Bookman Old Style" panose="02050604050505020204" pitchFamily="18" charset="0"/>
                <a:ea typeface="Barlow Semi Condensed"/>
                <a:cs typeface="Barlow Semi Condensed"/>
                <a:sym typeface="Barlow Semi Condensed"/>
              </a:rPr>
              <a:t>To get rid of this problem we have implemented this project to control the fan automatically . </a:t>
            </a:r>
          </a:p>
          <a:p>
            <a:pPr marL="0" lvl="0" indent="0" algn="ctr" rtl="0">
              <a:spcBef>
                <a:spcPts val="0"/>
              </a:spcBef>
              <a:spcAft>
                <a:spcPts val="0"/>
              </a:spcAft>
              <a:buNone/>
            </a:pPr>
            <a:endParaRPr sz="1200" dirty="0">
              <a:solidFill>
                <a:schemeClr val="dk2"/>
              </a:solidFill>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sp>
        <p:nvSpPr>
          <p:cNvPr id="14" name="Google Shape;2342;p46">
            <a:extLst>
              <a:ext uri="{FF2B5EF4-FFF2-40B4-BE49-F238E27FC236}">
                <a16:creationId xmlns:a16="http://schemas.microsoft.com/office/drawing/2014/main" id="{DD1CB049-3AC2-FF37-4635-BFFAF8E62088}"/>
              </a:ext>
            </a:extLst>
          </p:cNvPr>
          <p:cNvSpPr txBox="1">
            <a:spLocks noGrp="1"/>
          </p:cNvSpPr>
          <p:nvPr>
            <p:ph type="title"/>
          </p:nvPr>
        </p:nvSpPr>
        <p:spPr>
          <a:xfrm>
            <a:off x="637425" y="316800"/>
            <a:ext cx="7696500" cy="572700"/>
          </a:xfrm>
          <a:prstGeom prst="rect">
            <a:avLst/>
          </a:prstGeom>
        </p:spPr>
        <p:txBody>
          <a:bodyPr spcFirstLastPara="1" wrap="square" lIns="91425" tIns="91425" rIns="91425" bIns="91425" anchor="t" anchorCtr="0">
            <a:noAutofit/>
          </a:bodyPr>
          <a:lstStyle/>
          <a:p>
            <a:pPr marL="0" marR="0" algn="ctr">
              <a:lnSpc>
                <a:spcPct val="107000"/>
              </a:lnSpc>
              <a:spcBef>
                <a:spcPts val="0"/>
              </a:spcBef>
              <a:spcAft>
                <a:spcPts val="800"/>
              </a:spcAft>
            </a:pPr>
            <a:r>
              <a:rPr lang="en-US" sz="2400" b="1" dirty="0">
                <a:solidFill>
                  <a:schemeClr val="accent2">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rPr>
              <a:t>REQUIRED INSTRUMENTS</a:t>
            </a:r>
            <a:endParaRPr lang="en-US" sz="2400" dirty="0">
              <a:solidFill>
                <a:schemeClr val="accent2">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6449009B-4CCE-D6BE-8B1F-85CE16F46E8E}"/>
              </a:ext>
            </a:extLst>
          </p:cNvPr>
          <p:cNvGraphicFramePr>
            <a:graphicFrameLocks noGrp="1"/>
          </p:cNvGraphicFramePr>
          <p:nvPr>
            <p:extLst>
              <p:ext uri="{D42A27DB-BD31-4B8C-83A1-F6EECF244321}">
                <p14:modId xmlns:p14="http://schemas.microsoft.com/office/powerpoint/2010/main" val="3754721832"/>
              </p:ext>
            </p:extLst>
          </p:nvPr>
        </p:nvGraphicFramePr>
        <p:xfrm>
          <a:off x="2314576" y="1540394"/>
          <a:ext cx="6115050" cy="2632206"/>
        </p:xfrm>
        <a:graphic>
          <a:graphicData uri="http://schemas.openxmlformats.org/drawingml/2006/table">
            <a:tbl>
              <a:tblPr>
                <a:tableStyleId>{30819F3B-6D7C-4CEB-B9C2-D21CB6208E3A}</a:tableStyleId>
              </a:tblPr>
              <a:tblGrid>
                <a:gridCol w="6115050">
                  <a:extLst>
                    <a:ext uri="{9D8B030D-6E8A-4147-A177-3AD203B41FA5}">
                      <a16:colId xmlns:a16="http://schemas.microsoft.com/office/drawing/2014/main" val="2237384043"/>
                    </a:ext>
                  </a:extLst>
                </a:gridCol>
              </a:tblGrid>
              <a:tr h="21526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dirty="0">
                          <a:effectLst/>
                          <a:latin typeface="Bookman Old Style" panose="02050604050505020204" pitchFamily="18" charset="0"/>
                        </a:rPr>
                        <a:t>Arduino Uno R3</a:t>
                      </a:r>
                      <a:endParaRPr lang="en-US" sz="16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27541719"/>
                  </a:ext>
                </a:extLst>
              </a:tr>
              <a:tr h="26098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dirty="0">
                          <a:effectLst/>
                          <a:latin typeface="Bookman Old Style" panose="02050604050505020204" pitchFamily="18" charset="0"/>
                        </a:rPr>
                        <a:t>DHT11 Temperature &amp; Humidity Sensor</a:t>
                      </a:r>
                      <a:endParaRPr lang="en-US" sz="16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24095481"/>
                  </a:ext>
                </a:extLst>
              </a:tr>
              <a:tr h="24955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a:effectLst/>
                          <a:latin typeface="Bookman Old Style" panose="02050604050505020204" pitchFamily="18" charset="0"/>
                        </a:rPr>
                        <a:t>DC Fan</a:t>
                      </a:r>
                      <a:endParaRPr lang="en-US" sz="1600" b="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587916878"/>
                  </a:ext>
                </a:extLst>
              </a:tr>
              <a:tr h="181610">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dirty="0">
                          <a:effectLst/>
                          <a:latin typeface="Bookman Old Style" panose="02050604050505020204" pitchFamily="18" charset="0"/>
                        </a:rPr>
                        <a:t>LCD 16X2</a:t>
                      </a:r>
                      <a:endParaRPr lang="en-US" sz="16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2133904"/>
                  </a:ext>
                </a:extLst>
              </a:tr>
              <a:tr h="227330">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a:effectLst/>
                          <a:latin typeface="Bookman Old Style" panose="02050604050505020204" pitchFamily="18" charset="0"/>
                        </a:rPr>
                        <a:t>NPN Transistor</a:t>
                      </a:r>
                      <a:endParaRPr lang="en-US" sz="1600" b="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08561477"/>
                  </a:ext>
                </a:extLst>
              </a:tr>
              <a:tr h="21526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a:effectLst/>
                          <a:latin typeface="Bookman Old Style" panose="02050604050505020204" pitchFamily="18" charset="0"/>
                        </a:rPr>
                        <a:t>Diode</a:t>
                      </a:r>
                      <a:endParaRPr lang="en-US" sz="1600" b="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22412607"/>
                  </a:ext>
                </a:extLst>
              </a:tr>
              <a:tr h="20383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a:effectLst/>
                          <a:latin typeface="Bookman Old Style" panose="02050604050505020204" pitchFamily="18" charset="0"/>
                        </a:rPr>
                        <a:t>Potentiometer</a:t>
                      </a:r>
                      <a:endParaRPr lang="en-US" sz="1600" b="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69310783"/>
                  </a:ext>
                </a:extLst>
              </a:tr>
              <a:tr h="24955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a:effectLst/>
                          <a:latin typeface="Bookman Old Style" panose="02050604050505020204" pitchFamily="18" charset="0"/>
                        </a:rPr>
                        <a:t>9V Battery</a:t>
                      </a:r>
                      <a:endParaRPr lang="en-US" sz="1600" b="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74586096"/>
                  </a:ext>
                </a:extLst>
              </a:tr>
              <a:tr h="23812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dirty="0">
                          <a:effectLst/>
                          <a:latin typeface="Bookman Old Style" panose="02050604050505020204" pitchFamily="18" charset="0"/>
                        </a:rPr>
                        <a:t>Breadboard</a:t>
                      </a:r>
                      <a:endParaRPr lang="en-US" sz="16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83471744"/>
                  </a:ext>
                </a:extLst>
              </a:tr>
              <a:tr h="283845">
                <a:tc>
                  <a:txBody>
                    <a:bodyPr/>
                    <a:lstStyle/>
                    <a:p>
                      <a:pPr marL="285750" marR="0" indent="-285750" algn="l">
                        <a:lnSpc>
                          <a:spcPct val="107000"/>
                        </a:lnSpc>
                        <a:spcBef>
                          <a:spcPts val="1200"/>
                        </a:spcBef>
                        <a:spcAft>
                          <a:spcPts val="800"/>
                        </a:spcAft>
                        <a:buFont typeface="Arial" panose="020B0604020202020204" pitchFamily="34" charset="0"/>
                        <a:buChar char="•"/>
                      </a:pPr>
                      <a:r>
                        <a:rPr lang="en-US" sz="1600" b="0" dirty="0">
                          <a:effectLst/>
                          <a:latin typeface="Bookman Old Style" panose="02050604050505020204" pitchFamily="18" charset="0"/>
                        </a:rPr>
                        <a:t>Jumper Wires</a:t>
                      </a:r>
                      <a:endParaRPr lang="en-US" sz="16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3252325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sp>
        <p:nvSpPr>
          <p:cNvPr id="2640" name="Google Shape;2640;p48"/>
          <p:cNvSpPr txBox="1">
            <a:spLocks noGrp="1"/>
          </p:cNvSpPr>
          <p:nvPr>
            <p:ph type="title"/>
          </p:nvPr>
        </p:nvSpPr>
        <p:spPr>
          <a:xfrm>
            <a:off x="723750" y="210314"/>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2">
                    <a:lumMod val="75000"/>
                  </a:schemeClr>
                </a:solidFill>
                <a:latin typeface="Bookman Old Style" panose="02050604050505020204" pitchFamily="18" charset="0"/>
              </a:rPr>
              <a:t>Methodology</a:t>
            </a:r>
            <a:endParaRPr b="1" dirty="0">
              <a:solidFill>
                <a:schemeClr val="accent2">
                  <a:lumMod val="75000"/>
                </a:schemeClr>
              </a:solidFill>
              <a:latin typeface="Bookman Old Style" panose="02050604050505020204" pitchFamily="18" charset="0"/>
            </a:endParaRPr>
          </a:p>
        </p:txBody>
      </p:sp>
      <p:pic>
        <p:nvPicPr>
          <p:cNvPr id="2" name="Picture 1">
            <a:extLst>
              <a:ext uri="{FF2B5EF4-FFF2-40B4-BE49-F238E27FC236}">
                <a16:creationId xmlns:a16="http://schemas.microsoft.com/office/drawing/2014/main" id="{F2903453-612A-D9EF-FB05-49954BD01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855" y="813255"/>
            <a:ext cx="3761863" cy="3788462"/>
          </a:xfrm>
          <a:prstGeom prst="rect">
            <a:avLst/>
          </a:prstGeom>
        </p:spPr>
      </p:pic>
      <p:sp>
        <p:nvSpPr>
          <p:cNvPr id="3" name="TextBox 2">
            <a:extLst>
              <a:ext uri="{FF2B5EF4-FFF2-40B4-BE49-F238E27FC236}">
                <a16:creationId xmlns:a16="http://schemas.microsoft.com/office/drawing/2014/main" id="{E90A7AD1-F8B5-1C37-833C-601186AE3EA3}"/>
              </a:ext>
            </a:extLst>
          </p:cNvPr>
          <p:cNvSpPr txBox="1"/>
          <p:nvPr/>
        </p:nvSpPr>
        <p:spPr>
          <a:xfrm>
            <a:off x="2786855" y="4740088"/>
            <a:ext cx="4050974" cy="261610"/>
          </a:xfrm>
          <a:prstGeom prst="rect">
            <a:avLst/>
          </a:prstGeom>
          <a:noFill/>
        </p:spPr>
        <p:txBody>
          <a:bodyPr wrap="square" rtlCol="0">
            <a:spAutoFit/>
          </a:bodyPr>
          <a:lstStyle/>
          <a:p>
            <a:r>
              <a:rPr lang="en-US" sz="1050" b="1" dirty="0">
                <a:latin typeface="Bookman Old Style" panose="02050604050505020204" pitchFamily="18" charset="0"/>
              </a:rPr>
              <a:t>Figure : Flowchart of Temperature Controlled DC Fan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755B-CC8B-035F-C625-0D1B0C8CEC35}"/>
              </a:ext>
            </a:extLst>
          </p:cNvPr>
          <p:cNvSpPr>
            <a:spLocks noGrp="1"/>
          </p:cNvSpPr>
          <p:nvPr>
            <p:ph type="title"/>
          </p:nvPr>
        </p:nvSpPr>
        <p:spPr>
          <a:xfrm>
            <a:off x="811154" y="296488"/>
            <a:ext cx="7696500" cy="572700"/>
          </a:xfrm>
        </p:spPr>
        <p:txBody>
          <a:bodyPr/>
          <a:lstStyle/>
          <a:p>
            <a:r>
              <a:rPr lang="en-US" b="1" dirty="0">
                <a:solidFill>
                  <a:schemeClr val="accent2">
                    <a:lumMod val="75000"/>
                  </a:schemeClr>
                </a:solidFill>
                <a:latin typeface="Bookman Old Style" panose="02050604050505020204" pitchFamily="18" charset="0"/>
              </a:rPr>
              <a:t>Circuit Diagram</a:t>
            </a:r>
          </a:p>
        </p:txBody>
      </p:sp>
      <p:pic>
        <p:nvPicPr>
          <p:cNvPr id="3" name="Picture 2">
            <a:extLst>
              <a:ext uri="{FF2B5EF4-FFF2-40B4-BE49-F238E27FC236}">
                <a16:creationId xmlns:a16="http://schemas.microsoft.com/office/drawing/2014/main" id="{F2A7E385-0A1D-B70B-2A84-1E1412242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047" y="995427"/>
            <a:ext cx="4363571" cy="2330035"/>
          </a:xfrm>
          <a:prstGeom prst="rect">
            <a:avLst/>
          </a:prstGeom>
        </p:spPr>
      </p:pic>
      <p:sp>
        <p:nvSpPr>
          <p:cNvPr id="5" name="TextBox 4">
            <a:extLst>
              <a:ext uri="{FF2B5EF4-FFF2-40B4-BE49-F238E27FC236}">
                <a16:creationId xmlns:a16="http://schemas.microsoft.com/office/drawing/2014/main" id="{5E943266-20DC-04EC-67CD-89D1DCB10A80}"/>
              </a:ext>
            </a:extLst>
          </p:cNvPr>
          <p:cNvSpPr txBox="1"/>
          <p:nvPr/>
        </p:nvSpPr>
        <p:spPr>
          <a:xfrm>
            <a:off x="489558" y="3577941"/>
            <a:ext cx="8169088" cy="1200329"/>
          </a:xfrm>
          <a:prstGeom prst="rect">
            <a:avLst/>
          </a:prstGeom>
          <a:noFill/>
        </p:spPr>
        <p:txBody>
          <a:bodyPr wrap="square" rtlCol="0">
            <a:spAutoFit/>
          </a:bodyPr>
          <a:lstStyle/>
          <a:p>
            <a:pPr algn="just"/>
            <a:r>
              <a:rPr lang="en-US" sz="1200" dirty="0">
                <a:latin typeface="Bookman Old Style" panose="02050604050505020204" pitchFamily="18" charset="0"/>
              </a:rPr>
              <a:t>The schematic above shows the 3D details of the hardware simulation. Here you can see what the components look like and the detailed connections between these components. This estimation project works in several phases. The temperature is detected by the humidity and temperature sensor, namely the DHT11. After reading the DHT11 sensor module's output and converting the temperature data to the correct number in degrees Celsius, another component controls the fan. Finally, the system tells whether the fan is on or off and shows the temperature on the LCD panel.</a:t>
            </a:r>
          </a:p>
        </p:txBody>
      </p:sp>
    </p:spTree>
    <p:extLst>
      <p:ext uri="{BB962C8B-B14F-4D97-AF65-F5344CB8AC3E}">
        <p14:creationId xmlns:p14="http://schemas.microsoft.com/office/powerpoint/2010/main" val="1660026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50" y="24864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2">
                    <a:lumMod val="75000"/>
                  </a:schemeClr>
                </a:solidFill>
                <a:latin typeface="Bookman Old Style" panose="02050604050505020204" pitchFamily="18" charset="0"/>
              </a:rPr>
              <a:t>Result Analysis </a:t>
            </a:r>
            <a:endParaRPr b="1" dirty="0">
              <a:solidFill>
                <a:schemeClr val="accent2">
                  <a:lumMod val="75000"/>
                </a:schemeClr>
              </a:solidFill>
              <a:latin typeface="Bookman Old Style" panose="02050604050505020204" pitchFamily="18" charset="0"/>
            </a:endParaRPr>
          </a:p>
        </p:txBody>
      </p:sp>
      <p:pic>
        <p:nvPicPr>
          <p:cNvPr id="14" name="Picture 13">
            <a:extLst>
              <a:ext uri="{FF2B5EF4-FFF2-40B4-BE49-F238E27FC236}">
                <a16:creationId xmlns:a16="http://schemas.microsoft.com/office/drawing/2014/main" id="{0D9873DF-EDC8-7AF7-7CA6-AE2F111E32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539" y="891805"/>
            <a:ext cx="5250922" cy="3925991"/>
          </a:xfrm>
          <a:prstGeom prst="rect">
            <a:avLst/>
          </a:prstGeom>
          <a:noFill/>
        </p:spPr>
      </p:pic>
      <p:sp>
        <p:nvSpPr>
          <p:cNvPr id="15" name="TextBox 14">
            <a:extLst>
              <a:ext uri="{FF2B5EF4-FFF2-40B4-BE49-F238E27FC236}">
                <a16:creationId xmlns:a16="http://schemas.microsoft.com/office/drawing/2014/main" id="{30DF2A8F-5613-254D-0EB7-8B4820D8022C}"/>
              </a:ext>
            </a:extLst>
          </p:cNvPr>
          <p:cNvSpPr txBox="1"/>
          <p:nvPr/>
        </p:nvSpPr>
        <p:spPr>
          <a:xfrm>
            <a:off x="3506851" y="4838092"/>
            <a:ext cx="2483814" cy="246221"/>
          </a:xfrm>
          <a:prstGeom prst="rect">
            <a:avLst/>
          </a:prstGeom>
          <a:noFill/>
        </p:spPr>
        <p:txBody>
          <a:bodyPr wrap="square" rtlCol="0">
            <a:spAutoFit/>
          </a:bodyPr>
          <a:lstStyle/>
          <a:p>
            <a:r>
              <a:rPr lang="en-US" sz="1000" b="1" dirty="0">
                <a:latin typeface="Bookman Old Style" panose="02050604050505020204" pitchFamily="18" charset="0"/>
              </a:rPr>
              <a:t>Figure : Picture of implementation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706</Words>
  <Application>Microsoft Office PowerPoint</Application>
  <PresentationFormat>On-screen Show (16:9)</PresentationFormat>
  <Paragraphs>70</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Times New Roman</vt:lpstr>
      <vt:lpstr>Bookman Old Style</vt:lpstr>
      <vt:lpstr>Bahnschrift Condensed</vt:lpstr>
      <vt:lpstr>Fjalla One</vt:lpstr>
      <vt:lpstr>Calibri</vt:lpstr>
      <vt:lpstr>Barlow Semi Condensed Medium</vt:lpstr>
      <vt:lpstr>Arial</vt:lpstr>
      <vt:lpstr>Wingdings</vt:lpstr>
      <vt:lpstr>Barlow Semi Condensed</vt:lpstr>
      <vt:lpstr>Technology Consulting by Slidesgo</vt:lpstr>
      <vt:lpstr>International Islamic University Chittagong  Department of Computer Science &amp; Engineering  Course Code: EEE-2422 Course Title: Electrical Drives and Instruments </vt:lpstr>
      <vt:lpstr>Temperature Controlled  DC Fan Using Arduino </vt:lpstr>
      <vt:lpstr>Table of Contents</vt:lpstr>
      <vt:lpstr>Introduction</vt:lpstr>
      <vt:lpstr>Motivation</vt:lpstr>
      <vt:lpstr>REQUIRED INSTRUMENTS</vt:lpstr>
      <vt:lpstr>Methodology</vt:lpstr>
      <vt:lpstr>Circuit Diagram</vt:lpstr>
      <vt:lpstr>Result Analysis </vt:lpstr>
      <vt:lpstr>Result Analysis </vt:lpstr>
      <vt:lpstr>Future Scope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Islamic University Chittagong  Department of Computer Science &amp; Engineering  Course Code: EEE-2422 Course Title: Electrical Drives and Instruments</dc:title>
  <dc:creator>asus</dc:creator>
  <cp:lastModifiedBy>Sanjida Aziz</cp:lastModifiedBy>
  <cp:revision>4</cp:revision>
  <dcterms:modified xsi:type="dcterms:W3CDTF">2022-12-24T17:32:15Z</dcterms:modified>
</cp:coreProperties>
</file>