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73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orient="horz" pos="20160">
          <p15:clr>
            <a:srgbClr val="A4A3A4"/>
          </p15:clr>
        </p15:guide>
        <p15:guide id="5" orient="horz" pos="576">
          <p15:clr>
            <a:srgbClr val="A4A3A4"/>
          </p15:clr>
        </p15:guide>
        <p15:guide id="6" pos="576">
          <p15:clr>
            <a:srgbClr val="A4A3A4"/>
          </p15:clr>
        </p15:guide>
        <p15:guide id="7" pos="27072">
          <p15:clr>
            <a:srgbClr val="A4A3A4"/>
          </p15:clr>
        </p15:guide>
        <p15:guide id="8" pos="6912">
          <p15:clr>
            <a:srgbClr val="A4A3A4"/>
          </p15:clr>
        </p15:guide>
        <p15:guide id="9" pos="13824">
          <p15:clr>
            <a:srgbClr val="A4A3A4"/>
          </p15:clr>
        </p15:guide>
        <p15:guide id="10" pos="21024">
          <p15:clr>
            <a:srgbClr val="A4A3A4"/>
          </p15:clr>
        </p15:guide>
        <p15:guide id="11" pos="6624">
          <p15:clr>
            <a:srgbClr val="A4A3A4"/>
          </p15:clr>
        </p15:guide>
        <p15:guide id="12" pos="7200">
          <p15:clr>
            <a:srgbClr val="A4A3A4"/>
          </p15:clr>
        </p15:guide>
        <p15:guide id="13" pos="20448">
          <p15:clr>
            <a:srgbClr val="A4A3A4"/>
          </p15:clr>
        </p15:guide>
        <p15:guide id="14" pos="20760" userDrawn="1">
          <p15:clr>
            <a:srgbClr val="A4A3A4"/>
          </p15:clr>
        </p15:guide>
        <p15:guide id="15" pos="13536">
          <p15:clr>
            <a:srgbClr val="A4A3A4"/>
          </p15:clr>
        </p15:guide>
        <p15:guide id="16" pos="141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6782" autoAdjust="0"/>
  </p:normalViewPr>
  <p:slideViewPr>
    <p:cSldViewPr snapToGrid="0" snapToObjects="1" showGuides="1">
      <p:cViewPr>
        <p:scale>
          <a:sx n="39" d="100"/>
          <a:sy n="39" d="100"/>
        </p:scale>
        <p:origin x="6" y="-582"/>
      </p:cViewPr>
      <p:guideLst>
        <p:guide orient="horz" pos="19873"/>
        <p:guide orient="horz" pos="2161"/>
        <p:guide orient="horz" pos="10368"/>
        <p:guide orient="horz" pos="20160"/>
        <p:guide orient="horz" pos="576"/>
        <p:guide pos="576"/>
        <p:guide pos="27072"/>
        <p:guide pos="6912"/>
        <p:guide pos="13824"/>
        <p:guide pos="21024"/>
        <p:guide pos="6624"/>
        <p:guide pos="7200"/>
        <p:guide pos="20448"/>
        <p:guide pos="20760"/>
        <p:guide pos="13536"/>
        <p:guide pos="14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D88E-4397-AC47-9B08-DEB03D2BC2EA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DCB7C-2E7E-2745-A1A4-8FFE0DCA6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1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DCB7C-2E7E-2745-A1A4-8FFE0DCA68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4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FA891-EA14-E241-A437-93B1B2556271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1C03-2CE3-1940-9926-98CA1940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2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kaggle.com/gpreda/covid-world-vaccination-progres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www.kaggle.com/gpreda/all-covid19-vaccines-twe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72736" y="391819"/>
            <a:ext cx="20988464" cy="30371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txBody>
          <a:bodyPr vert="horz" lIns="438912" tIns="219456" rIns="438912" bIns="219456" rtlCol="0" anchor="ctr">
            <a:normAutofit fontScale="92500"/>
          </a:bodyPr>
          <a:lstStyle>
            <a:lvl1pPr algn="ctr" defTabSz="2194560" rtl="0" eaLnBrk="1" latinLnBrk="0" hangingPunct="1">
              <a:spcBef>
                <a:spcPct val="0"/>
              </a:spcBef>
              <a:buNone/>
              <a:defRPr sz="21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spcBef>
                <a:spcPts val="1800"/>
              </a:spcBef>
              <a:spcAft>
                <a:spcPts val="200"/>
              </a:spcAft>
            </a:pPr>
            <a:r>
              <a:rPr lang="en-US" sz="5000" b="1" dirty="0">
                <a:solidFill>
                  <a:schemeClr val="accent1">
                    <a:lumMod val="75000"/>
                  </a:schemeClr>
                </a:solidFill>
                <a:effectLst/>
                <a:latin typeface="PT Serif" panose="020A0603040505020204" pitchFamily="18" charset="0"/>
                <a:ea typeface="SimSun" panose="02010600030101010101" pitchFamily="2" charset="-122"/>
              </a:rPr>
              <a:t>Online Guard: Identifying the misinformation in social media and its impact on COVID-19 vaccination progress in different countries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erif" panose="020A06030405050202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Sanjida Akter Sharna (Student), Dr. William Eberle (Advisor)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T Serif" panose="020A0603040505020204" pitchFamily="18" charset="77"/>
                <a:ea typeface="Open Sans" panose="020B0606030504020204" pitchFamily="34" charset="0"/>
                <a:cs typeface="Open Sans" panose="020B0606030504020204" pitchFamily="34" charset="0"/>
              </a:rPr>
              <a:t>Department of Computer Science, Tennessee Tech University</a:t>
            </a:r>
          </a:p>
        </p:txBody>
      </p: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997773" y="31546800"/>
            <a:ext cx="4197902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i="1" dirty="0">
                <a:latin typeface="PT Serif" panose="020A0603040505020204" pitchFamily="18" charset="77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1B522F-7242-D344-959C-E69AA15F5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" y="95739"/>
            <a:ext cx="10495550" cy="3749586"/>
          </a:xfrm>
          <a:prstGeom prst="rect">
            <a:avLst/>
          </a:prstGeom>
        </p:spPr>
      </p:pic>
      <p:sp>
        <p:nvSpPr>
          <p:cNvPr id="42" name="Text Box 91">
            <a:extLst>
              <a:ext uri="{FF2B5EF4-FFF2-40B4-BE49-F238E27FC236}">
                <a16:creationId xmlns:a16="http://schemas.microsoft.com/office/drawing/2014/main" id="{BF87F359-BC44-9945-8829-802003F5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85" y="3347962"/>
            <a:ext cx="9563615" cy="16048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41375" indent="-43973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5288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6431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574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146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718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290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862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3000" dirty="0">
              <a:latin typeface="PT Serif" panose="020A06030405050202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T Serif" panose="020A0603040505020204" pitchFamily="18" charset="0"/>
              </a:rPr>
              <a:t>The emergence of the novel coronavirus pandemic has caused a myriad of problems worldwide. One such problem is misinformation, which in itself should be considered a risk.</a:t>
            </a:r>
            <a:endParaRPr lang="en-US" sz="3000" dirty="0">
              <a:latin typeface="PT Serif" panose="020A0603040505020204" pitchFamily="18" charset="0"/>
              <a:cs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T Serif" panose="020A0603040505020204" pitchFamily="18" charset="0"/>
              </a:rPr>
              <a:t>Since the outbreak of the COVID-19 pandemic, popular social media platforms are flooded by exaggerated phony news which is affecting our society.</a:t>
            </a: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T Serif" panose="020A0603040505020204" pitchFamily="18" charset="0"/>
              </a:rPr>
              <a:t>Although the pertinent tools and existing techniques can support fact-checking and identification of conspiracy, misinformation, and negative sentiment at various stages, a complete end-to-end solution is complicated.</a:t>
            </a:r>
            <a:endParaRPr lang="en-US" sz="3000" dirty="0">
              <a:latin typeface="PT Serif" panose="020A0603040505020204" pitchFamily="18" charset="0"/>
              <a:cs typeface="Arial"/>
            </a:endParaRPr>
          </a:p>
          <a:p>
            <a:pPr marL="457200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PT Serif" panose="020A0603040505020204" pitchFamily="18" charset="0"/>
              </a:rPr>
              <a:t>We propose a thorough analysis and identification system named Online Guard using natural language processing tools and supervised learning techniques to identify the relationship between misinformation from the negative sentiment of COVID19 vaccine-related tweets and vaccination progress rate and its impact in different countries for a particular time period.  </a:t>
            </a:r>
            <a:endParaRPr lang="en-US" sz="3000" dirty="0">
              <a:latin typeface="PT Serif" panose="020A0603040505020204" pitchFamily="18" charset="0"/>
              <a:cs typeface="Arial"/>
            </a:endParaRPr>
          </a:p>
        </p:txBody>
      </p:sp>
      <p:sp>
        <p:nvSpPr>
          <p:cNvPr id="44" name="Text Box 91">
            <a:extLst>
              <a:ext uri="{FF2B5EF4-FFF2-40B4-BE49-F238E27FC236}">
                <a16:creationId xmlns:a16="http://schemas.microsoft.com/office/drawing/2014/main" id="{FDAFA59E-6C9A-C240-A4CE-89A847F20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40" y="19513261"/>
            <a:ext cx="9658377" cy="12470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41375" indent="-43973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5288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6431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574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146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718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290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862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>
              <a:spcBef>
                <a:spcPct val="50000"/>
              </a:spcBef>
            </a:pPr>
            <a:endParaRPr lang="en-US" sz="3000" dirty="0">
              <a:latin typeface="PT Serif" panose="020A0603040505020204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3000" dirty="0">
              <a:latin typeface="PT Serif" panose="020A0603040505020204" pitchFamily="18" charset="0"/>
            </a:endParaRPr>
          </a:p>
          <a:p>
            <a:pPr>
              <a:spcBef>
                <a:spcPct val="50000"/>
              </a:spcBef>
            </a:pPr>
            <a:endParaRPr lang="en-US" sz="3000" dirty="0">
              <a:latin typeface="PT Serif" panose="020A0603040505020204" pitchFamily="18" charset="77"/>
            </a:endParaRPr>
          </a:p>
          <a:p>
            <a:pPr>
              <a:spcBef>
                <a:spcPct val="50000"/>
              </a:spcBef>
            </a:pPr>
            <a:endParaRPr lang="en-US" sz="3000" dirty="0">
              <a:latin typeface="PT Serif" panose="020A060304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sz="3000" dirty="0">
              <a:effectLst/>
              <a:latin typeface="PT Serif" panose="020A060304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endParaRPr lang="en-US" sz="3000" dirty="0">
              <a:latin typeface="PT Serif" panose="020A0603040505020204" pitchFamily="18" charset="0"/>
            </a:endParaRPr>
          </a:p>
          <a:p>
            <a:pPr marL="0" marR="0" algn="just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</a:t>
            </a:r>
          </a:p>
        </p:txBody>
      </p:sp>
      <p:sp>
        <p:nvSpPr>
          <p:cNvPr id="56" name="Text Box 91">
            <a:extLst>
              <a:ext uri="{FF2B5EF4-FFF2-40B4-BE49-F238E27FC236}">
                <a16:creationId xmlns:a16="http://schemas.microsoft.com/office/drawing/2014/main" id="{ABE77B6F-39C8-6940-957C-600E1DC6E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0102" y="3429000"/>
            <a:ext cx="20991098" cy="9364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41375" indent="-43973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5288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6431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574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146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718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290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862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PT Serif" panose="020A0603040505020204" pitchFamily="18" charset="77"/>
                <a:cs typeface="Arial"/>
              </a:rPr>
              <a:t>Understanding Experimental Analysis using Flow diagram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3000" dirty="0">
              <a:latin typeface="PT Serif" panose="020A0603040505020204" pitchFamily="18" charset="77"/>
              <a:cs typeface="Arial"/>
            </a:endParaRPr>
          </a:p>
        </p:txBody>
      </p:sp>
      <p:sp>
        <p:nvSpPr>
          <p:cNvPr id="61" name="Text Box 91">
            <a:extLst>
              <a:ext uri="{FF2B5EF4-FFF2-40B4-BE49-F238E27FC236}">
                <a16:creationId xmlns:a16="http://schemas.microsoft.com/office/drawing/2014/main" id="{B53B8D24-0D93-CD41-8DF6-E92BF0D50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404" y="12930559"/>
            <a:ext cx="20991098" cy="12404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41375" indent="-43973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5288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6431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574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146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718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290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862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PT Serif" panose="020A0603040505020204" pitchFamily="18" charset="77"/>
                <a:cs typeface="Arial"/>
              </a:rPr>
              <a:t>Experimental Result Analysis</a:t>
            </a:r>
          </a:p>
        </p:txBody>
      </p:sp>
      <p:sp>
        <p:nvSpPr>
          <p:cNvPr id="120" name="Text Box 91">
            <a:extLst>
              <a:ext uri="{FF2B5EF4-FFF2-40B4-BE49-F238E27FC236}">
                <a16:creationId xmlns:a16="http://schemas.microsoft.com/office/drawing/2014/main" id="{F0E9037C-BA76-4D40-98BF-046A11A62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8151" y="25447532"/>
            <a:ext cx="20991098" cy="6493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41375" indent="-43973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5288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6431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574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146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718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290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862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PT Serif" panose="020A0603040505020204" pitchFamily="18" charset="77"/>
                <a:cs typeface="Arial"/>
              </a:rPr>
              <a:t>Time Series Analysis of Tweets Per Day and its Impact on Vaccination Progress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3200" b="1" dirty="0">
              <a:latin typeface="PT Serif" panose="020A0603040505020204" pitchFamily="18" charset="77"/>
              <a:cs typeface="Arial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1867033-E3E1-8242-8E37-68BAB1FC4F26}"/>
              </a:ext>
            </a:extLst>
          </p:cNvPr>
          <p:cNvSpPr/>
          <p:nvPr/>
        </p:nvSpPr>
        <p:spPr>
          <a:xfrm>
            <a:off x="11742395" y="4433875"/>
            <a:ext cx="3410250" cy="5162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Datasets Acquisition</a:t>
            </a:r>
            <a:endParaRPr lang="en-US" sz="3000" baseline="30000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</p:txBody>
      </p:sp>
      <p:sp>
        <p:nvSpPr>
          <p:cNvPr id="122" name="Down Arrow 121">
            <a:extLst>
              <a:ext uri="{FF2B5EF4-FFF2-40B4-BE49-F238E27FC236}">
                <a16:creationId xmlns:a16="http://schemas.microsoft.com/office/drawing/2014/main" id="{8C660FC2-48E8-314F-8F9F-CC988A2A24BC}"/>
              </a:ext>
            </a:extLst>
          </p:cNvPr>
          <p:cNvSpPr/>
          <p:nvPr/>
        </p:nvSpPr>
        <p:spPr>
          <a:xfrm rot="16200000">
            <a:off x="15221081" y="6809222"/>
            <a:ext cx="415756" cy="53180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3292D7-1331-E449-BBEA-B029111376F4}"/>
              </a:ext>
            </a:extLst>
          </p:cNvPr>
          <p:cNvSpPr/>
          <p:nvPr/>
        </p:nvSpPr>
        <p:spPr>
          <a:xfrm>
            <a:off x="19913991" y="4438994"/>
            <a:ext cx="3494919" cy="521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Data cleaning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-R</a:t>
            </a:r>
            <a:r>
              <a:rPr lang="en-US" sz="2800" dirty="0">
                <a:solidFill>
                  <a:schemeClr val="tx1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emoving hashtags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-Removing</a:t>
            </a:r>
            <a:r>
              <a:rPr lang="en-US" sz="2800" dirty="0">
                <a:solidFill>
                  <a:schemeClr val="tx1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 URLs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-Removing </a:t>
            </a:r>
            <a:r>
              <a:rPr lang="en-US" sz="2800" dirty="0">
                <a:solidFill>
                  <a:schemeClr val="tx1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whitespaces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-Removing </a:t>
            </a:r>
            <a:r>
              <a:rPr lang="en-US" sz="2800" dirty="0">
                <a:solidFill>
                  <a:schemeClr val="tx1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special characters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-Removing digits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-Removing stop words</a:t>
            </a:r>
            <a:endParaRPr lang="en-US" sz="2800" dirty="0">
              <a:solidFill>
                <a:schemeClr val="tx1"/>
              </a:solidFill>
              <a:latin typeface="PT Serif" panose="020A0603040505020204" pitchFamily="18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PT Serif" panose="020A06030405050202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</p:txBody>
      </p:sp>
      <p:sp>
        <p:nvSpPr>
          <p:cNvPr id="126" name="Down Arrow 125">
            <a:extLst>
              <a:ext uri="{FF2B5EF4-FFF2-40B4-BE49-F238E27FC236}">
                <a16:creationId xmlns:a16="http://schemas.microsoft.com/office/drawing/2014/main" id="{C6015FC4-7282-3646-A4DA-57A67701E904}"/>
              </a:ext>
            </a:extLst>
          </p:cNvPr>
          <p:cNvSpPr/>
          <p:nvPr/>
        </p:nvSpPr>
        <p:spPr>
          <a:xfrm rot="16200000">
            <a:off x="19461204" y="6863020"/>
            <a:ext cx="415756" cy="456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78D6308-7E88-8542-AEAB-AA077094D4CD}"/>
              </a:ext>
            </a:extLst>
          </p:cNvPr>
          <p:cNvSpPr/>
          <p:nvPr/>
        </p:nvSpPr>
        <p:spPr>
          <a:xfrm>
            <a:off x="27788527" y="4458456"/>
            <a:ext cx="4334934" cy="52500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accent1">
                  <a:lumMod val="75000"/>
                </a:schemeClr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Model Training and Analysis</a:t>
            </a:r>
          </a:p>
          <a:p>
            <a:pPr algn="ctr"/>
            <a:endParaRPr lang="en-US" sz="38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sz="3800" baseline="30000" dirty="0">
                <a:solidFill>
                  <a:schemeClr val="tx1"/>
                </a:solidFill>
                <a:latin typeface="PT Serif" panose="020A0603040505020204" pitchFamily="18" charset="77"/>
              </a:rPr>
              <a:t>-Split dataset into Training set and Testing set</a:t>
            </a:r>
          </a:p>
          <a:p>
            <a:pPr algn="ctr"/>
            <a:r>
              <a:rPr lang="en-US" sz="3800" baseline="30000" dirty="0">
                <a:solidFill>
                  <a:schemeClr val="tx1"/>
                </a:solidFill>
                <a:latin typeface="PT Serif" panose="020A0603040505020204" pitchFamily="18" charset="77"/>
              </a:rPr>
              <a:t>-Feature Extraction(using TFID vectorizer)</a:t>
            </a:r>
          </a:p>
          <a:p>
            <a:pPr algn="ctr"/>
            <a:r>
              <a:rPr lang="en-US" sz="3800" baseline="30000" dirty="0">
                <a:solidFill>
                  <a:schemeClr val="tx1"/>
                </a:solidFill>
                <a:latin typeface="PT Serif" panose="020A0603040505020204" pitchFamily="18" charset="77"/>
              </a:rPr>
              <a:t>-Train the model </a:t>
            </a:r>
          </a:p>
          <a:p>
            <a:pPr algn="ctr"/>
            <a:r>
              <a:rPr lang="en-US" sz="3800" baseline="30000" dirty="0">
                <a:solidFill>
                  <a:schemeClr val="tx1"/>
                </a:solidFill>
                <a:latin typeface="PT Serif" panose="020A0603040505020204" pitchFamily="18" charset="77"/>
              </a:rPr>
              <a:t>-Exploratory Analysis</a:t>
            </a:r>
          </a:p>
          <a:p>
            <a:pPr algn="ctr"/>
            <a:r>
              <a:rPr lang="en-US" sz="3800" baseline="30000" dirty="0">
                <a:solidFill>
                  <a:schemeClr val="tx1"/>
                </a:solidFill>
                <a:latin typeface="PT Serif" panose="020A0603040505020204" pitchFamily="18" charset="77"/>
              </a:rPr>
              <a:t>-Analysis of experimental result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9006B1-D743-814C-BD57-29737992DDCF}"/>
              </a:ext>
            </a:extLst>
          </p:cNvPr>
          <p:cNvSpPr/>
          <p:nvPr/>
        </p:nvSpPr>
        <p:spPr>
          <a:xfrm>
            <a:off x="23898816" y="4444112"/>
            <a:ext cx="3399805" cy="5250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Data labelling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-Using Textblob python library</a:t>
            </a:r>
            <a:endParaRPr lang="en-US" sz="2800" dirty="0">
              <a:solidFill>
                <a:schemeClr val="tx1"/>
              </a:solidFill>
              <a:effectLst/>
              <a:latin typeface="PT Serif" panose="020A0603040505020204" pitchFamily="18" charset="0"/>
              <a:ea typeface="Times New Roman" panose="020206030504050203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Feature Selection</a:t>
            </a:r>
          </a:p>
          <a:p>
            <a:pPr algn="ctr"/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</p:txBody>
      </p:sp>
      <p:sp>
        <p:nvSpPr>
          <p:cNvPr id="129" name="Down Arrow 128">
            <a:extLst>
              <a:ext uri="{FF2B5EF4-FFF2-40B4-BE49-F238E27FC236}">
                <a16:creationId xmlns:a16="http://schemas.microsoft.com/office/drawing/2014/main" id="{A11BB6DA-80E2-3545-8C16-F2ACA3BEC913}"/>
              </a:ext>
            </a:extLst>
          </p:cNvPr>
          <p:cNvSpPr/>
          <p:nvPr/>
        </p:nvSpPr>
        <p:spPr>
          <a:xfrm rot="16200000">
            <a:off x="23478780" y="6786739"/>
            <a:ext cx="415756" cy="456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8B5FA89-7766-D649-9DFE-6C45D1D19A24}"/>
              </a:ext>
            </a:extLst>
          </p:cNvPr>
          <p:cNvSpPr/>
          <p:nvPr/>
        </p:nvSpPr>
        <p:spPr>
          <a:xfrm>
            <a:off x="15719806" y="4463088"/>
            <a:ext cx="3671528" cy="5162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</a:rPr>
              <a:t>Data preprocessing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-H</a:t>
            </a:r>
            <a:r>
              <a:rPr lang="en-US" sz="2800" dirty="0">
                <a:solidFill>
                  <a:schemeClr val="tx1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andling missing data</a:t>
            </a:r>
            <a:endParaRPr lang="en-US" sz="2800" dirty="0">
              <a:solidFill>
                <a:schemeClr val="tx1"/>
              </a:solidFill>
              <a:latin typeface="PT Serif" panose="020A0603040505020204" pitchFamily="18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-Dropping</a:t>
            </a:r>
            <a:r>
              <a:rPr lang="en-US" sz="2800" dirty="0">
                <a:solidFill>
                  <a:schemeClr val="tx1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 unnecessary columns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-F</a:t>
            </a:r>
            <a:r>
              <a:rPr lang="en-US" sz="2800" dirty="0">
                <a:solidFill>
                  <a:schemeClr val="tx1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ormatting date format</a:t>
            </a:r>
            <a:endParaRPr lang="en-US" sz="2800" dirty="0">
              <a:solidFill>
                <a:schemeClr val="tx1"/>
              </a:solidFill>
              <a:latin typeface="PT Serif" panose="020A0603040505020204" pitchFamily="18" charset="0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dirty="0">
              <a:solidFill>
                <a:schemeClr val="tx1"/>
              </a:solidFill>
              <a:latin typeface="PT Serif" panose="020A0603040505020204" pitchFamily="18" charset="77"/>
            </a:endParaRPr>
          </a:p>
          <a:p>
            <a:pPr algn="ctr"/>
            <a:endParaRPr lang="en-US" sz="3000" baseline="30000" dirty="0">
              <a:solidFill>
                <a:schemeClr val="tx1"/>
              </a:solidFill>
              <a:latin typeface="PT Serif" panose="020A0603040505020204" pitchFamily="18" charset="77"/>
            </a:endParaRPr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5760CC65-F076-4B4B-83CD-0EBC2BEDF73A}"/>
              </a:ext>
            </a:extLst>
          </p:cNvPr>
          <p:cNvSpPr/>
          <p:nvPr/>
        </p:nvSpPr>
        <p:spPr>
          <a:xfrm rot="16200000">
            <a:off x="27368491" y="6858517"/>
            <a:ext cx="415756" cy="45632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 Box 91">
            <a:extLst>
              <a:ext uri="{FF2B5EF4-FFF2-40B4-BE49-F238E27FC236}">
                <a16:creationId xmlns:a16="http://schemas.microsoft.com/office/drawing/2014/main" id="{1B1361ED-FDD8-DE4A-AB7E-3AAB602D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3950" y="3430588"/>
            <a:ext cx="9605252" cy="19324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41375" indent="-43973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5288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6431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574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146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718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290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862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3000" dirty="0">
              <a:latin typeface="PT Serif" panose="020A0603040505020204" pitchFamily="18" charset="77"/>
              <a:cs typeface="Arial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6C76251-E9DB-7A4D-9003-0185A8BEEE53}"/>
              </a:ext>
            </a:extLst>
          </p:cNvPr>
          <p:cNvSpPr txBox="1"/>
          <p:nvPr/>
        </p:nvSpPr>
        <p:spPr>
          <a:xfrm>
            <a:off x="33505366" y="13433548"/>
            <a:ext cx="9381994" cy="140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PT Serif" panose="020A0603040505020204" pitchFamily="18" charset="77"/>
              </a:rPr>
              <a:t>Figure 4: Total vaccination in different countries (January 2021- September 2021)</a:t>
            </a:r>
          </a:p>
        </p:txBody>
      </p:sp>
      <p:sp>
        <p:nvSpPr>
          <p:cNvPr id="143" name="Text Box 91">
            <a:extLst>
              <a:ext uri="{FF2B5EF4-FFF2-40B4-BE49-F238E27FC236}">
                <a16:creationId xmlns:a16="http://schemas.microsoft.com/office/drawing/2014/main" id="{59D4591F-6A92-3B41-A9E0-9CE315B92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3194" y="22873931"/>
            <a:ext cx="9579723" cy="6011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41375" indent="-43973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5288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6431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574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146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718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290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862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3000" b="1" dirty="0">
              <a:solidFill>
                <a:schemeClr val="accent1">
                  <a:lumMod val="50000"/>
                </a:schemeClr>
              </a:solidFill>
              <a:latin typeface="PT Serif" panose="020A0603040505020204" pitchFamily="18" charset="77"/>
              <a:cs typeface="Arial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en-US" sz="3000" dirty="0">
              <a:latin typeface="PT Serif" panose="020A0603040505020204" pitchFamily="18" charset="77"/>
              <a:cs typeface="Arial"/>
            </a:endParaRPr>
          </a:p>
        </p:txBody>
      </p:sp>
      <p:sp>
        <p:nvSpPr>
          <p:cNvPr id="144" name="Text Box 91">
            <a:extLst>
              <a:ext uri="{FF2B5EF4-FFF2-40B4-BE49-F238E27FC236}">
                <a16:creationId xmlns:a16="http://schemas.microsoft.com/office/drawing/2014/main" id="{3648631D-816A-8F4F-BD8E-362101270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9934" y="29022061"/>
            <a:ext cx="9579723" cy="2961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841375" indent="-43973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5288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26431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757488" defTabSz="987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32146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6718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41290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586288" defTabSz="987425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b="1" dirty="0">
                <a:latin typeface="PT Serif" panose="020A0603040505020204" pitchFamily="18" charset="77"/>
                <a:cs typeface="Arial"/>
              </a:rPr>
              <a:t>Reference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9E96F2-79D3-3D40-80CE-F961B324DE68}"/>
              </a:ext>
            </a:extLst>
          </p:cNvPr>
          <p:cNvSpPr txBox="1"/>
          <p:nvPr/>
        </p:nvSpPr>
        <p:spPr>
          <a:xfrm>
            <a:off x="33294099" y="23437321"/>
            <a:ext cx="9401660" cy="278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I</a:t>
            </a:r>
            <a:r>
              <a:rPr lang="en-US" sz="3000" dirty="0">
                <a:solidFill>
                  <a:srgbClr val="000000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dentifying misinformation and negative emotions are important to provide an intimation of terrors lurking inside social media platforms (Twitter) during the pandemic crisis</a:t>
            </a:r>
            <a:endParaRPr lang="en-US" sz="3000" dirty="0">
              <a:latin typeface="PT Serif" panose="020A060304050502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4F3CF3-70A6-4429-8993-64EFFDFF5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357682"/>
              </p:ext>
            </p:extLst>
          </p:nvPr>
        </p:nvGraphicFramePr>
        <p:xfrm>
          <a:off x="1195440" y="22870141"/>
          <a:ext cx="9271160" cy="2615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402">
                  <a:extLst>
                    <a:ext uri="{9D8B030D-6E8A-4147-A177-3AD203B41FA5}">
                      <a16:colId xmlns:a16="http://schemas.microsoft.com/office/drawing/2014/main" val="2635273481"/>
                    </a:ext>
                  </a:extLst>
                </a:gridCol>
                <a:gridCol w="5801758">
                  <a:extLst>
                    <a:ext uri="{9D8B030D-6E8A-4147-A177-3AD203B41FA5}">
                      <a16:colId xmlns:a16="http://schemas.microsoft.com/office/drawing/2014/main" val="569164966"/>
                    </a:ext>
                  </a:extLst>
                </a:gridCol>
              </a:tblGrid>
              <a:tr h="57786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  <a:ea typeface="SimSun" panose="02010600030101010101" pitchFamily="2" charset="-122"/>
                        </a:rPr>
                        <a:t>  Attribute Name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  <a:ea typeface="Times New Roman" panose="02020603050405020304" pitchFamily="18" charset="0"/>
                        </a:rPr>
                        <a:t>            Attribute Description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925633"/>
                  </a:ext>
                </a:extLst>
              </a:tr>
              <a:tr h="815058">
                <a:tc>
                  <a:txBody>
                    <a:bodyPr/>
                    <a:lstStyle/>
                    <a:p>
                      <a:pPr marL="0" marR="0" lvl="0" indent="0" algn="just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User location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1945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The location the twitter user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295980"/>
                  </a:ext>
                </a:extLst>
              </a:tr>
              <a:tr h="5651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text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Text content of the tweet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94442"/>
                  </a:ext>
                </a:extLst>
              </a:tr>
              <a:tr h="61933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date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Date of the tweet 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1658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005F0B-DA83-4634-8C8E-8AD09C51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55946"/>
              </p:ext>
            </p:extLst>
          </p:nvPr>
        </p:nvGraphicFramePr>
        <p:xfrm>
          <a:off x="1146305" y="26574469"/>
          <a:ext cx="9271160" cy="5335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7414">
                  <a:extLst>
                    <a:ext uri="{9D8B030D-6E8A-4147-A177-3AD203B41FA5}">
                      <a16:colId xmlns:a16="http://schemas.microsoft.com/office/drawing/2014/main" val="2652988497"/>
                    </a:ext>
                  </a:extLst>
                </a:gridCol>
                <a:gridCol w="5993746">
                  <a:extLst>
                    <a:ext uri="{9D8B030D-6E8A-4147-A177-3AD203B41FA5}">
                      <a16:colId xmlns:a16="http://schemas.microsoft.com/office/drawing/2014/main" val="3996687515"/>
                    </a:ext>
                  </a:extLst>
                </a:gridCol>
              </a:tblGrid>
              <a:tr h="80109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Attribute Name</a:t>
                      </a:r>
                      <a:endParaRPr lang="en-US" sz="2800" b="1" dirty="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              Attribute Description</a:t>
                      </a:r>
                      <a:endParaRPr lang="en-US" sz="2800" b="1" dirty="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94244"/>
                  </a:ext>
                </a:extLst>
              </a:tr>
              <a:tr h="8478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country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The country for which the vaccination information is provided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640492"/>
                  </a:ext>
                </a:extLst>
              </a:tr>
              <a:tr h="69412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PT Serif" panose="020A0603040505020204" pitchFamily="18" charset="0"/>
                        </a:rPr>
                        <a:t>date</a:t>
                      </a:r>
                      <a:endParaRPr lang="en-US" sz="280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Date for the data entry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54184"/>
                  </a:ext>
                </a:extLst>
              </a:tr>
              <a:tr h="8478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total_vaccinations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The absolute number of immunizations in the country 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786408"/>
                  </a:ext>
                </a:extLst>
              </a:tr>
              <a:tr h="84783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PT Serif" panose="020A0603040505020204" pitchFamily="18" charset="0"/>
                        </a:rPr>
                        <a:t>people_vaccinated</a:t>
                      </a:r>
                      <a:endParaRPr lang="en-US" sz="280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The number of people who receive at least one vaccine shot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357280"/>
                  </a:ext>
                </a:extLst>
              </a:tr>
              <a:tr h="127174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PT Serif" panose="020A0603040505020204" pitchFamily="18" charset="0"/>
                        </a:rPr>
                        <a:t>people_fully_vaccinated</a:t>
                      </a:r>
                      <a:endParaRPr lang="en-US" sz="2800">
                        <a:effectLst/>
                        <a:latin typeface="PT Serif" panose="020A06030405050202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PT Serif" panose="020A0603040505020204" pitchFamily="18" charset="0"/>
                        </a:rPr>
                        <a:t>The number of people received entire set of vaccine immunization scheme</a:t>
                      </a:r>
                      <a:endParaRPr lang="en-US" sz="2800" dirty="0">
                        <a:effectLst/>
                        <a:latin typeface="PT Serif" panose="020A06030405050202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735001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23C28C1-2DF6-4936-AC38-4DFC4ABC68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5" t="8424" r="6362" b="10525"/>
          <a:stretch/>
        </p:blipFill>
        <p:spPr>
          <a:xfrm>
            <a:off x="18015654" y="9489886"/>
            <a:ext cx="5923394" cy="3053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EE8A92-3845-4A17-AFFD-9655B0B09C5B}"/>
              </a:ext>
            </a:extLst>
          </p:cNvPr>
          <p:cNvSpPr txBox="1"/>
          <p:nvPr/>
        </p:nvSpPr>
        <p:spPr>
          <a:xfrm flipH="1">
            <a:off x="17956689" y="12239347"/>
            <a:ext cx="94931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PT Serif" panose="020A0603040505020204" pitchFamily="18" charset="0"/>
              </a:rPr>
              <a:t>Textual sentiment classifier (3-way)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EAABC-DAFF-476E-B6B0-ACB0E1936C54}"/>
              </a:ext>
            </a:extLst>
          </p:cNvPr>
          <p:cNvSpPr txBox="1"/>
          <p:nvPr/>
        </p:nvSpPr>
        <p:spPr>
          <a:xfrm flipH="1">
            <a:off x="25836119" y="10207656"/>
            <a:ext cx="5923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75000"/>
                  </a:schemeClr>
                </a:solidFill>
              </a:rPr>
              <a:t>3-way sentiment polarity</a:t>
            </a:r>
          </a:p>
          <a:p>
            <a:r>
              <a:rPr lang="en-US" sz="3000" dirty="0"/>
              <a:t>   - Text only is classified</a:t>
            </a:r>
          </a:p>
          <a:p>
            <a:r>
              <a:rPr lang="en-US" sz="3000" dirty="0"/>
              <a:t>   - Positive/Negative/Neutral</a:t>
            </a:r>
          </a:p>
          <a:p>
            <a:r>
              <a:rPr lang="en-US" sz="3000" dirty="0"/>
              <a:t>   -Textblob classifier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EC9045-1549-4AC3-B1FD-A751A33CD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2202" y="10406564"/>
            <a:ext cx="2857899" cy="16956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857974-665F-4026-885D-99DB2A4BB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72736" y="13801495"/>
            <a:ext cx="10282179" cy="5608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293CA3-A1E4-4AE9-AEB4-F4E002A8E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99753" y="20143642"/>
            <a:ext cx="10282180" cy="4508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3239EFA-7725-472D-A4D6-17C9B57A735C}"/>
              </a:ext>
            </a:extLst>
          </p:cNvPr>
          <p:cNvSpPr txBox="1"/>
          <p:nvPr/>
        </p:nvSpPr>
        <p:spPr>
          <a:xfrm flipH="1">
            <a:off x="12593532" y="24764554"/>
            <a:ext cx="9072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PT Serif" panose="020A0603040505020204" pitchFamily="18" charset="0"/>
              </a:rPr>
              <a:t>Figure 2: Confusion Matrix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E7912F-150D-4461-BF3A-2C7FC95F6770}"/>
              </a:ext>
            </a:extLst>
          </p:cNvPr>
          <p:cNvSpPr txBox="1"/>
          <p:nvPr/>
        </p:nvSpPr>
        <p:spPr>
          <a:xfrm flipH="1">
            <a:off x="11458557" y="19513261"/>
            <a:ext cx="11088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PT Serif" panose="020A0603040505020204" pitchFamily="18" charset="0"/>
              </a:rPr>
              <a:t>Figure 1: Performance of the ML model (Naïve Bayes)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EC2C3F-FA20-4D17-9B46-30201BA8965A}"/>
              </a:ext>
            </a:extLst>
          </p:cNvPr>
          <p:cNvSpPr/>
          <p:nvPr/>
        </p:nvSpPr>
        <p:spPr>
          <a:xfrm>
            <a:off x="21967613" y="13779473"/>
            <a:ext cx="10401275" cy="30315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E98191-9DFD-40F8-B22B-E2374398DD8B}"/>
              </a:ext>
            </a:extLst>
          </p:cNvPr>
          <p:cNvSpPr txBox="1"/>
          <p:nvPr/>
        </p:nvSpPr>
        <p:spPr>
          <a:xfrm>
            <a:off x="24124650" y="14469784"/>
            <a:ext cx="6650306" cy="173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cs typeface="Arial"/>
              </a:rPr>
              <a:t>Training Accuracy: </a:t>
            </a:r>
            <a:r>
              <a:rPr lang="en-US" sz="3200" b="1" dirty="0">
                <a:latin typeface="PT Serif" panose="020A0603040505020204" pitchFamily="18" charset="77"/>
                <a:cs typeface="Arial"/>
              </a:rPr>
              <a:t>80.721%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PT Serif" panose="020A0603040505020204" pitchFamily="18" charset="77"/>
                <a:cs typeface="Arial"/>
              </a:rPr>
              <a:t>Test Accuracy:</a:t>
            </a:r>
            <a:r>
              <a:rPr lang="en-US" sz="3200" dirty="0">
                <a:latin typeface="PT Serif" panose="020A0603040505020204" pitchFamily="18" charset="77"/>
                <a:cs typeface="Arial"/>
              </a:rPr>
              <a:t>  </a:t>
            </a:r>
            <a:r>
              <a:rPr lang="en-US" sz="3200" b="1" dirty="0">
                <a:latin typeface="PT Serif" panose="020A0603040505020204" pitchFamily="18" charset="77"/>
                <a:cs typeface="Arial"/>
              </a:rPr>
              <a:t>80.4405%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302E487-EB6B-4AB0-997A-33BF028799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036"/>
          <a:stretch/>
        </p:blipFill>
        <p:spPr>
          <a:xfrm>
            <a:off x="21978173" y="17054841"/>
            <a:ext cx="10401275" cy="7604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5689EF7-73F0-4A88-987C-D39D26A39400}"/>
              </a:ext>
            </a:extLst>
          </p:cNvPr>
          <p:cNvSpPr txBox="1"/>
          <p:nvPr/>
        </p:nvSpPr>
        <p:spPr>
          <a:xfrm flipH="1">
            <a:off x="22327151" y="24780810"/>
            <a:ext cx="90728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PT Serif" panose="020A0603040505020204" pitchFamily="18" charset="0"/>
              </a:rPr>
              <a:t>Figure 3: Bar chart of negative word count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CD6183D-44E2-4726-A8CF-EDEFE4F5C1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28441" y="26205744"/>
            <a:ext cx="20840447" cy="57349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C186CB-E91F-4250-BBE4-C83FAED95C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34502" y="6053914"/>
            <a:ext cx="9381793" cy="754979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4FC7798F-1145-482B-B089-277D629DAB7C}"/>
              </a:ext>
            </a:extLst>
          </p:cNvPr>
          <p:cNvSpPr txBox="1"/>
          <p:nvPr/>
        </p:nvSpPr>
        <p:spPr>
          <a:xfrm>
            <a:off x="33469934" y="4679897"/>
            <a:ext cx="9381994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PT Serif" panose="020A0603040505020204" pitchFamily="18" charset="77"/>
              </a:rPr>
              <a:t>From the below figure we can see that in most of the countries total vaccination progress is near to zero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B8A0526-3B71-43BF-B43E-E4F2BA3DCC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91694" y="14955827"/>
            <a:ext cx="9324602" cy="670992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36AE2EE-91A9-4B1C-B387-218B15FC0E8B}"/>
              </a:ext>
            </a:extLst>
          </p:cNvPr>
          <p:cNvSpPr txBox="1"/>
          <p:nvPr/>
        </p:nvSpPr>
        <p:spPr>
          <a:xfrm>
            <a:off x="33617208" y="21163245"/>
            <a:ext cx="9381994" cy="140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PT Serif" panose="020A0603040505020204" pitchFamily="18" charset="77"/>
              </a:rPr>
              <a:t>Figure 5: Fully vaccinated percentage in different countries (January 2021- September 2021)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844A2A3-F048-43AE-AD31-8CCEEDA0C74B}"/>
              </a:ext>
            </a:extLst>
          </p:cNvPr>
          <p:cNvSpPr txBox="1"/>
          <p:nvPr/>
        </p:nvSpPr>
        <p:spPr>
          <a:xfrm>
            <a:off x="33413194" y="26161471"/>
            <a:ext cx="9401660" cy="278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P</a:t>
            </a:r>
            <a:r>
              <a:rPr lang="en-US" sz="3000" dirty="0">
                <a:solidFill>
                  <a:srgbClr val="000000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ropagation and acceptance of covid vaccine activities are </a:t>
            </a:r>
            <a:r>
              <a:rPr lang="en-US" sz="3000" dirty="0">
                <a:solidFill>
                  <a:srgbClr val="000000"/>
                </a:solidFill>
                <a:latin typeface="PT Serif" panose="020A0603040505020204" pitchFamily="18" charset="0"/>
                <a:ea typeface="Times New Roman" panose="02020603050405020304" pitchFamily="18" charset="0"/>
              </a:rPr>
              <a:t>negatively co-related (hypothesis)</a:t>
            </a:r>
            <a:r>
              <a:rPr lang="en-US" sz="3000" dirty="0">
                <a:solidFill>
                  <a:srgbClr val="000000"/>
                </a:solidFill>
                <a:effectLst/>
                <a:latin typeface="PT Serif" panose="020A0603040505020204" pitchFamily="18" charset="0"/>
                <a:ea typeface="Times New Roman" panose="02020603050405020304" pitchFamily="18" charset="0"/>
              </a:rPr>
              <a:t> with social media platforms’ increasing misinformation</a:t>
            </a:r>
            <a:endParaRPr lang="en-US" sz="3000" dirty="0">
              <a:latin typeface="PT Serif" panose="020A060304050502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1D939B-82E7-4F53-B8B8-916F1E6ED22D}"/>
              </a:ext>
            </a:extLst>
          </p:cNvPr>
          <p:cNvSpPr txBox="1"/>
          <p:nvPr/>
        </p:nvSpPr>
        <p:spPr>
          <a:xfrm flipH="1">
            <a:off x="33591256" y="29703989"/>
            <a:ext cx="84183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12"/>
              </a:rPr>
              <a:t>1.https://www.kaggle.com/gpreda/all-covid19-vaccines-tweets</a:t>
            </a:r>
            <a:endParaRPr lang="en-US" sz="28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2800" u="sng" dirty="0">
                <a:solidFill>
                  <a:srgbClr val="0000FF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2. </a:t>
            </a:r>
            <a:r>
              <a:rPr lang="en-US" sz="2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hlinkClick r:id="rId13"/>
              </a:rPr>
              <a:t>https://www.kaggle.com/gpreda/covid-world-vaccination-progress</a:t>
            </a:r>
            <a:endParaRPr lang="en-US" sz="2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70F45-DEE8-4E74-8353-FB73562C3F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303288" y="377701"/>
            <a:ext cx="3383281" cy="29164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081E45-5AD0-45C5-A135-6DD5CD0EFCEF}"/>
              </a:ext>
            </a:extLst>
          </p:cNvPr>
          <p:cNvSpPr/>
          <p:nvPr/>
        </p:nvSpPr>
        <p:spPr>
          <a:xfrm>
            <a:off x="992862" y="3430587"/>
            <a:ext cx="9522738" cy="7954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B4336-D138-46D9-83FE-8FB1E4F6611B}"/>
              </a:ext>
            </a:extLst>
          </p:cNvPr>
          <p:cNvSpPr txBox="1"/>
          <p:nvPr/>
        </p:nvSpPr>
        <p:spPr>
          <a:xfrm flipH="1">
            <a:off x="1206086" y="3405338"/>
            <a:ext cx="8439968" cy="71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PT Serif" panose="020A0603040505020204" pitchFamily="18" charset="77"/>
                <a:cs typeface="Arial"/>
              </a:rPr>
              <a:t>Background and Major Contributions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6C80D-6B9E-4152-BD9B-AB3E0B4DBC22}"/>
              </a:ext>
            </a:extLst>
          </p:cNvPr>
          <p:cNvSpPr/>
          <p:nvPr/>
        </p:nvSpPr>
        <p:spPr>
          <a:xfrm>
            <a:off x="933185" y="19496313"/>
            <a:ext cx="9619498" cy="86616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97908-B243-440B-A88E-A4A9391C8C24}"/>
              </a:ext>
            </a:extLst>
          </p:cNvPr>
          <p:cNvSpPr txBox="1"/>
          <p:nvPr/>
        </p:nvSpPr>
        <p:spPr>
          <a:xfrm>
            <a:off x="1148419" y="19421449"/>
            <a:ext cx="9164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2">
                    <a:lumMod val="50000"/>
                  </a:schemeClr>
                </a:solidFill>
                <a:latin typeface="PT Serif" panose="020A0603040505020204" pitchFamily="18" charset="77"/>
                <a:cs typeface="Arial"/>
              </a:rPr>
              <a:t>Data Collection and Pre-processing for the Experimentations</a:t>
            </a:r>
          </a:p>
          <a:p>
            <a:endParaRPr lang="en-US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ECD15-1D9D-4706-8803-12DE5C5254DD}"/>
              </a:ext>
            </a:extLst>
          </p:cNvPr>
          <p:cNvSpPr txBox="1"/>
          <p:nvPr/>
        </p:nvSpPr>
        <p:spPr>
          <a:xfrm>
            <a:off x="1079156" y="20383970"/>
            <a:ext cx="947352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T Serif" panose="020A0603040505020204" pitchFamily="18" charset="0"/>
              </a:rPr>
              <a:t>we have collected two data set from the Kaggle site. One is </a:t>
            </a:r>
            <a:r>
              <a:rPr lang="en-US" sz="3000" b="1" i="1" dirty="0">
                <a:latin typeface="PT Serif" panose="020A0603040505020204" pitchFamily="18" charset="0"/>
              </a:rPr>
              <a:t>COVID-19 all vaccines tweet </a:t>
            </a:r>
            <a:r>
              <a:rPr lang="en-US" sz="3000" dirty="0">
                <a:latin typeface="PT Serif" panose="020A0603040505020204" pitchFamily="18" charset="0"/>
              </a:rPr>
              <a:t>dataset  and another is </a:t>
            </a:r>
            <a:r>
              <a:rPr lang="en-US" sz="3000" b="1" i="1" dirty="0">
                <a:latin typeface="PT Serif" panose="020A0603040505020204" pitchFamily="18" charset="0"/>
              </a:rPr>
              <a:t>country vaccination </a:t>
            </a:r>
            <a:r>
              <a:rPr lang="en-US" sz="3000" dirty="0">
                <a:latin typeface="PT Serif" panose="020A0603040505020204" pitchFamily="18" charset="0"/>
              </a:rPr>
              <a:t>dataset. </a:t>
            </a:r>
          </a:p>
          <a:p>
            <a:r>
              <a:rPr lang="en-US" sz="3000" b="1" dirty="0">
                <a:latin typeface="PT Serif" panose="020A0603040505020204" pitchFamily="18" charset="77"/>
              </a:rPr>
              <a:t>Table 1</a:t>
            </a:r>
            <a:r>
              <a:rPr lang="en-US" sz="3000" b="1" dirty="0">
                <a:latin typeface="PT Serif" panose="020A0603040505020204" pitchFamily="18" charset="0"/>
              </a:rPr>
              <a:t>: </a:t>
            </a:r>
            <a:r>
              <a:rPr lang="en-US" sz="3000" dirty="0">
                <a:effectLst/>
                <a:latin typeface="PT Serif" panose="020A060304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description For COVID-19 all vaccines tweet dataset</a:t>
            </a:r>
          </a:p>
          <a:p>
            <a:endParaRPr lang="en-US" sz="3000" dirty="0">
              <a:latin typeface="PT Serif" panose="020A0603040505020204" pitchFamily="18" charset="0"/>
            </a:endParaRPr>
          </a:p>
          <a:p>
            <a:endParaRPr 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986901-6169-4B5F-A5ED-D456B348969D}"/>
              </a:ext>
            </a:extLst>
          </p:cNvPr>
          <p:cNvSpPr txBox="1"/>
          <p:nvPr/>
        </p:nvSpPr>
        <p:spPr>
          <a:xfrm flipH="1">
            <a:off x="1074903" y="25447532"/>
            <a:ext cx="934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sz="3000" b="1" dirty="0">
                <a:latin typeface="PT Serif" panose="020A0603040505020204" pitchFamily="18" charset="77"/>
              </a:rPr>
              <a:t>Table 2</a:t>
            </a:r>
            <a:r>
              <a:rPr lang="en-US" sz="3000" b="1" dirty="0">
                <a:latin typeface="PT Serif" panose="020A0603040505020204" pitchFamily="18" charset="0"/>
              </a:rPr>
              <a:t>: </a:t>
            </a:r>
            <a:r>
              <a:rPr lang="en-US" sz="3000" dirty="0">
                <a:effectLst/>
                <a:latin typeface="PT Serif" panose="020A060304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Attribute description For Country Vaccination dataset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D71D8B-B294-4F6F-A05B-3F941A848E13}"/>
              </a:ext>
            </a:extLst>
          </p:cNvPr>
          <p:cNvSpPr/>
          <p:nvPr/>
        </p:nvSpPr>
        <p:spPr>
          <a:xfrm>
            <a:off x="33444590" y="3487603"/>
            <a:ext cx="9522738" cy="11922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EAA83-40A7-4212-ACA0-F975415C75CC}"/>
              </a:ext>
            </a:extLst>
          </p:cNvPr>
          <p:cNvSpPr txBox="1"/>
          <p:nvPr/>
        </p:nvSpPr>
        <p:spPr>
          <a:xfrm>
            <a:off x="33505367" y="3330856"/>
            <a:ext cx="9569820" cy="1403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PT Serif" panose="020A0603040505020204" pitchFamily="18" charset="77"/>
              </a:rPr>
              <a:t>Exploratory Analysis of Vaccination Progress in Different Country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DDDCD6-9D06-4D59-9D55-F791D8961CB9}"/>
              </a:ext>
            </a:extLst>
          </p:cNvPr>
          <p:cNvSpPr/>
          <p:nvPr/>
        </p:nvSpPr>
        <p:spPr>
          <a:xfrm>
            <a:off x="33419883" y="22500703"/>
            <a:ext cx="9522738" cy="8780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C6DC19-BD4B-4AB1-B815-BEB359324074}"/>
              </a:ext>
            </a:extLst>
          </p:cNvPr>
          <p:cNvSpPr txBox="1"/>
          <p:nvPr/>
        </p:nvSpPr>
        <p:spPr>
          <a:xfrm>
            <a:off x="33498182" y="22685525"/>
            <a:ext cx="9932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PT Serif" panose="020A0603040505020204" pitchFamily="18" charset="77"/>
                <a:cs typeface="Arial"/>
              </a:rPr>
              <a:t>Conclusion: Empirical Findings Observations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0990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618</Words>
  <Application>Microsoft Office PowerPoint</Application>
  <PresentationFormat>Custom</PresentationFormat>
  <Paragraphs>110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PT Serif</vt:lpstr>
      <vt:lpstr>Times New Roman</vt:lpstr>
      <vt:lpstr>Office Theme</vt:lpstr>
      <vt:lpstr>PowerPoint Presentation</vt:lpstr>
    </vt:vector>
  </TitlesOfParts>
  <Company>Tennessee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Renfro</dc:creator>
  <cp:lastModifiedBy>Sharna, Sanjida (sasharna42)</cp:lastModifiedBy>
  <cp:revision>175</cp:revision>
  <dcterms:created xsi:type="dcterms:W3CDTF">2014-03-28T10:29:27Z</dcterms:created>
  <dcterms:modified xsi:type="dcterms:W3CDTF">2022-04-26T13:45:39Z</dcterms:modified>
</cp:coreProperties>
</file>