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2" r:id="rId1"/>
  </p:sldMasterIdLst>
  <p:notesMasterIdLst>
    <p:notesMasterId r:id="rId17"/>
  </p:notesMasterIdLst>
  <p:handoutMasterIdLst>
    <p:handoutMasterId r:id="rId18"/>
  </p:handoutMasterIdLst>
  <p:sldIdLst>
    <p:sldId id="256" r:id="rId2"/>
    <p:sldId id="298" r:id="rId3"/>
    <p:sldId id="335" r:id="rId4"/>
    <p:sldId id="334" r:id="rId5"/>
    <p:sldId id="337" r:id="rId6"/>
    <p:sldId id="339" r:id="rId7"/>
    <p:sldId id="341" r:id="rId8"/>
    <p:sldId id="344" r:id="rId9"/>
    <p:sldId id="360" r:id="rId10"/>
    <p:sldId id="345" r:id="rId11"/>
    <p:sldId id="356" r:id="rId12"/>
    <p:sldId id="359" r:id="rId13"/>
    <p:sldId id="332" r:id="rId14"/>
    <p:sldId id="340" r:id="rId15"/>
    <p:sldId id="3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if Rajaratnam" initials="SR" lastIdx="1" clrIdx="0">
    <p:extLst>
      <p:ext uri="{19B8F6BF-5375-455C-9EA6-DF929625EA0E}">
        <p15:presenceInfo xmlns:p15="http://schemas.microsoft.com/office/powerpoint/2012/main" userId="18e023f6f26235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60124" autoAdjust="0"/>
  </p:normalViewPr>
  <p:slideViewPr>
    <p:cSldViewPr snapToGrid="0">
      <p:cViewPr varScale="1">
        <p:scale>
          <a:sx n="58" d="100"/>
          <a:sy n="58" d="100"/>
        </p:scale>
        <p:origin x="108" y="216"/>
      </p:cViewPr>
      <p:guideLst>
        <p:guide pos="3840"/>
        <p:guide pos="3940"/>
        <p:guide orient="horz"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0F91E2-D5E8-4059-BD7B-1A24CC10B437}" type="datetimeFigureOut">
              <a:rPr lang="en-CA" smtClean="0"/>
              <a:t>2017-04-04</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2FAE-30E4-4552-AA4D-47F6DEFDF90B}" type="slidenum">
              <a:rPr lang="en-CA" smtClean="0"/>
              <a:t>‹#›</a:t>
            </a:fld>
            <a:endParaRPr lang="en-CA"/>
          </a:p>
        </p:txBody>
      </p:sp>
    </p:spTree>
    <p:extLst>
      <p:ext uri="{BB962C8B-B14F-4D97-AF65-F5344CB8AC3E}">
        <p14:creationId xmlns:p14="http://schemas.microsoft.com/office/powerpoint/2010/main" val="439256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14C08-6290-480B-BEA9-63276025D411}" type="datetimeFigureOut">
              <a:rPr lang="en-CA" smtClean="0"/>
              <a:t>2017-04-04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98859-8636-4793-AB41-B87E25EB3BE1}" type="slidenum">
              <a:rPr lang="en-CA" smtClean="0"/>
              <a:t>‹#›</a:t>
            </a:fld>
            <a:endParaRPr lang="en-CA"/>
          </a:p>
        </p:txBody>
      </p:sp>
    </p:spTree>
    <p:extLst>
      <p:ext uri="{BB962C8B-B14F-4D97-AF65-F5344CB8AC3E}">
        <p14:creationId xmlns:p14="http://schemas.microsoft.com/office/powerpoint/2010/main" val="412783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8859-8636-4793-AB41-B87E25EB3BE1}" type="slidenum">
              <a:rPr lang="en-CA" smtClean="0"/>
              <a:t>1</a:t>
            </a:fld>
            <a:endParaRPr lang="en-CA"/>
          </a:p>
        </p:txBody>
      </p:sp>
    </p:spTree>
    <p:extLst>
      <p:ext uri="{BB962C8B-B14F-4D97-AF65-F5344CB8AC3E}">
        <p14:creationId xmlns:p14="http://schemas.microsoft.com/office/powerpoint/2010/main" val="3944247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kern="1200" dirty="0">
                <a:solidFill>
                  <a:schemeClr val="tx1"/>
                </a:solidFill>
                <a:effectLst/>
                <a:latin typeface="+mn-lt"/>
                <a:ea typeface="+mn-ea"/>
                <a:cs typeface="+mn-cs"/>
              </a:rPr>
              <a:t>The matrix was analyzed using Principal Component Analysis</a:t>
            </a:r>
          </a:p>
          <a:p>
            <a:pPr marL="171450" indent="-171450">
              <a:buFontTx/>
              <a:buChar char="-"/>
            </a:pPr>
            <a:r>
              <a:rPr lang="en-CA" sz="1200" kern="1200" dirty="0">
                <a:solidFill>
                  <a:schemeClr val="tx1"/>
                </a:solidFill>
                <a:effectLst/>
                <a:latin typeface="+mn-lt"/>
                <a:ea typeface="+mn-ea"/>
                <a:cs typeface="+mn-cs"/>
              </a:rPr>
              <a:t>PCA is a dimensionality reduction technique</a:t>
            </a:r>
          </a:p>
          <a:p>
            <a:pPr marL="171450" indent="-171450">
              <a:buFontTx/>
              <a:buChar char="-"/>
            </a:pPr>
            <a:r>
              <a:rPr lang="en-CA" sz="1200" kern="1200" dirty="0">
                <a:solidFill>
                  <a:schemeClr val="tx1"/>
                </a:solidFill>
                <a:effectLst/>
                <a:latin typeface="+mn-lt"/>
                <a:ea typeface="+mn-ea"/>
                <a:cs typeface="+mn-cs"/>
              </a:rPr>
              <a:t>The purpose of this technique is to extract the most important information from the given data set. </a:t>
            </a:r>
          </a:p>
          <a:p>
            <a:pPr marL="171450" indent="-171450">
              <a:buFontTx/>
              <a:buChar char="-"/>
            </a:pPr>
            <a:r>
              <a:rPr lang="en-CA" sz="1200" kern="1200" dirty="0">
                <a:solidFill>
                  <a:schemeClr val="tx1"/>
                </a:solidFill>
                <a:effectLst/>
                <a:latin typeface="+mn-lt"/>
                <a:ea typeface="+mn-ea"/>
                <a:cs typeface="+mn-cs"/>
              </a:rPr>
              <a:t>This is done by finding new features that are linear combinations of existing features that can accurately explain the variance in the data set</a:t>
            </a:r>
          </a:p>
          <a:p>
            <a:pPr marL="171450" indent="-171450">
              <a:buFontTx/>
              <a:buChar char="-"/>
            </a:pPr>
            <a:r>
              <a:rPr lang="en-CA" sz="1200" kern="1200" dirty="0">
                <a:solidFill>
                  <a:schemeClr val="tx1"/>
                </a:solidFill>
                <a:effectLst/>
                <a:latin typeface="+mn-lt"/>
                <a:ea typeface="+mn-ea"/>
                <a:cs typeface="+mn-cs"/>
              </a:rPr>
              <a:t>By doing this, we can compress the size of the data set by keeping only the important features</a:t>
            </a:r>
          </a:p>
          <a:p>
            <a:pPr marL="171450" indent="-171450">
              <a:buFontTx/>
              <a:buChar char="-"/>
            </a:pPr>
            <a:r>
              <a:rPr lang="en-CA" sz="1200" kern="1200" dirty="0">
                <a:solidFill>
                  <a:schemeClr val="tx1"/>
                </a:solidFill>
                <a:effectLst/>
                <a:latin typeface="+mn-lt"/>
                <a:ea typeface="+mn-ea"/>
                <a:cs typeface="+mn-cs"/>
              </a:rPr>
              <a:t>The first basis vector will explain as much variance as possible and each subsequent basis vector will explain as much variance left as possible.</a:t>
            </a:r>
          </a:p>
          <a:p>
            <a:pPr marL="171450" indent="-171450">
              <a:buFontTx/>
              <a:buChar char="-"/>
            </a:pPr>
            <a:r>
              <a:rPr lang="en-CA" sz="1200" kern="1200" dirty="0">
                <a:solidFill>
                  <a:schemeClr val="tx1"/>
                </a:solidFill>
                <a:effectLst/>
                <a:latin typeface="+mn-lt"/>
                <a:ea typeface="+mn-ea"/>
                <a:cs typeface="+mn-cs"/>
              </a:rPr>
              <a:t>For example, in this data set,</a:t>
            </a:r>
          </a:p>
          <a:p>
            <a:pPr marL="628650" lvl="1" indent="-171450">
              <a:buFontTx/>
              <a:buChar char="-"/>
            </a:pPr>
            <a:r>
              <a:rPr lang="en-CA" sz="1200" kern="1200" dirty="0">
                <a:solidFill>
                  <a:schemeClr val="tx1"/>
                </a:solidFill>
                <a:effectLst/>
                <a:latin typeface="+mn-lt"/>
                <a:ea typeface="+mn-ea"/>
                <a:cs typeface="+mn-cs"/>
              </a:rPr>
              <a:t>The basis vector will be along the center of the data points since variance is maximized in this direction. </a:t>
            </a:r>
          </a:p>
          <a:p>
            <a:pPr marL="628650" lvl="1" indent="-171450">
              <a:buFontTx/>
              <a:buChar char="-"/>
            </a:pPr>
            <a:r>
              <a:rPr lang="en-CA" sz="1200" kern="1200" dirty="0">
                <a:solidFill>
                  <a:schemeClr val="tx1"/>
                </a:solidFill>
                <a:effectLst/>
                <a:latin typeface="+mn-lt"/>
                <a:ea typeface="+mn-ea"/>
                <a:cs typeface="+mn-cs"/>
              </a:rPr>
              <a:t>Here the basis vector is a linear combination of both x and y</a:t>
            </a:r>
          </a:p>
          <a:p>
            <a:pPr marL="457200" lvl="1" indent="0">
              <a:buFontTx/>
              <a:buNone/>
            </a:pPr>
            <a:endParaRPr lang="en-CA" sz="1200" kern="1200" dirty="0">
              <a:solidFill>
                <a:schemeClr val="tx1"/>
              </a:solidFill>
              <a:effectLst/>
              <a:latin typeface="+mn-lt"/>
              <a:ea typeface="+mn-ea"/>
              <a:cs typeface="+mn-cs"/>
            </a:endParaRPr>
          </a:p>
          <a:p>
            <a:pPr marL="457200" lvl="1" indent="0">
              <a:buFontTx/>
              <a:buNone/>
            </a:pPr>
            <a:endParaRPr lang="en-CA" sz="1200" kern="1200" dirty="0">
              <a:solidFill>
                <a:schemeClr val="tx1"/>
              </a:solidFill>
              <a:effectLst/>
              <a:latin typeface="+mn-lt"/>
              <a:ea typeface="+mn-ea"/>
              <a:cs typeface="+mn-cs"/>
            </a:endParaRPr>
          </a:p>
          <a:p>
            <a:pPr marL="457200" lvl="1" indent="0">
              <a:buFontTx/>
              <a:buNone/>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#The direction of the first principal component is given by the first eigenvector of the covariance matrix.</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10</a:t>
            </a:fld>
            <a:endParaRPr lang="en-CA"/>
          </a:p>
        </p:txBody>
      </p:sp>
    </p:spTree>
    <p:extLst>
      <p:ext uri="{BB962C8B-B14F-4D97-AF65-F5344CB8AC3E}">
        <p14:creationId xmlns:p14="http://schemas.microsoft.com/office/powerpoint/2010/main" val="215079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This is the key result they discovered through their analysis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found a correspondence between the exchange rate time series and the LT core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To calculate the price, they first subtracted the average price from the time series, and estimated this a linear combination of singular vectors.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could approximate the exchange rate using both the first four base vectors ranked by variance explained, and by the first four base vector ranked by correlation to price.</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11</a:t>
            </a:fld>
            <a:endParaRPr lang="en-CA"/>
          </a:p>
        </p:txBody>
      </p:sp>
    </p:spTree>
    <p:extLst>
      <p:ext uri="{BB962C8B-B14F-4D97-AF65-F5344CB8AC3E}">
        <p14:creationId xmlns:p14="http://schemas.microsoft.com/office/powerpoint/2010/main" val="1890992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Now to relate this back to my project for this course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a:t>
            </a:r>
            <a:r>
              <a:rPr lang="en-CA" sz="1200" kern="1200" dirty="0" err="1">
                <a:solidFill>
                  <a:schemeClr val="tx1"/>
                </a:solidFill>
                <a:effectLst/>
                <a:latin typeface="+mn-lt"/>
                <a:ea typeface="+mn-ea"/>
                <a:cs typeface="+mn-cs"/>
              </a:rPr>
              <a:t>Ethereum</a:t>
            </a:r>
            <a:r>
              <a:rPr lang="en-CA" sz="1200" kern="1200" dirty="0">
                <a:solidFill>
                  <a:schemeClr val="tx1"/>
                </a:solidFill>
                <a:effectLst/>
                <a:latin typeface="+mn-lt"/>
                <a:ea typeface="+mn-ea"/>
                <a:cs typeface="+mn-cs"/>
              </a:rPr>
              <a:t> network is very similar to the Bitcoin network that I described earlier. It has the same information in terms of transactions.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same research question could be answered but in terms of the </a:t>
            </a:r>
            <a:r>
              <a:rPr lang="en-CA" sz="1200" kern="1200" dirty="0" err="1">
                <a:solidFill>
                  <a:schemeClr val="tx1"/>
                </a:solidFill>
                <a:effectLst/>
                <a:latin typeface="+mn-lt"/>
                <a:ea typeface="+mn-ea"/>
                <a:cs typeface="+mn-cs"/>
              </a:rPr>
              <a:t>Ethereum</a:t>
            </a:r>
            <a:r>
              <a:rPr lang="en-CA" sz="1200" kern="1200" dirty="0">
                <a:solidFill>
                  <a:schemeClr val="tx1"/>
                </a:solidFill>
                <a:effectLst/>
                <a:latin typeface="+mn-lt"/>
                <a:ea typeface="+mn-ea"/>
                <a:cs typeface="+mn-cs"/>
              </a:rPr>
              <a:t> network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PCA can be done to identify the key features involved in the network structure changing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network structure can also be compared to the </a:t>
            </a:r>
            <a:r>
              <a:rPr lang="en-CA" sz="1200" kern="1200" dirty="0" err="1">
                <a:solidFill>
                  <a:schemeClr val="tx1"/>
                </a:solidFill>
                <a:effectLst/>
                <a:latin typeface="+mn-lt"/>
                <a:ea typeface="+mn-ea"/>
                <a:cs typeface="+mn-cs"/>
              </a:rPr>
              <a:t>Ethereum</a:t>
            </a:r>
            <a:r>
              <a:rPr lang="en-CA" sz="1200" kern="1200" dirty="0">
                <a:solidFill>
                  <a:schemeClr val="tx1"/>
                </a:solidFill>
                <a:effectLst/>
                <a:latin typeface="+mn-lt"/>
                <a:ea typeface="+mn-ea"/>
                <a:cs typeface="+mn-cs"/>
              </a:rPr>
              <a:t> exchange rate to see if there is any correlation.</a:t>
            </a:r>
            <a:endParaRPr lang="en-US" sz="1200" kern="1200" dirty="0">
              <a:solidFill>
                <a:schemeClr val="tx1"/>
              </a:solidFill>
              <a:effectLst/>
              <a:latin typeface="+mn-lt"/>
              <a:ea typeface="+mn-ea"/>
              <a:cs typeface="+mn-cs"/>
            </a:endParaRPr>
          </a:p>
        </p:txBody>
      </p:sp>
      <p:sp>
        <p:nvSpPr>
          <p:cNvPr id="5" name="Slide Number Placeholder 4"/>
          <p:cNvSpPr>
            <a:spLocks noGrp="1"/>
          </p:cNvSpPr>
          <p:nvPr>
            <p:ph type="sldNum" sz="quarter" idx="10"/>
          </p:nvPr>
        </p:nvSpPr>
        <p:spPr/>
        <p:txBody>
          <a:bodyPr/>
          <a:lstStyle/>
          <a:p>
            <a:fld id="{A8698859-8636-4793-AB41-B87E25EB3BE1}" type="slidenum">
              <a:rPr lang="en-CA" smtClean="0"/>
              <a:t>12</a:t>
            </a:fld>
            <a:endParaRPr lang="en-CA"/>
          </a:p>
        </p:txBody>
      </p:sp>
    </p:spTree>
    <p:extLst>
      <p:ext uri="{BB962C8B-B14F-4D97-AF65-F5344CB8AC3E}">
        <p14:creationId xmlns:p14="http://schemas.microsoft.com/office/powerpoint/2010/main" val="61268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8859-8636-4793-AB41-B87E25EB3BE1}" type="slidenum">
              <a:rPr lang="en-CA" smtClean="0"/>
              <a:t>13</a:t>
            </a:fld>
            <a:endParaRPr lang="en-CA"/>
          </a:p>
        </p:txBody>
      </p:sp>
    </p:spTree>
    <p:extLst>
      <p:ext uri="{BB962C8B-B14F-4D97-AF65-F5344CB8AC3E}">
        <p14:creationId xmlns:p14="http://schemas.microsoft.com/office/powerpoint/2010/main" val="1003726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14</a:t>
            </a:fld>
            <a:endParaRPr lang="en-CA"/>
          </a:p>
        </p:txBody>
      </p:sp>
    </p:spTree>
    <p:extLst>
      <p:ext uri="{BB962C8B-B14F-4D97-AF65-F5344CB8AC3E}">
        <p14:creationId xmlns:p14="http://schemas.microsoft.com/office/powerpoint/2010/main" val="4086348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15</a:t>
            </a:fld>
            <a:endParaRPr lang="en-CA"/>
          </a:p>
        </p:txBody>
      </p:sp>
    </p:spTree>
    <p:extLst>
      <p:ext uri="{BB962C8B-B14F-4D97-AF65-F5344CB8AC3E}">
        <p14:creationId xmlns:p14="http://schemas.microsoft.com/office/powerpoint/2010/main" val="447493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Overview of paper</a:t>
            </a:r>
          </a:p>
          <a:p>
            <a:pPr marL="171450" indent="-171450">
              <a:buFontTx/>
              <a:buChar char="-"/>
            </a:pPr>
            <a:r>
              <a:rPr lang="en-CA" dirty="0"/>
              <a:t>Background information</a:t>
            </a:r>
          </a:p>
          <a:p>
            <a:pPr marL="171450" indent="-171450">
              <a:buFontTx/>
              <a:buChar char="-"/>
            </a:pPr>
            <a:r>
              <a:rPr lang="en-CA" dirty="0"/>
              <a:t>Where they got there data, </a:t>
            </a:r>
          </a:p>
          <a:p>
            <a:pPr marL="171450" indent="-171450">
              <a:buFontTx/>
              <a:buChar char="-"/>
            </a:pPr>
            <a:r>
              <a:rPr lang="en-CA" dirty="0"/>
              <a:t>how’d they prepare their data for analysis</a:t>
            </a:r>
          </a:p>
          <a:p>
            <a:pPr marL="171450" indent="-171450">
              <a:buFontTx/>
              <a:buChar char="-"/>
            </a:pPr>
            <a:r>
              <a:rPr lang="en-CA" dirty="0"/>
              <a:t>how the analyzed their data</a:t>
            </a:r>
          </a:p>
          <a:p>
            <a:pPr marL="171450" indent="-171450">
              <a:buFontTx/>
              <a:buChar char="-"/>
            </a:pPr>
            <a:r>
              <a:rPr lang="en-CA" dirty="0"/>
              <a:t>Key results</a:t>
            </a:r>
          </a:p>
          <a:p>
            <a:pPr marL="171450" indent="-171450">
              <a:buFontTx/>
              <a:buChar char="-"/>
            </a:pPr>
            <a:r>
              <a:rPr lang="en-CA" dirty="0"/>
              <a:t>And the relationship to my research project for this course</a:t>
            </a:r>
          </a:p>
        </p:txBody>
      </p:sp>
      <p:sp>
        <p:nvSpPr>
          <p:cNvPr id="5" name="Slide Number Placeholder 4"/>
          <p:cNvSpPr>
            <a:spLocks noGrp="1"/>
          </p:cNvSpPr>
          <p:nvPr>
            <p:ph type="sldNum" sz="quarter" idx="10"/>
          </p:nvPr>
        </p:nvSpPr>
        <p:spPr/>
        <p:txBody>
          <a:bodyPr/>
          <a:lstStyle/>
          <a:p>
            <a:fld id="{A8698859-8636-4793-AB41-B87E25EB3BE1}" type="slidenum">
              <a:rPr lang="en-CA" smtClean="0"/>
              <a:t>2</a:t>
            </a:fld>
            <a:endParaRPr lang="en-CA"/>
          </a:p>
        </p:txBody>
      </p:sp>
    </p:spTree>
    <p:extLst>
      <p:ext uri="{BB962C8B-B14F-4D97-AF65-F5344CB8AC3E}">
        <p14:creationId xmlns:p14="http://schemas.microsoft.com/office/powerpoint/2010/main" val="421373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main research question this paper attempts to answer..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answer this question by using Bitcoin’s transaction network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To perform unsupervised identification of important features in the network variation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main analysis method that they use to analyze their data is..</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3</a:t>
            </a:fld>
            <a:endParaRPr lang="en-CA"/>
          </a:p>
        </p:txBody>
      </p:sp>
    </p:spTree>
    <p:extLst>
      <p:ext uri="{BB962C8B-B14F-4D97-AF65-F5344CB8AC3E}">
        <p14:creationId xmlns:p14="http://schemas.microsoft.com/office/powerpoint/2010/main" val="198898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Now I will provide some background on the Bitcoin currency.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Form of cryptocurrency that is created and held electronically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Decentralized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No one controls it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Every machine that mines BC make up the network so no one person has power over the network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currency isn’t printed and is produced by people and computers around the world solving mathematical problems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Finite currency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Finite amount of Bitcoin available so people can’t produce more to de-value the currency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Bitcoins are rewarded to miners for “mining” blocks using computational power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This network of “miners” also process transactions made with Bitcoin, making it a standalone payment network.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To cap the Bitcoin limit, the mining reward halves every 210,000 blocks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Transparent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Bitcoin stores details of every single transaction that every happened on the network in a general ledger in the form of a blockchain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Everyone knows how much Bitcoins is owned by one address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Anonymous Users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Bitcoin users are identified via addresses but one user can have multiple addresses to protect their identity</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4</a:t>
            </a:fld>
            <a:endParaRPr lang="en-CA"/>
          </a:p>
        </p:txBody>
      </p:sp>
    </p:spTree>
    <p:extLst>
      <p:ext uri="{BB962C8B-B14F-4D97-AF65-F5344CB8AC3E}">
        <p14:creationId xmlns:p14="http://schemas.microsoft.com/office/powerpoint/2010/main" val="58185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General overview of the main methodology that was employed in this paper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first extracted the core network of active users from the Bitcoin network over 2 years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then constructed daily snapshots of transactions for the core network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daily snapshots were then combined into a matrix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Finally, for analysis, Principal Component Analysis was performed on this matrix to identify the key features in the evolution of the network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results were then analyzed to identify network changes the relationship between the network structure and the exchange 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This methodology will be elaborated on throughout this presentation</a:t>
            </a:r>
          </a:p>
        </p:txBody>
      </p:sp>
      <p:sp>
        <p:nvSpPr>
          <p:cNvPr id="5" name="Slide Number Placeholder 4"/>
          <p:cNvSpPr>
            <a:spLocks noGrp="1"/>
          </p:cNvSpPr>
          <p:nvPr>
            <p:ph type="sldNum" sz="quarter" idx="10"/>
          </p:nvPr>
        </p:nvSpPr>
        <p:spPr/>
        <p:txBody>
          <a:bodyPr/>
          <a:lstStyle/>
          <a:p>
            <a:fld id="{A8698859-8636-4793-AB41-B87E25EB3BE1}" type="slidenum">
              <a:rPr lang="en-CA" smtClean="0"/>
              <a:t>5</a:t>
            </a:fld>
            <a:endParaRPr lang="en-CA"/>
          </a:p>
        </p:txBody>
      </p:sp>
    </p:spTree>
    <p:extLst>
      <p:ext uri="{BB962C8B-B14F-4D97-AF65-F5344CB8AC3E}">
        <p14:creationId xmlns:p14="http://schemas.microsoft.com/office/powerpoint/2010/main" val="400968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Their data was acquired from a slightly modified version of the open-source </a:t>
            </a:r>
            <a:r>
              <a:rPr lang="en-CA" sz="1200" kern="1200" dirty="0" err="1">
                <a:solidFill>
                  <a:schemeClr val="tx1"/>
                </a:solidFill>
                <a:effectLst/>
                <a:latin typeface="+mn-lt"/>
                <a:ea typeface="+mn-ea"/>
                <a:cs typeface="+mn-cs"/>
              </a:rPr>
              <a:t>bitcoind</a:t>
            </a:r>
            <a:r>
              <a:rPr lang="en-CA" sz="1200" kern="1200" dirty="0">
                <a:solidFill>
                  <a:schemeClr val="tx1"/>
                </a:solidFill>
                <a:effectLst/>
                <a:latin typeface="+mn-lt"/>
                <a:ea typeface="+mn-ea"/>
                <a:cs typeface="+mn-cs"/>
              </a:rPr>
              <a:t> client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collected the entire list of transactions for 2012/2013 on March 3, 2014</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schema of the data the collected included: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sending address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receiving address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value sent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time of the transaction.</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6</a:t>
            </a:fld>
            <a:endParaRPr lang="en-CA"/>
          </a:p>
        </p:txBody>
      </p:sp>
    </p:spTree>
    <p:extLst>
      <p:ext uri="{BB962C8B-B14F-4D97-AF65-F5344CB8AC3E}">
        <p14:creationId xmlns:p14="http://schemas.microsoft.com/office/powerpoint/2010/main" val="134890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first extracted the active core from the bitcoin transaction network to remove unnecessary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To contract their graph, they first identified all the transactions with multiple inputs and then they assumed that if multiple addresses were involved in the same transaction, they belonged to the same user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justified this assumption because users needed an account’s private key to use an account in a transaction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then identified 2 active cores within the contracted graph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first was identified as the long term core which corresponded to users that were involved in &gt;100 individual transactions and active for greater than 60 consecutive days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second was identified as the all users core and it consisted of the 2000 most active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excluded any user that was associated with the Satoshi gambling site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because they were considered statistical outliers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not related to the normal operation of the Bitcoin network.</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7</a:t>
            </a:fld>
            <a:endParaRPr lang="en-CA"/>
          </a:p>
        </p:txBody>
      </p:sp>
    </p:spTree>
    <p:extLst>
      <p:ext uri="{BB962C8B-B14F-4D97-AF65-F5344CB8AC3E}">
        <p14:creationId xmlns:p14="http://schemas.microsoft.com/office/powerpoint/2010/main" val="1549011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  The next went on to extract the important structural changes from the graph by comparing successive daily snapshots using PCA.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To do this they constructed a weighted adjacency matrix for each day, converted the matrix into a vector, and concatenated all the days’ vectors into one matrix.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Then they then ran PCA analysis to identify the significant basis vectors. </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8</a:t>
            </a:fld>
            <a:endParaRPr lang="en-CA"/>
          </a:p>
        </p:txBody>
      </p:sp>
    </p:spTree>
    <p:extLst>
      <p:ext uri="{BB962C8B-B14F-4D97-AF65-F5344CB8AC3E}">
        <p14:creationId xmlns:p14="http://schemas.microsoft.com/office/powerpoint/2010/main" val="3820338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To further elaborate on the daily snapshot: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A weighted adjacency matrix was constructed for each day with all the nodes as columns and rows.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weight was equivalent the number of transactions between the nodes.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For example, here user 1 had 1000 transactions with user 2, 200 with user, 3 and 50 with user 4</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generated matrix was rearranged into a vector and all the daily snapshot vectors were concatenated to create a matrix</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9</a:t>
            </a:fld>
            <a:endParaRPr lang="en-CA"/>
          </a:p>
        </p:txBody>
      </p:sp>
    </p:spTree>
    <p:extLst>
      <p:ext uri="{BB962C8B-B14F-4D97-AF65-F5344CB8AC3E}">
        <p14:creationId xmlns:p14="http://schemas.microsoft.com/office/powerpoint/2010/main" val="1258577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16B9DC3-3FDA-4BF0-A9E3-B8C948DB5BE1}" type="datetime1">
              <a:rPr lang="en-US" smtClean="0"/>
              <a:t>4/4/2017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88245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C98B62-764C-45E4-8F17-4082656A7370}" type="datetime1">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708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C7BCF-A34D-4CDB-A997-29E682C19CE7}" type="datetime1">
              <a:rPr lang="en-US" smtClean="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38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892A-651B-4683-BBF5-A7E9EC677247}" type="datetime1">
              <a:rPr lang="en-US" smtClean="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7381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07B41-71A8-4B71-84A3-DA50DF83887F}" type="datetime1">
              <a:rPr lang="en-US" smtClean="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529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87559-6D01-4691-80A1-B78B151308DD}" type="datetime1">
              <a:rPr lang="en-US" smtClean="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331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AC94E-384C-4FE2-8CFD-2965D9C29AAD}" type="datetime1">
              <a:rPr lang="en-US" smtClean="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1517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4A070B-36D6-4E36-9CAF-89E01F51CC67}" type="datetime1">
              <a:rPr lang="en-US" smtClean="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62302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28BD1-19CF-4968-A111-E6D5229776CC}" type="datetime1">
              <a:rPr lang="en-US" smtClean="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136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67871-14A2-4039-8129-32B9D15BC95F}" type="datetime1">
              <a:rPr lang="en-US" smtClean="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395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7A602-A45A-49D2-B9FC-F1DB40B1A9AD}" type="datetime1">
              <a:rPr lang="en-US" smtClean="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007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0FC77B-7DFC-487F-9C32-FA1B4212CD33}" type="datetime1">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49126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A8EBE-2D79-458E-AC99-E23DDC76C657}" type="datetime1">
              <a:rPr lang="en-US" smtClean="0"/>
              <a:t>4/4/2017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609322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82145-3460-40A9-B27F-81FE51633B8E}" type="datetime1">
              <a:rPr lang="en-US" smtClean="0"/>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74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68BA5C3-7540-42CF-8BFA-408BD4B1C0B3}" type="datetime1">
              <a:rPr lang="en-US" smtClean="0"/>
              <a:t>4/4/2017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056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C9566-B215-4227-AC56-E382CABC5881}" type="datetime1">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64624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21B58E-0686-44CB-9F84-202FBF960F01}" type="datetime1">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718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88000"/>
                <a:hueMod val="106000"/>
                <a:satMod val="140000"/>
                <a:lumMod val="54000"/>
              </a:schemeClr>
              <a:schemeClr val="bg2">
                <a:tint val="98000"/>
                <a:hueMod val="90000"/>
                <a:satMod val="150000"/>
                <a:lumMod val="160000"/>
              </a:schemeClr>
            </a:duotone>
            <a:lum/>
          </a:blip>
          <a:srcRect/>
          <a:stretch>
            <a:fillRect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131094-FC47-4958-969E-A651066AD8D7}" type="datetime1">
              <a:rPr lang="en-US" smtClean="0"/>
              <a:t>4/4/2017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250512452"/>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6503" y="617896"/>
            <a:ext cx="10933622" cy="3269995"/>
          </a:xfrm>
        </p:spPr>
        <p:txBody>
          <a:bodyPr>
            <a:normAutofit/>
          </a:bodyPr>
          <a:lstStyle/>
          <a:p>
            <a:r>
              <a:rPr lang="en-CA" sz="4950" dirty="0"/>
              <a:t>Inferring the interplay between network structure and market effects in bitcoin</a:t>
            </a:r>
          </a:p>
        </p:txBody>
      </p:sp>
      <p:sp>
        <p:nvSpPr>
          <p:cNvPr id="3" name="Subtitle 2"/>
          <p:cNvSpPr>
            <a:spLocks noGrp="1"/>
          </p:cNvSpPr>
          <p:nvPr>
            <p:ph type="subTitle" idx="1"/>
          </p:nvPr>
        </p:nvSpPr>
        <p:spPr>
          <a:xfrm>
            <a:off x="3179428" y="3887891"/>
            <a:ext cx="7980697" cy="1880844"/>
          </a:xfrm>
        </p:spPr>
        <p:txBody>
          <a:bodyPr>
            <a:normAutofit/>
          </a:bodyPr>
          <a:lstStyle/>
          <a:p>
            <a:r>
              <a:rPr lang="en-CA" sz="2400" dirty="0"/>
              <a:t>New journal of physics 16 (2014)</a:t>
            </a:r>
          </a:p>
          <a:p>
            <a:r>
              <a:rPr lang="en-CA" dirty="0" err="1"/>
              <a:t>DáNiel</a:t>
            </a:r>
            <a:r>
              <a:rPr lang="en-CA" dirty="0"/>
              <a:t> </a:t>
            </a:r>
            <a:r>
              <a:rPr lang="en-CA" dirty="0" err="1"/>
              <a:t>kondor</a:t>
            </a:r>
            <a:r>
              <a:rPr lang="en-CA" dirty="0"/>
              <a:t>, </a:t>
            </a:r>
            <a:r>
              <a:rPr lang="en-CA" dirty="0" err="1"/>
              <a:t>istván</a:t>
            </a:r>
            <a:r>
              <a:rPr lang="en-CA" dirty="0"/>
              <a:t> </a:t>
            </a:r>
            <a:r>
              <a:rPr lang="en-CA" dirty="0" err="1"/>
              <a:t>csabai</a:t>
            </a:r>
            <a:r>
              <a:rPr lang="en-CA" dirty="0"/>
              <a:t>, </a:t>
            </a:r>
            <a:r>
              <a:rPr lang="en-CA" dirty="0" err="1"/>
              <a:t>jános</a:t>
            </a:r>
            <a:r>
              <a:rPr lang="en-CA" dirty="0"/>
              <a:t> </a:t>
            </a:r>
            <a:r>
              <a:rPr lang="en-CA" dirty="0" err="1"/>
              <a:t>szüle</a:t>
            </a:r>
            <a:r>
              <a:rPr lang="en-CA" dirty="0"/>
              <a:t>, </a:t>
            </a:r>
            <a:r>
              <a:rPr lang="en-CA" dirty="0" err="1"/>
              <a:t>márton</a:t>
            </a:r>
            <a:r>
              <a:rPr lang="en-CA" dirty="0"/>
              <a:t> </a:t>
            </a:r>
            <a:r>
              <a:rPr lang="en-CA" dirty="0" err="1"/>
              <a:t>pósfai</a:t>
            </a:r>
            <a:r>
              <a:rPr lang="en-CA" dirty="0"/>
              <a:t> &amp; </a:t>
            </a:r>
            <a:r>
              <a:rPr lang="en-CA" dirty="0" err="1"/>
              <a:t>gábor</a:t>
            </a:r>
            <a:r>
              <a:rPr lang="en-CA" dirty="0"/>
              <a:t> </a:t>
            </a:r>
            <a:r>
              <a:rPr lang="en-CA" dirty="0" err="1"/>
              <a:t>vattay</a:t>
            </a:r>
            <a:endParaRPr lang="en-CA" dirty="0"/>
          </a:p>
          <a:p>
            <a:endParaRPr lang="en-CA" dirty="0"/>
          </a:p>
          <a:p>
            <a:r>
              <a:rPr lang="en-CA" dirty="0"/>
              <a:t>BY: Sanjif </a:t>
            </a:r>
            <a:r>
              <a:rPr lang="en-CA" dirty="0" err="1"/>
              <a:t>rajaratnam</a:t>
            </a:r>
            <a:endParaRPr lang="en-CA" dirty="0"/>
          </a:p>
        </p:txBody>
      </p:sp>
    </p:spTree>
    <p:extLst>
      <p:ext uri="{BB962C8B-B14F-4D97-AF65-F5344CB8AC3E}">
        <p14:creationId xmlns:p14="http://schemas.microsoft.com/office/powerpoint/2010/main" val="159867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6.2 Principal component analysis (PCA)</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10</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3108543"/>
          </a:xfrm>
          <a:prstGeom prst="rect">
            <a:avLst/>
          </a:prstGeom>
          <a:noFill/>
        </p:spPr>
        <p:txBody>
          <a:bodyPr wrap="square" rtlCol="0">
            <a:spAutoFit/>
          </a:bodyPr>
          <a:lstStyle/>
          <a:p>
            <a:pPr marL="342900" indent="-342900">
              <a:buFont typeface="Arial" panose="020B0604020202020204" pitchFamily="34" charset="0"/>
              <a:buChar char="•"/>
            </a:pPr>
            <a:r>
              <a:rPr lang="en-CA" sz="2400" dirty="0"/>
              <a:t>Dimensionality Reduction Technique</a:t>
            </a:r>
          </a:p>
          <a:p>
            <a:pPr marL="342900" indent="-342900">
              <a:buFont typeface="Arial" panose="020B0604020202020204" pitchFamily="34" charset="0"/>
              <a:buChar char="•"/>
            </a:pPr>
            <a:r>
              <a:rPr lang="en-CA" sz="2400" b="1" dirty="0"/>
              <a:t>Purpose</a:t>
            </a:r>
            <a:r>
              <a:rPr lang="en-CA" sz="2400" dirty="0"/>
              <a:t>: Choose new features in the form of basis vectors that can accurately explain the variance in the dataset</a:t>
            </a:r>
          </a:p>
          <a:p>
            <a:pPr marL="342900" indent="-342900">
              <a:buFont typeface="Arial" panose="020B0604020202020204" pitchFamily="34" charset="0"/>
              <a:buChar char="•"/>
            </a:pPr>
            <a:r>
              <a:rPr lang="en-CA" sz="2400" b="1" dirty="0"/>
              <a:t>Goal: </a:t>
            </a:r>
            <a:r>
              <a:rPr lang="en-CA" sz="2400" dirty="0"/>
              <a:t>Maximize variance and minimize projection error</a:t>
            </a:r>
          </a:p>
          <a:p>
            <a:pPr marL="342900" indent="-342900">
              <a:buFont typeface="Arial" panose="020B0604020202020204" pitchFamily="34" charset="0"/>
              <a:buChar char="•"/>
            </a:pPr>
            <a:endParaRPr lang="en-CA" sz="2000" b="1" dirty="0"/>
          </a:p>
          <a:p>
            <a:endParaRPr lang="en-CA" sz="2000" b="1" dirty="0"/>
          </a:p>
          <a:p>
            <a:endParaRPr lang="en-CA" sz="2000" dirty="0"/>
          </a:p>
          <a:p>
            <a:endParaRPr lang="en-CA" sz="2000" dirty="0"/>
          </a:p>
          <a:p>
            <a:endParaRPr lang="en-CA" sz="2000" dirty="0"/>
          </a:p>
        </p:txBody>
      </p:sp>
      <p:pic>
        <p:nvPicPr>
          <p:cNvPr id="5" name="Picture 4"/>
          <p:cNvPicPr>
            <a:picLocks noChangeAspect="1"/>
          </p:cNvPicPr>
          <p:nvPr/>
        </p:nvPicPr>
        <p:blipFill>
          <a:blip r:embed="rId5"/>
          <a:stretch>
            <a:fillRect/>
          </a:stretch>
        </p:blipFill>
        <p:spPr>
          <a:xfrm>
            <a:off x="4189615" y="2834996"/>
            <a:ext cx="3662652" cy="3011514"/>
          </a:xfrm>
          <a:prstGeom prst="rect">
            <a:avLst/>
          </a:prstGeom>
        </p:spPr>
      </p:pic>
      <p:sp>
        <p:nvSpPr>
          <p:cNvPr id="12" name="Footer Placeholder 5"/>
          <p:cNvSpPr txBox="1">
            <a:spLocks/>
          </p:cNvSpPr>
          <p:nvPr/>
        </p:nvSpPr>
        <p:spPr>
          <a:xfrm>
            <a:off x="685801" y="6327775"/>
            <a:ext cx="7827659" cy="3778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solidFill>
                  <a:schemeClr val="bg1"/>
                </a:solidFill>
              </a:rPr>
              <a:t>[1], [2], [8], [9]</a:t>
            </a:r>
          </a:p>
        </p:txBody>
      </p:sp>
    </p:spTree>
    <p:extLst>
      <p:ext uri="{BB962C8B-B14F-4D97-AF65-F5344CB8AC3E}">
        <p14:creationId xmlns:p14="http://schemas.microsoft.com/office/powerpoint/2010/main" val="429337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7.0 key Results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11</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pic>
        <p:nvPicPr>
          <p:cNvPr id="2" name="Picture 1"/>
          <p:cNvPicPr>
            <a:picLocks noChangeAspect="1"/>
          </p:cNvPicPr>
          <p:nvPr/>
        </p:nvPicPr>
        <p:blipFill>
          <a:blip r:embed="rId5"/>
          <a:stretch>
            <a:fillRect/>
          </a:stretch>
        </p:blipFill>
        <p:spPr>
          <a:xfrm>
            <a:off x="743856" y="1961811"/>
            <a:ext cx="4804790" cy="3401015"/>
          </a:xfrm>
          <a:prstGeom prst="rect">
            <a:avLst/>
          </a:prstGeom>
        </p:spPr>
      </p:pic>
      <p:pic>
        <p:nvPicPr>
          <p:cNvPr id="3" name="Picture 2"/>
          <p:cNvPicPr>
            <a:picLocks noChangeAspect="1"/>
          </p:cNvPicPr>
          <p:nvPr/>
        </p:nvPicPr>
        <p:blipFill>
          <a:blip r:embed="rId6"/>
          <a:stretch>
            <a:fillRect/>
          </a:stretch>
        </p:blipFill>
        <p:spPr>
          <a:xfrm>
            <a:off x="6315955" y="1961359"/>
            <a:ext cx="4972522" cy="3405219"/>
          </a:xfrm>
          <a:prstGeom prst="rect">
            <a:avLst/>
          </a:prstGeom>
        </p:spPr>
      </p:pic>
      <p:sp>
        <p:nvSpPr>
          <p:cNvPr id="4" name="TextBox 3"/>
          <p:cNvSpPr txBox="1"/>
          <p:nvPr/>
        </p:nvSpPr>
        <p:spPr>
          <a:xfrm>
            <a:off x="1557370" y="1344980"/>
            <a:ext cx="3333944" cy="461665"/>
          </a:xfrm>
          <a:prstGeom prst="rect">
            <a:avLst/>
          </a:prstGeom>
          <a:noFill/>
        </p:spPr>
        <p:txBody>
          <a:bodyPr wrap="square" rtlCol="0">
            <a:spAutoFit/>
          </a:bodyPr>
          <a:lstStyle/>
          <a:p>
            <a:pPr algn="ctr"/>
            <a:r>
              <a:rPr lang="en-US" sz="2400" dirty="0"/>
              <a:t>Network Covariance</a:t>
            </a:r>
          </a:p>
        </p:txBody>
      </p:sp>
      <p:sp>
        <p:nvSpPr>
          <p:cNvPr id="12" name="TextBox 11"/>
          <p:cNvSpPr txBox="1"/>
          <p:nvPr/>
        </p:nvSpPr>
        <p:spPr>
          <a:xfrm>
            <a:off x="6635005" y="1344980"/>
            <a:ext cx="4396372" cy="461665"/>
          </a:xfrm>
          <a:prstGeom prst="rect">
            <a:avLst/>
          </a:prstGeom>
          <a:noFill/>
        </p:spPr>
        <p:txBody>
          <a:bodyPr wrap="square" rtlCol="0">
            <a:spAutoFit/>
          </a:bodyPr>
          <a:lstStyle/>
          <a:p>
            <a:pPr algn="ctr"/>
            <a:r>
              <a:rPr lang="en-US" sz="2400" dirty="0"/>
              <a:t>Price Correlation</a:t>
            </a:r>
          </a:p>
        </p:txBody>
      </p:sp>
      <p:sp>
        <p:nvSpPr>
          <p:cNvPr id="14" name="Footer Placeholder 5"/>
          <p:cNvSpPr>
            <a:spLocks noGrp="1"/>
          </p:cNvSpPr>
          <p:nvPr>
            <p:ph type="ftr" sz="quarter" idx="11"/>
          </p:nvPr>
        </p:nvSpPr>
        <p:spPr>
          <a:xfrm>
            <a:off x="685801" y="6327775"/>
            <a:ext cx="7827659" cy="377825"/>
          </a:xfrm>
        </p:spPr>
        <p:txBody>
          <a:bodyPr/>
          <a:lstStyle/>
          <a:p>
            <a:r>
              <a:rPr lang="en-US" sz="1600" dirty="0">
                <a:solidFill>
                  <a:schemeClr val="bg1"/>
                </a:solidFill>
              </a:rPr>
              <a:t>[1], [2]</a:t>
            </a:r>
          </a:p>
        </p:txBody>
      </p:sp>
    </p:spTree>
    <p:extLst>
      <p:ext uri="{BB962C8B-B14F-4D97-AF65-F5344CB8AC3E}">
        <p14:creationId xmlns:p14="http://schemas.microsoft.com/office/powerpoint/2010/main" val="329173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8.0 relation to mie1512H research project</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12</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4093428"/>
          </a:xfrm>
          <a:prstGeom prst="rect">
            <a:avLst/>
          </a:prstGeom>
          <a:noFill/>
        </p:spPr>
        <p:txBody>
          <a:bodyPr wrap="square" rtlCol="0">
            <a:spAutoFit/>
          </a:bodyPr>
          <a:lstStyle/>
          <a:p>
            <a:pPr algn="ctr"/>
            <a:r>
              <a:rPr lang="en-CA" sz="2000" b="1" u="sng" dirty="0"/>
              <a:t>Research Question</a:t>
            </a:r>
          </a:p>
          <a:p>
            <a:pPr algn="ctr"/>
            <a:r>
              <a:rPr lang="en-CA" sz="2000" dirty="0"/>
              <a:t>Find the import changes in the network structure over time and see if there is a relationship between the </a:t>
            </a:r>
            <a:r>
              <a:rPr lang="en-CA" sz="2000" dirty="0" err="1"/>
              <a:t>Ethereum</a:t>
            </a:r>
            <a:r>
              <a:rPr lang="en-CA" sz="2000" dirty="0"/>
              <a:t> network and it’s exchange rate</a:t>
            </a:r>
          </a:p>
          <a:p>
            <a:endParaRPr lang="en-CA" sz="2000" dirty="0"/>
          </a:p>
          <a:p>
            <a:pPr algn="ctr"/>
            <a:r>
              <a:rPr lang="en-CA" sz="2000" b="1" u="sng" dirty="0"/>
              <a:t>Data</a:t>
            </a:r>
          </a:p>
          <a:p>
            <a:pPr algn="ctr"/>
            <a:r>
              <a:rPr lang="en-CA" sz="2000" dirty="0" err="1"/>
              <a:t>Ethereum’s</a:t>
            </a:r>
            <a:r>
              <a:rPr lang="en-CA" sz="2000" dirty="0"/>
              <a:t> Network Structure</a:t>
            </a:r>
          </a:p>
          <a:p>
            <a:pPr algn="ctr"/>
            <a:endParaRPr lang="en-CA" sz="2000" dirty="0"/>
          </a:p>
          <a:p>
            <a:pPr algn="ctr"/>
            <a:r>
              <a:rPr lang="en-CA" sz="2000" b="1" u="sng" dirty="0"/>
              <a:t>Procedure</a:t>
            </a:r>
          </a:p>
          <a:p>
            <a:pPr algn="ctr"/>
            <a:r>
              <a:rPr lang="en-CA" sz="2000" dirty="0"/>
              <a:t>Unsupervised identification of important features in the variation of the network over time</a:t>
            </a:r>
          </a:p>
          <a:p>
            <a:pPr algn="ctr"/>
            <a:endParaRPr lang="en-CA" sz="2000" dirty="0"/>
          </a:p>
          <a:p>
            <a:pPr algn="ctr"/>
            <a:r>
              <a:rPr lang="en-CA" sz="2000" b="1" u="sng" dirty="0"/>
              <a:t>Analytical Method</a:t>
            </a:r>
          </a:p>
          <a:p>
            <a:pPr algn="ctr"/>
            <a:r>
              <a:rPr lang="en-CA" sz="2000" dirty="0"/>
              <a:t>Principal Component Analysis (PCA)</a:t>
            </a:r>
          </a:p>
          <a:p>
            <a:pPr marL="342900" indent="-342900">
              <a:buFont typeface="Arial" panose="020B0604020202020204" pitchFamily="34" charset="0"/>
              <a:buChar char="•"/>
            </a:pPr>
            <a:endParaRPr lang="en-CA" sz="2000" dirty="0"/>
          </a:p>
        </p:txBody>
      </p:sp>
      <p:pic>
        <p:nvPicPr>
          <p:cNvPr id="3" name="Picture 2"/>
          <p:cNvPicPr>
            <a:picLocks noChangeAspect="1"/>
          </p:cNvPicPr>
          <p:nvPr/>
        </p:nvPicPr>
        <p:blipFill rotWithShape="1">
          <a:blip r:embed="rId5"/>
          <a:srcRect l="20093" t="34153" r="19289" b="31815"/>
          <a:stretch/>
        </p:blipFill>
        <p:spPr>
          <a:xfrm>
            <a:off x="8113218" y="4539127"/>
            <a:ext cx="3518704" cy="1111169"/>
          </a:xfrm>
          <a:prstGeom prst="rect">
            <a:avLst/>
          </a:prstGeom>
          <a:effectLst>
            <a:glow rad="101600">
              <a:schemeClr val="tx1">
                <a:alpha val="60000"/>
              </a:schemeClr>
            </a:glow>
            <a:outerShdw blurRad="152400" dist="317500" dir="5400000" sx="90000" sy="-19000" rotWithShape="0">
              <a:prstClr val="black">
                <a:alpha val="15000"/>
              </a:prstClr>
            </a:outerShdw>
          </a:effectLst>
          <a:scene3d>
            <a:camera prst="orthographicFront"/>
            <a:lightRig rig="threePt" dir="t"/>
          </a:scene3d>
          <a:sp3d>
            <a:bevelT/>
          </a:sp3d>
        </p:spPr>
      </p:pic>
      <p:sp>
        <p:nvSpPr>
          <p:cNvPr id="17" name="Footer Placeholder 5"/>
          <p:cNvSpPr>
            <a:spLocks noGrp="1"/>
          </p:cNvSpPr>
          <p:nvPr>
            <p:ph type="ftr" sz="quarter" idx="11"/>
          </p:nvPr>
        </p:nvSpPr>
        <p:spPr>
          <a:xfrm>
            <a:off x="685801" y="6327775"/>
            <a:ext cx="7827659" cy="377825"/>
          </a:xfrm>
        </p:spPr>
        <p:txBody>
          <a:bodyPr/>
          <a:lstStyle/>
          <a:p>
            <a:r>
              <a:rPr lang="en-US" sz="1600" dirty="0">
                <a:solidFill>
                  <a:schemeClr val="bg1"/>
                </a:solidFill>
              </a:rPr>
              <a:t>[1], [2], [10]</a:t>
            </a:r>
          </a:p>
        </p:txBody>
      </p:sp>
    </p:spTree>
    <p:extLst>
      <p:ext uri="{BB962C8B-B14F-4D97-AF65-F5344CB8AC3E}">
        <p14:creationId xmlns:p14="http://schemas.microsoft.com/office/powerpoint/2010/main" val="272818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4950" dirty="0"/>
              <a:t>The end</a:t>
            </a:r>
          </a:p>
        </p:txBody>
      </p:sp>
      <p:sp>
        <p:nvSpPr>
          <p:cNvPr id="4" name="Subtitle 3"/>
          <p:cNvSpPr>
            <a:spLocks noGrp="1"/>
          </p:cNvSpPr>
          <p:nvPr>
            <p:ph type="subTitle" idx="1"/>
          </p:nvPr>
        </p:nvSpPr>
        <p:spPr/>
        <p:txBody>
          <a:bodyPr/>
          <a:lstStyle/>
          <a:p>
            <a:r>
              <a:rPr lang="en-CA" dirty="0"/>
              <a:t>Questions?</a:t>
            </a:r>
          </a:p>
        </p:txBody>
      </p:sp>
    </p:spTree>
    <p:extLst>
      <p:ext uri="{BB962C8B-B14F-4D97-AF65-F5344CB8AC3E}">
        <p14:creationId xmlns:p14="http://schemas.microsoft.com/office/powerpoint/2010/main" val="51723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9.0 References p.1</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14</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4493538"/>
          </a:xfrm>
          <a:prstGeom prst="rect">
            <a:avLst/>
          </a:prstGeom>
          <a:noFill/>
        </p:spPr>
        <p:txBody>
          <a:bodyPr wrap="square" rtlCol="0">
            <a:spAutoFit/>
          </a:bodyPr>
          <a:lstStyle/>
          <a:p>
            <a:r>
              <a:rPr lang="en-CA" sz="2000" dirty="0">
                <a:latin typeface="Calibri (Body)"/>
              </a:rPr>
              <a:t>[1] </a:t>
            </a:r>
            <a:r>
              <a:rPr lang="en-US" sz="2000" dirty="0">
                <a:latin typeface="Calibri (Body)"/>
              </a:rPr>
              <a:t>Kondor, Daniel, et al. “Inferring the Interplay between Network Structure and Market Effects in Bitcoin.” New Journal of Physics, vol. 16, no. 12, Feb. 2014, p. 125003., doi:10.1088/1367-2630/16/12/125003</a:t>
            </a:r>
          </a:p>
          <a:p>
            <a:r>
              <a:rPr lang="en-US" sz="2000" dirty="0">
                <a:latin typeface="Calibri (Body)"/>
              </a:rPr>
              <a:t>[2] </a:t>
            </a:r>
            <a:r>
              <a:rPr lang="en-US" sz="2000" dirty="0" err="1"/>
              <a:t>UofT</a:t>
            </a:r>
            <a:r>
              <a:rPr lang="en-US" sz="2000" dirty="0"/>
              <a:t> Logo. Digital image. </a:t>
            </a:r>
            <a:r>
              <a:rPr lang="en-US" sz="2000" i="1" dirty="0"/>
              <a:t>Wikipedia</a:t>
            </a:r>
            <a:r>
              <a:rPr lang="en-US" sz="2000" dirty="0"/>
              <a:t>. Wikimedia Foundation, 21 Feb. 2017. Web. 3 Apr. 2017. &lt;https://en.wikipedia.org/wiki/File:UofT_Logo.svg&gt;.</a:t>
            </a:r>
            <a:endParaRPr lang="en-CA" sz="2000" dirty="0">
              <a:latin typeface="Calibri (Body)"/>
            </a:endParaRPr>
          </a:p>
          <a:p>
            <a:r>
              <a:rPr lang="en-CA" sz="2000" dirty="0">
                <a:latin typeface="Calibri (Body)"/>
              </a:rPr>
              <a:t>[3] </a:t>
            </a:r>
            <a:r>
              <a:rPr lang="en-US" sz="2000" dirty="0"/>
              <a:t>"Bitcoin Block Reward Halving Countdown." </a:t>
            </a:r>
            <a:r>
              <a:rPr lang="en-US" sz="2000" i="1" dirty="0"/>
              <a:t>Bitcoin Block Reward Halving Countdown</a:t>
            </a:r>
            <a:r>
              <a:rPr lang="en-US" sz="2000" dirty="0"/>
              <a:t>. </a:t>
            </a:r>
            <a:r>
              <a:rPr lang="en-US" sz="2000" dirty="0" err="1"/>
              <a:t>N.p</a:t>
            </a:r>
            <a:r>
              <a:rPr lang="en-US" sz="2000" dirty="0"/>
              <a:t>., </a:t>
            </a:r>
            <a:r>
              <a:rPr lang="en-US" sz="2000" dirty="0" err="1"/>
              <a:t>n.d.</a:t>
            </a:r>
            <a:r>
              <a:rPr lang="en-US" sz="2000" dirty="0"/>
              <a:t> Web. 03 Apr. 2017. &lt;http://www.bitcoinblockhalf.com/&gt;.</a:t>
            </a:r>
          </a:p>
          <a:p>
            <a:r>
              <a:rPr lang="en-US" sz="2000" dirty="0"/>
              <a:t>[4] Bitcoin Logo. Digital image. </a:t>
            </a:r>
            <a:r>
              <a:rPr lang="en-US" sz="2000" i="1" dirty="0"/>
              <a:t>Bitcoin</a:t>
            </a:r>
            <a:r>
              <a:rPr lang="en-US" sz="2000" dirty="0"/>
              <a:t>. Bitcoin Project, </a:t>
            </a:r>
            <a:r>
              <a:rPr lang="en-US" sz="2000" dirty="0" err="1"/>
              <a:t>n.d.</a:t>
            </a:r>
            <a:r>
              <a:rPr lang="en-US" sz="2000" dirty="0"/>
              <a:t> Web. 3 Apr. 2017. &lt;https://bitcoin.org/img/icons/opengraph.png&gt;.</a:t>
            </a:r>
          </a:p>
          <a:p>
            <a:r>
              <a:rPr lang="en-US" sz="2000" dirty="0"/>
              <a:t>[5] "What Is Bitcoin?" </a:t>
            </a:r>
            <a:r>
              <a:rPr lang="en-US" sz="2000" i="1" dirty="0" err="1"/>
              <a:t>CoinDesk</a:t>
            </a:r>
            <a:r>
              <a:rPr lang="en-US" sz="2000" dirty="0"/>
              <a:t>. </a:t>
            </a:r>
            <a:r>
              <a:rPr lang="en-US" sz="2000" dirty="0" err="1"/>
              <a:t>N.p</a:t>
            </a:r>
            <a:r>
              <a:rPr lang="en-US" sz="2000" dirty="0"/>
              <a:t>., 28 Aug. 2015. Web. 3 Apr. 2017. &lt;http://www.coindesk.com/information/what-is-bitcoin/&gt;.</a:t>
            </a:r>
          </a:p>
          <a:p>
            <a:r>
              <a:rPr lang="en-US" sz="2000" dirty="0"/>
              <a:t>[6] "Newest '</a:t>
            </a:r>
            <a:r>
              <a:rPr lang="en-US" sz="2000" dirty="0" err="1"/>
              <a:t>bitcoind</a:t>
            </a:r>
            <a:r>
              <a:rPr lang="en-US" sz="2000" dirty="0"/>
              <a:t>' Questions." </a:t>
            </a:r>
            <a:r>
              <a:rPr lang="en-US" sz="2000" i="1" dirty="0"/>
              <a:t>Newest '</a:t>
            </a:r>
            <a:r>
              <a:rPr lang="en-US" sz="2000" i="1" dirty="0" err="1"/>
              <a:t>bitcoind</a:t>
            </a:r>
            <a:r>
              <a:rPr lang="en-US" sz="2000" i="1" dirty="0"/>
              <a:t>' Questions</a:t>
            </a:r>
            <a:r>
              <a:rPr lang="en-US" sz="2000" dirty="0"/>
              <a:t>. Stack Exchange, </a:t>
            </a:r>
            <a:r>
              <a:rPr lang="en-US" sz="2000" dirty="0" err="1"/>
              <a:t>n.d.</a:t>
            </a:r>
            <a:r>
              <a:rPr lang="en-US" sz="2000" dirty="0"/>
              <a:t> Web. 3 Apr. 2017. &lt;http://bitcoin.stackexchange.com/questions/tagged/bitcoind&gt;.</a:t>
            </a:r>
          </a:p>
          <a:p>
            <a:endParaRPr lang="en-US" sz="2000" dirty="0">
              <a:latin typeface="Calibri (Body)"/>
            </a:endParaRPr>
          </a:p>
        </p:txBody>
      </p:sp>
      <p:pic>
        <p:nvPicPr>
          <p:cNvPr id="15" name="Picture 14"/>
          <p:cNvPicPr>
            <a:picLocks noChangeAspect="1"/>
          </p:cNvPicPr>
          <p:nvPr/>
        </p:nvPicPr>
        <p:blipFill>
          <a:blip r:embed="rId4"/>
          <a:stretch>
            <a:fillRect/>
          </a:stretch>
        </p:blipFill>
        <p:spPr>
          <a:xfrm>
            <a:off x="10264596" y="6152444"/>
            <a:ext cx="1510220" cy="705556"/>
          </a:xfrm>
          <a:prstGeom prst="rect">
            <a:avLst/>
          </a:prstGeom>
        </p:spPr>
      </p:pic>
      <p:sp>
        <p:nvSpPr>
          <p:cNvPr id="10" name="Footer Placeholder 5"/>
          <p:cNvSpPr>
            <a:spLocks noGrp="1"/>
          </p:cNvSpPr>
          <p:nvPr>
            <p:ph type="ftr" sz="quarter" idx="11"/>
          </p:nvPr>
        </p:nvSpPr>
        <p:spPr>
          <a:xfrm>
            <a:off x="685801" y="6327775"/>
            <a:ext cx="7827659" cy="377825"/>
          </a:xfrm>
        </p:spPr>
        <p:txBody>
          <a:bodyPr/>
          <a:lstStyle/>
          <a:p>
            <a:r>
              <a:rPr lang="en-US" sz="1600" dirty="0">
                <a:solidFill>
                  <a:schemeClr val="bg1"/>
                </a:solidFill>
              </a:rPr>
              <a:t>[2]</a:t>
            </a:r>
          </a:p>
        </p:txBody>
      </p:sp>
    </p:spTree>
    <p:extLst>
      <p:ext uri="{BB962C8B-B14F-4D97-AF65-F5344CB8AC3E}">
        <p14:creationId xmlns:p14="http://schemas.microsoft.com/office/powerpoint/2010/main" val="3065388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9.0 References p.2</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15</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4401205"/>
          </a:xfrm>
          <a:prstGeom prst="rect">
            <a:avLst/>
          </a:prstGeom>
          <a:noFill/>
        </p:spPr>
        <p:txBody>
          <a:bodyPr wrap="square" rtlCol="0">
            <a:spAutoFit/>
          </a:bodyPr>
          <a:lstStyle/>
          <a:p>
            <a:r>
              <a:rPr lang="en-US" sz="2000" dirty="0"/>
              <a:t>[7] "Section 5.3: Matrix Representation of Graphs." </a:t>
            </a:r>
            <a:r>
              <a:rPr lang="en-US" sz="2000" i="1" dirty="0"/>
              <a:t>Section 5.3: Matrix Representation of Graphs</a:t>
            </a:r>
            <a:r>
              <a:rPr lang="en-US" sz="2000" dirty="0"/>
              <a:t>. University of Arkansas, </a:t>
            </a:r>
            <a:r>
              <a:rPr lang="en-US" sz="2000" dirty="0" err="1"/>
              <a:t>n.d.</a:t>
            </a:r>
            <a:r>
              <a:rPr lang="en-US" sz="2000" dirty="0"/>
              <a:t> Web. 3 Apr. 2017. &lt;http://cpsc.ualr.edu/srini/DM/chapters/review5.3.html&gt;.</a:t>
            </a:r>
          </a:p>
          <a:p>
            <a:r>
              <a:rPr lang="en-US" sz="2000" dirty="0"/>
              <a:t>[8] Abdi, </a:t>
            </a:r>
            <a:r>
              <a:rPr lang="en-US" sz="2000" dirty="0" err="1"/>
              <a:t>Herve</a:t>
            </a:r>
            <a:r>
              <a:rPr lang="en-US" sz="2000" dirty="0"/>
              <a:t>, and Lynne J. Williams. "Principal Component Analysis." </a:t>
            </a:r>
            <a:r>
              <a:rPr lang="en-US" sz="2000" i="1" dirty="0"/>
              <a:t>Introduction to Securitization</a:t>
            </a:r>
            <a:r>
              <a:rPr lang="en-US" sz="2000" dirty="0"/>
              <a:t> (2011): 1-12. </a:t>
            </a:r>
            <a:r>
              <a:rPr lang="en-US" sz="2000" i="1" dirty="0"/>
              <a:t>Semantic Scholar</a:t>
            </a:r>
            <a:r>
              <a:rPr lang="en-US" sz="2000" dirty="0"/>
              <a:t>. Wiley Interdisciplinary Reviews: Computational Statistics, 2010. Web. 3 Apr. 2017. &lt;https://pdfs.semanticscholar.org/53b9/966a0333c9c9198cdf03efc073e991647c12.pdf&gt;.</a:t>
            </a:r>
          </a:p>
          <a:p>
            <a:r>
              <a:rPr lang="en-US" sz="2000" dirty="0"/>
              <a:t>[9] "Making Sense of Principal Component Analysis, Eigenvectors &amp; Eigenvalues." </a:t>
            </a:r>
            <a:r>
              <a:rPr lang="en-US" sz="2000" i="1" dirty="0" err="1"/>
              <a:t>Pca</a:t>
            </a:r>
            <a:r>
              <a:rPr lang="en-US" sz="2000" i="1" dirty="0"/>
              <a:t> - Making Sense of Principal Component Analysis, Eigenvectors &amp; Eigenvalues - Cross Validated</a:t>
            </a:r>
            <a:r>
              <a:rPr lang="en-US" sz="2000" dirty="0"/>
              <a:t>. Stack Exchange, </a:t>
            </a:r>
            <a:r>
              <a:rPr lang="en-US" sz="2000" dirty="0" err="1"/>
              <a:t>n.d.</a:t>
            </a:r>
            <a:r>
              <a:rPr lang="en-US" sz="2000" dirty="0"/>
              <a:t> Web. 04 Apr. 2017. &lt;http://stats.stackexchange.com/questions/2691/making-sense-of-principal-component-analysis-eigenvectors-eigenvalues&gt;.</a:t>
            </a:r>
          </a:p>
          <a:p>
            <a:r>
              <a:rPr lang="en-US" sz="2000" dirty="0"/>
              <a:t>[10] </a:t>
            </a:r>
            <a:r>
              <a:rPr lang="en-US" sz="2000" dirty="0" err="1"/>
              <a:t>Ethereum</a:t>
            </a:r>
            <a:r>
              <a:rPr lang="en-US" sz="2000" dirty="0"/>
              <a:t> Logo. Digital image. </a:t>
            </a:r>
            <a:r>
              <a:rPr lang="en-US" sz="2000" i="1" dirty="0" err="1"/>
              <a:t>Ethereum</a:t>
            </a:r>
            <a:r>
              <a:rPr lang="en-US" sz="2000" dirty="0"/>
              <a:t>. </a:t>
            </a:r>
            <a:r>
              <a:rPr lang="en-US" sz="2000" dirty="0" err="1"/>
              <a:t>N.p</a:t>
            </a:r>
            <a:r>
              <a:rPr lang="en-US" sz="2000" dirty="0"/>
              <a:t>., </a:t>
            </a:r>
            <a:r>
              <a:rPr lang="en-US" sz="2000" dirty="0" err="1"/>
              <a:t>n.d.</a:t>
            </a:r>
            <a:r>
              <a:rPr lang="en-US" sz="2000" dirty="0"/>
              <a:t> Web. 3 Apr. 2017. &lt;https://www.ethereum.org/images/logos/ETHEREUM-LOGO_LANDSCAPE_Black.png&gt;.</a:t>
            </a:r>
          </a:p>
          <a:p>
            <a:endParaRPr lang="en-US" sz="2000" dirty="0">
              <a:latin typeface="Calibri (Body)"/>
            </a:endParaRPr>
          </a:p>
        </p:txBody>
      </p:sp>
      <p:pic>
        <p:nvPicPr>
          <p:cNvPr id="15" name="Picture 14"/>
          <p:cNvPicPr>
            <a:picLocks noChangeAspect="1"/>
          </p:cNvPicPr>
          <p:nvPr/>
        </p:nvPicPr>
        <p:blipFill>
          <a:blip r:embed="rId4"/>
          <a:stretch>
            <a:fillRect/>
          </a:stretch>
        </p:blipFill>
        <p:spPr>
          <a:xfrm>
            <a:off x="10264596" y="6152444"/>
            <a:ext cx="1510220" cy="705556"/>
          </a:xfrm>
          <a:prstGeom prst="rect">
            <a:avLst/>
          </a:prstGeom>
        </p:spPr>
      </p:pic>
      <p:sp>
        <p:nvSpPr>
          <p:cNvPr id="10" name="Footer Placeholder 5"/>
          <p:cNvSpPr>
            <a:spLocks noGrp="1"/>
          </p:cNvSpPr>
          <p:nvPr>
            <p:ph type="ftr" sz="quarter" idx="11"/>
          </p:nvPr>
        </p:nvSpPr>
        <p:spPr>
          <a:xfrm>
            <a:off x="685801" y="6327775"/>
            <a:ext cx="7827659" cy="377825"/>
          </a:xfrm>
        </p:spPr>
        <p:txBody>
          <a:bodyPr/>
          <a:lstStyle/>
          <a:p>
            <a:r>
              <a:rPr lang="en-US" sz="1600" dirty="0">
                <a:solidFill>
                  <a:schemeClr val="bg1"/>
                </a:solidFill>
              </a:rPr>
              <a:t>[2]</a:t>
            </a:r>
          </a:p>
        </p:txBody>
      </p:sp>
    </p:spTree>
    <p:extLst>
      <p:ext uri="{BB962C8B-B14F-4D97-AF65-F5344CB8AC3E}">
        <p14:creationId xmlns:p14="http://schemas.microsoft.com/office/powerpoint/2010/main" val="386968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Presentation overview</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2</a:t>
            </a:fld>
            <a:endParaRPr lang="en-US" sz="1200" dirty="0">
              <a:solidFill>
                <a:schemeClr val="bg1"/>
              </a:solidFill>
            </a:endParaRPr>
          </a:p>
        </p:txBody>
      </p:sp>
      <p:sp>
        <p:nvSpPr>
          <p:cNvPr id="14" name="TextBox 13"/>
          <p:cNvSpPr txBox="1"/>
          <p:nvPr/>
        </p:nvSpPr>
        <p:spPr>
          <a:xfrm>
            <a:off x="935871" y="1117600"/>
            <a:ext cx="7212706" cy="4770537"/>
          </a:xfrm>
          <a:prstGeom prst="rect">
            <a:avLst/>
          </a:prstGeom>
          <a:noFill/>
        </p:spPr>
        <p:txBody>
          <a:bodyPr wrap="square" rtlCol="0">
            <a:spAutoFit/>
          </a:bodyPr>
          <a:lstStyle/>
          <a:p>
            <a:r>
              <a:rPr lang="en-CA" sz="2400" dirty="0"/>
              <a:t>1.0 Paper Overview</a:t>
            </a:r>
          </a:p>
          <a:p>
            <a:r>
              <a:rPr lang="en-CA" sz="2400" dirty="0"/>
              <a:t>2.0 Bitcoin Background Information</a:t>
            </a:r>
          </a:p>
          <a:p>
            <a:r>
              <a:rPr lang="en-CA" sz="2400" dirty="0"/>
              <a:t>3.0 Methodology</a:t>
            </a:r>
          </a:p>
          <a:p>
            <a:r>
              <a:rPr lang="en-CA" sz="2400" dirty="0"/>
              <a:t>4.0 Data Mining</a:t>
            </a:r>
          </a:p>
          <a:p>
            <a:r>
              <a:rPr lang="en-CA" sz="2400" dirty="0"/>
              <a:t>5.0 Extracting the core network</a:t>
            </a:r>
          </a:p>
          <a:p>
            <a:r>
              <a:rPr lang="en-CA" sz="2400" dirty="0"/>
              <a:t>6.0 Detecting Structural Changes</a:t>
            </a:r>
          </a:p>
          <a:p>
            <a:r>
              <a:rPr lang="en-CA" sz="2400" dirty="0"/>
              <a:t>	6.1 Daily Snapshots: Weighted Adjacency Matrix</a:t>
            </a:r>
          </a:p>
          <a:p>
            <a:r>
              <a:rPr lang="en-CA" sz="2400" dirty="0"/>
              <a:t>	6.2 Principal Component Analysis (PCA) </a:t>
            </a:r>
          </a:p>
          <a:p>
            <a:r>
              <a:rPr lang="en-CA" sz="2400" dirty="0"/>
              <a:t>7.0 Key Results</a:t>
            </a:r>
          </a:p>
          <a:p>
            <a:r>
              <a:rPr lang="en-CA" sz="2400" dirty="0"/>
              <a:t>8.0 Relation to MIE1512H Research Project</a:t>
            </a:r>
          </a:p>
          <a:p>
            <a:r>
              <a:rPr lang="en-CA" sz="2400" dirty="0"/>
              <a:t>9.0 References</a:t>
            </a:r>
          </a:p>
          <a:p>
            <a:endParaRPr lang="en-CA" sz="2000" dirty="0"/>
          </a:p>
          <a:p>
            <a:endParaRPr lang="en-CA" sz="2000" dirty="0"/>
          </a:p>
        </p:txBody>
      </p:sp>
      <p:pic>
        <p:nvPicPr>
          <p:cNvPr id="8" name="Picture 7"/>
          <p:cNvPicPr>
            <a:picLocks noChangeAspect="1"/>
          </p:cNvPicPr>
          <p:nvPr/>
        </p:nvPicPr>
        <p:blipFill>
          <a:blip r:embed="rId4"/>
          <a:stretch>
            <a:fillRect/>
          </a:stretch>
        </p:blipFill>
        <p:spPr>
          <a:xfrm>
            <a:off x="10264596" y="6152444"/>
            <a:ext cx="1510220" cy="705556"/>
          </a:xfrm>
          <a:prstGeom prst="rect">
            <a:avLst/>
          </a:prstGeom>
        </p:spPr>
      </p:pic>
      <p:sp>
        <p:nvSpPr>
          <p:cNvPr id="10" name="Footer Placeholder 5"/>
          <p:cNvSpPr>
            <a:spLocks noGrp="1"/>
          </p:cNvSpPr>
          <p:nvPr>
            <p:ph type="ftr" sz="quarter" idx="11"/>
          </p:nvPr>
        </p:nvSpPr>
        <p:spPr>
          <a:xfrm>
            <a:off x="685801" y="6327775"/>
            <a:ext cx="7827659" cy="377825"/>
          </a:xfrm>
        </p:spPr>
        <p:txBody>
          <a:bodyPr/>
          <a:lstStyle/>
          <a:p>
            <a:r>
              <a:rPr lang="en-US" sz="1600" dirty="0">
                <a:solidFill>
                  <a:schemeClr val="bg1"/>
                </a:solidFill>
              </a:rPr>
              <a:t>[2]</a:t>
            </a:r>
          </a:p>
        </p:txBody>
      </p:sp>
    </p:spTree>
    <p:extLst>
      <p:ext uri="{BB962C8B-B14F-4D97-AF65-F5344CB8AC3E}">
        <p14:creationId xmlns:p14="http://schemas.microsoft.com/office/powerpoint/2010/main" val="127480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1.0 Paper Overview</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3</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5724644"/>
          </a:xfrm>
          <a:prstGeom prst="rect">
            <a:avLst/>
          </a:prstGeom>
          <a:noFill/>
        </p:spPr>
        <p:txBody>
          <a:bodyPr wrap="square" rtlCol="0">
            <a:spAutoFit/>
          </a:bodyPr>
          <a:lstStyle/>
          <a:p>
            <a:pPr algn="ctr"/>
            <a:r>
              <a:rPr lang="en-CA" sz="2400" b="1" u="sng" dirty="0"/>
              <a:t>Research Question</a:t>
            </a:r>
          </a:p>
          <a:p>
            <a:pPr algn="ctr"/>
            <a:r>
              <a:rPr lang="en-CA" sz="2400" dirty="0"/>
              <a:t>“Aim to identify relevant changes in network structure over time and to uncover the relation of network structure and macroeconomic indicators of the system”</a:t>
            </a:r>
          </a:p>
          <a:p>
            <a:endParaRPr lang="en-CA" dirty="0"/>
          </a:p>
          <a:p>
            <a:pPr algn="ctr"/>
            <a:r>
              <a:rPr lang="en-CA" sz="2400" b="1" u="sng" dirty="0"/>
              <a:t>Data</a:t>
            </a:r>
          </a:p>
          <a:p>
            <a:pPr algn="ctr"/>
            <a:r>
              <a:rPr lang="en-CA" sz="2400" dirty="0"/>
              <a:t>Bitcoin’s Transaction Network</a:t>
            </a:r>
          </a:p>
          <a:p>
            <a:pPr algn="ctr"/>
            <a:endParaRPr lang="en-CA" dirty="0"/>
          </a:p>
          <a:p>
            <a:pPr algn="ctr"/>
            <a:r>
              <a:rPr lang="en-CA" sz="2400" b="1" u="sng" dirty="0"/>
              <a:t>Procedure</a:t>
            </a:r>
          </a:p>
          <a:p>
            <a:pPr algn="ctr"/>
            <a:r>
              <a:rPr lang="en-CA" sz="2400" dirty="0"/>
              <a:t>Unsupervised identification of important features in the variation of the network over time</a:t>
            </a:r>
          </a:p>
          <a:p>
            <a:pPr algn="ctr"/>
            <a:endParaRPr lang="en-CA" dirty="0"/>
          </a:p>
          <a:p>
            <a:pPr algn="ctr"/>
            <a:r>
              <a:rPr lang="en-CA" sz="2400" b="1" u="sng" dirty="0"/>
              <a:t>Analytical Method</a:t>
            </a:r>
          </a:p>
          <a:p>
            <a:pPr algn="ctr"/>
            <a:r>
              <a:rPr lang="en-CA" sz="2400" dirty="0"/>
              <a:t>Principal Component Analysis (PCA)</a:t>
            </a:r>
          </a:p>
          <a:p>
            <a:endParaRPr lang="en-CA" dirty="0"/>
          </a:p>
          <a:p>
            <a:endParaRPr lang="en-CA" b="1" dirty="0"/>
          </a:p>
          <a:p>
            <a:endParaRPr lang="en-CA" dirty="0"/>
          </a:p>
          <a:p>
            <a:endParaRPr lang="en-CA" dirty="0"/>
          </a:p>
        </p:txBody>
      </p:sp>
      <p:pic>
        <p:nvPicPr>
          <p:cNvPr id="15" name="Picture 14"/>
          <p:cNvPicPr>
            <a:picLocks noChangeAspect="1"/>
          </p:cNvPicPr>
          <p:nvPr/>
        </p:nvPicPr>
        <p:blipFill>
          <a:blip r:embed="rId4"/>
          <a:stretch>
            <a:fillRect/>
          </a:stretch>
        </p:blipFill>
        <p:spPr>
          <a:xfrm>
            <a:off x="10264596" y="6152444"/>
            <a:ext cx="1510220" cy="705556"/>
          </a:xfrm>
          <a:prstGeom prst="rect">
            <a:avLst/>
          </a:prstGeom>
        </p:spPr>
      </p:pic>
      <p:sp>
        <p:nvSpPr>
          <p:cNvPr id="18" name="Footer Placeholder 5"/>
          <p:cNvSpPr txBox="1">
            <a:spLocks/>
          </p:cNvSpPr>
          <p:nvPr/>
        </p:nvSpPr>
        <p:spPr>
          <a:xfrm>
            <a:off x="685800" y="6313226"/>
            <a:ext cx="7827659" cy="3778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solidFill>
                  <a:schemeClr val="bg1"/>
                </a:solidFill>
              </a:rPr>
              <a:t>[1], [2]</a:t>
            </a:r>
          </a:p>
        </p:txBody>
      </p:sp>
    </p:spTree>
    <p:extLst>
      <p:ext uri="{BB962C8B-B14F-4D97-AF65-F5344CB8AC3E}">
        <p14:creationId xmlns:p14="http://schemas.microsoft.com/office/powerpoint/2010/main" val="175467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2.0 bitcoin background information</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4</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9578" y="1190266"/>
            <a:ext cx="10240128" cy="4985980"/>
          </a:xfrm>
          <a:prstGeom prst="rect">
            <a:avLst/>
          </a:prstGeom>
          <a:noFill/>
        </p:spPr>
        <p:txBody>
          <a:bodyPr wrap="square" rtlCol="0">
            <a:spAutoFit/>
          </a:bodyPr>
          <a:lstStyle/>
          <a:p>
            <a:pPr marL="285750" indent="-285750">
              <a:buFont typeface="Arial" panose="020B0604020202020204" pitchFamily="34" charset="0"/>
              <a:buChar char="•"/>
            </a:pPr>
            <a:r>
              <a:rPr lang="en-CA" sz="2400" dirty="0"/>
              <a:t>Digital currency</a:t>
            </a:r>
          </a:p>
          <a:p>
            <a:pPr marL="285750" indent="-285750">
              <a:buFont typeface="Arial" panose="020B0604020202020204" pitchFamily="34" charset="0"/>
              <a:buChar char="•"/>
            </a:pPr>
            <a:r>
              <a:rPr lang="en-CA" sz="2400" dirty="0"/>
              <a:t>Decentralized</a:t>
            </a:r>
          </a:p>
          <a:p>
            <a:pPr marL="742950" lvl="1" indent="-285750">
              <a:buFont typeface="Arial" panose="020B0604020202020204" pitchFamily="34" charset="0"/>
              <a:buChar char="•"/>
            </a:pPr>
            <a:r>
              <a:rPr lang="en-CA" sz="2400" dirty="0"/>
              <a:t>No central governing authority</a:t>
            </a:r>
          </a:p>
          <a:p>
            <a:pPr marL="285750" indent="-285750">
              <a:buFont typeface="Arial" panose="020B0604020202020204" pitchFamily="34" charset="0"/>
              <a:buChar char="•"/>
            </a:pPr>
            <a:r>
              <a:rPr lang="en-CA" sz="2400" dirty="0"/>
              <a:t>Finite Currency</a:t>
            </a:r>
          </a:p>
          <a:p>
            <a:pPr marL="742950" lvl="1" indent="-285750">
              <a:buFont typeface="Arial" panose="020B0604020202020204" pitchFamily="34" charset="0"/>
              <a:buChar char="•"/>
            </a:pPr>
            <a:r>
              <a:rPr lang="en-CA" sz="2400" dirty="0"/>
              <a:t>Bitcoins are produced via “mining”</a:t>
            </a:r>
          </a:p>
          <a:p>
            <a:pPr marL="742950" lvl="1" indent="-285750">
              <a:buFont typeface="Arial" panose="020B0604020202020204" pitchFamily="34" charset="0"/>
              <a:buChar char="•"/>
            </a:pPr>
            <a:r>
              <a:rPr lang="en-CA" sz="2400" dirty="0"/>
              <a:t>Mining rewards half every 210,000 blocks</a:t>
            </a:r>
          </a:p>
          <a:p>
            <a:pPr marL="285750" indent="-285750">
              <a:buFont typeface="Arial" panose="020B0604020202020204" pitchFamily="34" charset="0"/>
              <a:buChar char="•"/>
            </a:pPr>
            <a:r>
              <a:rPr lang="en-CA" sz="2400" dirty="0"/>
              <a:t>Transparent</a:t>
            </a:r>
          </a:p>
          <a:p>
            <a:pPr marL="742950" lvl="1" indent="-285750">
              <a:buFont typeface="Arial" panose="020B0604020202020204" pitchFamily="34" charset="0"/>
              <a:buChar char="•"/>
            </a:pPr>
            <a:r>
              <a:rPr lang="en-CA" sz="2400" dirty="0"/>
              <a:t>General ledger in the form of a Blockchain available to all users</a:t>
            </a:r>
          </a:p>
          <a:p>
            <a:pPr marL="285750" indent="-285750">
              <a:buFont typeface="Arial" panose="020B0604020202020204" pitchFamily="34" charset="0"/>
              <a:buChar char="•"/>
            </a:pPr>
            <a:r>
              <a:rPr lang="en-CA" sz="2400" dirty="0"/>
              <a:t>Anonymous users</a:t>
            </a:r>
          </a:p>
          <a:p>
            <a:pPr marL="742950" lvl="1" indent="-285750">
              <a:buFont typeface="Arial" panose="020B0604020202020204" pitchFamily="34" charset="0"/>
              <a:buChar char="•"/>
            </a:pPr>
            <a:r>
              <a:rPr lang="en-CA" sz="2400" dirty="0"/>
              <a:t>Bitcoin accounts are anonymous ‘addresses’</a:t>
            </a:r>
          </a:p>
          <a:p>
            <a:pPr marL="742950" lvl="1" indent="-285750">
              <a:buFont typeface="Arial" panose="020B0604020202020204" pitchFamily="34" charset="0"/>
              <a:buChar char="•"/>
            </a:pPr>
            <a:r>
              <a:rPr lang="en-CA" sz="2400" dirty="0"/>
              <a:t>Users can have multiple addresses to protect their identity</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endParaRPr lang="en-CA" dirty="0"/>
          </a:p>
        </p:txBody>
      </p:sp>
      <p:sp>
        <p:nvSpPr>
          <p:cNvPr id="10" name="Footer Placeholder 5"/>
          <p:cNvSpPr>
            <a:spLocks noGrp="1"/>
          </p:cNvSpPr>
          <p:nvPr>
            <p:ph type="ftr" sz="quarter" idx="11"/>
          </p:nvPr>
        </p:nvSpPr>
        <p:spPr>
          <a:xfrm>
            <a:off x="685801" y="6327775"/>
            <a:ext cx="7827659" cy="377825"/>
          </a:xfrm>
        </p:spPr>
        <p:txBody>
          <a:bodyPr/>
          <a:lstStyle/>
          <a:p>
            <a:r>
              <a:rPr lang="en-US" sz="1600" dirty="0">
                <a:solidFill>
                  <a:schemeClr val="bg1"/>
                </a:solidFill>
              </a:rPr>
              <a:t>[1], [2], [3], [4], [5]</a:t>
            </a:r>
          </a:p>
        </p:txBody>
      </p:sp>
      <p:pic>
        <p:nvPicPr>
          <p:cNvPr id="15" name="Picture 14"/>
          <p:cNvPicPr>
            <a:picLocks noChangeAspect="1"/>
          </p:cNvPicPr>
          <p:nvPr/>
        </p:nvPicPr>
        <p:blipFill>
          <a:blip r:embed="rId4"/>
          <a:stretch>
            <a:fillRect/>
          </a:stretch>
        </p:blipFill>
        <p:spPr>
          <a:xfrm>
            <a:off x="10264596" y="6152444"/>
            <a:ext cx="1510220" cy="705556"/>
          </a:xfrm>
          <a:prstGeom prst="rect">
            <a:avLst/>
          </a:prstGeom>
        </p:spPr>
      </p:pic>
      <p:pic>
        <p:nvPicPr>
          <p:cNvPr id="4" name="Picture 3"/>
          <p:cNvPicPr>
            <a:picLocks noChangeAspect="1"/>
          </p:cNvPicPr>
          <p:nvPr/>
        </p:nvPicPr>
        <p:blipFill>
          <a:blip r:embed="rId5"/>
          <a:stretch>
            <a:fillRect/>
          </a:stretch>
        </p:blipFill>
        <p:spPr>
          <a:xfrm>
            <a:off x="9792064" y="3769360"/>
            <a:ext cx="2115442" cy="2115442"/>
          </a:xfrm>
          <a:prstGeom prst="rect">
            <a:avLst/>
          </a:prstGeom>
        </p:spPr>
      </p:pic>
    </p:spTree>
    <p:extLst>
      <p:ext uri="{BB962C8B-B14F-4D97-AF65-F5344CB8AC3E}">
        <p14:creationId xmlns:p14="http://schemas.microsoft.com/office/powerpoint/2010/main" val="375409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3.0 Methodology</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5</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4154984"/>
          </a:xfrm>
          <a:prstGeom prst="rect">
            <a:avLst/>
          </a:prstGeom>
          <a:noFill/>
        </p:spPr>
        <p:txBody>
          <a:bodyPr wrap="square" rtlCol="0">
            <a:spAutoFit/>
          </a:bodyPr>
          <a:lstStyle/>
          <a:p>
            <a:r>
              <a:rPr lang="en-CA" sz="2400" b="1" dirty="0"/>
              <a:t>Using the Bitcoin transaction network,</a:t>
            </a:r>
          </a:p>
          <a:p>
            <a:pPr marL="342900" indent="-342900">
              <a:lnSpc>
                <a:spcPct val="200000"/>
              </a:lnSpc>
              <a:buAutoNum type="arabicPeriod"/>
            </a:pPr>
            <a:r>
              <a:rPr lang="en-CA" sz="2400" dirty="0"/>
              <a:t>Find the core network of the system</a:t>
            </a:r>
          </a:p>
          <a:p>
            <a:pPr marL="342900" indent="-342900">
              <a:lnSpc>
                <a:spcPct val="200000"/>
              </a:lnSpc>
              <a:buAutoNum type="arabicPeriod"/>
            </a:pPr>
            <a:r>
              <a:rPr lang="en-CA" sz="2400" dirty="0"/>
              <a:t>Construct daily snapshots of transactions for the core network</a:t>
            </a:r>
          </a:p>
          <a:p>
            <a:pPr marL="342900" indent="-342900">
              <a:lnSpc>
                <a:spcPct val="200000"/>
              </a:lnSpc>
              <a:buAutoNum type="arabicPeriod"/>
            </a:pPr>
            <a:r>
              <a:rPr lang="en-CA" sz="2400" dirty="0"/>
              <a:t>Combined the daily snapshots into a matrix</a:t>
            </a:r>
          </a:p>
          <a:p>
            <a:pPr marL="342900" indent="-342900">
              <a:lnSpc>
                <a:spcPct val="200000"/>
              </a:lnSpc>
              <a:buAutoNum type="arabicPeriod"/>
            </a:pPr>
            <a:r>
              <a:rPr lang="en-CA" sz="2400" dirty="0"/>
              <a:t>PCA to identify key features in the evolution of the network over time</a:t>
            </a:r>
          </a:p>
          <a:p>
            <a:pPr marL="342900" indent="-342900">
              <a:lnSpc>
                <a:spcPct val="200000"/>
              </a:lnSpc>
              <a:buAutoNum type="arabicPeriod"/>
            </a:pPr>
            <a:r>
              <a:rPr lang="en-CA" sz="2400" dirty="0"/>
              <a:t>Analyze the results</a:t>
            </a: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5" name="Footer Placeholder 5"/>
          <p:cNvSpPr>
            <a:spLocks noGrp="1"/>
          </p:cNvSpPr>
          <p:nvPr>
            <p:ph type="ftr" sz="quarter" idx="11"/>
          </p:nvPr>
        </p:nvSpPr>
        <p:spPr>
          <a:xfrm>
            <a:off x="685801" y="6327775"/>
            <a:ext cx="7827659" cy="377825"/>
          </a:xfrm>
        </p:spPr>
        <p:txBody>
          <a:bodyPr/>
          <a:lstStyle/>
          <a:p>
            <a:r>
              <a:rPr lang="en-US" sz="1600" dirty="0">
                <a:solidFill>
                  <a:schemeClr val="bg1"/>
                </a:solidFill>
              </a:rPr>
              <a:t>[1], [2]</a:t>
            </a:r>
          </a:p>
        </p:txBody>
      </p:sp>
    </p:spTree>
    <p:extLst>
      <p:ext uri="{BB962C8B-B14F-4D97-AF65-F5344CB8AC3E}">
        <p14:creationId xmlns:p14="http://schemas.microsoft.com/office/powerpoint/2010/main" val="174578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4.0 Data mining</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6</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4524315"/>
          </a:xfrm>
          <a:prstGeom prst="rect">
            <a:avLst/>
          </a:prstGeom>
          <a:noFill/>
        </p:spPr>
        <p:txBody>
          <a:bodyPr wrap="square" rtlCol="0">
            <a:spAutoFit/>
          </a:bodyPr>
          <a:lstStyle/>
          <a:p>
            <a:r>
              <a:rPr lang="en-CA" sz="2400" b="1" dirty="0"/>
              <a:t>Source</a:t>
            </a:r>
            <a:r>
              <a:rPr lang="en-CA" sz="2400" i="1" dirty="0"/>
              <a:t>: </a:t>
            </a:r>
            <a:r>
              <a:rPr lang="en-CA" sz="2400" i="1" dirty="0" err="1"/>
              <a:t>Bitcoind</a:t>
            </a:r>
            <a:endParaRPr lang="en-CA" sz="2400" i="1" dirty="0"/>
          </a:p>
          <a:p>
            <a:pPr marL="800100" lvl="1" indent="-342900">
              <a:buFont typeface="Arial" panose="020B0604020202020204" pitchFamily="34" charset="0"/>
              <a:buChar char="•"/>
            </a:pPr>
            <a:r>
              <a:rPr lang="en-CA" sz="2400" dirty="0"/>
              <a:t>Bitcoin Daemon</a:t>
            </a:r>
          </a:p>
          <a:p>
            <a:pPr marL="800100" lvl="1" indent="-342900">
              <a:buFont typeface="Arial" panose="020B0604020202020204" pitchFamily="34" charset="0"/>
              <a:buChar char="•"/>
            </a:pPr>
            <a:r>
              <a:rPr lang="en-CA" sz="2400" dirty="0"/>
              <a:t>Command-line interface for Bitcoin</a:t>
            </a:r>
          </a:p>
          <a:p>
            <a:pPr marL="800100" lvl="1" indent="-342900">
              <a:buFont typeface="Arial" panose="020B0604020202020204" pitchFamily="34" charset="0"/>
              <a:buChar char="•"/>
            </a:pPr>
            <a:endParaRPr lang="en-CA" sz="2400" dirty="0"/>
          </a:p>
          <a:p>
            <a:r>
              <a:rPr lang="en-CA" sz="2400" b="1" dirty="0"/>
              <a:t>Data</a:t>
            </a:r>
            <a:r>
              <a:rPr lang="en-CA" sz="2400" dirty="0"/>
              <a:t>: </a:t>
            </a:r>
          </a:p>
          <a:p>
            <a:pPr marL="800100" lvl="1" indent="-342900">
              <a:buFont typeface="Arial" panose="020B0604020202020204" pitchFamily="34" charset="0"/>
              <a:buChar char="•"/>
            </a:pPr>
            <a:r>
              <a:rPr lang="en-CA" sz="2400" dirty="0"/>
              <a:t>Entire list of transactions for 2012/2013 on March 3, 2014</a:t>
            </a:r>
          </a:p>
          <a:p>
            <a:pPr marL="800100" lvl="1" indent="-342900">
              <a:buFont typeface="Arial" panose="020B0604020202020204" pitchFamily="34" charset="0"/>
              <a:buChar char="•"/>
            </a:pPr>
            <a:endParaRPr lang="en-CA" sz="2400" dirty="0"/>
          </a:p>
          <a:p>
            <a:r>
              <a:rPr lang="en-CA" sz="2400" b="1" dirty="0"/>
              <a:t>Schema</a:t>
            </a:r>
            <a:r>
              <a:rPr lang="en-CA" sz="2400" dirty="0"/>
              <a:t>:</a:t>
            </a:r>
          </a:p>
          <a:p>
            <a:pPr marL="800100" lvl="1" indent="-342900">
              <a:buFont typeface="Arial" panose="020B0604020202020204" pitchFamily="34" charset="0"/>
              <a:buChar char="•"/>
            </a:pPr>
            <a:r>
              <a:rPr lang="en-CA" sz="2400" dirty="0"/>
              <a:t>Sending addresses</a:t>
            </a:r>
          </a:p>
          <a:p>
            <a:pPr marL="800100" lvl="1" indent="-342900">
              <a:buFont typeface="Arial" panose="020B0604020202020204" pitchFamily="34" charset="0"/>
              <a:buChar char="•"/>
            </a:pPr>
            <a:r>
              <a:rPr lang="en-CA" sz="2400" dirty="0"/>
              <a:t>Receiving addresses</a:t>
            </a:r>
          </a:p>
          <a:p>
            <a:pPr marL="800100" lvl="1" indent="-342900">
              <a:buFont typeface="Arial" panose="020B0604020202020204" pitchFamily="34" charset="0"/>
              <a:buChar char="•"/>
            </a:pPr>
            <a:r>
              <a:rPr lang="en-CA" sz="2400" dirty="0"/>
              <a:t>Value sent</a:t>
            </a:r>
          </a:p>
          <a:p>
            <a:pPr marL="800100" lvl="1" indent="-342900">
              <a:buFont typeface="Arial" panose="020B0604020202020204" pitchFamily="34" charset="0"/>
              <a:buChar char="•"/>
            </a:pPr>
            <a:r>
              <a:rPr lang="en-CA" sz="2400" dirty="0"/>
              <a:t>Time of transaction</a:t>
            </a: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5" name="Footer Placeholder 5"/>
          <p:cNvSpPr>
            <a:spLocks noGrp="1"/>
          </p:cNvSpPr>
          <p:nvPr>
            <p:ph type="ftr" sz="quarter" idx="11"/>
          </p:nvPr>
        </p:nvSpPr>
        <p:spPr>
          <a:xfrm>
            <a:off x="685801" y="6327775"/>
            <a:ext cx="7827659" cy="377825"/>
          </a:xfrm>
        </p:spPr>
        <p:txBody>
          <a:bodyPr/>
          <a:lstStyle/>
          <a:p>
            <a:r>
              <a:rPr lang="en-US" sz="1600" dirty="0">
                <a:solidFill>
                  <a:schemeClr val="bg1"/>
                </a:solidFill>
              </a:rPr>
              <a:t>[1], [2], [6]</a:t>
            </a:r>
          </a:p>
        </p:txBody>
      </p:sp>
    </p:spTree>
    <p:extLst>
      <p:ext uri="{BB962C8B-B14F-4D97-AF65-F5344CB8AC3E}">
        <p14:creationId xmlns:p14="http://schemas.microsoft.com/office/powerpoint/2010/main" val="187227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5.0 Extracting the core network</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7</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4893647"/>
          </a:xfrm>
          <a:prstGeom prst="rect">
            <a:avLst/>
          </a:prstGeom>
          <a:noFill/>
        </p:spPr>
        <p:txBody>
          <a:bodyPr wrap="square" rtlCol="0">
            <a:spAutoFit/>
          </a:bodyPr>
          <a:lstStyle/>
          <a:p>
            <a:r>
              <a:rPr lang="en-CA" sz="2400" b="1" dirty="0"/>
              <a:t>Contraction of graph</a:t>
            </a:r>
          </a:p>
          <a:p>
            <a:pPr marL="800100" lvl="1" indent="-342900">
              <a:buFont typeface="Arial" panose="020B0604020202020204" pitchFamily="34" charset="0"/>
              <a:buChar char="•"/>
            </a:pPr>
            <a:r>
              <a:rPr lang="en-CA" sz="2400" dirty="0"/>
              <a:t>Identify addresses belong to the same user using a simple heuristic method</a:t>
            </a:r>
          </a:p>
          <a:p>
            <a:endParaRPr lang="en-CA" sz="2400" b="1" dirty="0"/>
          </a:p>
          <a:p>
            <a:r>
              <a:rPr lang="en-CA" sz="2400" b="1" dirty="0"/>
              <a:t>Identify 2 active cores :</a:t>
            </a:r>
          </a:p>
          <a:p>
            <a:pPr marL="800100" lvl="1" indent="-342900">
              <a:buFont typeface="Arial" panose="020B0604020202020204" pitchFamily="34" charset="0"/>
              <a:buChar char="•"/>
            </a:pPr>
            <a:r>
              <a:rPr lang="en-CA" sz="2400" i="1" dirty="0"/>
              <a:t>Long Term (LT) Core</a:t>
            </a:r>
          </a:p>
          <a:p>
            <a:pPr marL="1257300" lvl="2" indent="-342900">
              <a:buFont typeface="Arial" panose="020B0604020202020204" pitchFamily="34" charset="0"/>
              <a:buChar char="•"/>
            </a:pPr>
            <a:r>
              <a:rPr lang="en-CA" sz="2400" i="1" dirty="0"/>
              <a:t>&gt;100 individual transactions</a:t>
            </a:r>
          </a:p>
          <a:p>
            <a:pPr marL="1257300" lvl="2" indent="-342900">
              <a:buFont typeface="Arial" panose="020B0604020202020204" pitchFamily="34" charset="0"/>
              <a:buChar char="•"/>
            </a:pPr>
            <a:r>
              <a:rPr lang="en-CA" sz="2400" i="1" dirty="0"/>
              <a:t>&gt;60 days</a:t>
            </a:r>
          </a:p>
          <a:p>
            <a:pPr marL="800100" lvl="1" indent="-342900">
              <a:buFont typeface="Arial" panose="020B0604020202020204" pitchFamily="34" charset="0"/>
              <a:buChar char="•"/>
            </a:pPr>
            <a:r>
              <a:rPr lang="en-CA" sz="2400" i="1" dirty="0"/>
              <a:t>All Users (AU) Core</a:t>
            </a:r>
          </a:p>
          <a:p>
            <a:pPr marL="1257300" lvl="2" indent="-342900">
              <a:buFont typeface="Arial" panose="020B0604020202020204" pitchFamily="34" charset="0"/>
              <a:buChar char="•"/>
            </a:pPr>
            <a:r>
              <a:rPr lang="en-CA" sz="2400" i="1" dirty="0"/>
              <a:t>2000 most active users</a:t>
            </a:r>
          </a:p>
          <a:p>
            <a:pPr lvl="1"/>
            <a:endParaRPr lang="en-CA" sz="2400" i="1" dirty="0"/>
          </a:p>
          <a:p>
            <a:r>
              <a:rPr lang="en-CA" sz="2400" b="1" dirty="0"/>
              <a:t>Exclusions</a:t>
            </a:r>
          </a:p>
          <a:p>
            <a:pPr marL="800100" lvl="1" indent="-342900">
              <a:buFont typeface="Arial" panose="020B0604020202020204" pitchFamily="34" charset="0"/>
              <a:buChar char="•"/>
            </a:pPr>
            <a:r>
              <a:rPr lang="en-CA" sz="2400" dirty="0"/>
              <a:t>Users associated with the Satoshi gambling site</a:t>
            </a:r>
          </a:p>
        </p:txBody>
      </p:sp>
      <p:sp>
        <p:nvSpPr>
          <p:cNvPr id="8" name="Footer Placeholder 5"/>
          <p:cNvSpPr>
            <a:spLocks noGrp="1"/>
          </p:cNvSpPr>
          <p:nvPr>
            <p:ph type="ftr" sz="quarter" idx="11"/>
          </p:nvPr>
        </p:nvSpPr>
        <p:spPr>
          <a:xfrm>
            <a:off x="685801" y="6327775"/>
            <a:ext cx="7827659" cy="377825"/>
          </a:xfrm>
        </p:spPr>
        <p:txBody>
          <a:bodyPr/>
          <a:lstStyle/>
          <a:p>
            <a:r>
              <a:rPr lang="en-US" sz="1600" dirty="0">
                <a:solidFill>
                  <a:schemeClr val="bg1"/>
                </a:solidFill>
              </a:rPr>
              <a:t>[1], [2]</a:t>
            </a:r>
          </a:p>
        </p:txBody>
      </p:sp>
    </p:spTree>
    <p:extLst>
      <p:ext uri="{BB962C8B-B14F-4D97-AF65-F5344CB8AC3E}">
        <p14:creationId xmlns:p14="http://schemas.microsoft.com/office/powerpoint/2010/main" val="337207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6.0 detecting structural changes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8</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5693866"/>
          </a:xfrm>
          <a:prstGeom prst="rect">
            <a:avLst/>
          </a:prstGeom>
          <a:noFill/>
        </p:spPr>
        <p:txBody>
          <a:bodyPr wrap="square" rtlCol="0">
            <a:spAutoFit/>
          </a:bodyPr>
          <a:lstStyle/>
          <a:p>
            <a:r>
              <a:rPr lang="en-CA" sz="2400" b="1" dirty="0"/>
              <a:t>Goal:</a:t>
            </a:r>
          </a:p>
          <a:p>
            <a:pPr marL="800100" lvl="1" indent="-342900">
              <a:buFont typeface="Arial" panose="020B0604020202020204" pitchFamily="34" charset="0"/>
              <a:buChar char="•"/>
            </a:pPr>
            <a:r>
              <a:rPr lang="en-CA" sz="2400" dirty="0"/>
              <a:t>Compare successive </a:t>
            </a:r>
            <a:r>
              <a:rPr lang="en-CA" sz="2400" i="1" dirty="0"/>
              <a:t>daily</a:t>
            </a:r>
            <a:r>
              <a:rPr lang="en-CA" sz="2400" dirty="0"/>
              <a:t> </a:t>
            </a:r>
            <a:r>
              <a:rPr lang="en-CA" sz="2400" i="1" dirty="0"/>
              <a:t>snapshots</a:t>
            </a:r>
            <a:r>
              <a:rPr lang="en-CA" sz="2400" dirty="0"/>
              <a:t> of the active core with PCA to extract import changes in the graph structure</a:t>
            </a:r>
          </a:p>
          <a:p>
            <a:pPr marL="800100" lvl="1" indent="-342900">
              <a:buFont typeface="Arial" panose="020B0604020202020204" pitchFamily="34" charset="0"/>
              <a:buChar char="•"/>
            </a:pPr>
            <a:endParaRPr lang="en-CA" sz="2400" dirty="0"/>
          </a:p>
          <a:p>
            <a:r>
              <a:rPr lang="en-CA" sz="2400" b="1" dirty="0"/>
              <a:t>Daily Snapshot: </a:t>
            </a:r>
          </a:p>
          <a:p>
            <a:pPr marL="800100" lvl="1" indent="-342900">
              <a:buFont typeface="Arial" panose="020B0604020202020204" pitchFamily="34" charset="0"/>
              <a:buChar char="•"/>
            </a:pPr>
            <a:r>
              <a:rPr lang="en-CA" sz="2400" dirty="0"/>
              <a:t>A weighted adjacency graph, where the weight of a link is equal to the number of transactions that occurred between node u and v.</a:t>
            </a:r>
          </a:p>
          <a:p>
            <a:endParaRPr lang="en-CA" sz="2400" dirty="0"/>
          </a:p>
          <a:p>
            <a:r>
              <a:rPr lang="en-CA" sz="2400" b="1" dirty="0"/>
              <a:t>Technique</a:t>
            </a:r>
            <a:r>
              <a:rPr lang="en-CA" sz="2400" dirty="0"/>
              <a:t>: </a:t>
            </a:r>
          </a:p>
          <a:p>
            <a:pPr marL="800100" lvl="1" indent="-342900">
              <a:buFont typeface="Arial" panose="020B0604020202020204" pitchFamily="34" charset="0"/>
              <a:buChar char="•"/>
            </a:pPr>
            <a:r>
              <a:rPr lang="en-CA" sz="2400" dirty="0"/>
              <a:t>PCA to determine significant basis vectors on a matrix of concatenated daily snapshots</a:t>
            </a:r>
            <a:endParaRPr lang="en-CA" sz="2400" b="1" dirty="0"/>
          </a:p>
          <a:p>
            <a:endParaRPr lang="en-CA" sz="2000" b="1" dirty="0"/>
          </a:p>
          <a:p>
            <a:endParaRPr lang="en-CA" sz="2000" b="1" dirty="0"/>
          </a:p>
          <a:p>
            <a:endParaRPr lang="en-CA" sz="2000" dirty="0"/>
          </a:p>
          <a:p>
            <a:endParaRPr lang="en-CA" sz="2000" dirty="0"/>
          </a:p>
          <a:p>
            <a:endParaRPr lang="en-CA" sz="2000" dirty="0"/>
          </a:p>
        </p:txBody>
      </p:sp>
      <p:sp>
        <p:nvSpPr>
          <p:cNvPr id="8" name="Footer Placeholder 5"/>
          <p:cNvSpPr>
            <a:spLocks noGrp="1"/>
          </p:cNvSpPr>
          <p:nvPr>
            <p:ph type="ftr" sz="quarter" idx="11"/>
          </p:nvPr>
        </p:nvSpPr>
        <p:spPr>
          <a:xfrm>
            <a:off x="685801" y="6327775"/>
            <a:ext cx="7827659" cy="377825"/>
          </a:xfrm>
        </p:spPr>
        <p:txBody>
          <a:bodyPr/>
          <a:lstStyle/>
          <a:p>
            <a:r>
              <a:rPr lang="en-US" sz="1600" dirty="0">
                <a:solidFill>
                  <a:schemeClr val="bg1"/>
                </a:solidFill>
              </a:rPr>
              <a:t>[1], [2]</a:t>
            </a:r>
          </a:p>
        </p:txBody>
      </p:sp>
    </p:spTree>
    <p:extLst>
      <p:ext uri="{BB962C8B-B14F-4D97-AF65-F5344CB8AC3E}">
        <p14:creationId xmlns:p14="http://schemas.microsoft.com/office/powerpoint/2010/main" val="277846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6.1 Daily Snapshot: Weighted adjacency matrix</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9</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4799390" cy="6022161"/>
          </a:xfrm>
          <a:prstGeom prst="rect">
            <a:avLst/>
          </a:prstGeom>
          <a:noFill/>
        </p:spPr>
        <p:txBody>
          <a:bodyPr wrap="square" rtlCol="0">
            <a:spAutoFit/>
          </a:bodyPr>
          <a:lstStyle/>
          <a:p>
            <a:pPr marL="342900" indent="-342900">
              <a:spcAft>
                <a:spcPts val="1000"/>
              </a:spcAft>
              <a:buClr>
                <a:schemeClr val="tx1"/>
              </a:buClr>
              <a:buSzPct val="100000"/>
              <a:buFont typeface="Arial"/>
              <a:buChar char="•"/>
            </a:pPr>
            <a:r>
              <a:rPr lang="en-US" sz="2800" dirty="0"/>
              <a:t>Weighted adjacency graph</a:t>
            </a:r>
          </a:p>
          <a:p>
            <a:pPr marL="342900" indent="-342900">
              <a:spcAft>
                <a:spcPts val="1000"/>
              </a:spcAft>
              <a:buClr>
                <a:schemeClr val="tx1"/>
              </a:buClr>
              <a:buSzPct val="100000"/>
              <a:buFont typeface="Arial"/>
              <a:buChar char="•"/>
            </a:pPr>
            <a:r>
              <a:rPr lang="en-US" sz="2800" dirty="0"/>
              <a:t>Weight: Number of transactions between users (nodes)</a:t>
            </a:r>
          </a:p>
          <a:p>
            <a:pPr marL="342900" indent="-342900">
              <a:spcAft>
                <a:spcPts val="1000"/>
              </a:spcAft>
              <a:buClr>
                <a:schemeClr val="tx1"/>
              </a:buClr>
              <a:buSzPct val="100000"/>
              <a:buFont typeface="Arial"/>
              <a:buChar char="•"/>
            </a:pPr>
            <a:r>
              <a:rPr lang="en-US" sz="2800" dirty="0"/>
              <a:t>Rearrange each daily snapshot into vectors </a:t>
            </a:r>
          </a:p>
          <a:p>
            <a:pPr marL="342900" indent="-342900">
              <a:spcAft>
                <a:spcPts val="1000"/>
              </a:spcAft>
              <a:buClr>
                <a:schemeClr val="tx1"/>
              </a:buClr>
              <a:buSzPct val="100000"/>
              <a:buFont typeface="Arial"/>
              <a:buChar char="•"/>
            </a:pPr>
            <a:r>
              <a:rPr lang="en-US" sz="2800" dirty="0"/>
              <a:t>Concatenate all daily snapshot vectors into a matrix</a:t>
            </a:r>
          </a:p>
          <a:p>
            <a:endParaRPr lang="en-CA" sz="2000" b="1" dirty="0"/>
          </a:p>
          <a:p>
            <a:endParaRPr lang="en-CA" sz="2000" b="1" dirty="0"/>
          </a:p>
          <a:p>
            <a:endParaRPr lang="en-CA" sz="2000" dirty="0"/>
          </a:p>
          <a:p>
            <a:endParaRPr lang="en-CA" sz="2000" dirty="0"/>
          </a:p>
          <a:p>
            <a:endParaRPr lang="en-CA" sz="2000" dirty="0"/>
          </a:p>
        </p:txBody>
      </p:sp>
      <p:pic>
        <p:nvPicPr>
          <p:cNvPr id="8" name="Picture 7"/>
          <p:cNvPicPr>
            <a:picLocks noChangeAspect="1"/>
          </p:cNvPicPr>
          <p:nvPr/>
        </p:nvPicPr>
        <p:blipFill>
          <a:blip r:embed="rId5"/>
          <a:stretch>
            <a:fillRect/>
          </a:stretch>
        </p:blipFill>
        <p:spPr>
          <a:xfrm>
            <a:off x="5816104" y="2110302"/>
            <a:ext cx="5815818" cy="26668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4" name="Footer Placeholder 5"/>
          <p:cNvSpPr>
            <a:spLocks noGrp="1"/>
          </p:cNvSpPr>
          <p:nvPr>
            <p:ph type="ftr" sz="quarter" idx="11"/>
          </p:nvPr>
        </p:nvSpPr>
        <p:spPr>
          <a:xfrm>
            <a:off x="685801" y="6327775"/>
            <a:ext cx="7827659" cy="377825"/>
          </a:xfrm>
        </p:spPr>
        <p:txBody>
          <a:bodyPr/>
          <a:lstStyle/>
          <a:p>
            <a:r>
              <a:rPr lang="en-US" sz="1600" dirty="0">
                <a:solidFill>
                  <a:schemeClr val="bg1"/>
                </a:solidFill>
              </a:rPr>
              <a:t>[1], [2], [7]</a:t>
            </a:r>
          </a:p>
        </p:txBody>
      </p:sp>
    </p:spTree>
    <p:extLst>
      <p:ext uri="{BB962C8B-B14F-4D97-AF65-F5344CB8AC3E}">
        <p14:creationId xmlns:p14="http://schemas.microsoft.com/office/powerpoint/2010/main" val="1248841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3236</TotalTime>
  <Words>1760</Words>
  <Application>Microsoft Office PowerPoint</Application>
  <PresentationFormat>Widescreen</PresentationFormat>
  <Paragraphs>254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 (Body)</vt:lpstr>
      <vt:lpstr>Arial</vt:lpstr>
      <vt:lpstr>Calibri</vt:lpstr>
      <vt:lpstr>Calibri Light</vt:lpstr>
      <vt:lpstr>Celestial</vt:lpstr>
      <vt:lpstr>Inferring the interplay between network structure and market effects in bitcoin</vt:lpstr>
      <vt:lpstr>Presentation overview</vt:lpstr>
      <vt:lpstr>1.0 Paper Overview</vt:lpstr>
      <vt:lpstr>2.0 bitcoin background information</vt:lpstr>
      <vt:lpstr>3.0 Methodology</vt:lpstr>
      <vt:lpstr>4.0 Data mining</vt:lpstr>
      <vt:lpstr>5.0 Extracting the core network</vt:lpstr>
      <vt:lpstr>6.0 detecting structural changes</vt:lpstr>
      <vt:lpstr>6.1 Daily Snapshot: Weighted adjacency matrix</vt:lpstr>
      <vt:lpstr>6.2 Principal component analysis (PCA)</vt:lpstr>
      <vt:lpstr>7.0 key Results</vt:lpstr>
      <vt:lpstr>8.0 relation to mie1512H research project</vt:lpstr>
      <vt:lpstr>The end</vt:lpstr>
      <vt:lpstr>9.0 References p.1</vt:lpstr>
      <vt:lpstr>9.0 References p.2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Warren Truss Analysis</dc:title>
  <dc:creator>Sanjif Rajaratnam</dc:creator>
  <cp:lastModifiedBy>Sanjif Rajaratnam</cp:lastModifiedBy>
  <cp:revision>188</cp:revision>
  <dcterms:created xsi:type="dcterms:W3CDTF">2015-11-25T01:08:40Z</dcterms:created>
  <dcterms:modified xsi:type="dcterms:W3CDTF">2017-04-04T18:03:06Z</dcterms:modified>
</cp:coreProperties>
</file>