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2" r:id="rId1"/>
  </p:sldMasterIdLst>
  <p:notesMasterIdLst>
    <p:notesMasterId r:id="rId26"/>
  </p:notesMasterIdLst>
  <p:handoutMasterIdLst>
    <p:handoutMasterId r:id="rId27"/>
  </p:handoutMasterIdLst>
  <p:sldIdLst>
    <p:sldId id="256" r:id="rId2"/>
    <p:sldId id="298" r:id="rId3"/>
    <p:sldId id="335" r:id="rId4"/>
    <p:sldId id="334" r:id="rId5"/>
    <p:sldId id="337" r:id="rId6"/>
    <p:sldId id="339" r:id="rId7"/>
    <p:sldId id="341" r:id="rId8"/>
    <p:sldId id="343" r:id="rId9"/>
    <p:sldId id="344" r:id="rId10"/>
    <p:sldId id="346" r:id="rId11"/>
    <p:sldId id="345" r:id="rId12"/>
    <p:sldId id="348" r:id="rId13"/>
    <p:sldId id="349" r:id="rId14"/>
    <p:sldId id="350" r:id="rId15"/>
    <p:sldId id="352" r:id="rId16"/>
    <p:sldId id="351" r:id="rId17"/>
    <p:sldId id="353" r:id="rId18"/>
    <p:sldId id="355" r:id="rId19"/>
    <p:sldId id="356" r:id="rId20"/>
    <p:sldId id="354" r:id="rId21"/>
    <p:sldId id="357" r:id="rId22"/>
    <p:sldId id="359" r:id="rId23"/>
    <p:sldId id="340" r:id="rId24"/>
    <p:sldId id="33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if Rajaratnam" initials="SR" lastIdx="1" clrIdx="0">
    <p:extLst>
      <p:ext uri="{19B8F6BF-5375-455C-9EA6-DF929625EA0E}">
        <p15:presenceInfo xmlns:p15="http://schemas.microsoft.com/office/powerpoint/2012/main" userId="18e023f6f26235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8434" autoAdjust="0"/>
  </p:normalViewPr>
  <p:slideViewPr>
    <p:cSldViewPr snapToGrid="0">
      <p:cViewPr>
        <p:scale>
          <a:sx n="66" d="100"/>
          <a:sy n="66" d="100"/>
        </p:scale>
        <p:origin x="1344" y="91"/>
      </p:cViewPr>
      <p:guideLst>
        <p:guide pos="3840"/>
        <p:guide pos="39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0F91E2-D5E8-4059-BD7B-1A24CC10B437}" type="datetimeFigureOut">
              <a:rPr lang="en-CA" smtClean="0"/>
              <a:t>2017-04-02</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2FAE-30E4-4552-AA4D-47F6DEFDF90B}" type="slidenum">
              <a:rPr lang="en-CA" smtClean="0"/>
              <a:t>‹#›</a:t>
            </a:fld>
            <a:endParaRPr lang="en-CA"/>
          </a:p>
        </p:txBody>
      </p:sp>
    </p:spTree>
    <p:extLst>
      <p:ext uri="{BB962C8B-B14F-4D97-AF65-F5344CB8AC3E}">
        <p14:creationId xmlns:p14="http://schemas.microsoft.com/office/powerpoint/2010/main" val="439256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14C08-6290-480B-BEA9-63276025D411}" type="datetimeFigureOut">
              <a:rPr lang="en-CA" smtClean="0"/>
              <a:t>2017-04-02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98859-8636-4793-AB41-B87E25EB3BE1}" type="slidenum">
              <a:rPr lang="en-CA" smtClean="0"/>
              <a:t>‹#›</a:t>
            </a:fld>
            <a:endParaRPr lang="en-CA"/>
          </a:p>
        </p:txBody>
      </p:sp>
    </p:spTree>
    <p:extLst>
      <p:ext uri="{BB962C8B-B14F-4D97-AF65-F5344CB8AC3E}">
        <p14:creationId xmlns:p14="http://schemas.microsoft.com/office/powerpoint/2010/main" val="412783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1</a:t>
            </a:fld>
            <a:endParaRPr lang="en-CA"/>
          </a:p>
        </p:txBody>
      </p:sp>
    </p:spTree>
    <p:extLst>
      <p:ext uri="{BB962C8B-B14F-4D97-AF65-F5344CB8AC3E}">
        <p14:creationId xmlns:p14="http://schemas.microsoft.com/office/powerpoint/2010/main" val="3944247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10</a:t>
            </a:fld>
            <a:endParaRPr lang="en-CA"/>
          </a:p>
        </p:txBody>
      </p:sp>
    </p:spTree>
    <p:extLst>
      <p:ext uri="{BB962C8B-B14F-4D97-AF65-F5344CB8AC3E}">
        <p14:creationId xmlns:p14="http://schemas.microsoft.com/office/powerpoint/2010/main" val="420515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11</a:t>
            </a:fld>
            <a:endParaRPr lang="en-CA"/>
          </a:p>
        </p:txBody>
      </p:sp>
    </p:spTree>
    <p:extLst>
      <p:ext uri="{BB962C8B-B14F-4D97-AF65-F5344CB8AC3E}">
        <p14:creationId xmlns:p14="http://schemas.microsoft.com/office/powerpoint/2010/main" val="215079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12</a:t>
            </a:fld>
            <a:endParaRPr lang="en-CA"/>
          </a:p>
        </p:txBody>
      </p:sp>
    </p:spTree>
    <p:extLst>
      <p:ext uri="{BB962C8B-B14F-4D97-AF65-F5344CB8AC3E}">
        <p14:creationId xmlns:p14="http://schemas.microsoft.com/office/powerpoint/2010/main" val="309087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13</a:t>
            </a:fld>
            <a:endParaRPr lang="en-CA"/>
          </a:p>
        </p:txBody>
      </p:sp>
    </p:spTree>
    <p:extLst>
      <p:ext uri="{BB962C8B-B14F-4D97-AF65-F5344CB8AC3E}">
        <p14:creationId xmlns:p14="http://schemas.microsoft.com/office/powerpoint/2010/main" val="2599627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14</a:t>
            </a:fld>
            <a:endParaRPr lang="en-CA"/>
          </a:p>
        </p:txBody>
      </p:sp>
    </p:spTree>
    <p:extLst>
      <p:ext uri="{BB962C8B-B14F-4D97-AF65-F5344CB8AC3E}">
        <p14:creationId xmlns:p14="http://schemas.microsoft.com/office/powerpoint/2010/main" val="1842312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15</a:t>
            </a:fld>
            <a:endParaRPr lang="en-CA"/>
          </a:p>
        </p:txBody>
      </p:sp>
    </p:spTree>
    <p:extLst>
      <p:ext uri="{BB962C8B-B14F-4D97-AF65-F5344CB8AC3E}">
        <p14:creationId xmlns:p14="http://schemas.microsoft.com/office/powerpoint/2010/main" val="162650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16</a:t>
            </a:fld>
            <a:endParaRPr lang="en-CA"/>
          </a:p>
        </p:txBody>
      </p:sp>
    </p:spTree>
    <p:extLst>
      <p:ext uri="{BB962C8B-B14F-4D97-AF65-F5344CB8AC3E}">
        <p14:creationId xmlns:p14="http://schemas.microsoft.com/office/powerpoint/2010/main" val="917789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17</a:t>
            </a:fld>
            <a:endParaRPr lang="en-CA"/>
          </a:p>
        </p:txBody>
      </p:sp>
    </p:spTree>
    <p:extLst>
      <p:ext uri="{BB962C8B-B14F-4D97-AF65-F5344CB8AC3E}">
        <p14:creationId xmlns:p14="http://schemas.microsoft.com/office/powerpoint/2010/main" val="926308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18</a:t>
            </a:fld>
            <a:endParaRPr lang="en-CA"/>
          </a:p>
        </p:txBody>
      </p:sp>
    </p:spTree>
    <p:extLst>
      <p:ext uri="{BB962C8B-B14F-4D97-AF65-F5344CB8AC3E}">
        <p14:creationId xmlns:p14="http://schemas.microsoft.com/office/powerpoint/2010/main" val="5175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19</a:t>
            </a:fld>
            <a:endParaRPr lang="en-CA"/>
          </a:p>
        </p:txBody>
      </p:sp>
    </p:spTree>
    <p:extLst>
      <p:ext uri="{BB962C8B-B14F-4D97-AF65-F5344CB8AC3E}">
        <p14:creationId xmlns:p14="http://schemas.microsoft.com/office/powerpoint/2010/main" val="189099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2</a:t>
            </a:fld>
            <a:endParaRPr lang="en-CA"/>
          </a:p>
        </p:txBody>
      </p:sp>
    </p:spTree>
    <p:extLst>
      <p:ext uri="{BB962C8B-B14F-4D97-AF65-F5344CB8AC3E}">
        <p14:creationId xmlns:p14="http://schemas.microsoft.com/office/powerpoint/2010/main" val="4213732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20</a:t>
            </a:fld>
            <a:endParaRPr lang="en-CA"/>
          </a:p>
        </p:txBody>
      </p:sp>
    </p:spTree>
    <p:extLst>
      <p:ext uri="{BB962C8B-B14F-4D97-AF65-F5344CB8AC3E}">
        <p14:creationId xmlns:p14="http://schemas.microsoft.com/office/powerpoint/2010/main" val="2159173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21</a:t>
            </a:fld>
            <a:endParaRPr lang="en-CA"/>
          </a:p>
        </p:txBody>
      </p:sp>
    </p:spTree>
    <p:extLst>
      <p:ext uri="{BB962C8B-B14F-4D97-AF65-F5344CB8AC3E}">
        <p14:creationId xmlns:p14="http://schemas.microsoft.com/office/powerpoint/2010/main" val="4147034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22</a:t>
            </a:fld>
            <a:endParaRPr lang="en-CA"/>
          </a:p>
        </p:txBody>
      </p:sp>
    </p:spTree>
    <p:extLst>
      <p:ext uri="{BB962C8B-B14F-4D97-AF65-F5344CB8AC3E}">
        <p14:creationId xmlns:p14="http://schemas.microsoft.com/office/powerpoint/2010/main" val="61268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23</a:t>
            </a:fld>
            <a:endParaRPr lang="en-CA"/>
          </a:p>
        </p:txBody>
      </p:sp>
    </p:spTree>
    <p:extLst>
      <p:ext uri="{BB962C8B-B14F-4D97-AF65-F5344CB8AC3E}">
        <p14:creationId xmlns:p14="http://schemas.microsoft.com/office/powerpoint/2010/main" val="4086348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24</a:t>
            </a:fld>
            <a:endParaRPr lang="en-CA"/>
          </a:p>
        </p:txBody>
      </p:sp>
    </p:spTree>
    <p:extLst>
      <p:ext uri="{BB962C8B-B14F-4D97-AF65-F5344CB8AC3E}">
        <p14:creationId xmlns:p14="http://schemas.microsoft.com/office/powerpoint/2010/main" val="100372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3</a:t>
            </a:fld>
            <a:endParaRPr lang="en-CA"/>
          </a:p>
        </p:txBody>
      </p:sp>
    </p:spTree>
    <p:extLst>
      <p:ext uri="{BB962C8B-B14F-4D97-AF65-F5344CB8AC3E}">
        <p14:creationId xmlns:p14="http://schemas.microsoft.com/office/powerpoint/2010/main" val="198898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4</a:t>
            </a:fld>
            <a:endParaRPr lang="en-CA"/>
          </a:p>
        </p:txBody>
      </p:sp>
    </p:spTree>
    <p:extLst>
      <p:ext uri="{BB962C8B-B14F-4D97-AF65-F5344CB8AC3E}">
        <p14:creationId xmlns:p14="http://schemas.microsoft.com/office/powerpoint/2010/main" val="58185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5</a:t>
            </a:fld>
            <a:endParaRPr lang="en-CA"/>
          </a:p>
        </p:txBody>
      </p:sp>
    </p:spTree>
    <p:extLst>
      <p:ext uri="{BB962C8B-B14F-4D97-AF65-F5344CB8AC3E}">
        <p14:creationId xmlns:p14="http://schemas.microsoft.com/office/powerpoint/2010/main" val="400968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6</a:t>
            </a:fld>
            <a:endParaRPr lang="en-CA"/>
          </a:p>
        </p:txBody>
      </p:sp>
    </p:spTree>
    <p:extLst>
      <p:ext uri="{BB962C8B-B14F-4D97-AF65-F5344CB8AC3E}">
        <p14:creationId xmlns:p14="http://schemas.microsoft.com/office/powerpoint/2010/main" val="134890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7</a:t>
            </a:fld>
            <a:endParaRPr lang="en-CA"/>
          </a:p>
        </p:txBody>
      </p:sp>
    </p:spTree>
    <p:extLst>
      <p:ext uri="{BB962C8B-B14F-4D97-AF65-F5344CB8AC3E}">
        <p14:creationId xmlns:p14="http://schemas.microsoft.com/office/powerpoint/2010/main" val="154901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8</a:t>
            </a:fld>
            <a:endParaRPr lang="en-CA"/>
          </a:p>
        </p:txBody>
      </p:sp>
    </p:spTree>
    <p:extLst>
      <p:ext uri="{BB962C8B-B14F-4D97-AF65-F5344CB8AC3E}">
        <p14:creationId xmlns:p14="http://schemas.microsoft.com/office/powerpoint/2010/main" val="4218636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9</a:t>
            </a:fld>
            <a:endParaRPr lang="en-CA"/>
          </a:p>
        </p:txBody>
      </p:sp>
    </p:spTree>
    <p:extLst>
      <p:ext uri="{BB962C8B-B14F-4D97-AF65-F5344CB8AC3E}">
        <p14:creationId xmlns:p14="http://schemas.microsoft.com/office/powerpoint/2010/main" val="3820338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16B9DC3-3FDA-4BF0-A9E3-B8C948DB5BE1}" type="datetime1">
              <a:rPr lang="en-US" smtClean="0"/>
              <a:t>4/2/2017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8824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98B62-764C-45E4-8F17-4082656A7370}" type="datetime1">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708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C7BCF-A34D-4CDB-A997-29E682C19CE7}"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38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892A-651B-4683-BBF5-A7E9EC677247}"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738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07B41-71A8-4B71-84A3-DA50DF83887F}"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529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87559-6D01-4691-80A1-B78B151308DD}"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331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AC94E-384C-4FE2-8CFD-2965D9C29AAD}"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151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4A070B-36D6-4E36-9CAF-89E01F51CC67}"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6230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28BD1-19CF-4968-A111-E6D5229776CC}"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36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67871-14A2-4039-8129-32B9D15BC95F}"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395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7A602-A45A-49D2-B9FC-F1DB40B1A9AD}" type="datetime1">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007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FC77B-7DFC-487F-9C32-FA1B4212CD33}" type="datetime1">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49126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A8EBE-2D79-458E-AC99-E23DDC76C657}" type="datetime1">
              <a:rPr lang="en-US" smtClean="0"/>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60932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82145-3460-40A9-B27F-81FE51633B8E}" type="datetime1">
              <a:rPr lang="en-US" smtClean="0"/>
              <a:t>4/2/2017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74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68BA5C3-7540-42CF-8BFA-408BD4B1C0B3}" type="datetime1">
              <a:rPr lang="en-US" smtClean="0"/>
              <a:t>4/2/2017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056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9566-B215-4227-AC56-E382CABC5881}" type="datetime1">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64624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1B58E-0686-44CB-9F84-202FBF960F01}" type="datetime1">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718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90000"/>
                <a:satMod val="150000"/>
                <a:lumMod val="160000"/>
              </a:schemeClr>
            </a:duotone>
            <a:lum/>
          </a:blip>
          <a:srcRect/>
          <a:stretch>
            <a:fillRect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131094-FC47-4958-969E-A651066AD8D7}" type="datetime1">
              <a:rPr lang="en-US" smtClean="0"/>
              <a:t>4/2/2017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5051245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pdfs.semanticscholar.org/53b9/966a0333c9c9198cdf03efc073e991647c12.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cpsc.ualr.edu/srini/DM/chapters/review5.3.html" TargetMode="Externa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coindesk.com/information/what-is-bitcoin/" TargetMode="External"/><Relationship Id="rId5" Type="http://schemas.openxmlformats.org/officeDocument/2006/relationships/hyperlink" Target="https://bitcoin.org/img/icons/opengraph.png" TargetMode="External"/><Relationship Id="rId4" Type="http://schemas.openxmlformats.org/officeDocument/2006/relationships/hyperlink" Target="http://www.bitcoinblockhalf.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oindesk.com/information/what-is-bitcoin/" TargetMode="External"/><Relationship Id="rId5" Type="http://schemas.openxmlformats.org/officeDocument/2006/relationships/hyperlink" Target="https://bitcoin.org/img/icons/opengraph.png" TargetMode="External"/><Relationship Id="rId4" Type="http://schemas.openxmlformats.org/officeDocument/2006/relationships/hyperlink" Target="http://www.bitcoinblockhalf.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6503" y="617896"/>
            <a:ext cx="10933622" cy="3269995"/>
          </a:xfrm>
        </p:spPr>
        <p:txBody>
          <a:bodyPr>
            <a:normAutofit/>
          </a:bodyPr>
          <a:lstStyle/>
          <a:p>
            <a:r>
              <a:rPr lang="en-CA" sz="4950" dirty="0"/>
              <a:t>Inferring the interplay between network structure and market effects in bitcoin</a:t>
            </a:r>
          </a:p>
        </p:txBody>
      </p:sp>
      <p:sp>
        <p:nvSpPr>
          <p:cNvPr id="3" name="Subtitle 2"/>
          <p:cNvSpPr>
            <a:spLocks noGrp="1"/>
          </p:cNvSpPr>
          <p:nvPr>
            <p:ph type="subTitle" idx="1"/>
          </p:nvPr>
        </p:nvSpPr>
        <p:spPr>
          <a:xfrm>
            <a:off x="3179428" y="3887891"/>
            <a:ext cx="7980697" cy="1880844"/>
          </a:xfrm>
        </p:spPr>
        <p:txBody>
          <a:bodyPr>
            <a:normAutofit/>
          </a:bodyPr>
          <a:lstStyle/>
          <a:p>
            <a:r>
              <a:rPr lang="en-CA" sz="2400" dirty="0"/>
              <a:t>New journal of physics 16 (2014)</a:t>
            </a:r>
          </a:p>
          <a:p>
            <a:r>
              <a:rPr lang="en-CA" dirty="0" err="1"/>
              <a:t>DáNiel</a:t>
            </a:r>
            <a:r>
              <a:rPr lang="en-CA" dirty="0"/>
              <a:t> </a:t>
            </a:r>
            <a:r>
              <a:rPr lang="en-CA" dirty="0" err="1"/>
              <a:t>kondor</a:t>
            </a:r>
            <a:r>
              <a:rPr lang="en-CA" dirty="0"/>
              <a:t>, </a:t>
            </a:r>
            <a:r>
              <a:rPr lang="en-CA" dirty="0" err="1"/>
              <a:t>istván</a:t>
            </a:r>
            <a:r>
              <a:rPr lang="en-CA" dirty="0"/>
              <a:t> </a:t>
            </a:r>
            <a:r>
              <a:rPr lang="en-CA" dirty="0" err="1"/>
              <a:t>csabai</a:t>
            </a:r>
            <a:r>
              <a:rPr lang="en-CA" dirty="0"/>
              <a:t>, </a:t>
            </a:r>
            <a:r>
              <a:rPr lang="en-CA" dirty="0" err="1"/>
              <a:t>jános</a:t>
            </a:r>
            <a:r>
              <a:rPr lang="en-CA" dirty="0"/>
              <a:t> </a:t>
            </a:r>
            <a:r>
              <a:rPr lang="en-CA" dirty="0" err="1"/>
              <a:t>szüle</a:t>
            </a:r>
            <a:r>
              <a:rPr lang="en-CA" dirty="0"/>
              <a:t>, </a:t>
            </a:r>
            <a:r>
              <a:rPr lang="en-CA" dirty="0" err="1"/>
              <a:t>márton</a:t>
            </a:r>
            <a:r>
              <a:rPr lang="en-CA" dirty="0"/>
              <a:t> </a:t>
            </a:r>
            <a:r>
              <a:rPr lang="en-CA" dirty="0" err="1"/>
              <a:t>pósfai</a:t>
            </a:r>
            <a:r>
              <a:rPr lang="en-CA" dirty="0"/>
              <a:t> &amp; </a:t>
            </a:r>
            <a:r>
              <a:rPr lang="en-CA" dirty="0" err="1"/>
              <a:t>gábor</a:t>
            </a:r>
            <a:r>
              <a:rPr lang="en-CA" dirty="0"/>
              <a:t> </a:t>
            </a:r>
            <a:r>
              <a:rPr lang="en-CA" dirty="0" err="1"/>
              <a:t>vattay</a:t>
            </a:r>
            <a:endParaRPr lang="en-CA" dirty="0"/>
          </a:p>
          <a:p>
            <a:endParaRPr lang="en-CA" dirty="0"/>
          </a:p>
          <a:p>
            <a:r>
              <a:rPr lang="en-CA" dirty="0"/>
              <a:t>BY: Sanjif </a:t>
            </a:r>
            <a:r>
              <a:rPr lang="en-CA" dirty="0" err="1"/>
              <a:t>rajaratnam</a:t>
            </a:r>
            <a:endParaRPr lang="en-CA" dirty="0"/>
          </a:p>
        </p:txBody>
      </p:sp>
    </p:spTree>
    <p:extLst>
      <p:ext uri="{BB962C8B-B14F-4D97-AF65-F5344CB8AC3E}">
        <p14:creationId xmlns:p14="http://schemas.microsoft.com/office/powerpoint/2010/main" val="159867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89752" y="2014474"/>
            <a:ext cx="6095593" cy="26668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p:cNvPicPr>
            <a:picLocks noChangeAspect="1"/>
          </p:cNvPicPr>
          <p:nvPr/>
        </p:nvPicPr>
        <p:blipFill>
          <a:blip r:embed="rId5"/>
          <a:stretch>
            <a:fillRect/>
          </a:stretch>
        </p:blipFill>
        <p:spPr>
          <a:xfrm>
            <a:off x="10264596" y="6152444"/>
            <a:ext cx="1510220" cy="705556"/>
          </a:xfrm>
          <a:prstGeom prst="rect">
            <a:avLst/>
          </a:prstGeom>
        </p:spPr>
      </p:pic>
      <p:sp>
        <p:nvSpPr>
          <p:cNvPr id="11" name="Title 10"/>
          <p:cNvSpPr>
            <a:spLocks noGrp="1"/>
          </p:cNvSpPr>
          <p:nvPr>
            <p:ph type="title"/>
          </p:nvPr>
        </p:nvSpPr>
        <p:spPr>
          <a:xfrm>
            <a:off x="825909" y="808055"/>
            <a:ext cx="3979205" cy="1453363"/>
          </a:xfrm>
        </p:spPr>
        <p:txBody>
          <a:bodyPr vert="horz" lIns="91440" tIns="45720" rIns="91440" bIns="45720" rtlCol="0" anchor="ctr">
            <a:normAutofit/>
          </a:bodyPr>
          <a:lstStyle/>
          <a:p>
            <a:r>
              <a:rPr lang="en-US" dirty="0"/>
              <a:t>6.1</a:t>
            </a:r>
            <a:br>
              <a:rPr lang="en-US" dirty="0"/>
            </a:br>
            <a:r>
              <a:rPr lang="en-US" dirty="0"/>
              <a:t>daily snapshots</a:t>
            </a:r>
          </a:p>
        </p:txBody>
      </p:sp>
      <p:sp>
        <p:nvSpPr>
          <p:cNvPr id="13" name="Slide Number Placeholder 12"/>
          <p:cNvSpPr>
            <a:spLocks noGrp="1"/>
          </p:cNvSpPr>
          <p:nvPr>
            <p:ph type="sldNum" sz="quarter" idx="12"/>
          </p:nvPr>
        </p:nvSpPr>
        <p:spPr>
          <a:xfrm>
            <a:off x="10266060" y="5870575"/>
            <a:ext cx="551167" cy="377825"/>
          </a:xfrm>
        </p:spPr>
        <p:txBody>
          <a:bodyPr vert="horz" lIns="91440" tIns="45720" rIns="91440" bIns="45720" rtlCol="0" anchor="ctr">
            <a:normAutofit/>
          </a:bodyPr>
          <a:lstStyle/>
          <a:p>
            <a:pPr defTabSz="914400"/>
            <a:fld id="{D57F1E4F-1CFF-5643-939E-02111984F565}" type="slidenum">
              <a:rPr lang="en-US" smtClean="0"/>
              <a:pPr defTabSz="914400"/>
              <a:t>10</a:t>
            </a:fld>
            <a:endParaRPr lang="en-US"/>
          </a:p>
        </p:txBody>
      </p:sp>
      <p:sp>
        <p:nvSpPr>
          <p:cNvPr id="16" name="TextBox 15"/>
          <p:cNvSpPr txBox="1"/>
          <p:nvPr/>
        </p:nvSpPr>
        <p:spPr>
          <a:xfrm>
            <a:off x="802178" y="3288792"/>
            <a:ext cx="4002936" cy="2770695"/>
          </a:xfrm>
          <a:prstGeom prst="rect">
            <a:avLst/>
          </a:prstGeom>
        </p:spPr>
        <p:txBody>
          <a:bodyPr vert="horz" lIns="91440" tIns="45720" rIns="91440" bIns="45720" rtlCol="0" anchor="ctr">
            <a:normAutofit fontScale="55000" lnSpcReduction="20000"/>
          </a:bodyPr>
          <a:lstStyle/>
          <a:p>
            <a:pPr marL="342900" indent="-342900">
              <a:spcAft>
                <a:spcPts val="1000"/>
              </a:spcAft>
              <a:buClr>
                <a:schemeClr val="tx1"/>
              </a:buClr>
              <a:buSzPct val="100000"/>
              <a:buFont typeface="Arial"/>
              <a:buChar char="•"/>
            </a:pPr>
            <a:r>
              <a:rPr lang="en-US" sz="2900" dirty="0"/>
              <a:t>Construct a weighted network, where the weight of a link is equal to the number of transactions that occurred between node u and v. </a:t>
            </a:r>
          </a:p>
          <a:p>
            <a:pPr marL="342900" indent="-342900">
              <a:spcAft>
                <a:spcPts val="1000"/>
              </a:spcAft>
              <a:buClr>
                <a:schemeClr val="tx1"/>
              </a:buClr>
              <a:buSzPct val="100000"/>
              <a:buFont typeface="Arial"/>
              <a:buChar char="•"/>
            </a:pPr>
            <a:r>
              <a:rPr lang="en-US" sz="2900" dirty="0"/>
              <a:t>Each daily snapshot is weighted adjacency graph:</a:t>
            </a:r>
          </a:p>
          <a:p>
            <a:pPr marL="342900" indent="-342900">
              <a:spcAft>
                <a:spcPts val="1000"/>
              </a:spcAft>
              <a:buClr>
                <a:schemeClr val="tx1"/>
              </a:buClr>
              <a:buSzPct val="100000"/>
              <a:buFont typeface="Arial"/>
              <a:buChar char="•"/>
            </a:pPr>
            <a:r>
              <a:rPr lang="en-US" sz="2900" dirty="0"/>
              <a:t>Rearrange into vectors and concatenate all daily snapshot vectors into a matrix</a:t>
            </a:r>
          </a:p>
          <a:p>
            <a:pPr marL="342900" indent="-342900">
              <a:spcAft>
                <a:spcPts val="1000"/>
              </a:spcAft>
              <a:buClr>
                <a:schemeClr val="tx1"/>
              </a:buClr>
              <a:buSzPct val="100000"/>
              <a:buFont typeface="Arial"/>
              <a:buChar char="•"/>
            </a:pPr>
            <a:r>
              <a:rPr lang="en-US" sz="2900" dirty="0"/>
              <a:t>Perform Singular Value Decomposition on the constructed matrix</a:t>
            </a:r>
          </a:p>
          <a:p>
            <a:pPr marL="342900" indent="-342900">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endParaRPr lang="en-US" b="1" dirty="0"/>
          </a:p>
          <a:p>
            <a:pPr>
              <a:spcAft>
                <a:spcPts val="1000"/>
              </a:spcAft>
              <a:buClr>
                <a:schemeClr val="tx1"/>
              </a:buClr>
              <a:buSzPct val="100000"/>
              <a:buFont typeface="Arial"/>
              <a:buChar char="•"/>
            </a:pPr>
            <a:endParaRPr lang="en-US" b="1" dirty="0"/>
          </a:p>
          <a:p>
            <a:pPr>
              <a:spcAft>
                <a:spcPts val="1000"/>
              </a:spcAft>
              <a:buClr>
                <a:schemeClr val="tx1"/>
              </a:buClr>
              <a:buSzPct val="100000"/>
              <a:buFont typeface="Arial"/>
              <a:buChar char="•"/>
            </a:pPr>
            <a:endParaRPr lang="en-US" b="1" dirty="0"/>
          </a:p>
          <a:p>
            <a:pPr>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endParaRPr lang="en-US" dirty="0"/>
          </a:p>
        </p:txBody>
      </p:sp>
      <p:sp>
        <p:nvSpPr>
          <p:cNvPr id="12" name="Footer Placeholder 5"/>
          <p:cNvSpPr>
            <a:spLocks noGrp="1"/>
          </p:cNvSpPr>
          <p:nvPr>
            <p:ph type="ftr" sz="quarter" idx="11"/>
          </p:nvPr>
        </p:nvSpPr>
        <p:spPr>
          <a:xfrm>
            <a:off x="685801" y="6327775"/>
            <a:ext cx="7827659"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292135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6.2 Principal component analysis (PCA)</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11</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770137" y="1163734"/>
                <a:ext cx="10240128" cy="8710077"/>
              </a:xfrm>
              <a:prstGeom prst="rect">
                <a:avLst/>
              </a:prstGeom>
              <a:noFill/>
            </p:spPr>
            <p:txBody>
              <a:bodyPr wrap="square" rtlCol="0">
                <a:spAutoFit/>
              </a:bodyPr>
              <a:lstStyle/>
              <a:p>
                <a:pPr marL="342900" indent="-342900">
                  <a:buFont typeface="Arial" panose="020B0604020202020204" pitchFamily="34" charset="0"/>
                  <a:buChar char="•"/>
                </a:pPr>
                <a:r>
                  <a:rPr lang="en-CA" sz="2000" dirty="0"/>
                  <a:t>Dimensionality Reduction</a:t>
                </a:r>
              </a:p>
              <a:p>
                <a:pPr marL="342900" indent="-342900">
                  <a:buFont typeface="Arial" panose="020B0604020202020204" pitchFamily="34" charset="0"/>
                  <a:buChar char="•"/>
                </a:pPr>
                <a:r>
                  <a:rPr lang="en-CA" sz="2000" dirty="0"/>
                  <a:t>Multivariate statistic technique</a:t>
                </a:r>
              </a:p>
              <a:p>
                <a:pPr marL="342900" indent="-342900">
                  <a:buFont typeface="Arial" panose="020B0604020202020204" pitchFamily="34" charset="0"/>
                  <a:buChar char="•"/>
                </a:pPr>
                <a:r>
                  <a:rPr lang="en-CA" sz="2000" dirty="0"/>
                  <a:t>Preprocessed such that the mean of every column is 0</a:t>
                </a:r>
              </a:p>
              <a:p>
                <a:pPr marL="342900" indent="-342900">
                  <a:buFont typeface="Arial" panose="020B0604020202020204" pitchFamily="34" charset="0"/>
                  <a:buChar char="•"/>
                </a:pPr>
                <a:r>
                  <a:rPr lang="en-CA" sz="2000" dirty="0"/>
                  <a:t>Customary to standardize each variable to unit norm: Divide by square root of all the squared elements of this variable</a:t>
                </a:r>
              </a:p>
              <a:p>
                <a:pPr marL="342900" indent="-342900">
                  <a:buFont typeface="Arial" panose="020B0604020202020204" pitchFamily="34" charset="0"/>
                  <a:buChar char="•"/>
                </a:pPr>
                <a:r>
                  <a:rPr lang="en-CA" sz="2000" dirty="0"/>
                  <a:t>Choose basis vectors to maximize covariance along one axes</a:t>
                </a:r>
              </a:p>
              <a:p>
                <a:pPr marL="342900" indent="-342900">
                  <a:buFont typeface="Arial" panose="020B0604020202020204" pitchFamily="34" charset="0"/>
                  <a:buChar char="•"/>
                </a:pPr>
                <a:r>
                  <a:rPr lang="en-CA" sz="2000" dirty="0"/>
                  <a:t>Represent information as a set of orthogonal variables known as principal components</a:t>
                </a:r>
              </a:p>
              <a:p>
                <a:pPr marL="342900" indent="-342900">
                  <a:buFont typeface="Arial" panose="020B0604020202020204" pitchFamily="34" charset="0"/>
                  <a:buChar char="•"/>
                </a:pPr>
                <a:r>
                  <a:rPr lang="en-CA" sz="2000" dirty="0"/>
                  <a:t>Matrix decomposed via Singular Value Decomposition (SVD)</a:t>
                </a:r>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𝑈</m:t>
                    </m:r>
                    <m:r>
                      <m:rPr>
                        <m:sty m:val="p"/>
                      </m:rPr>
                      <a:rPr lang="en-US" sz="2000" b="0" i="0" smtClean="0">
                        <a:latin typeface="Cambria Math" panose="02040503050406030204" pitchFamily="18" charset="0"/>
                      </a:rPr>
                      <m:t>Σ</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𝑇</m:t>
                        </m:r>
                      </m:sup>
                    </m:sSup>
                  </m:oMath>
                </a14:m>
                <a:endParaRPr lang="en-CA" sz="2000" dirty="0"/>
              </a:p>
              <a:p>
                <a:pPr marL="342900" indent="-342900">
                  <a:buFont typeface="Arial" panose="020B0604020202020204" pitchFamily="34" charset="0"/>
                  <a:buChar char="•"/>
                </a:pPr>
                <a:r>
                  <a:rPr lang="en-CA" sz="2000" dirty="0"/>
                  <a:t>Goal of PCA: </a:t>
                </a:r>
              </a:p>
              <a:p>
                <a:pPr marL="800100" lvl="1" indent="-342900">
                  <a:buFont typeface="Arial" panose="020B0604020202020204" pitchFamily="34" charset="0"/>
                  <a:buChar char="•"/>
                </a:pPr>
                <a:r>
                  <a:rPr lang="en-CA" sz="2000" dirty="0"/>
                  <a:t>Extract the most important information from the data table</a:t>
                </a:r>
              </a:p>
              <a:p>
                <a:pPr marL="800100" lvl="1" indent="-342900">
                  <a:buFont typeface="Arial" panose="020B0604020202020204" pitchFamily="34" charset="0"/>
                  <a:buChar char="•"/>
                </a:pPr>
                <a:r>
                  <a:rPr lang="en-CA" sz="2000" dirty="0"/>
                  <a:t>Compress the size of the data set by keeping only this important information</a:t>
                </a:r>
              </a:p>
              <a:p>
                <a:pPr marL="800100" lvl="1" indent="-342900">
                  <a:buFont typeface="Arial" panose="020B0604020202020204" pitchFamily="34" charset="0"/>
                  <a:buChar char="•"/>
                </a:pPr>
                <a:r>
                  <a:rPr lang="en-CA" sz="2000" dirty="0"/>
                  <a:t>Simplify the description of the data set</a:t>
                </a:r>
              </a:p>
              <a:p>
                <a:pPr marL="800100" lvl="1" indent="-342900">
                  <a:buFont typeface="Arial" panose="020B0604020202020204" pitchFamily="34" charset="0"/>
                  <a:buChar char="•"/>
                </a:pPr>
                <a:r>
                  <a:rPr lang="en-CA" sz="2000" dirty="0"/>
                  <a:t>Analyze the structure of observation and variables</a:t>
                </a:r>
              </a:p>
              <a:p>
                <a:pPr marL="342900" indent="-342900">
                  <a:buFont typeface="Arial" panose="020B0604020202020204" pitchFamily="34" charset="0"/>
                  <a:buChar char="•"/>
                </a:pPr>
                <a:r>
                  <a:rPr lang="en-CA" sz="2000" dirty="0"/>
                  <a:t>Done by:</a:t>
                </a:r>
              </a:p>
              <a:p>
                <a:pPr marL="800100" lvl="1" indent="-342900">
                  <a:buFont typeface="Arial" panose="020B0604020202020204" pitchFamily="34" charset="0"/>
                  <a:buChar char="•"/>
                </a:pPr>
                <a:r>
                  <a:rPr lang="en-CA" sz="2000" dirty="0"/>
                  <a:t>Computing new variables called principal components which are obtained as linear combinations of the original variables</a:t>
                </a:r>
              </a:p>
              <a:p>
                <a:pPr marL="800100" lvl="1" indent="-342900">
                  <a:buFont typeface="Arial" panose="020B0604020202020204" pitchFamily="34" charset="0"/>
                  <a:buChar char="•"/>
                </a:pPr>
                <a:r>
                  <a:rPr lang="en-CA" sz="2000" dirty="0"/>
                  <a:t>The first PCA has the largest possible </a:t>
                </a:r>
                <a:r>
                  <a:rPr lang="en-CA" sz="2000" dirty="0" err="1"/>
                  <a:t>vvariance</a:t>
                </a:r>
                <a:r>
                  <a:rPr lang="en-CA" sz="2000" dirty="0"/>
                  <a:t> such that it will explain the largest part of the table</a:t>
                </a:r>
              </a:p>
              <a:p>
                <a:pPr marL="800100" lvl="1" indent="-342900">
                  <a:buFont typeface="Arial" panose="020B0604020202020204" pitchFamily="34" charset="0"/>
                  <a:buChar char="•"/>
                </a:pPr>
                <a:r>
                  <a:rPr lang="en-CA" sz="2000" dirty="0"/>
                  <a:t>The second is constrained to be orthogonal to the first while having the largest possible inertia and </a:t>
                </a:r>
                <a:r>
                  <a:rPr lang="en-CA" sz="2000" dirty="0" err="1"/>
                  <a:t>aso</a:t>
                </a:r>
                <a:r>
                  <a:rPr lang="en-CA" sz="2000" dirty="0"/>
                  <a:t> on </a:t>
                </a:r>
              </a:p>
              <a:p>
                <a:pPr marL="800100" lvl="1" indent="-342900">
                  <a:buFont typeface="Arial" panose="020B0604020202020204" pitchFamily="34" charset="0"/>
                  <a:buChar char="•"/>
                </a:pPr>
                <a:endParaRPr lang="en-CA" sz="2000" dirty="0"/>
              </a:p>
              <a:p>
                <a:pPr marL="342900" indent="-342900">
                  <a:buFont typeface="Arial" panose="020B0604020202020204" pitchFamily="34" charset="0"/>
                  <a:buChar char="•"/>
                </a:pPr>
                <a:r>
                  <a:rPr lang="en-CA" sz="2000" dirty="0"/>
                  <a:t>Available as a function in Spark </a:t>
                </a:r>
                <a:r>
                  <a:rPr lang="en-CA" sz="2000" dirty="0" err="1"/>
                  <a:t>MLLib</a:t>
                </a:r>
                <a:endParaRPr lang="en-CA" sz="2000" dirty="0"/>
              </a:p>
              <a:p>
                <a:pPr marL="342900" indent="-342900">
                  <a:buFont typeface="Arial" panose="020B0604020202020204" pitchFamily="34" charset="0"/>
                  <a:buChar char="•"/>
                </a:pPr>
                <a:endParaRPr lang="en-CA" sz="2000" b="1" dirty="0"/>
              </a:p>
              <a:p>
                <a:endParaRPr lang="en-CA" sz="2000" b="1" dirty="0"/>
              </a:p>
              <a:p>
                <a:endParaRPr lang="en-CA" sz="2000" dirty="0"/>
              </a:p>
              <a:p>
                <a:endParaRPr lang="en-CA" sz="2000" dirty="0"/>
              </a:p>
              <a:p>
                <a:endParaRPr lang="en-CA" sz="2000" dirty="0"/>
              </a:p>
            </p:txBody>
          </p:sp>
        </mc:Choice>
        <mc:Fallback>
          <p:sp>
            <p:nvSpPr>
              <p:cNvPr id="16" name="TextBox 15"/>
              <p:cNvSpPr txBox="1">
                <a:spLocks noRot="1" noChangeAspect="1" noMove="1" noResize="1" noEditPoints="1" noAdjustHandles="1" noChangeArrowheads="1" noChangeShapeType="1" noTextEdit="1"/>
              </p:cNvSpPr>
              <p:nvPr/>
            </p:nvSpPr>
            <p:spPr>
              <a:xfrm>
                <a:off x="770137" y="1163734"/>
                <a:ext cx="10240128" cy="8710077"/>
              </a:xfrm>
              <a:prstGeom prst="rect">
                <a:avLst/>
              </a:prstGeom>
              <a:blipFill>
                <a:blip r:embed="rId5"/>
                <a:stretch>
                  <a:fillRect l="-536" t="-420" r="-298"/>
                </a:stretch>
              </a:blipFill>
            </p:spPr>
            <p:txBody>
              <a:bodyPr/>
              <a:lstStyle/>
              <a:p>
                <a:r>
                  <a:rPr lang="en-US">
                    <a:noFill/>
                  </a:rPr>
                  <a:t> </a:t>
                </a:r>
              </a:p>
            </p:txBody>
          </p:sp>
        </mc:Fallback>
      </mc:AlternateContent>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hlinkClick r:id="rId6"/>
              </a:rPr>
              <a:t>http://cpsc.ualr.edu/srini/DM/chapters/review5.3.html</a:t>
            </a:r>
            <a:endParaRPr lang="en-US" dirty="0">
              <a:solidFill>
                <a:schemeClr val="bg1"/>
              </a:solidFill>
            </a:endParaRPr>
          </a:p>
          <a:p>
            <a:r>
              <a:rPr lang="en-US" dirty="0">
                <a:solidFill>
                  <a:schemeClr val="bg1"/>
                </a:solidFill>
                <a:hlinkClick r:id="rId7"/>
              </a:rPr>
              <a:t>https://pdfs.semanticscholar.org/53b9/966a0333c9c9198cdf03efc073e991647c12.pdf</a:t>
            </a:r>
            <a:endParaRPr lang="en-US" dirty="0">
              <a:solidFill>
                <a:schemeClr val="bg1"/>
              </a:solidFill>
            </a:endParaRPr>
          </a:p>
          <a:p>
            <a:r>
              <a:rPr lang="en-US" dirty="0">
                <a:solidFill>
                  <a:schemeClr val="bg1"/>
                </a:solidFill>
              </a:rPr>
              <a:t>https://en.wikipedia.org/wiki/Principal_component_analysis</a:t>
            </a:r>
          </a:p>
          <a:p>
            <a:endParaRPr lang="en-US" dirty="0">
              <a:solidFill>
                <a:schemeClr val="bg1"/>
              </a:solidFill>
            </a:endParaRPr>
          </a:p>
        </p:txBody>
      </p:sp>
    </p:spTree>
    <p:extLst>
      <p:ext uri="{BB962C8B-B14F-4D97-AF65-F5344CB8AC3E}">
        <p14:creationId xmlns:p14="http://schemas.microsoft.com/office/powerpoint/2010/main" val="429337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6.2 Principal component analysis (PCA)</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12</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770137" y="1163734"/>
                <a:ext cx="10240128"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Finding the components</a:t>
                </a:r>
              </a:p>
              <a:p>
                <a:pPr marL="800100" lvl="1" indent="-342900">
                  <a:buFont typeface="Arial" panose="020B0604020202020204" pitchFamily="34" charset="0"/>
                  <a:buChar char="•"/>
                </a:pPr>
                <a:r>
                  <a:rPr lang="en-US" sz="2000" dirty="0"/>
                  <a:t>Do SVD </a:t>
                </a:r>
              </a:p>
              <a:p>
                <a:pPr marL="800100" lvl="1" indent="-342900">
                  <a:buFont typeface="Arial" panose="020B0604020202020204" pitchFamily="34" charset="0"/>
                  <a:buChar char="•"/>
                </a:pPr>
                <a:r>
                  <a:rPr lang="en-US" sz="2000" dirty="0"/>
                  <a:t>The I x L matrix of factor scores is denoted by F:</a:t>
                </a:r>
              </a:p>
              <a:p>
                <a:pPr marL="1257300" lvl="2"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𝑈</m:t>
                    </m:r>
                    <m:r>
                      <m:rPr>
                        <m:sty m:val="p"/>
                      </m:rPr>
                      <a:rPr lang="en-US" sz="2000" b="0" i="0" smtClean="0">
                        <a:latin typeface="Cambria Math" panose="02040503050406030204" pitchFamily="18" charset="0"/>
                      </a:rPr>
                      <m:t>Σ</m:t>
                    </m:r>
                  </m:oMath>
                </a14:m>
                <a:endParaRPr lang="en-CA" sz="2000" dirty="0"/>
              </a:p>
              <a:p>
                <a:pPr marL="800100" lvl="1" indent="-342900">
                  <a:buFont typeface="Arial" panose="020B0604020202020204" pitchFamily="34" charset="0"/>
                  <a:buChar char="•"/>
                </a:pPr>
                <a:r>
                  <a:rPr lang="en-CA" sz="2000" dirty="0"/>
                  <a:t>The matrix V gives the coefficients of the linear combinations used to compute the factors score. This matrix can be interpreted as the projection matrix because multiplying X by V gives the values of projection of the observations on the principal components. </a:t>
                </a:r>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𝑈</m:t>
                    </m:r>
                    <m:r>
                      <m:rPr>
                        <m:sty m:val="p"/>
                      </m:rPr>
                      <a:rPr lang="en-US" sz="2000" b="0" i="0" smtClean="0">
                        <a:latin typeface="Cambria Math" panose="02040503050406030204" pitchFamily="18" charset="0"/>
                      </a:rPr>
                      <m:t>Σ</m:t>
                    </m:r>
                    <m:r>
                      <a:rPr lang="en-US" sz="2000" b="0" i="1" smtClean="0">
                        <a:latin typeface="Cambria Math" panose="02040503050406030204" pitchFamily="18" charset="0"/>
                      </a:rPr>
                      <m:t>=</m:t>
                    </m:r>
                    <m:r>
                      <a:rPr lang="en-US" sz="2000" b="0" i="1" smtClean="0">
                        <a:latin typeface="Cambria Math" panose="02040503050406030204" pitchFamily="18" charset="0"/>
                      </a:rPr>
                      <m:t>𝑈</m:t>
                    </m:r>
                    <m:r>
                      <m:rPr>
                        <m:sty m:val="p"/>
                      </m:rPr>
                      <a:rPr lang="en-US" sz="2000" b="0" i="0" smtClean="0">
                        <a:latin typeface="Cambria Math" panose="02040503050406030204" pitchFamily="18" charset="0"/>
                      </a:rPr>
                      <m:t>Σ</m:t>
                    </m:r>
                    <m:r>
                      <a:rPr lang="en-US" sz="2000" b="0" i="1" smtClean="0">
                        <a:latin typeface="Cambria Math" panose="02040503050406030204" pitchFamily="18" charset="0"/>
                      </a:rPr>
                      <m:t>𝑉</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m:t>
                    </m:r>
                    <m:r>
                      <a:rPr lang="en-US" sz="2000" b="0" i="1" smtClean="0">
                        <a:latin typeface="Cambria Math" panose="02040503050406030204" pitchFamily="18" charset="0"/>
                      </a:rPr>
                      <m:t>𝑋𝑉</m:t>
                    </m:r>
                  </m:oMath>
                </a14:m>
                <a:endParaRPr lang="en-US" sz="2000" b="0" dirty="0"/>
              </a:p>
              <a:p>
                <a:pPr marL="800100" lvl="1" indent="-342900">
                  <a:buFont typeface="Arial" panose="020B0604020202020204" pitchFamily="34" charset="0"/>
                  <a:buChar char="•"/>
                </a:pPr>
                <a:r>
                  <a:rPr lang="en-CA" sz="2000" dirty="0"/>
                  <a:t>The matrix V is also called the loading matrix</a:t>
                </a:r>
              </a:p>
              <a:p>
                <a:pPr marL="800100" lvl="1" indent="-342900">
                  <a:buFont typeface="Arial" panose="020B0604020202020204" pitchFamily="34" charset="0"/>
                  <a:buChar char="•"/>
                </a:pPr>
                <a:r>
                  <a:rPr lang="en-CA" sz="2000" dirty="0"/>
                  <a:t>Orthogonal Transformation that converts a set of observations of possibly correlated variables into a set of values of linearly uncorrelated variables called principal components</a:t>
                </a:r>
              </a:p>
              <a:p>
                <a:pPr marL="800100" lvl="1" indent="-342900">
                  <a:buFont typeface="Arial" panose="020B0604020202020204" pitchFamily="34" charset="0"/>
                  <a:buChar char="•"/>
                </a:pPr>
                <a:r>
                  <a:rPr lang="en-CA" sz="2000" dirty="0"/>
                  <a:t>Constructed such that the first principal component has the highest possible variance</a:t>
                </a:r>
              </a:p>
              <a:p>
                <a:pPr marL="800100" lvl="1" indent="-342900">
                  <a:buFont typeface="Arial" panose="020B0604020202020204" pitchFamily="34" charset="0"/>
                  <a:buChar char="•"/>
                </a:pPr>
                <a:endParaRPr lang="en-CA" sz="2000" dirty="0"/>
              </a:p>
              <a:p>
                <a:pPr marL="800100" lvl="1" indent="-342900">
                  <a:buFont typeface="Arial" panose="020B0604020202020204" pitchFamily="34" charset="0"/>
                  <a:buChar char="•"/>
                </a:pPr>
                <a:endParaRPr lang="en-CA" sz="2000" dirty="0"/>
              </a:p>
            </p:txBody>
          </p:sp>
        </mc:Choice>
        <mc:Fallback>
          <p:sp>
            <p:nvSpPr>
              <p:cNvPr id="16" name="TextBox 15"/>
              <p:cNvSpPr txBox="1">
                <a:spLocks noRot="1" noChangeAspect="1" noMove="1" noResize="1" noEditPoints="1" noAdjustHandles="1" noChangeArrowheads="1" noChangeShapeType="1" noTextEdit="1"/>
              </p:cNvSpPr>
              <p:nvPr/>
            </p:nvSpPr>
            <p:spPr>
              <a:xfrm>
                <a:off x="770137" y="1163734"/>
                <a:ext cx="10240128" cy="4708981"/>
              </a:xfrm>
              <a:prstGeom prst="rect">
                <a:avLst/>
              </a:prstGeom>
              <a:blipFill>
                <a:blip r:embed="rId5"/>
                <a:stretch>
                  <a:fillRect l="-536" t="-777" r="-476"/>
                </a:stretch>
              </a:blipFill>
            </p:spPr>
            <p:txBody>
              <a:bodyPr/>
              <a:lstStyle/>
              <a:p>
                <a:r>
                  <a:rPr lang="en-US">
                    <a:noFill/>
                  </a:rPr>
                  <a:t> </a:t>
                </a:r>
              </a:p>
            </p:txBody>
          </p:sp>
        </mc:Fallback>
      </mc:AlternateContent>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pic>
        <p:nvPicPr>
          <p:cNvPr id="3" name="Picture 2"/>
          <p:cNvPicPr>
            <a:picLocks noChangeAspect="1"/>
          </p:cNvPicPr>
          <p:nvPr/>
        </p:nvPicPr>
        <p:blipFill>
          <a:blip r:embed="rId6"/>
          <a:stretch>
            <a:fillRect/>
          </a:stretch>
        </p:blipFill>
        <p:spPr>
          <a:xfrm>
            <a:off x="4852551" y="3182606"/>
            <a:ext cx="2829974" cy="2829974"/>
          </a:xfrm>
          <a:prstGeom prst="rect">
            <a:avLst/>
          </a:prstGeom>
        </p:spPr>
      </p:pic>
    </p:spTree>
    <p:extLst>
      <p:ext uri="{BB962C8B-B14F-4D97-AF65-F5344CB8AC3E}">
        <p14:creationId xmlns:p14="http://schemas.microsoft.com/office/powerpoint/2010/main" val="131803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13</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770137" y="1163734"/>
                <a:ext cx="10240128"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Both cores decay relatively slowly so several components are required to obtain a good approximation of the original matrix</a:t>
                </a:r>
              </a:p>
              <a:p>
                <a:pPr marL="800100" lvl="1" indent="-342900">
                  <a:buFont typeface="Arial" panose="020B0604020202020204" pitchFamily="34" charset="0"/>
                  <a:buChar char="•"/>
                </a:pPr>
                <a:r>
                  <a:rPr lang="en-US" sz="2000" dirty="0"/>
                  <a:t>Indication that system contains Non-Gaussian noise and high dimensional structure</a:t>
                </a:r>
              </a:p>
              <a:p>
                <a:pPr marL="342900" indent="-342900">
                  <a:buFont typeface="Arial" panose="020B0604020202020204" pitchFamily="34" charset="0"/>
                  <a:buChar char="•"/>
                </a:pPr>
                <a:r>
                  <a:rPr lang="en-US" sz="2000" dirty="0"/>
                  <a:t>Distribution of edge weights is fat-tailed: First 6 base networks have very similar distributions and are well approximated with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𝑣</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−1.8</m:t>
                        </m:r>
                      </m:sup>
                    </m:sSup>
                  </m:oMath>
                </a14:m>
                <a:r>
                  <a:rPr lang="en-US" sz="2000" dirty="0"/>
                  <a:t> for LT core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𝑣</m:t>
                        </m:r>
                      </m:e>
                    </m:d>
                    <m:r>
                      <a:rPr lang="en-US" sz="2000" b="0" i="1" smtClean="0">
                        <a:latin typeface="Cambria Math" panose="02040503050406030204" pitchFamily="18" charset="0"/>
                      </a:rPr>
                      <m:t> ~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−1.9</m:t>
                        </m:r>
                      </m:sup>
                    </m:sSup>
                  </m:oMath>
                </a14:m>
                <a:r>
                  <a:rPr lang="en-US" sz="2000" dirty="0"/>
                  <a:t> for AU core</a:t>
                </a:r>
              </a:p>
              <a:p>
                <a:pPr marL="342900" indent="-342900">
                  <a:buFont typeface="Arial" panose="020B0604020202020204" pitchFamily="34" charset="0"/>
                  <a:buChar char="•"/>
                </a:pPr>
                <a:r>
                  <a:rPr lang="en-US" sz="2000" dirty="0"/>
                  <a:t>Examining edges with large weights for the LT core, we find that most of these are repeated within the first few base networks</a:t>
                </a:r>
              </a:p>
              <a:p>
                <a:pPr marL="342900" indent="-342900">
                  <a:buFont typeface="Arial" panose="020B0604020202020204" pitchFamily="34" charset="0"/>
                  <a:buChar char="•"/>
                </a:pPr>
                <a:r>
                  <a:rPr lang="en-US" sz="2000" dirty="0"/>
                  <a:t>E.g. if we consider the top-20 ranking edges (by the absolute value of weights) in the first ten base networks, we find only 46 distinct edges (by the absolute value of weights) in the first ten base networks, we find only 46 distinct edges instead of the 200 maximally possible.</a:t>
                </a:r>
              </a:p>
              <a:p>
                <a:pPr marL="800100" lvl="1" indent="-342900">
                  <a:buFont typeface="Arial" panose="020B0604020202020204" pitchFamily="34" charset="0"/>
                  <a:buChar char="•"/>
                </a:pPr>
                <a:r>
                  <a:rPr lang="en-US" sz="2000" dirty="0"/>
                  <a:t>Among these 44 induce a weakly connected graph, including 29 users; considering all the edges among the users, 20 of them form a strongly connected component by themselves and all are weakly connected. These 29 users have a total of 1,349,815 separate Bitcoin addresses, forming a highly active subset in our core network</a:t>
                </a:r>
              </a:p>
              <a:p>
                <a:pPr marL="800100" lvl="1" indent="-342900">
                  <a:buFont typeface="Arial" panose="020B0604020202020204" pitchFamily="34" charset="0"/>
                  <a:buChar char="•"/>
                </a:pPr>
                <a:endParaRPr lang="en-CA" sz="2000" dirty="0"/>
              </a:p>
              <a:p>
                <a:pPr marL="800100" lvl="1" indent="-342900">
                  <a:buFont typeface="Arial" panose="020B0604020202020204" pitchFamily="34" charset="0"/>
                  <a:buChar char="•"/>
                </a:pPr>
                <a:endParaRPr lang="en-CA" sz="2000" dirty="0"/>
              </a:p>
            </p:txBody>
          </p:sp>
        </mc:Choice>
        <mc:Fallback>
          <p:sp>
            <p:nvSpPr>
              <p:cNvPr id="16" name="TextBox 15"/>
              <p:cNvSpPr txBox="1">
                <a:spLocks noRot="1" noChangeAspect="1" noMove="1" noResize="1" noEditPoints="1" noAdjustHandles="1" noChangeArrowheads="1" noChangeShapeType="1" noTextEdit="1"/>
              </p:cNvSpPr>
              <p:nvPr/>
            </p:nvSpPr>
            <p:spPr>
              <a:xfrm>
                <a:off x="770137" y="1163734"/>
                <a:ext cx="10240128" cy="5016758"/>
              </a:xfrm>
              <a:prstGeom prst="rect">
                <a:avLst/>
              </a:prstGeom>
              <a:blipFill>
                <a:blip r:embed="rId5"/>
                <a:stretch>
                  <a:fillRect l="-536" t="-729" r="-298"/>
                </a:stretch>
              </a:blipFill>
            </p:spPr>
            <p:txBody>
              <a:bodyPr/>
              <a:lstStyle/>
              <a:p>
                <a:r>
                  <a:rPr lang="en-US">
                    <a:noFill/>
                  </a:rPr>
                  <a:t> </a:t>
                </a:r>
              </a:p>
            </p:txBody>
          </p:sp>
        </mc:Fallback>
      </mc:AlternateContent>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335055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14</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707886"/>
          </a:xfrm>
          <a:prstGeom prst="rect">
            <a:avLst/>
          </a:prstGeom>
          <a:noFill/>
        </p:spPr>
        <p:txBody>
          <a:bodyPr wrap="square" rtlCol="0">
            <a:spAutoFit/>
          </a:bodyPr>
          <a:lstStyle/>
          <a:p>
            <a:endParaRPr lang="en-CA" sz="2000" dirty="0"/>
          </a:p>
          <a:p>
            <a:pPr marL="800100" lvl="1" indent="-342900">
              <a:buFont typeface="Arial" panose="020B0604020202020204" pitchFamily="34" charset="0"/>
              <a:buChar char="•"/>
            </a:pPr>
            <a:endParaRPr lang="en-CA" sz="2000" dirty="0"/>
          </a:p>
        </p:txBody>
      </p:sp>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pic>
        <p:nvPicPr>
          <p:cNvPr id="2" name="Picture 1"/>
          <p:cNvPicPr>
            <a:picLocks noChangeAspect="1"/>
          </p:cNvPicPr>
          <p:nvPr/>
        </p:nvPicPr>
        <p:blipFill>
          <a:blip r:embed="rId5"/>
          <a:stretch>
            <a:fillRect/>
          </a:stretch>
        </p:blipFill>
        <p:spPr>
          <a:xfrm>
            <a:off x="3072100" y="1311748"/>
            <a:ext cx="6457980" cy="3981612"/>
          </a:xfrm>
          <a:prstGeom prst="rect">
            <a:avLst/>
          </a:prstGeom>
        </p:spPr>
      </p:pic>
    </p:spTree>
    <p:extLst>
      <p:ext uri="{BB962C8B-B14F-4D97-AF65-F5344CB8AC3E}">
        <p14:creationId xmlns:p14="http://schemas.microsoft.com/office/powerpoint/2010/main" val="6312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15</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pic>
        <p:nvPicPr>
          <p:cNvPr id="12" name="Picture 11"/>
          <p:cNvPicPr>
            <a:picLocks noChangeAspect="1"/>
          </p:cNvPicPr>
          <p:nvPr/>
        </p:nvPicPr>
        <p:blipFill>
          <a:blip r:embed="rId5"/>
          <a:stretch>
            <a:fillRect/>
          </a:stretch>
        </p:blipFill>
        <p:spPr>
          <a:xfrm>
            <a:off x="1751428" y="1841321"/>
            <a:ext cx="3615413" cy="2984150"/>
          </a:xfrm>
          <a:prstGeom prst="rect">
            <a:avLst/>
          </a:prstGeom>
        </p:spPr>
      </p:pic>
      <p:pic>
        <p:nvPicPr>
          <p:cNvPr id="5" name="Picture 4"/>
          <p:cNvPicPr>
            <a:picLocks noChangeAspect="1"/>
          </p:cNvPicPr>
          <p:nvPr/>
        </p:nvPicPr>
        <p:blipFill>
          <a:blip r:embed="rId6"/>
          <a:stretch>
            <a:fillRect/>
          </a:stretch>
        </p:blipFill>
        <p:spPr>
          <a:xfrm>
            <a:off x="6660661" y="1841321"/>
            <a:ext cx="3603935" cy="296119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442160" y="1206707"/>
                <a:ext cx="7040880" cy="369332"/>
              </a:xfrm>
              <a:prstGeom prst="rect">
                <a:avLst/>
              </a:prstGeom>
              <a:noFill/>
            </p:spPr>
            <p:txBody>
              <a:bodyPr wrap="square" rtlCol="0">
                <a:spAutoFit/>
              </a:bodyPr>
              <a:lstStyle/>
              <a:p>
                <a:r>
                  <a:rPr lang="en-US" dirty="0"/>
                  <a:t>Time varying contribution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first 6 base networks:</a:t>
                </a:r>
              </a:p>
            </p:txBody>
          </p:sp>
        </mc:Choice>
        <mc:Fallback>
          <p:sp>
            <p:nvSpPr>
              <p:cNvPr id="6" name="TextBox 5"/>
              <p:cNvSpPr txBox="1">
                <a:spLocks noRot="1" noChangeAspect="1" noMove="1" noResize="1" noEditPoints="1" noAdjustHandles="1" noChangeArrowheads="1" noChangeShapeType="1" noTextEdit="1"/>
              </p:cNvSpPr>
              <p:nvPr/>
            </p:nvSpPr>
            <p:spPr>
              <a:xfrm>
                <a:off x="442160" y="1206707"/>
                <a:ext cx="7040880" cy="369332"/>
              </a:xfrm>
              <a:prstGeom prst="rect">
                <a:avLst/>
              </a:prstGeom>
              <a:blipFill>
                <a:blip r:embed="rId7"/>
                <a:stretch>
                  <a:fillRect l="-779" t="-9836" b="-24590"/>
                </a:stretch>
              </a:blipFill>
            </p:spPr>
            <p:txBody>
              <a:bodyPr/>
              <a:lstStyle/>
              <a:p>
                <a:r>
                  <a:rPr lang="en-US">
                    <a:noFill/>
                  </a:rPr>
                  <a:t> </a:t>
                </a:r>
              </a:p>
            </p:txBody>
          </p:sp>
        </mc:Fallback>
      </mc:AlternateContent>
      <p:sp>
        <p:nvSpPr>
          <p:cNvPr id="8" name="TextBox 7"/>
          <p:cNvSpPr txBox="1"/>
          <p:nvPr/>
        </p:nvSpPr>
        <p:spPr>
          <a:xfrm>
            <a:off x="3132414" y="5080000"/>
            <a:ext cx="853440" cy="369332"/>
          </a:xfrm>
          <a:prstGeom prst="rect">
            <a:avLst/>
          </a:prstGeom>
          <a:noFill/>
        </p:spPr>
        <p:txBody>
          <a:bodyPr wrap="square" rtlCol="0">
            <a:spAutoFit/>
          </a:bodyPr>
          <a:lstStyle/>
          <a:p>
            <a:r>
              <a:rPr lang="en-US" dirty="0"/>
              <a:t>LT core</a:t>
            </a:r>
          </a:p>
        </p:txBody>
      </p:sp>
      <p:sp>
        <p:nvSpPr>
          <p:cNvPr id="17" name="TextBox 16"/>
          <p:cNvSpPr txBox="1"/>
          <p:nvPr/>
        </p:nvSpPr>
        <p:spPr>
          <a:xfrm>
            <a:off x="8035908" y="5011147"/>
            <a:ext cx="1016652" cy="369332"/>
          </a:xfrm>
          <a:prstGeom prst="rect">
            <a:avLst/>
          </a:prstGeom>
          <a:noFill/>
        </p:spPr>
        <p:txBody>
          <a:bodyPr wrap="square" rtlCol="0">
            <a:spAutoFit/>
          </a:bodyPr>
          <a:lstStyle/>
          <a:p>
            <a:r>
              <a:rPr lang="en-US" dirty="0"/>
              <a:t>AU core</a:t>
            </a:r>
          </a:p>
        </p:txBody>
      </p:sp>
    </p:spTree>
    <p:extLst>
      <p:ext uri="{BB962C8B-B14F-4D97-AF65-F5344CB8AC3E}">
        <p14:creationId xmlns:p14="http://schemas.microsoft.com/office/powerpoint/2010/main" val="142789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16</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770137" y="1163734"/>
                <a:ext cx="10240128"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most cases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a14:m>
                <a:r>
                  <a:rPr lang="en-CA" sz="2000" dirty="0"/>
                  <a:t> represent a few abrupt changes, partitioning the history of Bitcoin into separate time periods. This is especially true for the AU Core, where highly active but short lived users can contribute. </a:t>
                </a:r>
              </a:p>
              <a:p>
                <a:pPr marL="800100" lvl="1" indent="-342900">
                  <a:buFont typeface="Arial" panose="020B0604020202020204" pitchFamily="34" charset="0"/>
                  <a:buChar char="•"/>
                </a:pPr>
                <a:endParaRPr lang="en-CA" sz="2000" dirty="0"/>
              </a:p>
            </p:txBody>
          </p:sp>
        </mc:Choice>
        <mc:Fallback>
          <p:sp>
            <p:nvSpPr>
              <p:cNvPr id="16" name="TextBox 15"/>
              <p:cNvSpPr txBox="1">
                <a:spLocks noRot="1" noChangeAspect="1" noMove="1" noResize="1" noEditPoints="1" noAdjustHandles="1" noChangeArrowheads="1" noChangeShapeType="1" noTextEdit="1"/>
              </p:cNvSpPr>
              <p:nvPr/>
            </p:nvSpPr>
            <p:spPr>
              <a:xfrm>
                <a:off x="770137" y="1163734"/>
                <a:ext cx="10240128" cy="1323439"/>
              </a:xfrm>
              <a:prstGeom prst="rect">
                <a:avLst/>
              </a:prstGeom>
              <a:blipFill>
                <a:blip r:embed="rId5"/>
                <a:stretch>
                  <a:fillRect l="-536" t="-2765"/>
                </a:stretch>
              </a:blipFill>
            </p:spPr>
            <p:txBody>
              <a:bodyPr/>
              <a:lstStyle/>
              <a:p>
                <a:r>
                  <a:rPr lang="en-US">
                    <a:noFill/>
                  </a:rPr>
                  <a:t> </a:t>
                </a:r>
              </a:p>
            </p:txBody>
          </p:sp>
        </mc:Fallback>
      </mc:AlternateContent>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290657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17</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770137" y="1163734"/>
                <a:ext cx="10240128" cy="4608441"/>
              </a:xfrm>
              <a:prstGeom prst="rect">
                <a:avLst/>
              </a:prstGeom>
              <a:noFill/>
            </p:spPr>
            <p:txBody>
              <a:bodyPr wrap="square" rtlCol="0">
                <a:spAutoFit/>
              </a:bodyPr>
              <a:lstStyle/>
              <a:p>
                <a:pPr marL="342900" indent="-342900">
                  <a:buFont typeface="Arial" panose="020B0604020202020204" pitchFamily="34" charset="0"/>
                  <a:buChar char="•"/>
                </a:pPr>
                <a:r>
                  <a:rPr lang="en-US" dirty="0"/>
                  <a:t>The most striking feature uncovered by our analysis is a clear correspondence between the first singular vector of the graph of long-term users and the market price of Bitcoin</a:t>
                </a:r>
              </a:p>
              <a:p>
                <a:pPr marL="342900" indent="-342900">
                  <a:buFont typeface="Arial" panose="020B0604020202020204" pitchFamily="34" charset="0"/>
                  <a:buChar char="•"/>
                </a:pPr>
                <a:r>
                  <a:rPr lang="en-US" dirty="0"/>
                  <a:t>Apart from the visual similarity, the two datasets have a significantly high correlation coefficient</a:t>
                </a:r>
              </a:p>
              <a:p>
                <a:pPr marL="342900" indent="-342900">
                  <a:buFont typeface="Arial" panose="020B0604020202020204" pitchFamily="34" charset="0"/>
                  <a:buChar char="•"/>
                </a:pPr>
                <a:r>
                  <a:rPr lang="en-US" dirty="0"/>
                  <a:t>We tested whether the price of Bitcoin can be estimated with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CA" dirty="0"/>
                  <a:t> coefficients by subtracting the average value of the price time series, and estimate this is a linear combination of singular vectors</a:t>
                </a:r>
              </a:p>
              <a:p>
                <a:pPr marL="800100" lvl="1" indent="-342900">
                  <a:buFont typeface="Arial" panose="020B0604020202020204" pitchFamily="34" charset="0"/>
                  <a:buChar char="•"/>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&lt;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&gt;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dirty="0"/>
              </a:p>
              <a:p>
                <a:pPr marL="1257300" lvl="2" indent="-342900">
                  <a:buFont typeface="Arial" panose="020B0604020202020204" pitchFamily="34" charset="0"/>
                  <a:buChar char="•"/>
                </a:pPr>
                <a:r>
                  <a:rPr lang="en-CA" dirty="0"/>
                  <a:t>Here the coefficients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CA" dirty="0"/>
                  <a:t> can be computed as the dot product of the price time series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CA" dirty="0"/>
                  <a:t>, and therefore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CA" dirty="0"/>
                  <a:t> is proportional to the Pearson correlation coefficient</a:t>
                </a:r>
              </a:p>
              <a:p>
                <a:pPr marL="1257300" lvl="2" indent="-342900">
                  <a:buFont typeface="Arial" panose="020B0604020202020204" pitchFamily="34" charset="0"/>
                  <a:buChar char="•"/>
                </a:pPr>
                <a:r>
                  <a:rPr lang="en-CA" dirty="0"/>
                  <a:t>The residual error is a function of N. </a:t>
                </a:r>
              </a:p>
              <a:p>
                <a:pPr marL="1257300" lvl="2" indent="-342900">
                  <a:buFont typeface="Arial" panose="020B0604020202020204" pitchFamily="34" charset="0"/>
                  <a:buChar char="•"/>
                </a:pPr>
                <a:r>
                  <a:rPr lang="en-CA" dirty="0"/>
                  <a:t>It is apparent that there are sudden decreases in the error after the inclusion of certain base networks</a:t>
                </a:r>
              </a:p>
              <a:p>
                <a:pPr marL="1714500" lvl="3" indent="-342900">
                  <a:buFont typeface="Arial" panose="020B0604020202020204" pitchFamily="34" charset="0"/>
                  <a:buChar char="•"/>
                </a:pPr>
                <a:r>
                  <a:rPr lang="en-CA" dirty="0"/>
                  <a:t>The base vectors are ranked by their similarity to the price time series by using correlation coefficients. </a:t>
                </a:r>
              </a:p>
              <a:p>
                <a:pPr marL="1714500" lvl="3" indent="-342900">
                  <a:buFont typeface="Arial" panose="020B0604020202020204" pitchFamily="34" charset="0"/>
                  <a:buChar char="•"/>
                </a:pPr>
                <a:r>
                  <a:rPr lang="en-CA" dirty="0"/>
                  <a:t>On the other hand, we can rank these components by their similarity to the price time series by using correlation coefficients</a:t>
                </a:r>
              </a:p>
              <a:p>
                <a:pPr marL="800100" lvl="1" indent="-342900">
                  <a:buFont typeface="Arial" panose="020B0604020202020204" pitchFamily="34" charset="0"/>
                  <a:buChar char="•"/>
                </a:pPr>
                <a:endParaRPr lang="en-CA" sz="2000" dirty="0"/>
              </a:p>
            </p:txBody>
          </p:sp>
        </mc:Choice>
        <mc:Fallback>
          <p:sp>
            <p:nvSpPr>
              <p:cNvPr id="16" name="TextBox 15"/>
              <p:cNvSpPr txBox="1">
                <a:spLocks noRot="1" noChangeAspect="1" noMove="1" noResize="1" noEditPoints="1" noAdjustHandles="1" noChangeArrowheads="1" noChangeShapeType="1" noTextEdit="1"/>
              </p:cNvSpPr>
              <p:nvPr/>
            </p:nvSpPr>
            <p:spPr>
              <a:xfrm>
                <a:off x="770137" y="1163734"/>
                <a:ext cx="10240128" cy="4608441"/>
              </a:xfrm>
              <a:prstGeom prst="rect">
                <a:avLst/>
              </a:prstGeom>
              <a:blipFill>
                <a:blip r:embed="rId5"/>
                <a:stretch>
                  <a:fillRect l="-357" t="-794" r="-833"/>
                </a:stretch>
              </a:blipFill>
            </p:spPr>
            <p:txBody>
              <a:bodyPr/>
              <a:lstStyle/>
              <a:p>
                <a:r>
                  <a:rPr lang="en-US">
                    <a:noFill/>
                  </a:rPr>
                  <a:t> </a:t>
                </a:r>
              </a:p>
            </p:txBody>
          </p:sp>
        </mc:Fallback>
      </mc:AlternateContent>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18149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18</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pic>
        <p:nvPicPr>
          <p:cNvPr id="12" name="Picture 11"/>
          <p:cNvPicPr>
            <a:picLocks noChangeAspect="1"/>
          </p:cNvPicPr>
          <p:nvPr/>
        </p:nvPicPr>
        <p:blipFill>
          <a:blip r:embed="rId5"/>
          <a:stretch>
            <a:fillRect/>
          </a:stretch>
        </p:blipFill>
        <p:spPr>
          <a:xfrm>
            <a:off x="2942213" y="1264920"/>
            <a:ext cx="5895975" cy="4267200"/>
          </a:xfrm>
          <a:prstGeom prst="rect">
            <a:avLst/>
          </a:prstGeom>
        </p:spPr>
      </p:pic>
    </p:spTree>
    <p:extLst>
      <p:ext uri="{BB962C8B-B14F-4D97-AF65-F5344CB8AC3E}">
        <p14:creationId xmlns:p14="http://schemas.microsoft.com/office/powerpoint/2010/main" val="99174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19</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770137" y="1163734"/>
                <a:ext cx="10240128"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Two approximations of the time series for the LT core is shown in Figure 5; one with the first four base networks, the other with the four base networks whose time-varying contributions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oMath>
                </a14:m>
                <a:r>
                  <a:rPr lang="en-US" sz="2000" b="0" i="0" dirty="0">
                    <a:latin typeface="+mj-lt"/>
                  </a:rPr>
                  <a:t> has the highest correlation to the price</a:t>
                </a:r>
              </a:p>
              <a:p>
                <a:pPr marL="342900" indent="-342900">
                  <a:buFont typeface="Arial" panose="020B0604020202020204" pitchFamily="34" charset="0"/>
                  <a:buChar char="•"/>
                </a:pPr>
                <a:r>
                  <a:rPr lang="en-US" sz="2000" dirty="0">
                    <a:latin typeface="+mj-lt"/>
                  </a:rPr>
                  <a:t>In both cases, most features of the time series is well approximated, but the fitted time series is apparently noisy</a:t>
                </a:r>
              </a:p>
              <a:p>
                <a:pPr marL="342900" indent="-342900">
                  <a:buFont typeface="Arial" panose="020B0604020202020204" pitchFamily="34" charset="0"/>
                  <a:buChar char="•"/>
                </a:pPr>
                <a:r>
                  <a:rPr lang="en-US" sz="2000" dirty="0">
                    <a:latin typeface="+mj-lt"/>
                  </a:rPr>
                  <a:t>The first case misses the peak at 2013, but it is approximated much better in the second case</a:t>
                </a:r>
              </a:p>
              <a:p>
                <a:pPr marL="342900" indent="-342900">
                  <a:buFont typeface="Arial" panose="020B0604020202020204" pitchFamily="34" charset="0"/>
                  <a:buChar char="•"/>
                </a:pPr>
                <a:endParaRPr lang="en-CA" sz="2000" dirty="0"/>
              </a:p>
              <a:p>
                <a:pPr marL="800100" lvl="1" indent="-342900">
                  <a:buFont typeface="Arial" panose="020B0604020202020204" pitchFamily="34" charset="0"/>
                  <a:buChar char="•"/>
                </a:pPr>
                <a:endParaRPr lang="en-CA" sz="2000" dirty="0"/>
              </a:p>
            </p:txBody>
          </p:sp>
        </mc:Choice>
        <mc:Fallback>
          <p:sp>
            <p:nvSpPr>
              <p:cNvPr id="16" name="TextBox 15"/>
              <p:cNvSpPr txBox="1">
                <a:spLocks noRot="1" noChangeAspect="1" noMove="1" noResize="1" noEditPoints="1" noAdjustHandles="1" noChangeArrowheads="1" noChangeShapeType="1" noTextEdit="1"/>
              </p:cNvSpPr>
              <p:nvPr/>
            </p:nvSpPr>
            <p:spPr>
              <a:xfrm>
                <a:off x="770137" y="1163734"/>
                <a:ext cx="10240128" cy="2554545"/>
              </a:xfrm>
              <a:prstGeom prst="rect">
                <a:avLst/>
              </a:prstGeom>
              <a:blipFill>
                <a:blip r:embed="rId5"/>
                <a:stretch>
                  <a:fillRect l="-536" t="-1432" r="-1012"/>
                </a:stretch>
              </a:blipFill>
            </p:spPr>
            <p:txBody>
              <a:bodyPr/>
              <a:lstStyle/>
              <a:p>
                <a:r>
                  <a:rPr lang="en-US">
                    <a:noFill/>
                  </a:rPr>
                  <a:t> </a:t>
                </a:r>
              </a:p>
            </p:txBody>
          </p:sp>
        </mc:Fallback>
      </mc:AlternateContent>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pic>
        <p:nvPicPr>
          <p:cNvPr id="2" name="Picture 1"/>
          <p:cNvPicPr>
            <a:picLocks noChangeAspect="1"/>
          </p:cNvPicPr>
          <p:nvPr/>
        </p:nvPicPr>
        <p:blipFill>
          <a:blip r:embed="rId6"/>
          <a:stretch>
            <a:fillRect/>
          </a:stretch>
        </p:blipFill>
        <p:spPr>
          <a:xfrm>
            <a:off x="951547" y="3127375"/>
            <a:ext cx="4010025" cy="2838450"/>
          </a:xfrm>
          <a:prstGeom prst="rect">
            <a:avLst/>
          </a:prstGeom>
        </p:spPr>
      </p:pic>
      <p:pic>
        <p:nvPicPr>
          <p:cNvPr id="3" name="Picture 2"/>
          <p:cNvPicPr>
            <a:picLocks noChangeAspect="1"/>
          </p:cNvPicPr>
          <p:nvPr/>
        </p:nvPicPr>
        <p:blipFill>
          <a:blip r:embed="rId7"/>
          <a:stretch>
            <a:fillRect/>
          </a:stretch>
        </p:blipFill>
        <p:spPr>
          <a:xfrm>
            <a:off x="6064071" y="3210491"/>
            <a:ext cx="4200525" cy="2876550"/>
          </a:xfrm>
          <a:prstGeom prst="rect">
            <a:avLst/>
          </a:prstGeom>
        </p:spPr>
      </p:pic>
    </p:spTree>
    <p:extLst>
      <p:ext uri="{BB962C8B-B14F-4D97-AF65-F5344CB8AC3E}">
        <p14:creationId xmlns:p14="http://schemas.microsoft.com/office/powerpoint/2010/main" val="329173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Presentation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a:t>
            </a:fld>
            <a:endParaRPr lang="en-US" sz="1200" dirty="0">
              <a:solidFill>
                <a:schemeClr val="bg1"/>
              </a:solidFill>
            </a:endParaRPr>
          </a:p>
        </p:txBody>
      </p:sp>
      <p:sp>
        <p:nvSpPr>
          <p:cNvPr id="14" name="TextBox 13"/>
          <p:cNvSpPr txBox="1"/>
          <p:nvPr/>
        </p:nvSpPr>
        <p:spPr>
          <a:xfrm>
            <a:off x="935871" y="1117600"/>
            <a:ext cx="7212706" cy="5663089"/>
          </a:xfrm>
          <a:prstGeom prst="rect">
            <a:avLst/>
          </a:prstGeom>
          <a:noFill/>
        </p:spPr>
        <p:txBody>
          <a:bodyPr wrap="square" rtlCol="0">
            <a:spAutoFit/>
          </a:bodyPr>
          <a:lstStyle/>
          <a:p>
            <a:r>
              <a:rPr lang="en-CA" sz="2000" dirty="0"/>
              <a:t>1.0 Paper Overview</a:t>
            </a:r>
          </a:p>
          <a:p>
            <a:r>
              <a:rPr lang="en-CA" sz="2000" dirty="0"/>
              <a:t>2.0 Bitcoin Background Information</a:t>
            </a:r>
          </a:p>
          <a:p>
            <a:r>
              <a:rPr lang="en-CA" sz="2000" dirty="0"/>
              <a:t>3.0 Methodology</a:t>
            </a:r>
          </a:p>
          <a:p>
            <a:r>
              <a:rPr lang="en-CA" sz="2000" dirty="0"/>
              <a:t>4.0 Data Mining</a:t>
            </a:r>
          </a:p>
          <a:p>
            <a:r>
              <a:rPr lang="en-CA" sz="2000" dirty="0"/>
              <a:t>5.0 Extracting the core network</a:t>
            </a:r>
          </a:p>
          <a:p>
            <a:r>
              <a:rPr lang="en-CA" sz="2000" dirty="0"/>
              <a:t>	5.1 Core Details</a:t>
            </a:r>
          </a:p>
          <a:p>
            <a:r>
              <a:rPr lang="en-CA" sz="2000" dirty="0"/>
              <a:t>6.0 Detecting Structural Changes</a:t>
            </a:r>
          </a:p>
          <a:p>
            <a:r>
              <a:rPr lang="en-CA" sz="2000" dirty="0"/>
              <a:t>	6.1 Daily Snapshots</a:t>
            </a:r>
          </a:p>
          <a:p>
            <a:r>
              <a:rPr lang="en-CA" sz="2000" dirty="0"/>
              <a:t>	6.2 PCA</a:t>
            </a:r>
          </a:p>
          <a:p>
            <a:r>
              <a:rPr lang="en-CA" sz="2000" dirty="0"/>
              <a:t>		6.2.1 PCA Background Information</a:t>
            </a:r>
          </a:p>
          <a:p>
            <a:r>
              <a:rPr lang="en-CA" sz="2000" dirty="0"/>
              <a:t>7.0 Results</a:t>
            </a:r>
          </a:p>
          <a:p>
            <a:r>
              <a:rPr lang="en-CA" sz="2000" dirty="0"/>
              <a:t>8.0 Conclusion</a:t>
            </a:r>
          </a:p>
          <a:p>
            <a:r>
              <a:rPr lang="en-CA" sz="2000" dirty="0"/>
              <a:t>9.0 Future Work</a:t>
            </a:r>
          </a:p>
          <a:p>
            <a:r>
              <a:rPr lang="en-CA" sz="2000" dirty="0"/>
              <a:t>10.0 Applicability to MIE1512H Research Project</a:t>
            </a:r>
          </a:p>
          <a:p>
            <a:r>
              <a:rPr lang="en-CA" sz="2000" dirty="0"/>
              <a:t>11.0 References</a:t>
            </a:r>
          </a:p>
          <a:p>
            <a:endParaRPr lang="en-CA" sz="2400" dirty="0"/>
          </a:p>
          <a:p>
            <a:endParaRPr lang="en-CA" sz="2400" dirty="0"/>
          </a:p>
          <a:p>
            <a:endParaRPr lang="en-CA" sz="1400" dirty="0"/>
          </a:p>
        </p:txBody>
      </p:sp>
      <p:pic>
        <p:nvPicPr>
          <p:cNvPr id="8" name="Picture 7"/>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27480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8.0 conclusions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20</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2246769"/>
          </a:xfrm>
          <a:prstGeom prst="rect">
            <a:avLst/>
          </a:prstGeom>
          <a:noFill/>
        </p:spPr>
        <p:txBody>
          <a:bodyPr wrap="square" rtlCol="0">
            <a:spAutoFit/>
          </a:bodyPr>
          <a:lstStyle/>
          <a:p>
            <a:pPr marL="342900" indent="-342900">
              <a:buFont typeface="Arial" panose="020B0604020202020204" pitchFamily="34" charset="0"/>
              <a:buChar char="•"/>
            </a:pPr>
            <a:r>
              <a:rPr lang="en-CA" sz="2000" dirty="0"/>
              <a:t>Investigated connections between network structure and macroscopic properties</a:t>
            </a:r>
          </a:p>
          <a:p>
            <a:pPr marL="342900" indent="-342900">
              <a:buFont typeface="Arial" panose="020B0604020202020204" pitchFamily="34" charset="0"/>
              <a:buChar char="•"/>
            </a:pPr>
            <a:r>
              <a:rPr lang="en-CA" sz="2000" dirty="0"/>
              <a:t>Re-constructed daily snapshots of the network for the most active users</a:t>
            </a:r>
          </a:p>
          <a:p>
            <a:pPr marL="342900" indent="-342900">
              <a:buFont typeface="Arial" panose="020B0604020202020204" pitchFamily="34" charset="0"/>
              <a:buChar char="•"/>
            </a:pPr>
            <a:r>
              <a:rPr lang="en-CA" sz="2000" dirty="0"/>
              <a:t>Organized snapshots into a graph time series matrix</a:t>
            </a:r>
          </a:p>
          <a:p>
            <a:pPr marL="342900" indent="-342900">
              <a:buFont typeface="Arial" panose="020B0604020202020204" pitchFamily="34" charset="0"/>
              <a:buChar char="•"/>
            </a:pPr>
            <a:r>
              <a:rPr lang="en-CA" sz="2000" dirty="0"/>
              <a:t>Analyzed the matrix using PCA to identify changes in the structure</a:t>
            </a:r>
          </a:p>
          <a:p>
            <a:pPr marL="342900" indent="-342900">
              <a:buFont typeface="Arial" panose="020B0604020202020204" pitchFamily="34" charset="0"/>
              <a:buChar char="•"/>
            </a:pPr>
            <a:r>
              <a:rPr lang="en-CA" sz="2000" dirty="0"/>
              <a:t>Striking feature: Found correspondence between market price and network structure</a:t>
            </a:r>
          </a:p>
          <a:p>
            <a:pPr marL="342900" indent="-342900">
              <a:buFont typeface="Arial" panose="020B0604020202020204" pitchFamily="34" charset="0"/>
              <a:buChar char="•"/>
            </a:pPr>
            <a:r>
              <a:rPr lang="en-CA" sz="2000" dirty="0"/>
              <a:t>It is apparent that the analysis of the structure of the underlying network of a financial system can provide important new insights complementing analysis of the external features</a:t>
            </a:r>
          </a:p>
        </p:txBody>
      </p:sp>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297205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9.0 future work</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21</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1631216"/>
          </a:xfrm>
          <a:prstGeom prst="rect">
            <a:avLst/>
          </a:prstGeom>
          <a:noFill/>
        </p:spPr>
        <p:txBody>
          <a:bodyPr wrap="square" rtlCol="0">
            <a:spAutoFit/>
          </a:bodyPr>
          <a:lstStyle/>
          <a:p>
            <a:pPr marL="342900" indent="-342900">
              <a:buFont typeface="Arial" panose="020B0604020202020204" pitchFamily="34" charset="0"/>
              <a:buChar char="•"/>
            </a:pPr>
            <a:r>
              <a:rPr lang="en-CA" sz="2000" dirty="0"/>
              <a:t>Focus on establishing causal relationship between the observed features, and possibly predicting the price changes based on structural changes in the network</a:t>
            </a:r>
          </a:p>
          <a:p>
            <a:pPr marL="342900" indent="-342900">
              <a:buFont typeface="Arial" panose="020B0604020202020204" pitchFamily="34" charset="0"/>
              <a:buChar char="•"/>
            </a:pPr>
            <a:r>
              <a:rPr lang="en-CA" sz="2000" dirty="0"/>
              <a:t>Also, collecting publicly available information about Bitcoin addresses identified as members of the highly active core of the network could result in a better understanding of the role of the associated users in the Bitcoin ecosystem, and help explain the correlation observed here</a:t>
            </a:r>
          </a:p>
        </p:txBody>
      </p:sp>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21446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11.0 relation to mie1512H research project</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22</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1015663"/>
          </a:xfrm>
          <a:prstGeom prst="rect">
            <a:avLst/>
          </a:prstGeom>
          <a:noFill/>
        </p:spPr>
        <p:txBody>
          <a:bodyPr wrap="square" rtlCol="0">
            <a:spAutoFit/>
          </a:bodyPr>
          <a:lstStyle/>
          <a:p>
            <a:pPr marL="342900" indent="-342900">
              <a:buFont typeface="Arial" panose="020B0604020202020204" pitchFamily="34" charset="0"/>
              <a:buChar char="•"/>
            </a:pPr>
            <a:r>
              <a:rPr lang="en-CA" sz="2000" dirty="0" err="1"/>
              <a:t>Ethereum</a:t>
            </a:r>
            <a:r>
              <a:rPr lang="en-CA" sz="2000" dirty="0"/>
              <a:t> is like Bitcoin with publicly available general ledger</a:t>
            </a:r>
          </a:p>
          <a:p>
            <a:pPr marL="342900" indent="-342900">
              <a:buFont typeface="Arial" panose="020B0604020202020204" pitchFamily="34" charset="0"/>
              <a:buChar char="•"/>
            </a:pPr>
            <a:r>
              <a:rPr lang="en-CA" sz="2000" dirty="0"/>
              <a:t>Similar analysis can be done with this network to see if a correlation also exists between the exchange rate of </a:t>
            </a:r>
            <a:r>
              <a:rPr lang="en-CA" sz="2000" dirty="0" err="1"/>
              <a:t>Ethereum</a:t>
            </a:r>
            <a:r>
              <a:rPr lang="en-CA" sz="2000" dirty="0"/>
              <a:t> and the network structure of </a:t>
            </a:r>
            <a:r>
              <a:rPr lang="en-CA" sz="2000" dirty="0" err="1"/>
              <a:t>Ethereum</a:t>
            </a:r>
            <a:endParaRPr lang="en-CA" sz="2000" dirty="0"/>
          </a:p>
        </p:txBody>
      </p:sp>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https://www.ethereum.org/images/logos/ETHEREUM-LOGO_LANDSCAPE_Black.png</a:t>
            </a:r>
          </a:p>
        </p:txBody>
      </p:sp>
      <p:pic>
        <p:nvPicPr>
          <p:cNvPr id="3" name="Picture 2"/>
          <p:cNvPicPr>
            <a:picLocks noChangeAspect="1"/>
          </p:cNvPicPr>
          <p:nvPr/>
        </p:nvPicPr>
        <p:blipFill rotWithShape="1">
          <a:blip r:embed="rId5"/>
          <a:srcRect l="20093" t="34153" r="19289" b="31815"/>
          <a:stretch/>
        </p:blipFill>
        <p:spPr>
          <a:xfrm>
            <a:off x="7963382" y="4479403"/>
            <a:ext cx="3518704" cy="1111169"/>
          </a:xfrm>
          <a:prstGeom prst="rect">
            <a:avLst/>
          </a:prstGeom>
          <a:effectLst>
            <a:glow rad="38100">
              <a:schemeClr val="bg1">
                <a:alpha val="81000"/>
              </a:schemeClr>
            </a:glow>
            <a:outerShdw blurRad="152400" dist="317500" dir="5400000" sx="90000" sy="-19000" rotWithShape="0">
              <a:prstClr val="black">
                <a:alpha val="15000"/>
              </a:prstClr>
            </a:outerShdw>
          </a:effectLst>
          <a:scene3d>
            <a:camera prst="orthographicFront"/>
            <a:lightRig rig="threePt" dir="t"/>
          </a:scene3d>
          <a:sp3d>
            <a:bevelT/>
          </a:sp3d>
        </p:spPr>
      </p:pic>
    </p:spTree>
    <p:extLst>
      <p:ext uri="{BB962C8B-B14F-4D97-AF65-F5344CB8AC3E}">
        <p14:creationId xmlns:p14="http://schemas.microsoft.com/office/powerpoint/2010/main" val="272818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11.0 References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23</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2369880"/>
          </a:xfrm>
          <a:prstGeom prst="rect">
            <a:avLst/>
          </a:prstGeom>
          <a:noFill/>
        </p:spPr>
        <p:txBody>
          <a:bodyPr wrap="square" rtlCol="0">
            <a:spAutoFit/>
          </a:bodyPr>
          <a:lstStyle/>
          <a:p>
            <a:r>
              <a:rPr lang="en-CA" sz="2000" dirty="0"/>
              <a:t>[1] Paper</a:t>
            </a:r>
          </a:p>
          <a:p>
            <a:r>
              <a:rPr lang="en-CA" sz="2000" dirty="0"/>
              <a:t>[2] </a:t>
            </a:r>
            <a:r>
              <a:rPr lang="en-US" dirty="0">
                <a:solidFill>
                  <a:schemeClr val="bg1"/>
                </a:solidFill>
                <a:hlinkClick r:id="rId4"/>
              </a:rPr>
              <a:t>http://www.bitcoinblockhalf.com/</a:t>
            </a:r>
            <a:endParaRPr lang="en-US" dirty="0">
              <a:solidFill>
                <a:schemeClr val="bg1"/>
              </a:solidFill>
            </a:endParaRPr>
          </a:p>
          <a:p>
            <a:r>
              <a:rPr lang="en-US" dirty="0">
                <a:solidFill>
                  <a:schemeClr val="bg1"/>
                </a:solidFill>
              </a:rPr>
              <a:t>[3] </a:t>
            </a:r>
            <a:r>
              <a:rPr lang="en-US" dirty="0">
                <a:solidFill>
                  <a:schemeClr val="bg1"/>
                </a:solidFill>
                <a:hlinkClick r:id="rId5"/>
              </a:rPr>
              <a:t>https://bitcoin.org/img/icons/opengraph.png</a:t>
            </a:r>
            <a:endParaRPr lang="en-US" dirty="0">
              <a:solidFill>
                <a:schemeClr val="bg1"/>
              </a:solidFill>
            </a:endParaRPr>
          </a:p>
          <a:p>
            <a:r>
              <a:rPr lang="en-US" dirty="0">
                <a:solidFill>
                  <a:schemeClr val="bg1"/>
                </a:solidFill>
              </a:rPr>
              <a:t>[4] </a:t>
            </a:r>
            <a:r>
              <a:rPr lang="en-US" dirty="0">
                <a:solidFill>
                  <a:schemeClr val="bg1"/>
                </a:solidFill>
                <a:hlinkClick r:id="rId6"/>
              </a:rPr>
              <a:t>http://www.coindesk.com/information/what-is-bitcoin/</a:t>
            </a:r>
            <a:r>
              <a:rPr lang="en-US" dirty="0">
                <a:solidFill>
                  <a:schemeClr val="bg1"/>
                </a:solidFill>
              </a:rPr>
              <a:t> </a:t>
            </a:r>
          </a:p>
          <a:p>
            <a:r>
              <a:rPr lang="en-US" dirty="0">
                <a:solidFill>
                  <a:schemeClr val="bg1"/>
                </a:solidFill>
              </a:rPr>
              <a:t>[5] http://bitcoin.stackexchange.com/questions/tagged/bitcoind</a:t>
            </a:r>
          </a:p>
          <a:p>
            <a:endParaRPr lang="en-US" dirty="0">
              <a:solidFill>
                <a:schemeClr val="bg1"/>
              </a:solidFill>
            </a:endParaRPr>
          </a:p>
          <a:p>
            <a:endParaRPr lang="en-CA" dirty="0"/>
          </a:p>
          <a:p>
            <a:endParaRPr lang="en-CA" dirty="0"/>
          </a:p>
        </p:txBody>
      </p:sp>
      <p:sp>
        <p:nvSpPr>
          <p:cNvPr id="10" name="Footer Placeholder 5"/>
          <p:cNvSpPr>
            <a:spLocks noGrp="1"/>
          </p:cNvSpPr>
          <p:nvPr>
            <p:ph type="ftr" sz="quarter" idx="11"/>
          </p:nvPr>
        </p:nvSpPr>
        <p:spPr>
          <a:xfrm>
            <a:off x="685801" y="6327775"/>
            <a:ext cx="7827659" cy="377825"/>
          </a:xfrm>
        </p:spPr>
        <p:txBody>
          <a:bodyPr/>
          <a:lstStyle/>
          <a:p>
            <a:r>
              <a:rPr lang="en-US" dirty="0">
                <a:solidFill>
                  <a:schemeClr val="bg1"/>
                </a:solidFill>
                <a:hlinkClick r:id="rId4"/>
              </a:rPr>
              <a:t>http://www.bitcoinblockhalf.com/</a:t>
            </a:r>
            <a:endParaRPr lang="en-US" dirty="0">
              <a:solidFill>
                <a:schemeClr val="bg1"/>
              </a:solidFill>
            </a:endParaRPr>
          </a:p>
          <a:p>
            <a:r>
              <a:rPr lang="en-US" dirty="0">
                <a:solidFill>
                  <a:schemeClr val="bg1"/>
                </a:solidFill>
                <a:hlinkClick r:id="rId5"/>
              </a:rPr>
              <a:t>https://bitcoin.org/img/icons/opengraph.png</a:t>
            </a:r>
            <a:endParaRPr lang="en-US" dirty="0">
              <a:solidFill>
                <a:schemeClr val="bg1"/>
              </a:solidFill>
            </a:endParaRPr>
          </a:p>
          <a:p>
            <a:r>
              <a:rPr lang="en-US" dirty="0">
                <a:solidFill>
                  <a:schemeClr val="bg1"/>
                </a:solidFill>
                <a:hlinkClick r:id="rId6"/>
              </a:rPr>
              <a:t>http://www.coindesk.com/information/what-is-bitcoin/</a:t>
            </a:r>
            <a:r>
              <a:rPr lang="en-US" dirty="0">
                <a:solidFill>
                  <a:schemeClr val="bg1"/>
                </a:solidFill>
              </a:rPr>
              <a:t> </a:t>
            </a:r>
          </a:p>
        </p:txBody>
      </p:sp>
      <p:pic>
        <p:nvPicPr>
          <p:cNvPr id="15" name="Picture 14"/>
          <p:cNvPicPr>
            <a:picLocks noChangeAspect="1"/>
          </p:cNvPicPr>
          <p:nvPr/>
        </p:nvPicPr>
        <p:blipFill>
          <a:blip r:embed="rId7"/>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3065388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950" dirty="0"/>
              <a:t>The end</a:t>
            </a:r>
          </a:p>
        </p:txBody>
      </p:sp>
      <p:sp>
        <p:nvSpPr>
          <p:cNvPr id="4" name="Subtitle 3"/>
          <p:cNvSpPr>
            <a:spLocks noGrp="1"/>
          </p:cNvSpPr>
          <p:nvPr>
            <p:ph type="subTitle" idx="1"/>
          </p:nvPr>
        </p:nvSpPr>
        <p:spPr/>
        <p:txBody>
          <a:bodyPr/>
          <a:lstStyle/>
          <a:p>
            <a:r>
              <a:rPr lang="en-CA" dirty="0"/>
              <a:t>Questions?</a:t>
            </a:r>
          </a:p>
        </p:txBody>
      </p:sp>
    </p:spTree>
    <p:extLst>
      <p:ext uri="{BB962C8B-B14F-4D97-AF65-F5344CB8AC3E}">
        <p14:creationId xmlns:p14="http://schemas.microsoft.com/office/powerpoint/2010/main" val="51723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1.0 Paper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3</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5724644"/>
          </a:xfrm>
          <a:prstGeom prst="rect">
            <a:avLst/>
          </a:prstGeom>
          <a:noFill/>
        </p:spPr>
        <p:txBody>
          <a:bodyPr wrap="square" rtlCol="0">
            <a:spAutoFit/>
          </a:bodyPr>
          <a:lstStyle/>
          <a:p>
            <a:pPr algn="ctr"/>
            <a:r>
              <a:rPr lang="en-CA" sz="2400" b="1" u="sng" dirty="0"/>
              <a:t>Research Question</a:t>
            </a:r>
          </a:p>
          <a:p>
            <a:pPr algn="ctr"/>
            <a:r>
              <a:rPr lang="en-CA" sz="2400" dirty="0"/>
              <a:t>“Aim to identify relevant changes in network structure over time and to uncover the relation of network structure and macroeconomic indicators of the system”</a:t>
            </a:r>
          </a:p>
          <a:p>
            <a:endParaRPr lang="en-CA" dirty="0"/>
          </a:p>
          <a:p>
            <a:pPr algn="ctr"/>
            <a:r>
              <a:rPr lang="en-CA" sz="2400" b="1" u="sng" dirty="0"/>
              <a:t>Data</a:t>
            </a:r>
          </a:p>
          <a:p>
            <a:pPr algn="ctr"/>
            <a:r>
              <a:rPr lang="en-CA" sz="2400" dirty="0"/>
              <a:t>Bitcoin’s Transaction Network</a:t>
            </a:r>
          </a:p>
          <a:p>
            <a:pPr algn="ctr"/>
            <a:endParaRPr lang="en-CA" dirty="0"/>
          </a:p>
          <a:p>
            <a:pPr algn="ctr"/>
            <a:r>
              <a:rPr lang="en-CA" sz="2400" b="1" u="sng" dirty="0"/>
              <a:t>Procedure</a:t>
            </a:r>
          </a:p>
          <a:p>
            <a:pPr algn="ctr"/>
            <a:r>
              <a:rPr lang="en-CA" sz="2400" dirty="0"/>
              <a:t>Unsupervised identification of important features in the variation of the network over time</a:t>
            </a:r>
          </a:p>
          <a:p>
            <a:pPr algn="ctr"/>
            <a:endParaRPr lang="en-CA" dirty="0"/>
          </a:p>
          <a:p>
            <a:pPr algn="ctr"/>
            <a:r>
              <a:rPr lang="en-CA" sz="2400" b="1" u="sng" dirty="0"/>
              <a:t>Analytical Method</a:t>
            </a:r>
          </a:p>
          <a:p>
            <a:pPr algn="ctr"/>
            <a:r>
              <a:rPr lang="en-CA" sz="2400" dirty="0"/>
              <a:t>Principal Component Analysis (PCA)</a:t>
            </a:r>
          </a:p>
          <a:p>
            <a:endParaRPr lang="en-CA" dirty="0"/>
          </a:p>
          <a:p>
            <a:endParaRPr lang="en-CA" b="1" dirty="0"/>
          </a:p>
          <a:p>
            <a:endParaRPr lang="en-CA" dirty="0"/>
          </a:p>
          <a:p>
            <a:endParaRPr lang="en-CA" dirty="0"/>
          </a:p>
        </p:txBody>
      </p:sp>
      <p:pic>
        <p:nvPicPr>
          <p:cNvPr id="15" name="Picture 14"/>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75467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2.0 bitcoin background information</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4</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9578" y="1190266"/>
            <a:ext cx="10240128" cy="5355312"/>
          </a:xfrm>
          <a:prstGeom prst="rect">
            <a:avLst/>
          </a:prstGeom>
          <a:noFill/>
        </p:spPr>
        <p:txBody>
          <a:bodyPr wrap="square" rtlCol="0">
            <a:spAutoFit/>
          </a:bodyPr>
          <a:lstStyle/>
          <a:p>
            <a:pPr marL="285750" indent="-285750">
              <a:buFont typeface="Arial" panose="020B0604020202020204" pitchFamily="34" charset="0"/>
              <a:buChar char="•"/>
            </a:pPr>
            <a:r>
              <a:rPr lang="en-CA" sz="2400" dirty="0"/>
              <a:t>Digital currency</a:t>
            </a:r>
          </a:p>
          <a:p>
            <a:pPr marL="285750" indent="-285750">
              <a:buFont typeface="Arial" panose="020B0604020202020204" pitchFamily="34" charset="0"/>
              <a:buChar char="•"/>
            </a:pPr>
            <a:r>
              <a:rPr lang="en-CA" sz="2400" dirty="0"/>
              <a:t>Decentralized</a:t>
            </a:r>
          </a:p>
          <a:p>
            <a:pPr marL="742950" lvl="1" indent="-285750">
              <a:buFont typeface="Arial" panose="020B0604020202020204" pitchFamily="34" charset="0"/>
              <a:buChar char="•"/>
            </a:pPr>
            <a:r>
              <a:rPr lang="en-CA" sz="2400" dirty="0"/>
              <a:t>No central governing authority</a:t>
            </a:r>
          </a:p>
          <a:p>
            <a:pPr marL="285750" indent="-285750">
              <a:buFont typeface="Arial" panose="020B0604020202020204" pitchFamily="34" charset="0"/>
              <a:buChar char="•"/>
            </a:pPr>
            <a:r>
              <a:rPr lang="en-CA" sz="2400" dirty="0"/>
              <a:t>Finite Currency</a:t>
            </a:r>
          </a:p>
          <a:p>
            <a:pPr marL="742950" lvl="1" indent="-285750">
              <a:buFont typeface="Arial" panose="020B0604020202020204" pitchFamily="34" charset="0"/>
              <a:buChar char="•"/>
            </a:pPr>
            <a:r>
              <a:rPr lang="en-CA" sz="2400" dirty="0"/>
              <a:t>Bitcoins are produced via “mining”</a:t>
            </a:r>
          </a:p>
          <a:p>
            <a:pPr marL="742950" lvl="1" indent="-285750">
              <a:buFont typeface="Arial" panose="020B0604020202020204" pitchFamily="34" charset="0"/>
              <a:buChar char="•"/>
            </a:pPr>
            <a:r>
              <a:rPr lang="en-CA" sz="2400" dirty="0"/>
              <a:t>Mining rewards half every 210,000 blocks</a:t>
            </a:r>
          </a:p>
          <a:p>
            <a:pPr marL="285750" indent="-285750">
              <a:buFont typeface="Arial" panose="020B0604020202020204" pitchFamily="34" charset="0"/>
              <a:buChar char="•"/>
            </a:pPr>
            <a:r>
              <a:rPr lang="en-CA" sz="2400" dirty="0"/>
              <a:t>Anonymous users</a:t>
            </a:r>
          </a:p>
          <a:p>
            <a:pPr marL="742950" lvl="1" indent="-285750">
              <a:buFont typeface="Arial" panose="020B0604020202020204" pitchFamily="34" charset="0"/>
              <a:buChar char="•"/>
            </a:pPr>
            <a:r>
              <a:rPr lang="en-CA" sz="2400" dirty="0"/>
              <a:t>Bitcoin accounts are anonymous ‘addresses’</a:t>
            </a:r>
          </a:p>
          <a:p>
            <a:pPr marL="742950" lvl="1" indent="-285750">
              <a:buFont typeface="Arial" panose="020B0604020202020204" pitchFamily="34" charset="0"/>
              <a:buChar char="•"/>
            </a:pPr>
            <a:r>
              <a:rPr lang="en-CA" sz="2400" dirty="0"/>
              <a:t>Users can have multiple addresses to protect their identity</a:t>
            </a:r>
          </a:p>
          <a:p>
            <a:pPr marL="285750" indent="-285750">
              <a:buFont typeface="Arial" panose="020B0604020202020204" pitchFamily="34" charset="0"/>
              <a:buChar char="•"/>
            </a:pPr>
            <a:r>
              <a:rPr lang="en-CA" sz="2400" dirty="0"/>
              <a:t>Transparent</a:t>
            </a:r>
          </a:p>
          <a:p>
            <a:pPr marL="742950" lvl="1" indent="-285750">
              <a:buFont typeface="Arial" panose="020B0604020202020204" pitchFamily="34" charset="0"/>
              <a:buChar char="•"/>
            </a:pPr>
            <a:r>
              <a:rPr lang="en-CA" sz="2400" dirty="0"/>
              <a:t>General ledger in the form of a Blockchain available to all users</a:t>
            </a:r>
          </a:p>
          <a:p>
            <a:pPr marL="742950" lvl="1" indent="-285750">
              <a:buFont typeface="Arial" panose="020B0604020202020204" pitchFamily="34" charset="0"/>
              <a:buChar char="•"/>
            </a:pPr>
            <a:r>
              <a:rPr lang="en-CA" sz="2400" dirty="0"/>
              <a:t>Everyone knows how much Bitcoins belong to one address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endParaRPr lang="en-CA" dirty="0"/>
          </a:p>
        </p:txBody>
      </p:sp>
      <p:sp>
        <p:nvSpPr>
          <p:cNvPr id="10" name="Footer Placeholder 5"/>
          <p:cNvSpPr>
            <a:spLocks noGrp="1"/>
          </p:cNvSpPr>
          <p:nvPr>
            <p:ph type="ftr" sz="quarter" idx="11"/>
          </p:nvPr>
        </p:nvSpPr>
        <p:spPr>
          <a:xfrm>
            <a:off x="685801" y="6327775"/>
            <a:ext cx="7827659" cy="377825"/>
          </a:xfrm>
        </p:spPr>
        <p:txBody>
          <a:bodyPr/>
          <a:lstStyle/>
          <a:p>
            <a:r>
              <a:rPr lang="en-US" dirty="0">
                <a:solidFill>
                  <a:schemeClr val="bg1"/>
                </a:solidFill>
                <a:hlinkClick r:id="rId4"/>
              </a:rPr>
              <a:t>http://www.bitcoinblockhalf.com/</a:t>
            </a:r>
            <a:endParaRPr lang="en-US" dirty="0">
              <a:solidFill>
                <a:schemeClr val="bg1"/>
              </a:solidFill>
            </a:endParaRPr>
          </a:p>
          <a:p>
            <a:r>
              <a:rPr lang="en-US" dirty="0">
                <a:solidFill>
                  <a:schemeClr val="bg1"/>
                </a:solidFill>
                <a:hlinkClick r:id="rId5"/>
              </a:rPr>
              <a:t>https://bitcoin.org/img/icons/opengraph.png</a:t>
            </a:r>
            <a:endParaRPr lang="en-US" dirty="0">
              <a:solidFill>
                <a:schemeClr val="bg1"/>
              </a:solidFill>
            </a:endParaRPr>
          </a:p>
          <a:p>
            <a:r>
              <a:rPr lang="en-US" dirty="0">
                <a:solidFill>
                  <a:schemeClr val="bg1"/>
                </a:solidFill>
                <a:hlinkClick r:id="rId6"/>
              </a:rPr>
              <a:t>http://www.coindesk.com/information/what-is-bitcoin/</a:t>
            </a:r>
            <a:r>
              <a:rPr lang="en-US" dirty="0">
                <a:solidFill>
                  <a:schemeClr val="bg1"/>
                </a:solidFill>
              </a:rPr>
              <a:t> </a:t>
            </a:r>
          </a:p>
        </p:txBody>
      </p:sp>
      <p:pic>
        <p:nvPicPr>
          <p:cNvPr id="15" name="Picture 14"/>
          <p:cNvPicPr>
            <a:picLocks noChangeAspect="1"/>
          </p:cNvPicPr>
          <p:nvPr/>
        </p:nvPicPr>
        <p:blipFill>
          <a:blip r:embed="rId7"/>
          <a:stretch>
            <a:fillRect/>
          </a:stretch>
        </p:blipFill>
        <p:spPr>
          <a:xfrm>
            <a:off x="10264596" y="6152444"/>
            <a:ext cx="1510220" cy="705556"/>
          </a:xfrm>
          <a:prstGeom prst="rect">
            <a:avLst/>
          </a:prstGeom>
        </p:spPr>
      </p:pic>
      <p:pic>
        <p:nvPicPr>
          <p:cNvPr id="4" name="Picture 3"/>
          <p:cNvPicPr>
            <a:picLocks noChangeAspect="1"/>
          </p:cNvPicPr>
          <p:nvPr/>
        </p:nvPicPr>
        <p:blipFill>
          <a:blip r:embed="rId8"/>
          <a:stretch>
            <a:fillRect/>
          </a:stretch>
        </p:blipFill>
        <p:spPr>
          <a:xfrm>
            <a:off x="9792064" y="3769360"/>
            <a:ext cx="2115442" cy="2115442"/>
          </a:xfrm>
          <a:prstGeom prst="rect">
            <a:avLst/>
          </a:prstGeom>
        </p:spPr>
      </p:pic>
    </p:spTree>
    <p:extLst>
      <p:ext uri="{BB962C8B-B14F-4D97-AF65-F5344CB8AC3E}">
        <p14:creationId xmlns:p14="http://schemas.microsoft.com/office/powerpoint/2010/main" val="375409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3.0 Methodology</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5</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790222"/>
          </a:xfrm>
          <a:prstGeom prst="rect">
            <a:avLst/>
          </a:prstGeom>
          <a:noFill/>
        </p:spPr>
        <p:txBody>
          <a:bodyPr wrap="square" rtlCol="0">
            <a:spAutoFit/>
          </a:bodyPr>
          <a:lstStyle/>
          <a:p>
            <a:r>
              <a:rPr lang="en-CA" sz="2400" dirty="0"/>
              <a:t>Using the Bitcoin transaction network,</a:t>
            </a:r>
          </a:p>
          <a:p>
            <a:pPr marL="342900" indent="-342900">
              <a:lnSpc>
                <a:spcPct val="200000"/>
              </a:lnSpc>
              <a:buAutoNum type="arabicPeriod"/>
            </a:pPr>
            <a:r>
              <a:rPr lang="en-CA" sz="2400" dirty="0"/>
              <a:t>Construct daily snapshots of transactions on the network</a:t>
            </a:r>
          </a:p>
          <a:p>
            <a:pPr marL="342900" indent="-342900">
              <a:lnSpc>
                <a:spcPct val="200000"/>
              </a:lnSpc>
              <a:buAutoNum type="arabicPeriod"/>
            </a:pPr>
            <a:r>
              <a:rPr lang="en-CA" sz="2400" dirty="0"/>
              <a:t>Find subgraphs of the most active users</a:t>
            </a:r>
          </a:p>
          <a:p>
            <a:pPr marL="342900" indent="-342900">
              <a:lnSpc>
                <a:spcPct val="200000"/>
              </a:lnSpc>
              <a:buAutoNum type="arabicPeriod"/>
            </a:pPr>
            <a:r>
              <a:rPr lang="en-CA" sz="2400" dirty="0"/>
              <a:t>Convert the subgraphs into a matrix where each row corresponds to a day’s transactions</a:t>
            </a:r>
          </a:p>
          <a:p>
            <a:pPr marL="342900" indent="-342900">
              <a:lnSpc>
                <a:spcPct val="200000"/>
              </a:lnSpc>
              <a:buAutoNum type="arabicPeriod"/>
            </a:pPr>
            <a:r>
              <a:rPr lang="en-CA" sz="2400" dirty="0"/>
              <a:t>PCA to identify key features in the evolution of the network over time</a:t>
            </a:r>
          </a:p>
          <a:p>
            <a:pPr marL="342900" indent="-342900">
              <a:lnSpc>
                <a:spcPct val="200000"/>
              </a:lnSpc>
              <a:buAutoNum type="arabicPeriod"/>
            </a:pPr>
            <a:r>
              <a:rPr lang="en-CA" sz="2400" dirty="0"/>
              <a:t>Compare the time variations of the network to the exchange rate of Bitcoins</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74578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4.0 Data mining</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6</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t>Data acquired from a slightly modified version of the open-source </a:t>
            </a:r>
            <a:r>
              <a:rPr lang="en-CA" sz="2400" i="1" dirty="0" err="1"/>
              <a:t>bitcoind</a:t>
            </a:r>
            <a:r>
              <a:rPr lang="en-CA" sz="2400" dirty="0"/>
              <a:t> client</a:t>
            </a:r>
          </a:p>
          <a:p>
            <a:pPr marL="342900" indent="-342900">
              <a:buFont typeface="Arial" panose="020B0604020202020204" pitchFamily="34" charset="0"/>
              <a:buChar char="•"/>
            </a:pPr>
            <a:r>
              <a:rPr lang="en-CA" sz="2400" i="1" dirty="0" err="1"/>
              <a:t>Bitcoind</a:t>
            </a:r>
            <a:endParaRPr lang="en-CA" sz="2400" i="1" dirty="0"/>
          </a:p>
          <a:p>
            <a:pPr marL="800100" lvl="1" indent="-342900">
              <a:buFont typeface="Arial" panose="020B0604020202020204" pitchFamily="34" charset="0"/>
              <a:buChar char="•"/>
            </a:pPr>
            <a:r>
              <a:rPr lang="en-CA" sz="2400" dirty="0"/>
              <a:t>Bitcoin Daemon</a:t>
            </a:r>
          </a:p>
          <a:p>
            <a:pPr marL="800100" lvl="1" indent="-342900">
              <a:buFont typeface="Arial" panose="020B0604020202020204" pitchFamily="34" charset="0"/>
              <a:buChar char="•"/>
            </a:pPr>
            <a:r>
              <a:rPr lang="en-CA" sz="2400" dirty="0"/>
              <a:t>Command-line interface for Bitcoin</a:t>
            </a:r>
          </a:p>
          <a:p>
            <a:pPr marL="342900" indent="-342900">
              <a:buFont typeface="Arial" panose="020B0604020202020204" pitchFamily="34" charset="0"/>
              <a:buChar char="•"/>
            </a:pPr>
            <a:r>
              <a:rPr lang="en-CA" sz="2400" dirty="0"/>
              <a:t>Data: Entire list of transactions for 2012/2013 on March 3, 2014</a:t>
            </a:r>
          </a:p>
          <a:p>
            <a:pPr marL="342900" indent="-342900">
              <a:buFont typeface="Arial" panose="020B0604020202020204" pitchFamily="34" charset="0"/>
              <a:buChar char="•"/>
            </a:pPr>
            <a:r>
              <a:rPr lang="en-CA" sz="2400" dirty="0"/>
              <a:t>Specifically:</a:t>
            </a:r>
          </a:p>
          <a:p>
            <a:pPr marL="800100" lvl="1" indent="-342900">
              <a:buFont typeface="Arial" panose="020B0604020202020204" pitchFamily="34" charset="0"/>
              <a:buChar char="•"/>
            </a:pPr>
            <a:r>
              <a:rPr lang="en-CA" sz="2400" dirty="0"/>
              <a:t>Sending addresses</a:t>
            </a:r>
          </a:p>
          <a:p>
            <a:pPr marL="800100" lvl="1" indent="-342900">
              <a:buFont typeface="Arial" panose="020B0604020202020204" pitchFamily="34" charset="0"/>
              <a:buChar char="•"/>
            </a:pPr>
            <a:r>
              <a:rPr lang="en-CA" sz="2400" dirty="0"/>
              <a:t>Receiving addresses</a:t>
            </a:r>
          </a:p>
          <a:p>
            <a:pPr marL="800100" lvl="1" indent="-342900">
              <a:buFont typeface="Arial" panose="020B0604020202020204" pitchFamily="34" charset="0"/>
              <a:buChar char="•"/>
            </a:pPr>
            <a:r>
              <a:rPr lang="en-CA" sz="2400" dirty="0"/>
              <a:t>Value sent</a:t>
            </a:r>
          </a:p>
          <a:p>
            <a:pPr marL="800100" lvl="1" indent="-342900">
              <a:buFont typeface="Arial" panose="020B0604020202020204" pitchFamily="34" charset="0"/>
              <a:buChar char="•"/>
            </a:pPr>
            <a:r>
              <a:rPr lang="en-CA" sz="2400" dirty="0"/>
              <a:t>Time of transaction</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5" name="Footer Placeholder 5"/>
          <p:cNvSpPr>
            <a:spLocks noGrp="1"/>
          </p:cNvSpPr>
          <p:nvPr>
            <p:ph type="ftr" sz="quarter" idx="11"/>
          </p:nvPr>
        </p:nvSpPr>
        <p:spPr>
          <a:xfrm>
            <a:off x="685801" y="6327775"/>
            <a:ext cx="7827659" cy="377825"/>
          </a:xfrm>
        </p:spPr>
        <p:txBody>
          <a:bodyPr/>
          <a:lstStyle/>
          <a:p>
            <a:r>
              <a:rPr lang="en-US" dirty="0">
                <a:solidFill>
                  <a:schemeClr val="bg1"/>
                </a:solidFill>
              </a:rPr>
              <a:t>http://bitcoin.stackexchange.com/questions/tagged/bitcoind</a:t>
            </a:r>
          </a:p>
        </p:txBody>
      </p:sp>
    </p:spTree>
    <p:extLst>
      <p:ext uri="{BB962C8B-B14F-4D97-AF65-F5344CB8AC3E}">
        <p14:creationId xmlns:p14="http://schemas.microsoft.com/office/powerpoint/2010/main" val="187227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5.0 Extracting the core network</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7</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3785652"/>
          </a:xfrm>
          <a:prstGeom prst="rect">
            <a:avLst/>
          </a:prstGeom>
          <a:noFill/>
        </p:spPr>
        <p:txBody>
          <a:bodyPr wrap="square" rtlCol="0">
            <a:spAutoFit/>
          </a:bodyPr>
          <a:lstStyle/>
          <a:p>
            <a:r>
              <a:rPr lang="en-CA" sz="2000" b="1" dirty="0"/>
              <a:t>Goal</a:t>
            </a:r>
            <a:r>
              <a:rPr lang="en-CA" sz="2000" dirty="0"/>
              <a:t>: extract subgraph of most active users</a:t>
            </a:r>
          </a:p>
          <a:p>
            <a:endParaRPr lang="en-CA" sz="2000" dirty="0"/>
          </a:p>
          <a:p>
            <a:pPr marL="457200" indent="-457200">
              <a:buAutoNum type="arabicPeriod"/>
            </a:pPr>
            <a:r>
              <a:rPr lang="en-CA" sz="2000" dirty="0"/>
              <a:t>‘Contraction’ of graph</a:t>
            </a:r>
          </a:p>
          <a:p>
            <a:pPr marL="800100" lvl="1" indent="-342900">
              <a:buFont typeface="Arial" panose="020B0604020202020204" pitchFamily="34" charset="0"/>
              <a:buChar char="•"/>
            </a:pPr>
            <a:r>
              <a:rPr lang="en-CA" sz="2000" dirty="0"/>
              <a:t>Identify addresses belong to the same user using a simple heuristic method</a:t>
            </a:r>
          </a:p>
          <a:p>
            <a:pPr marL="1257300" lvl="2" indent="-342900">
              <a:buFont typeface="Arial" panose="020B0604020202020204" pitchFamily="34" charset="0"/>
              <a:buChar char="•"/>
            </a:pPr>
            <a:r>
              <a:rPr lang="en-CA" sz="2000" dirty="0"/>
              <a:t>Identify all transactions with multiple inputs and consider addresses in the same transaction as belonging to the same user</a:t>
            </a:r>
          </a:p>
          <a:p>
            <a:pPr marL="800100" lvl="1" indent="-342900">
              <a:buFont typeface="Arial" panose="020B0604020202020204" pitchFamily="34" charset="0"/>
              <a:buChar char="•"/>
            </a:pPr>
            <a:r>
              <a:rPr lang="en-CA" sz="2000" dirty="0"/>
              <a:t>In user graph, Users (v) are nodes, and transactions are links</a:t>
            </a:r>
          </a:p>
          <a:p>
            <a:r>
              <a:rPr lang="en-CA" sz="2000" dirty="0"/>
              <a:t>2. Identify ‘active core’ using two methods:</a:t>
            </a:r>
          </a:p>
          <a:p>
            <a:r>
              <a:rPr lang="en-CA" sz="2000" dirty="0"/>
              <a:t>	a. </a:t>
            </a:r>
            <a:r>
              <a:rPr lang="en-CA" sz="2000" b="1" dirty="0"/>
              <a:t>Long Term (LT) Core</a:t>
            </a:r>
            <a:r>
              <a:rPr lang="en-CA" sz="2000" dirty="0"/>
              <a:t>: users active in &gt; 100 individual transactions for &gt; 60 days</a:t>
            </a:r>
          </a:p>
          <a:p>
            <a:r>
              <a:rPr lang="en-CA" sz="2000" dirty="0"/>
              <a:t>	b. </a:t>
            </a:r>
            <a:r>
              <a:rPr lang="en-CA" sz="2000" b="1" dirty="0"/>
              <a:t>All Users (AU) Core:</a:t>
            </a:r>
            <a:r>
              <a:rPr lang="en-CA" sz="2000" dirty="0"/>
              <a:t> 2000 most active users</a:t>
            </a:r>
          </a:p>
          <a:p>
            <a:r>
              <a:rPr lang="en-CA" sz="2000" dirty="0"/>
              <a:t>3. Exclusions:</a:t>
            </a:r>
          </a:p>
          <a:p>
            <a:pPr marL="800100" lvl="1" indent="-342900">
              <a:buFont typeface="Arial" panose="020B0604020202020204" pitchFamily="34" charset="0"/>
              <a:buChar char="•"/>
            </a:pPr>
            <a:r>
              <a:rPr lang="en-CA" sz="2000" dirty="0"/>
              <a:t>Exclude users associated with the Satoshi gambling site </a:t>
            </a:r>
          </a:p>
        </p:txBody>
      </p:sp>
    </p:spTree>
    <p:extLst>
      <p:ext uri="{BB962C8B-B14F-4D97-AF65-F5344CB8AC3E}">
        <p14:creationId xmlns:p14="http://schemas.microsoft.com/office/powerpoint/2010/main" val="337207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5.1 core details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8</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825506261"/>
              </p:ext>
            </p:extLst>
          </p:nvPr>
        </p:nvGraphicFramePr>
        <p:xfrm>
          <a:off x="1620166" y="1667474"/>
          <a:ext cx="9399540" cy="2949679"/>
        </p:xfrm>
        <a:graphic>
          <a:graphicData uri="http://schemas.openxmlformats.org/drawingml/2006/table">
            <a:tbl>
              <a:tblPr firstRow="1" bandRow="1">
                <a:tableStyleId>{21E4AEA4-8DFA-4A89-87EB-49C32662AFE0}</a:tableStyleId>
              </a:tblPr>
              <a:tblGrid>
                <a:gridCol w="3133180">
                  <a:extLst>
                    <a:ext uri="{9D8B030D-6E8A-4147-A177-3AD203B41FA5}">
                      <a16:colId xmlns:a16="http://schemas.microsoft.com/office/drawing/2014/main" val="1807793635"/>
                    </a:ext>
                  </a:extLst>
                </a:gridCol>
                <a:gridCol w="3133180">
                  <a:extLst>
                    <a:ext uri="{9D8B030D-6E8A-4147-A177-3AD203B41FA5}">
                      <a16:colId xmlns:a16="http://schemas.microsoft.com/office/drawing/2014/main" val="3162736179"/>
                    </a:ext>
                  </a:extLst>
                </a:gridCol>
                <a:gridCol w="3133180">
                  <a:extLst>
                    <a:ext uri="{9D8B030D-6E8A-4147-A177-3AD203B41FA5}">
                      <a16:colId xmlns:a16="http://schemas.microsoft.com/office/drawing/2014/main" val="4285817769"/>
                    </a:ext>
                  </a:extLst>
                </a:gridCol>
              </a:tblGrid>
              <a:tr h="492738">
                <a:tc>
                  <a:txBody>
                    <a:bodyPr/>
                    <a:lstStyle/>
                    <a:p>
                      <a:pPr algn="ctr"/>
                      <a:endParaRPr lang="en-US" sz="2400" dirty="0"/>
                    </a:p>
                  </a:txBody>
                  <a:tcPr/>
                </a:tc>
                <a:tc>
                  <a:txBody>
                    <a:bodyPr/>
                    <a:lstStyle/>
                    <a:p>
                      <a:pPr algn="ctr"/>
                      <a:r>
                        <a:rPr lang="en-US" sz="2400" b="1" dirty="0"/>
                        <a:t>LT Core</a:t>
                      </a:r>
                    </a:p>
                  </a:txBody>
                  <a:tcPr/>
                </a:tc>
                <a:tc>
                  <a:txBody>
                    <a:bodyPr/>
                    <a:lstStyle/>
                    <a:p>
                      <a:pPr algn="ctr"/>
                      <a:r>
                        <a:rPr lang="en-US" sz="2400" b="1" dirty="0"/>
                        <a:t>AU Core</a:t>
                      </a:r>
                    </a:p>
                  </a:txBody>
                  <a:tcPr/>
                </a:tc>
                <a:extLst>
                  <a:ext uri="{0D108BD9-81ED-4DB2-BD59-A6C34878D82A}">
                    <a16:rowId xmlns:a16="http://schemas.microsoft.com/office/drawing/2014/main" val="2208775396"/>
                  </a:ext>
                </a:extLst>
              </a:tr>
              <a:tr h="485989">
                <a:tc>
                  <a:txBody>
                    <a:bodyPr/>
                    <a:lstStyle/>
                    <a:p>
                      <a:pPr algn="ctr"/>
                      <a:r>
                        <a:rPr lang="en-US" sz="2400" b="1" dirty="0"/>
                        <a:t>Nodes</a:t>
                      </a:r>
                    </a:p>
                  </a:txBody>
                  <a:tcPr/>
                </a:tc>
                <a:tc>
                  <a:txBody>
                    <a:bodyPr/>
                    <a:lstStyle/>
                    <a:p>
                      <a:pPr algn="ctr"/>
                      <a:r>
                        <a:rPr lang="en-US" sz="2400" dirty="0"/>
                        <a:t>1,639</a:t>
                      </a:r>
                    </a:p>
                  </a:txBody>
                  <a:tcPr/>
                </a:tc>
                <a:tc>
                  <a:txBody>
                    <a:bodyPr/>
                    <a:lstStyle/>
                    <a:p>
                      <a:pPr algn="ctr"/>
                      <a:r>
                        <a:rPr lang="en-US" sz="2400" dirty="0"/>
                        <a:t>1,288</a:t>
                      </a:r>
                    </a:p>
                  </a:txBody>
                  <a:tcPr/>
                </a:tc>
                <a:extLst>
                  <a:ext uri="{0D108BD9-81ED-4DB2-BD59-A6C34878D82A}">
                    <a16:rowId xmlns:a16="http://schemas.microsoft.com/office/drawing/2014/main" val="719760106"/>
                  </a:ext>
                </a:extLst>
              </a:tr>
              <a:tr h="492738">
                <a:tc>
                  <a:txBody>
                    <a:bodyPr/>
                    <a:lstStyle/>
                    <a:p>
                      <a:pPr algn="ctr"/>
                      <a:r>
                        <a:rPr lang="en-US" sz="2400" b="1" dirty="0"/>
                        <a:t>Edges</a:t>
                      </a:r>
                    </a:p>
                  </a:txBody>
                  <a:tcPr/>
                </a:tc>
                <a:tc>
                  <a:txBody>
                    <a:bodyPr/>
                    <a:lstStyle/>
                    <a:p>
                      <a:pPr algn="ctr"/>
                      <a:r>
                        <a:rPr lang="en-US" sz="2400" dirty="0"/>
                        <a:t>4,333</a:t>
                      </a:r>
                    </a:p>
                  </a:txBody>
                  <a:tcPr/>
                </a:tc>
                <a:tc>
                  <a:txBody>
                    <a:bodyPr/>
                    <a:lstStyle/>
                    <a:p>
                      <a:pPr algn="ctr"/>
                      <a:r>
                        <a:rPr lang="en-US" sz="2400" dirty="0"/>
                        <a:t>7,255</a:t>
                      </a:r>
                    </a:p>
                  </a:txBody>
                  <a:tcPr/>
                </a:tc>
                <a:extLst>
                  <a:ext uri="{0D108BD9-81ED-4DB2-BD59-A6C34878D82A}">
                    <a16:rowId xmlns:a16="http://schemas.microsoft.com/office/drawing/2014/main" val="1001307394"/>
                  </a:ext>
                </a:extLst>
              </a:tr>
              <a:tr h="492738">
                <a:tc>
                  <a:txBody>
                    <a:bodyPr/>
                    <a:lstStyle/>
                    <a:p>
                      <a:pPr algn="ctr"/>
                      <a:r>
                        <a:rPr lang="en-US" sz="2400" b="1" dirty="0"/>
                        <a:t>Addresses</a:t>
                      </a:r>
                    </a:p>
                  </a:txBody>
                  <a:tcPr/>
                </a:tc>
                <a:tc>
                  <a:txBody>
                    <a:bodyPr/>
                    <a:lstStyle/>
                    <a:p>
                      <a:pPr algn="ctr"/>
                      <a:r>
                        <a:rPr lang="en-US" sz="2400" dirty="0"/>
                        <a:t>1,894,906</a:t>
                      </a:r>
                    </a:p>
                  </a:txBody>
                  <a:tcPr/>
                </a:tc>
                <a:tc>
                  <a:txBody>
                    <a:bodyPr/>
                    <a:lstStyle/>
                    <a:p>
                      <a:pPr algn="ctr"/>
                      <a:r>
                        <a:rPr lang="en-US" sz="2400" dirty="0"/>
                        <a:t>3,326,526</a:t>
                      </a:r>
                    </a:p>
                  </a:txBody>
                  <a:tcPr/>
                </a:tc>
                <a:extLst>
                  <a:ext uri="{0D108BD9-81ED-4DB2-BD59-A6C34878D82A}">
                    <a16:rowId xmlns:a16="http://schemas.microsoft.com/office/drawing/2014/main" val="3577983074"/>
                  </a:ext>
                </a:extLst>
              </a:tr>
              <a:tr h="492738">
                <a:tc>
                  <a:txBody>
                    <a:bodyPr/>
                    <a:lstStyle/>
                    <a:p>
                      <a:pPr algn="ctr"/>
                      <a:r>
                        <a:rPr lang="en-US" sz="2400" b="1" dirty="0"/>
                        <a:t>Transactions</a:t>
                      </a:r>
                    </a:p>
                  </a:txBody>
                  <a:tcPr/>
                </a:tc>
                <a:tc>
                  <a:txBody>
                    <a:bodyPr/>
                    <a:lstStyle/>
                    <a:p>
                      <a:pPr algn="ctr"/>
                      <a:r>
                        <a:rPr lang="en-US" sz="2400" dirty="0"/>
                        <a:t>4,837,957</a:t>
                      </a:r>
                    </a:p>
                  </a:txBody>
                  <a:tcPr/>
                </a:tc>
                <a:tc>
                  <a:txBody>
                    <a:bodyPr/>
                    <a:lstStyle/>
                    <a:p>
                      <a:pPr algn="ctr"/>
                      <a:r>
                        <a:rPr lang="en-US" sz="2400" dirty="0"/>
                        <a:t>12,900,964</a:t>
                      </a:r>
                    </a:p>
                  </a:txBody>
                  <a:tcPr/>
                </a:tc>
                <a:extLst>
                  <a:ext uri="{0D108BD9-81ED-4DB2-BD59-A6C34878D82A}">
                    <a16:rowId xmlns:a16="http://schemas.microsoft.com/office/drawing/2014/main" val="1841289281"/>
                  </a:ext>
                </a:extLst>
              </a:tr>
              <a:tr h="492738">
                <a:tc>
                  <a:txBody>
                    <a:bodyPr/>
                    <a:lstStyle/>
                    <a:p>
                      <a:pPr algn="ctr"/>
                      <a:r>
                        <a:rPr lang="en-US" sz="2400" b="1" dirty="0"/>
                        <a:t>% of All Transactions</a:t>
                      </a:r>
                    </a:p>
                  </a:txBody>
                  <a:tcPr/>
                </a:tc>
                <a:tc>
                  <a:txBody>
                    <a:bodyPr/>
                    <a:lstStyle/>
                    <a:p>
                      <a:pPr algn="ctr"/>
                      <a:r>
                        <a:rPr lang="en-US" sz="2400" dirty="0"/>
                        <a:t>17.3%</a:t>
                      </a:r>
                    </a:p>
                  </a:txBody>
                  <a:tcPr/>
                </a:tc>
                <a:tc>
                  <a:txBody>
                    <a:bodyPr/>
                    <a:lstStyle/>
                    <a:p>
                      <a:pPr algn="ctr"/>
                      <a:r>
                        <a:rPr lang="en-US" sz="2400" dirty="0"/>
                        <a:t>46.2%</a:t>
                      </a:r>
                    </a:p>
                  </a:txBody>
                  <a:tcPr/>
                </a:tc>
                <a:extLst>
                  <a:ext uri="{0D108BD9-81ED-4DB2-BD59-A6C34878D82A}">
                    <a16:rowId xmlns:a16="http://schemas.microsoft.com/office/drawing/2014/main" val="3386118699"/>
                  </a:ext>
                </a:extLst>
              </a:tr>
            </a:tbl>
          </a:graphicData>
        </a:graphic>
      </p:graphicFrame>
    </p:spTree>
    <p:extLst>
      <p:ext uri="{BB962C8B-B14F-4D97-AF65-F5344CB8AC3E}">
        <p14:creationId xmlns:p14="http://schemas.microsoft.com/office/powerpoint/2010/main" val="317900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6.0 detecting structural changes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9</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4708981"/>
          </a:xfrm>
          <a:prstGeom prst="rect">
            <a:avLst/>
          </a:prstGeom>
          <a:noFill/>
        </p:spPr>
        <p:txBody>
          <a:bodyPr wrap="square" rtlCol="0">
            <a:spAutoFit/>
          </a:bodyPr>
          <a:lstStyle/>
          <a:p>
            <a:r>
              <a:rPr lang="en-CA" sz="2000" b="1" dirty="0"/>
              <a:t>Method: </a:t>
            </a:r>
            <a:r>
              <a:rPr lang="en-CA" sz="2000" dirty="0"/>
              <a:t>Compare successive daily snapshots of graph structure with Principal Component Analysis (PCA) to extract important changes</a:t>
            </a:r>
          </a:p>
          <a:p>
            <a:endParaRPr lang="en-CA" sz="2000" dirty="0"/>
          </a:p>
          <a:p>
            <a:r>
              <a:rPr lang="en-CA" sz="2000" b="1" dirty="0"/>
              <a:t>Goal: </a:t>
            </a:r>
            <a:r>
              <a:rPr lang="en-CA" sz="2000" dirty="0"/>
              <a:t>Obtain a set of ‘base networks’ and represent each day as a linear combination of these base networks</a:t>
            </a:r>
          </a:p>
          <a:p>
            <a:endParaRPr lang="en-CA" sz="2000" b="1" dirty="0"/>
          </a:p>
          <a:p>
            <a:r>
              <a:rPr lang="en-CA" sz="2000" b="1" dirty="0"/>
              <a:t>Daily Snapshot: </a:t>
            </a:r>
            <a:r>
              <a:rPr lang="en-CA" sz="2000" dirty="0"/>
              <a:t>A weighted network, where the weight of a link is equal to the number of transactions that occurred between node u and v. </a:t>
            </a:r>
          </a:p>
          <a:p>
            <a:endParaRPr lang="en-CA" sz="2000" dirty="0"/>
          </a:p>
          <a:p>
            <a:r>
              <a:rPr lang="en-CA" sz="2000" dirty="0"/>
              <a:t>Perform PCA to determine significant basis vectors on a matrix of concatenated daily snapshots.</a:t>
            </a:r>
            <a:endParaRPr lang="en-CA" sz="2000" b="1" dirty="0"/>
          </a:p>
          <a:p>
            <a:endParaRPr lang="en-CA" sz="2000" b="1" dirty="0"/>
          </a:p>
          <a:p>
            <a:endParaRPr lang="en-CA" sz="2000" b="1" dirty="0"/>
          </a:p>
          <a:p>
            <a:endParaRPr lang="en-CA" sz="2000" dirty="0"/>
          </a:p>
          <a:p>
            <a:endParaRPr lang="en-CA" sz="2000" dirty="0"/>
          </a:p>
          <a:p>
            <a:endParaRPr lang="en-CA" sz="2000" dirty="0"/>
          </a:p>
        </p:txBody>
      </p:sp>
    </p:spTree>
    <p:extLst>
      <p:ext uri="{BB962C8B-B14F-4D97-AF65-F5344CB8AC3E}">
        <p14:creationId xmlns:p14="http://schemas.microsoft.com/office/powerpoint/2010/main" val="2778460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2787</TotalTime>
  <Words>2031</Words>
  <Application>Microsoft Office PowerPoint</Application>
  <PresentationFormat>Widescreen</PresentationFormat>
  <Paragraphs>271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Celestial</vt:lpstr>
      <vt:lpstr>Inferring the interplay between network structure and market effects in bitcoin</vt:lpstr>
      <vt:lpstr>Presentation overview</vt:lpstr>
      <vt:lpstr>1.0 Paper Overview</vt:lpstr>
      <vt:lpstr>2.0 bitcoin background information</vt:lpstr>
      <vt:lpstr>3.0 Methodology</vt:lpstr>
      <vt:lpstr>4.0 Data mining</vt:lpstr>
      <vt:lpstr>5.0 Extracting the core network</vt:lpstr>
      <vt:lpstr>5.1 core details</vt:lpstr>
      <vt:lpstr>6.0 detecting structural changes</vt:lpstr>
      <vt:lpstr>6.1 daily snapshots</vt:lpstr>
      <vt:lpstr>6.2 Principal component analysis (PCA)</vt:lpstr>
      <vt:lpstr>6.2 Principal component analysis (PCA)</vt:lpstr>
      <vt:lpstr>7.0 Results</vt:lpstr>
      <vt:lpstr>7.0 Results</vt:lpstr>
      <vt:lpstr>7.0 Results</vt:lpstr>
      <vt:lpstr>7.0 Results</vt:lpstr>
      <vt:lpstr>7.0 Results</vt:lpstr>
      <vt:lpstr>7.0 Results</vt:lpstr>
      <vt:lpstr>7.0 Results</vt:lpstr>
      <vt:lpstr>8.0 conclusions</vt:lpstr>
      <vt:lpstr>9.0 future work</vt:lpstr>
      <vt:lpstr>11.0 relation to mie1512H research project</vt:lpstr>
      <vt:lpstr>11.0 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Warren Truss Analysis</dc:title>
  <dc:creator>Sanjif Rajaratnam</dc:creator>
  <cp:lastModifiedBy>Sanjif Rajaratnam</cp:lastModifiedBy>
  <cp:revision>143</cp:revision>
  <dcterms:created xsi:type="dcterms:W3CDTF">2015-11-25T01:08:40Z</dcterms:created>
  <dcterms:modified xsi:type="dcterms:W3CDTF">2017-04-03T05:39:09Z</dcterms:modified>
</cp:coreProperties>
</file>