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2" r:id="rId1"/>
  </p:sldMasterIdLst>
  <p:notesMasterIdLst>
    <p:notesMasterId r:id="rId16"/>
  </p:notesMasterIdLst>
  <p:handoutMasterIdLst>
    <p:handoutMasterId r:id="rId17"/>
  </p:handoutMasterIdLst>
  <p:sldIdLst>
    <p:sldId id="256" r:id="rId2"/>
    <p:sldId id="298" r:id="rId3"/>
    <p:sldId id="335" r:id="rId4"/>
    <p:sldId id="334" r:id="rId5"/>
    <p:sldId id="337" r:id="rId6"/>
    <p:sldId id="339" r:id="rId7"/>
    <p:sldId id="341" r:id="rId8"/>
    <p:sldId id="344" r:id="rId9"/>
    <p:sldId id="360" r:id="rId10"/>
    <p:sldId id="345" r:id="rId11"/>
    <p:sldId id="356" r:id="rId12"/>
    <p:sldId id="359" r:id="rId13"/>
    <p:sldId id="332" r:id="rId14"/>
    <p:sldId id="34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if Rajaratnam" initials="SR" lastIdx="1" clrIdx="0">
    <p:extLst>
      <p:ext uri="{19B8F6BF-5375-455C-9EA6-DF929625EA0E}">
        <p15:presenceInfo xmlns:p15="http://schemas.microsoft.com/office/powerpoint/2012/main" userId="18e023f6f26235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78404" autoAdjust="0"/>
  </p:normalViewPr>
  <p:slideViewPr>
    <p:cSldViewPr snapToGrid="0">
      <p:cViewPr varScale="1">
        <p:scale>
          <a:sx n="58" d="100"/>
          <a:sy n="58" d="100"/>
        </p:scale>
        <p:origin x="108" y="684"/>
      </p:cViewPr>
      <p:guideLst>
        <p:guide pos="3840"/>
        <p:guide pos="39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0F91E2-D5E8-4059-BD7B-1A24CC10B437}" type="datetimeFigureOut">
              <a:rPr lang="en-CA" smtClean="0"/>
              <a:t>2017-04-03</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2FAE-30E4-4552-AA4D-47F6DEFDF90B}" type="slidenum">
              <a:rPr lang="en-CA" smtClean="0"/>
              <a:t>‹#›</a:t>
            </a:fld>
            <a:endParaRPr lang="en-CA"/>
          </a:p>
        </p:txBody>
      </p:sp>
    </p:spTree>
    <p:extLst>
      <p:ext uri="{BB962C8B-B14F-4D97-AF65-F5344CB8AC3E}">
        <p14:creationId xmlns:p14="http://schemas.microsoft.com/office/powerpoint/2010/main" val="439256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14C08-6290-480B-BEA9-63276025D411}" type="datetimeFigureOut">
              <a:rPr lang="en-CA" smtClean="0"/>
              <a:t>2017-04-03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98859-8636-4793-AB41-B87E25EB3BE1}" type="slidenum">
              <a:rPr lang="en-CA" smtClean="0"/>
              <a:t>‹#›</a:t>
            </a:fld>
            <a:endParaRPr lang="en-CA"/>
          </a:p>
        </p:txBody>
      </p:sp>
    </p:spTree>
    <p:extLst>
      <p:ext uri="{BB962C8B-B14F-4D97-AF65-F5344CB8AC3E}">
        <p14:creationId xmlns:p14="http://schemas.microsoft.com/office/powerpoint/2010/main" val="412783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paper that I will be presenting today is “Inferring the Interplay Between Network Structure and Market Effects in Bitcoin”. This paper was published in the New Journal of Physics in 2014 and it was wrote by Daniel Kondor, Istvan </a:t>
            </a:r>
            <a:r>
              <a:rPr lang="en-CA" sz="1200" kern="1200" dirty="0" err="1">
                <a:solidFill>
                  <a:schemeClr val="tx1"/>
                </a:solidFill>
                <a:effectLst/>
                <a:latin typeface="+mn-lt"/>
                <a:ea typeface="+mn-ea"/>
                <a:cs typeface="+mn-cs"/>
              </a:rPr>
              <a:t>Csabai</a:t>
            </a:r>
            <a:r>
              <a:rPr lang="en-CA" sz="1200" kern="1200" dirty="0">
                <a:solidFill>
                  <a:schemeClr val="tx1"/>
                </a:solidFill>
                <a:effectLst/>
                <a:latin typeface="+mn-lt"/>
                <a:ea typeface="+mn-ea"/>
                <a:cs typeface="+mn-cs"/>
              </a:rPr>
              <a:t>, Janos </a:t>
            </a:r>
            <a:r>
              <a:rPr lang="en-CA" sz="1200" kern="1200" dirty="0" err="1">
                <a:solidFill>
                  <a:schemeClr val="tx1"/>
                </a:solidFill>
                <a:effectLst/>
                <a:latin typeface="+mn-lt"/>
                <a:ea typeface="+mn-ea"/>
                <a:cs typeface="+mn-cs"/>
              </a:rPr>
              <a:t>Szule</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Marton</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Posfai</a:t>
            </a:r>
            <a:r>
              <a:rPr lang="en-CA" sz="1200" kern="1200" dirty="0">
                <a:solidFill>
                  <a:schemeClr val="tx1"/>
                </a:solidFill>
                <a:effectLst/>
                <a:latin typeface="+mn-lt"/>
                <a:ea typeface="+mn-ea"/>
                <a:cs typeface="+mn-cs"/>
              </a:rPr>
              <a:t>, and Gabor </a:t>
            </a:r>
            <a:r>
              <a:rPr lang="en-CA" sz="1200" kern="1200" dirty="0" err="1">
                <a:solidFill>
                  <a:schemeClr val="tx1"/>
                </a:solidFill>
                <a:effectLst/>
                <a:latin typeface="+mn-lt"/>
                <a:ea typeface="+mn-ea"/>
                <a:cs typeface="+mn-cs"/>
              </a:rPr>
              <a:t>Vattay</a:t>
            </a:r>
            <a:r>
              <a:rPr lang="en-CA"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698859-8636-4793-AB41-B87E25EB3BE1}" type="slidenum">
              <a:rPr lang="en-CA" smtClean="0"/>
              <a:t>1</a:t>
            </a:fld>
            <a:endParaRPr lang="en-CA"/>
          </a:p>
        </p:txBody>
      </p:sp>
    </p:spTree>
    <p:extLst>
      <p:ext uri="{BB962C8B-B14F-4D97-AF65-F5344CB8AC3E}">
        <p14:creationId xmlns:p14="http://schemas.microsoft.com/office/powerpoint/2010/main" val="3944247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They then analyze the constructed matrix using Principal Component Analysis. Principal Component Analysis is a dimensionality reduction technique that is currently implemented in Spark </a:t>
            </a:r>
            <a:r>
              <a:rPr lang="en-CA" sz="1200" kern="1200" dirty="0" err="1">
                <a:solidFill>
                  <a:schemeClr val="tx1"/>
                </a:solidFill>
                <a:effectLst/>
                <a:latin typeface="+mn-lt"/>
                <a:ea typeface="+mn-ea"/>
                <a:cs typeface="+mn-cs"/>
              </a:rPr>
              <a:t>MLlib</a:t>
            </a:r>
            <a:r>
              <a:rPr lang="en-CA" sz="1200" kern="1200" dirty="0">
                <a:solidFill>
                  <a:schemeClr val="tx1"/>
                </a:solidFill>
                <a:effectLst/>
                <a:latin typeface="+mn-lt"/>
                <a:ea typeface="+mn-ea"/>
                <a:cs typeface="+mn-cs"/>
              </a:rPr>
              <a:t>. The purpose of this technique is to extract the most important information from the given data set. This is done by finding new features that can accurately explain the variance in the data set. By doing so, we can compress the size of the data set by keeping only the important features. The first basis vector will explain as much variance as possible and each subsequent basis vector will explain as much of the variance left as possible. It explains the variance by creating new features that are linear combinations of the existing features. For example, in this data set, the basis vector will be along the center of these data points since variance is maximized in this direction. Here the new basis vector is linear combination of both x and y.</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direction of the first principal component is given by the first eigenvector of the covariance matrix.</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10</a:t>
            </a:fld>
            <a:endParaRPr lang="en-CA"/>
          </a:p>
        </p:txBody>
      </p:sp>
    </p:spTree>
    <p:extLst>
      <p:ext uri="{BB962C8B-B14F-4D97-AF65-F5344CB8AC3E}">
        <p14:creationId xmlns:p14="http://schemas.microsoft.com/office/powerpoint/2010/main" val="215079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The key result from their paper was they found a correspondence between the exchange rate time series and the LT core. To calculate the price, they first subtracted the average value of the price time series, and estimated this as a linear combination of singular vectors. They could approximate the exchange rate using both the first four base vectors ranked by variance explained, and the first four base vectors ranked by correlation to the price.</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11</a:t>
            </a:fld>
            <a:endParaRPr lang="en-CA"/>
          </a:p>
        </p:txBody>
      </p:sp>
    </p:spTree>
    <p:extLst>
      <p:ext uri="{BB962C8B-B14F-4D97-AF65-F5344CB8AC3E}">
        <p14:creationId xmlns:p14="http://schemas.microsoft.com/office/powerpoint/2010/main" val="1890992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The </a:t>
            </a:r>
            <a:r>
              <a:rPr lang="en-CA" sz="1200" kern="1200" dirty="0" err="1">
                <a:solidFill>
                  <a:schemeClr val="tx1"/>
                </a:solidFill>
                <a:effectLst/>
                <a:latin typeface="+mn-lt"/>
                <a:ea typeface="+mn-ea"/>
                <a:cs typeface="+mn-cs"/>
              </a:rPr>
              <a:t>Ethereum</a:t>
            </a:r>
            <a:r>
              <a:rPr lang="en-CA" sz="1200" kern="1200" dirty="0">
                <a:solidFill>
                  <a:schemeClr val="tx1"/>
                </a:solidFill>
                <a:effectLst/>
                <a:latin typeface="+mn-lt"/>
                <a:ea typeface="+mn-ea"/>
                <a:cs typeface="+mn-cs"/>
              </a:rPr>
              <a:t> network is like the Bitcoin network and has the same information in terms of transactions. The same research question can be answered but in terms of the </a:t>
            </a:r>
            <a:r>
              <a:rPr lang="en-CA" sz="1200" kern="1200" dirty="0" err="1">
                <a:solidFill>
                  <a:schemeClr val="tx1"/>
                </a:solidFill>
                <a:effectLst/>
                <a:latin typeface="+mn-lt"/>
                <a:ea typeface="+mn-ea"/>
                <a:cs typeface="+mn-cs"/>
              </a:rPr>
              <a:t>Ethereum</a:t>
            </a:r>
            <a:r>
              <a:rPr lang="en-CA" sz="1200" kern="1200" dirty="0">
                <a:solidFill>
                  <a:schemeClr val="tx1"/>
                </a:solidFill>
                <a:effectLst/>
                <a:latin typeface="+mn-lt"/>
                <a:ea typeface="+mn-ea"/>
                <a:cs typeface="+mn-cs"/>
              </a:rPr>
              <a:t> network. Daily snapshot vectors can be constructed and concatenated into a matrix. Then PCA can be performed to identify the key features of the network. Then the same method could be used to see if the network structure can be related the </a:t>
            </a:r>
            <a:r>
              <a:rPr lang="en-CA" sz="1200" kern="1200" dirty="0" err="1">
                <a:solidFill>
                  <a:schemeClr val="tx1"/>
                </a:solidFill>
                <a:effectLst/>
                <a:latin typeface="+mn-lt"/>
                <a:ea typeface="+mn-ea"/>
                <a:cs typeface="+mn-cs"/>
              </a:rPr>
              <a:t>Ethereum</a:t>
            </a:r>
            <a:r>
              <a:rPr lang="en-CA" sz="1200" kern="1200" dirty="0">
                <a:solidFill>
                  <a:schemeClr val="tx1"/>
                </a:solidFill>
                <a:effectLst/>
                <a:latin typeface="+mn-lt"/>
                <a:ea typeface="+mn-ea"/>
                <a:cs typeface="+mn-cs"/>
              </a:rPr>
              <a:t> exchange rate. </a:t>
            </a:r>
            <a:endParaRPr lang="en-US" sz="1200" kern="1200" dirty="0">
              <a:solidFill>
                <a:schemeClr val="tx1"/>
              </a:solidFill>
              <a:effectLst/>
              <a:latin typeface="+mn-lt"/>
              <a:ea typeface="+mn-ea"/>
              <a:cs typeface="+mn-cs"/>
            </a:endParaRPr>
          </a:p>
        </p:txBody>
      </p:sp>
      <p:sp>
        <p:nvSpPr>
          <p:cNvPr id="5" name="Slide Number Placeholder 4"/>
          <p:cNvSpPr>
            <a:spLocks noGrp="1"/>
          </p:cNvSpPr>
          <p:nvPr>
            <p:ph type="sldNum" sz="quarter" idx="10"/>
          </p:nvPr>
        </p:nvSpPr>
        <p:spPr/>
        <p:txBody>
          <a:bodyPr/>
          <a:lstStyle/>
          <a:p>
            <a:fld id="{A8698859-8636-4793-AB41-B87E25EB3BE1}" type="slidenum">
              <a:rPr lang="en-CA" smtClean="0"/>
              <a:t>12</a:t>
            </a:fld>
            <a:endParaRPr lang="en-CA"/>
          </a:p>
        </p:txBody>
      </p:sp>
    </p:spTree>
    <p:extLst>
      <p:ext uri="{BB962C8B-B14F-4D97-AF65-F5344CB8AC3E}">
        <p14:creationId xmlns:p14="http://schemas.microsoft.com/office/powerpoint/2010/main" val="61268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8859-8636-4793-AB41-B87E25EB3BE1}" type="slidenum">
              <a:rPr lang="en-CA" smtClean="0"/>
              <a:t>13</a:t>
            </a:fld>
            <a:endParaRPr lang="en-CA"/>
          </a:p>
        </p:txBody>
      </p:sp>
    </p:spTree>
    <p:extLst>
      <p:ext uri="{BB962C8B-B14F-4D97-AF65-F5344CB8AC3E}">
        <p14:creationId xmlns:p14="http://schemas.microsoft.com/office/powerpoint/2010/main" val="1003726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14</a:t>
            </a:fld>
            <a:endParaRPr lang="en-CA"/>
          </a:p>
        </p:txBody>
      </p:sp>
    </p:spTree>
    <p:extLst>
      <p:ext uri="{BB962C8B-B14F-4D97-AF65-F5344CB8AC3E}">
        <p14:creationId xmlns:p14="http://schemas.microsoft.com/office/powerpoint/2010/main" val="408634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2</a:t>
            </a:fld>
            <a:endParaRPr lang="en-CA"/>
          </a:p>
        </p:txBody>
      </p:sp>
    </p:spTree>
    <p:extLst>
      <p:ext uri="{BB962C8B-B14F-4D97-AF65-F5344CB8AC3E}">
        <p14:creationId xmlns:p14="http://schemas.microsoft.com/office/powerpoint/2010/main" val="421373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The main research question this paper attempts to solve is “aim to identify relevant changes in network structure over time and to uncover the relation of network structure and macroeconomic indicators of the system”. Their main data source is Bitcoin’s public transaction network. They used principal component analysis to identify important features in the variation of the network over time.</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3</a:t>
            </a:fld>
            <a:endParaRPr lang="en-CA"/>
          </a:p>
        </p:txBody>
      </p:sp>
    </p:spTree>
    <p:extLst>
      <p:ext uri="{BB962C8B-B14F-4D97-AF65-F5344CB8AC3E}">
        <p14:creationId xmlns:p14="http://schemas.microsoft.com/office/powerpoint/2010/main" val="198898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Bitcoin is a form of cryptocurrency that is created and held electronically. It is decentralized as no one controls it. Every machine that mines Bitcoin make up the network so no one person has power over the network. This currency isn’t printed and is produced by people and computers around the world solving mathematical problems.  Bitcoin is a finite currency. There are only a finite number of Bitcoins available, 21 million to be exact, so people can’t produce more Bitcoins to de-value the currency. Bitcoins are produced via “mining” using computational power in a distributed network. “Miners” are rewarded for the “mining” blocks. The reward however halves every 210,000 blocks. About 77% of the total blocks have been mined and the current reward is 12 Bitcoins per block. This network of “miners” also process transactions made with Bitcoin, making it a standalone payment network. Bitcoin stores details of every single transaction that ever happened on the network in a general ledger in the form of a blockchain. Everyone knows how much bitcoins are stored at a given address. Users can use multiple addresses to protect their identity. </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4</a:t>
            </a:fld>
            <a:endParaRPr lang="en-CA"/>
          </a:p>
        </p:txBody>
      </p:sp>
    </p:spTree>
    <p:extLst>
      <p:ext uri="{BB962C8B-B14F-4D97-AF65-F5344CB8AC3E}">
        <p14:creationId xmlns:p14="http://schemas.microsoft.com/office/powerpoint/2010/main" val="58185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This is a general overview of the main methodology that was employed in this paper. To do their analysis, they first extracted the core from the Bitcoin network over two years. Then they constructed daily snapshots of transactions for the core network. Next, they concatenated all the snapshots into a matrix where each row corresponded to a day’s transactions and each column corresponding to a transaction. Finally, for analysis, they used Principal Component Analysis to identify the key features in the evolution of the network over time. Finally, they analyzed the base-network decay, the time-varying contribution of each base network, and the correlation between the network and the exchange rate.</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5</a:t>
            </a:fld>
            <a:endParaRPr lang="en-CA"/>
          </a:p>
        </p:txBody>
      </p:sp>
    </p:spTree>
    <p:extLst>
      <p:ext uri="{BB962C8B-B14F-4D97-AF65-F5344CB8AC3E}">
        <p14:creationId xmlns:p14="http://schemas.microsoft.com/office/powerpoint/2010/main" val="400968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The data for this paper was acquired from a slightly modified version of the open-source </a:t>
            </a:r>
            <a:r>
              <a:rPr lang="en-CA" sz="1200" kern="1200" dirty="0" err="1">
                <a:solidFill>
                  <a:schemeClr val="tx1"/>
                </a:solidFill>
                <a:effectLst/>
                <a:latin typeface="+mn-lt"/>
                <a:ea typeface="+mn-ea"/>
                <a:cs typeface="+mn-cs"/>
              </a:rPr>
              <a:t>bitcoind</a:t>
            </a:r>
            <a:r>
              <a:rPr lang="en-CA" sz="1200" kern="1200" dirty="0">
                <a:solidFill>
                  <a:schemeClr val="tx1"/>
                </a:solidFill>
                <a:effectLst/>
                <a:latin typeface="+mn-lt"/>
                <a:ea typeface="+mn-ea"/>
                <a:cs typeface="+mn-cs"/>
              </a:rPr>
              <a:t> client. They collected the entire list of transactions for 2012 and 2013 on March 3, 2014. The schema of their data was sending address, the receiving address, the value sent, and the time of transaction.</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6</a:t>
            </a:fld>
            <a:endParaRPr lang="en-CA"/>
          </a:p>
        </p:txBody>
      </p:sp>
    </p:spTree>
    <p:extLst>
      <p:ext uri="{BB962C8B-B14F-4D97-AF65-F5344CB8AC3E}">
        <p14:creationId xmlns:p14="http://schemas.microsoft.com/office/powerpoint/2010/main" val="134890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Their goal here was the extract the subgraph of the most active users. They did this by first contracting the graph. They did this by first identifying all the transactions with multiple inputs and then they assumed that if multiple addresses were involved in the same transaction, they belonged to the same user. They justified this assumption because users needed an account’s private key to use an account in a transaction. They, then identified 2 active cores within this subgraph. The first active core was defined as the long-term core which consisted of users active in greater than individual transactions, and active greater that 60 consecutive days. The second active core was defined as the all-users core which consisted of the 2000 most active users. The users that were associated with the Satoshi gambling site were excluded because they were considered statistical outliers and not related to the normal operation of the Bitcoin network.</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7</a:t>
            </a:fld>
            <a:endParaRPr lang="en-CA"/>
          </a:p>
        </p:txBody>
      </p:sp>
    </p:spTree>
    <p:extLst>
      <p:ext uri="{BB962C8B-B14F-4D97-AF65-F5344CB8AC3E}">
        <p14:creationId xmlns:p14="http://schemas.microsoft.com/office/powerpoint/2010/main" val="1549011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The main goal here was to extract important structural changes from the graph by comparing successive daily snapshots using Principal Component Analysis. Here, the daily snapshot is defined a weighted network where the weight of each link is equal to the number of transactions that occurred between node u and v. Finally, the used Principal Component Analysis to determine the significant basis vectors on a matrix of concatenated daily snapshots. </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8</a:t>
            </a:fld>
            <a:endParaRPr lang="en-CA"/>
          </a:p>
        </p:txBody>
      </p:sp>
    </p:spTree>
    <p:extLst>
      <p:ext uri="{BB962C8B-B14F-4D97-AF65-F5344CB8AC3E}">
        <p14:creationId xmlns:p14="http://schemas.microsoft.com/office/powerpoint/2010/main" val="3820338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1200" kern="1200" dirty="0">
                <a:solidFill>
                  <a:schemeClr val="tx1"/>
                </a:solidFill>
                <a:effectLst/>
                <a:latin typeface="+mn-lt"/>
                <a:ea typeface="+mn-ea"/>
                <a:cs typeface="+mn-cs"/>
              </a:rPr>
              <a:t>For each day, a weighted adjacency matrix was constructed with all the nodes as columns and rows. The weight was equivalent to the number of transactions between the nodes. For example, user 1 had 100 transactions with user 2, 200 transactions with user 3, and 50 transactions with user 4. This weighted adjacency matrix was then rearranged into a long vector and then all the snapshot vectors were concatenated into a matrix.</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CA" dirty="0"/>
          </a:p>
        </p:txBody>
      </p:sp>
      <p:sp>
        <p:nvSpPr>
          <p:cNvPr id="5" name="Slide Number Placeholder 4"/>
          <p:cNvSpPr>
            <a:spLocks noGrp="1"/>
          </p:cNvSpPr>
          <p:nvPr>
            <p:ph type="sldNum" sz="quarter" idx="10"/>
          </p:nvPr>
        </p:nvSpPr>
        <p:spPr/>
        <p:txBody>
          <a:bodyPr/>
          <a:lstStyle/>
          <a:p>
            <a:fld id="{A8698859-8636-4793-AB41-B87E25EB3BE1}" type="slidenum">
              <a:rPr lang="en-CA" smtClean="0"/>
              <a:t>9</a:t>
            </a:fld>
            <a:endParaRPr lang="en-CA"/>
          </a:p>
        </p:txBody>
      </p:sp>
    </p:spTree>
    <p:extLst>
      <p:ext uri="{BB962C8B-B14F-4D97-AF65-F5344CB8AC3E}">
        <p14:creationId xmlns:p14="http://schemas.microsoft.com/office/powerpoint/2010/main" val="1258577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16B9DC3-3FDA-4BF0-A9E3-B8C948DB5BE1}" type="datetime1">
              <a:rPr lang="en-US" smtClean="0"/>
              <a:t>4/3/2017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88245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C98B62-764C-45E4-8F17-4082656A7370}" type="datetime1">
              <a:rPr lang="en-US" smtClean="0"/>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708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C7BCF-A34D-4CDB-A997-29E682C19CE7}"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38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892A-651B-4683-BBF5-A7E9EC677247}"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7381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07B41-71A8-4B71-84A3-DA50DF83887F}"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529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87559-6D01-4691-80A1-B78B151308DD}"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331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AC94E-384C-4FE2-8CFD-2965D9C29AAD}"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1517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4A070B-36D6-4E36-9CAF-89E01F51CC67}"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62302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28BD1-19CF-4968-A111-E6D5229776CC}"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136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67871-14A2-4039-8129-32B9D15BC95F}"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395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7A602-A45A-49D2-B9FC-F1DB40B1A9AD}" type="datetime1">
              <a:rPr lang="en-US" smtClean="0"/>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007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0FC77B-7DFC-487F-9C32-FA1B4212CD33}" type="datetime1">
              <a:rPr lang="en-US" smtClean="0"/>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49126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A8EBE-2D79-458E-AC99-E23DDC76C657}" type="datetime1">
              <a:rPr lang="en-US" smtClean="0"/>
              <a:t>4/3/2017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609322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82145-3460-40A9-B27F-81FE51633B8E}" type="datetime1">
              <a:rPr lang="en-US" smtClean="0"/>
              <a:t>4/3/2017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74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68BA5C3-7540-42CF-8BFA-408BD4B1C0B3}" type="datetime1">
              <a:rPr lang="en-US" smtClean="0"/>
              <a:t>4/3/2017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056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C9566-B215-4227-AC56-E382CABC5881}" type="datetime1">
              <a:rPr lang="en-US" smtClean="0"/>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64624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21B58E-0686-44CB-9F84-202FBF960F01}" type="datetime1">
              <a:rPr lang="en-US" smtClean="0"/>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718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88000"/>
                <a:hueMod val="106000"/>
                <a:satMod val="140000"/>
                <a:lumMod val="54000"/>
              </a:schemeClr>
              <a:schemeClr val="bg2">
                <a:tint val="98000"/>
                <a:hueMod val="90000"/>
                <a:satMod val="150000"/>
                <a:lumMod val="160000"/>
              </a:schemeClr>
            </a:duotone>
            <a:lum/>
          </a:blip>
          <a:srcRect/>
          <a:stretch>
            <a:fillRect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131094-FC47-4958-969E-A651066AD8D7}" type="datetime1">
              <a:rPr lang="en-US" smtClean="0"/>
              <a:t>4/3/2017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250512452"/>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tats.stackexchange.com/questions/2691/making-sense-of-principal-component-analysis-eigenvectors-eigenvalues" TargetMode="External"/><Relationship Id="rId5" Type="http://schemas.openxmlformats.org/officeDocument/2006/relationships/hyperlink" Target="https://pdfs.semanticscholar.org/53b9/966a0333c9c9198cdf03efc073e991647c12.pdf"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cpsc.ualr.edu/srini/DM/chapters/review5.3.html" TargetMode="External"/><Relationship Id="rId13"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hyperlink" Target="http://bitcoin.stackexchange.com/questions/tagged/bitcoind" TargetMode="External"/><Relationship Id="rId12" Type="http://schemas.openxmlformats.org/officeDocument/2006/relationships/hyperlink" Target="https://en.wikipedia.org/wiki/File:UofT_Logo.sv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coindesk.com/information/what-is-bitcoin/" TargetMode="External"/><Relationship Id="rId11" Type="http://schemas.openxmlformats.org/officeDocument/2006/relationships/hyperlink" Target="https://www.ethereum.org/images/logos/ETHEREUM-LOGO_LANDSCAPE_Black.png" TargetMode="External"/><Relationship Id="rId5" Type="http://schemas.openxmlformats.org/officeDocument/2006/relationships/hyperlink" Target="https://bitcoin.org/img/icons/opengraph.png" TargetMode="External"/><Relationship Id="rId10" Type="http://schemas.openxmlformats.org/officeDocument/2006/relationships/hyperlink" Target="http://stats.stackexchange.com/questions/2691/making-sense-of-principal-component-analysis-eigenvectors-eigenvalues" TargetMode="External"/><Relationship Id="rId4" Type="http://schemas.openxmlformats.org/officeDocument/2006/relationships/hyperlink" Target="http://www.bitcoinblockhalf.com/" TargetMode="External"/><Relationship Id="rId9" Type="http://schemas.openxmlformats.org/officeDocument/2006/relationships/hyperlink" Target="https://pdfs.semanticscholar.org/53b9/966a0333c9c9198cdf03efc073e991647c12.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coindesk.com/information/what-is-bitcoin/" TargetMode="External"/><Relationship Id="rId5" Type="http://schemas.openxmlformats.org/officeDocument/2006/relationships/hyperlink" Target="https://bitcoin.org/img/icons/opengraph.png" TargetMode="External"/><Relationship Id="rId4" Type="http://schemas.openxmlformats.org/officeDocument/2006/relationships/hyperlink" Target="http://www.bitcoinblockhalf.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6503" y="617896"/>
            <a:ext cx="10933622" cy="3269995"/>
          </a:xfrm>
        </p:spPr>
        <p:txBody>
          <a:bodyPr>
            <a:normAutofit/>
          </a:bodyPr>
          <a:lstStyle/>
          <a:p>
            <a:r>
              <a:rPr lang="en-CA" sz="4950" dirty="0"/>
              <a:t>Inferring the interplay between network structure and market effects in bitcoin</a:t>
            </a:r>
          </a:p>
        </p:txBody>
      </p:sp>
      <p:sp>
        <p:nvSpPr>
          <p:cNvPr id="3" name="Subtitle 2"/>
          <p:cNvSpPr>
            <a:spLocks noGrp="1"/>
          </p:cNvSpPr>
          <p:nvPr>
            <p:ph type="subTitle" idx="1"/>
          </p:nvPr>
        </p:nvSpPr>
        <p:spPr>
          <a:xfrm>
            <a:off x="3179428" y="3887891"/>
            <a:ext cx="7980697" cy="1880844"/>
          </a:xfrm>
        </p:spPr>
        <p:txBody>
          <a:bodyPr>
            <a:normAutofit/>
          </a:bodyPr>
          <a:lstStyle/>
          <a:p>
            <a:r>
              <a:rPr lang="en-CA" sz="2400" dirty="0"/>
              <a:t>New journal of physics 16 (2014)</a:t>
            </a:r>
          </a:p>
          <a:p>
            <a:r>
              <a:rPr lang="en-CA" dirty="0" err="1"/>
              <a:t>DáNiel</a:t>
            </a:r>
            <a:r>
              <a:rPr lang="en-CA" dirty="0"/>
              <a:t> </a:t>
            </a:r>
            <a:r>
              <a:rPr lang="en-CA" dirty="0" err="1"/>
              <a:t>kondor</a:t>
            </a:r>
            <a:r>
              <a:rPr lang="en-CA" dirty="0"/>
              <a:t>, </a:t>
            </a:r>
            <a:r>
              <a:rPr lang="en-CA" dirty="0" err="1"/>
              <a:t>istván</a:t>
            </a:r>
            <a:r>
              <a:rPr lang="en-CA" dirty="0"/>
              <a:t> </a:t>
            </a:r>
            <a:r>
              <a:rPr lang="en-CA" dirty="0" err="1"/>
              <a:t>csabai</a:t>
            </a:r>
            <a:r>
              <a:rPr lang="en-CA" dirty="0"/>
              <a:t>, </a:t>
            </a:r>
            <a:r>
              <a:rPr lang="en-CA" dirty="0" err="1"/>
              <a:t>jános</a:t>
            </a:r>
            <a:r>
              <a:rPr lang="en-CA" dirty="0"/>
              <a:t> </a:t>
            </a:r>
            <a:r>
              <a:rPr lang="en-CA" dirty="0" err="1"/>
              <a:t>szüle</a:t>
            </a:r>
            <a:r>
              <a:rPr lang="en-CA" dirty="0"/>
              <a:t>, </a:t>
            </a:r>
            <a:r>
              <a:rPr lang="en-CA" dirty="0" err="1"/>
              <a:t>márton</a:t>
            </a:r>
            <a:r>
              <a:rPr lang="en-CA" dirty="0"/>
              <a:t> </a:t>
            </a:r>
            <a:r>
              <a:rPr lang="en-CA" dirty="0" err="1"/>
              <a:t>pósfai</a:t>
            </a:r>
            <a:r>
              <a:rPr lang="en-CA" dirty="0"/>
              <a:t> &amp; </a:t>
            </a:r>
            <a:r>
              <a:rPr lang="en-CA" dirty="0" err="1"/>
              <a:t>gábor</a:t>
            </a:r>
            <a:r>
              <a:rPr lang="en-CA" dirty="0"/>
              <a:t> </a:t>
            </a:r>
            <a:r>
              <a:rPr lang="en-CA" dirty="0" err="1"/>
              <a:t>vattay</a:t>
            </a:r>
            <a:endParaRPr lang="en-CA" dirty="0"/>
          </a:p>
          <a:p>
            <a:endParaRPr lang="en-CA" dirty="0"/>
          </a:p>
          <a:p>
            <a:r>
              <a:rPr lang="en-CA" dirty="0"/>
              <a:t>BY: Sanjif </a:t>
            </a:r>
            <a:r>
              <a:rPr lang="en-CA" dirty="0" err="1"/>
              <a:t>rajaratnam</a:t>
            </a:r>
            <a:endParaRPr lang="en-CA" dirty="0"/>
          </a:p>
        </p:txBody>
      </p:sp>
    </p:spTree>
    <p:extLst>
      <p:ext uri="{BB962C8B-B14F-4D97-AF65-F5344CB8AC3E}">
        <p14:creationId xmlns:p14="http://schemas.microsoft.com/office/powerpoint/2010/main" val="159867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6.2 Principal component analysis (PCA)</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10</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3108543"/>
          </a:xfrm>
          <a:prstGeom prst="rect">
            <a:avLst/>
          </a:prstGeom>
          <a:noFill/>
        </p:spPr>
        <p:txBody>
          <a:bodyPr wrap="square" rtlCol="0">
            <a:spAutoFit/>
          </a:bodyPr>
          <a:lstStyle/>
          <a:p>
            <a:pPr marL="342900" indent="-342900">
              <a:buFont typeface="Arial" panose="020B0604020202020204" pitchFamily="34" charset="0"/>
              <a:buChar char="•"/>
            </a:pPr>
            <a:r>
              <a:rPr lang="en-CA" sz="2400" dirty="0"/>
              <a:t>Dimensionality Reduction Technique</a:t>
            </a:r>
          </a:p>
          <a:p>
            <a:pPr marL="342900" indent="-342900">
              <a:buFont typeface="Arial" panose="020B0604020202020204" pitchFamily="34" charset="0"/>
              <a:buChar char="•"/>
            </a:pPr>
            <a:r>
              <a:rPr lang="en-CA" sz="2400" b="1" dirty="0"/>
              <a:t>Purpose</a:t>
            </a:r>
            <a:r>
              <a:rPr lang="en-CA" sz="2400" dirty="0"/>
              <a:t>: Choose new features in the form of basis vectors that can accurately explain the variance in the dataset</a:t>
            </a:r>
          </a:p>
          <a:p>
            <a:pPr marL="342900" indent="-342900">
              <a:buFont typeface="Arial" panose="020B0604020202020204" pitchFamily="34" charset="0"/>
              <a:buChar char="•"/>
            </a:pPr>
            <a:r>
              <a:rPr lang="en-CA" sz="2400" b="1" dirty="0"/>
              <a:t>Goal: </a:t>
            </a:r>
            <a:r>
              <a:rPr lang="en-CA" sz="2400" dirty="0"/>
              <a:t>Maximize variance and minimize projection error</a:t>
            </a:r>
          </a:p>
          <a:p>
            <a:pPr marL="342900" indent="-342900">
              <a:buFont typeface="Arial" panose="020B0604020202020204" pitchFamily="34" charset="0"/>
              <a:buChar char="•"/>
            </a:pPr>
            <a:endParaRPr lang="en-CA" sz="2000" b="1" dirty="0"/>
          </a:p>
          <a:p>
            <a:endParaRPr lang="en-CA" sz="2000" b="1" dirty="0"/>
          </a:p>
          <a:p>
            <a:endParaRPr lang="en-CA" sz="2000" dirty="0"/>
          </a:p>
          <a:p>
            <a:endParaRPr lang="en-CA" sz="2000" dirty="0"/>
          </a:p>
          <a:p>
            <a:endParaRPr lang="en-CA" sz="2000" dirty="0"/>
          </a:p>
        </p:txBody>
      </p:sp>
      <p:sp>
        <p:nvSpPr>
          <p:cNvPr id="14" name="Footer Placeholder 5"/>
          <p:cNvSpPr>
            <a:spLocks noGrp="1"/>
          </p:cNvSpPr>
          <p:nvPr>
            <p:ph type="ftr" sz="quarter" idx="11"/>
          </p:nvPr>
        </p:nvSpPr>
        <p:spPr>
          <a:xfrm>
            <a:off x="770137" y="6394275"/>
            <a:ext cx="7827963" cy="377825"/>
          </a:xfrm>
        </p:spPr>
        <p:txBody>
          <a:bodyPr/>
          <a:lstStyle/>
          <a:p>
            <a:r>
              <a:rPr lang="en-US" u="sng" dirty="0">
                <a:hlinkClick r:id="rId5"/>
              </a:rPr>
              <a:t>https://pdfs.semanticscholar.org/53b9/966a0333c9c9198cdf03efc073e991647c12.pdf</a:t>
            </a:r>
            <a:endParaRPr lang="en-US" u="sng" dirty="0"/>
          </a:p>
          <a:p>
            <a:r>
              <a:rPr lang="en-US" dirty="0">
                <a:hlinkClick r:id="rId6"/>
              </a:rPr>
              <a:t>http://stats.stackexchange.com/questions/2691/making-sense-of-principal-component-analysis-eigenvectors-eigenvalues</a:t>
            </a:r>
            <a:r>
              <a:rPr lang="en-US" dirty="0"/>
              <a:t> </a:t>
            </a:r>
            <a:endParaRPr lang="en-US" dirty="0">
              <a:solidFill>
                <a:schemeClr val="bg1"/>
              </a:solidFill>
            </a:endParaRPr>
          </a:p>
          <a:p>
            <a:endParaRPr lang="en-US" dirty="0">
              <a:solidFill>
                <a:schemeClr val="bg1"/>
              </a:solidFill>
            </a:endParaRPr>
          </a:p>
        </p:txBody>
      </p:sp>
      <p:pic>
        <p:nvPicPr>
          <p:cNvPr id="5" name="Picture 4"/>
          <p:cNvPicPr>
            <a:picLocks noChangeAspect="1"/>
          </p:cNvPicPr>
          <p:nvPr/>
        </p:nvPicPr>
        <p:blipFill>
          <a:blip r:embed="rId7"/>
          <a:stretch>
            <a:fillRect/>
          </a:stretch>
        </p:blipFill>
        <p:spPr>
          <a:xfrm>
            <a:off x="4189615" y="2834996"/>
            <a:ext cx="3662652" cy="3011514"/>
          </a:xfrm>
          <a:prstGeom prst="rect">
            <a:avLst/>
          </a:prstGeom>
        </p:spPr>
      </p:pic>
    </p:spTree>
    <p:extLst>
      <p:ext uri="{BB962C8B-B14F-4D97-AF65-F5344CB8AC3E}">
        <p14:creationId xmlns:p14="http://schemas.microsoft.com/office/powerpoint/2010/main" val="429337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7.0 key Results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11</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pic>
        <p:nvPicPr>
          <p:cNvPr id="2" name="Picture 1"/>
          <p:cNvPicPr>
            <a:picLocks noChangeAspect="1"/>
          </p:cNvPicPr>
          <p:nvPr/>
        </p:nvPicPr>
        <p:blipFill>
          <a:blip r:embed="rId5"/>
          <a:stretch>
            <a:fillRect/>
          </a:stretch>
        </p:blipFill>
        <p:spPr>
          <a:xfrm>
            <a:off x="743856" y="1961811"/>
            <a:ext cx="4804790" cy="3401015"/>
          </a:xfrm>
          <a:prstGeom prst="rect">
            <a:avLst/>
          </a:prstGeom>
        </p:spPr>
      </p:pic>
      <p:pic>
        <p:nvPicPr>
          <p:cNvPr id="3" name="Picture 2"/>
          <p:cNvPicPr>
            <a:picLocks noChangeAspect="1"/>
          </p:cNvPicPr>
          <p:nvPr/>
        </p:nvPicPr>
        <p:blipFill>
          <a:blip r:embed="rId6"/>
          <a:stretch>
            <a:fillRect/>
          </a:stretch>
        </p:blipFill>
        <p:spPr>
          <a:xfrm>
            <a:off x="6315955" y="1961359"/>
            <a:ext cx="4972522" cy="3405219"/>
          </a:xfrm>
          <a:prstGeom prst="rect">
            <a:avLst/>
          </a:prstGeom>
        </p:spPr>
      </p:pic>
      <p:sp>
        <p:nvSpPr>
          <p:cNvPr id="4" name="TextBox 3"/>
          <p:cNvSpPr txBox="1"/>
          <p:nvPr/>
        </p:nvSpPr>
        <p:spPr>
          <a:xfrm>
            <a:off x="1557370" y="1344980"/>
            <a:ext cx="3333944" cy="461665"/>
          </a:xfrm>
          <a:prstGeom prst="rect">
            <a:avLst/>
          </a:prstGeom>
          <a:noFill/>
        </p:spPr>
        <p:txBody>
          <a:bodyPr wrap="square" rtlCol="0">
            <a:spAutoFit/>
          </a:bodyPr>
          <a:lstStyle/>
          <a:p>
            <a:pPr algn="ctr"/>
            <a:r>
              <a:rPr lang="en-US" sz="2400" dirty="0"/>
              <a:t>Network Covariance</a:t>
            </a:r>
          </a:p>
        </p:txBody>
      </p:sp>
      <p:sp>
        <p:nvSpPr>
          <p:cNvPr id="12" name="TextBox 11"/>
          <p:cNvSpPr txBox="1"/>
          <p:nvPr/>
        </p:nvSpPr>
        <p:spPr>
          <a:xfrm>
            <a:off x="6635005" y="1344980"/>
            <a:ext cx="4396372" cy="461665"/>
          </a:xfrm>
          <a:prstGeom prst="rect">
            <a:avLst/>
          </a:prstGeom>
          <a:noFill/>
        </p:spPr>
        <p:txBody>
          <a:bodyPr wrap="square" rtlCol="0">
            <a:spAutoFit/>
          </a:bodyPr>
          <a:lstStyle/>
          <a:p>
            <a:pPr algn="ctr"/>
            <a:r>
              <a:rPr lang="en-US" sz="2400" dirty="0"/>
              <a:t>Price Correlation</a:t>
            </a:r>
          </a:p>
        </p:txBody>
      </p:sp>
    </p:spTree>
    <p:extLst>
      <p:ext uri="{BB962C8B-B14F-4D97-AF65-F5344CB8AC3E}">
        <p14:creationId xmlns:p14="http://schemas.microsoft.com/office/powerpoint/2010/main" val="329173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8.0 relation to mie1512H research project</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12</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4093428"/>
          </a:xfrm>
          <a:prstGeom prst="rect">
            <a:avLst/>
          </a:prstGeom>
          <a:noFill/>
        </p:spPr>
        <p:txBody>
          <a:bodyPr wrap="square" rtlCol="0">
            <a:spAutoFit/>
          </a:bodyPr>
          <a:lstStyle/>
          <a:p>
            <a:pPr algn="ctr"/>
            <a:r>
              <a:rPr lang="en-CA" sz="2000" b="1" u="sng" dirty="0"/>
              <a:t>Research Question</a:t>
            </a:r>
          </a:p>
          <a:p>
            <a:pPr algn="ctr"/>
            <a:r>
              <a:rPr lang="en-CA" sz="2000" dirty="0"/>
              <a:t>Find the import changes in the network structure over time and see if there is a relationship between the </a:t>
            </a:r>
            <a:r>
              <a:rPr lang="en-CA" sz="2000" dirty="0" err="1"/>
              <a:t>Ethereum</a:t>
            </a:r>
            <a:r>
              <a:rPr lang="en-CA" sz="2000" dirty="0"/>
              <a:t> network and it’s exchange rate</a:t>
            </a:r>
          </a:p>
          <a:p>
            <a:endParaRPr lang="en-CA" sz="2000" dirty="0"/>
          </a:p>
          <a:p>
            <a:pPr algn="ctr"/>
            <a:r>
              <a:rPr lang="en-CA" sz="2000" b="1" u="sng" dirty="0"/>
              <a:t>Data</a:t>
            </a:r>
          </a:p>
          <a:p>
            <a:pPr algn="ctr"/>
            <a:r>
              <a:rPr lang="en-CA" sz="2000" dirty="0" err="1"/>
              <a:t>Ethereum’s</a:t>
            </a:r>
            <a:r>
              <a:rPr lang="en-CA" sz="2000" dirty="0"/>
              <a:t> Network Structure</a:t>
            </a:r>
          </a:p>
          <a:p>
            <a:pPr algn="ctr"/>
            <a:endParaRPr lang="en-CA" sz="2000" dirty="0"/>
          </a:p>
          <a:p>
            <a:pPr algn="ctr"/>
            <a:r>
              <a:rPr lang="en-CA" sz="2000" b="1" u="sng" dirty="0"/>
              <a:t>Procedure</a:t>
            </a:r>
          </a:p>
          <a:p>
            <a:pPr algn="ctr"/>
            <a:r>
              <a:rPr lang="en-CA" sz="2000" dirty="0"/>
              <a:t>Unsupervised identification of important features in the variation of the network over time</a:t>
            </a:r>
          </a:p>
          <a:p>
            <a:pPr algn="ctr"/>
            <a:endParaRPr lang="en-CA" sz="2000" dirty="0"/>
          </a:p>
          <a:p>
            <a:pPr algn="ctr"/>
            <a:r>
              <a:rPr lang="en-CA" sz="2000" b="1" u="sng" dirty="0"/>
              <a:t>Analytical Method</a:t>
            </a:r>
          </a:p>
          <a:p>
            <a:pPr algn="ctr"/>
            <a:r>
              <a:rPr lang="en-CA" sz="2000" dirty="0"/>
              <a:t>Principal Component Analysis (PCA)</a:t>
            </a:r>
          </a:p>
          <a:p>
            <a:pPr marL="342900" indent="-342900">
              <a:buFont typeface="Arial" panose="020B0604020202020204" pitchFamily="34" charset="0"/>
              <a:buChar char="•"/>
            </a:pPr>
            <a:endParaRPr lang="en-CA" sz="2000" dirty="0"/>
          </a:p>
        </p:txBody>
      </p:sp>
      <p:sp>
        <p:nvSpPr>
          <p:cNvPr id="14" name="Footer Placeholder 5"/>
          <p:cNvSpPr>
            <a:spLocks noGrp="1"/>
          </p:cNvSpPr>
          <p:nvPr>
            <p:ph type="ftr" sz="quarter" idx="11"/>
          </p:nvPr>
        </p:nvSpPr>
        <p:spPr>
          <a:xfrm>
            <a:off x="685800" y="6327775"/>
            <a:ext cx="7827963" cy="377825"/>
          </a:xfrm>
        </p:spPr>
        <p:txBody>
          <a:bodyPr/>
          <a:lstStyle/>
          <a:p>
            <a:r>
              <a:rPr lang="en-US" dirty="0">
                <a:solidFill>
                  <a:schemeClr val="bg1"/>
                </a:solidFill>
              </a:rPr>
              <a:t>https://www.ethereum.org/images/logos/ETHEREUM-LOGO_LANDSCAPE_Black.png</a:t>
            </a:r>
          </a:p>
        </p:txBody>
      </p:sp>
      <p:pic>
        <p:nvPicPr>
          <p:cNvPr id="3" name="Picture 2"/>
          <p:cNvPicPr>
            <a:picLocks noChangeAspect="1"/>
          </p:cNvPicPr>
          <p:nvPr/>
        </p:nvPicPr>
        <p:blipFill rotWithShape="1">
          <a:blip r:embed="rId5"/>
          <a:srcRect l="20093" t="34153" r="19289" b="31815"/>
          <a:stretch/>
        </p:blipFill>
        <p:spPr>
          <a:xfrm>
            <a:off x="8113218" y="4539127"/>
            <a:ext cx="3518704" cy="1111169"/>
          </a:xfrm>
          <a:prstGeom prst="rect">
            <a:avLst/>
          </a:prstGeom>
          <a:effectLst>
            <a:glow rad="101600">
              <a:schemeClr val="tx1">
                <a:alpha val="60000"/>
              </a:schemeClr>
            </a:glow>
            <a:outerShdw blurRad="152400" dist="317500" dir="5400000" sx="90000" sy="-19000" rotWithShape="0">
              <a:prstClr val="black">
                <a:alpha val="15000"/>
              </a:prstClr>
            </a:outerShdw>
          </a:effectLst>
          <a:scene3d>
            <a:camera prst="orthographicFront"/>
            <a:lightRig rig="threePt" dir="t"/>
          </a:scene3d>
          <a:sp3d>
            <a:bevelT/>
          </a:sp3d>
        </p:spPr>
      </p:pic>
    </p:spTree>
    <p:extLst>
      <p:ext uri="{BB962C8B-B14F-4D97-AF65-F5344CB8AC3E}">
        <p14:creationId xmlns:p14="http://schemas.microsoft.com/office/powerpoint/2010/main" val="272818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4950" dirty="0"/>
              <a:t>The end</a:t>
            </a:r>
          </a:p>
        </p:txBody>
      </p:sp>
      <p:sp>
        <p:nvSpPr>
          <p:cNvPr id="4" name="Subtitle 3"/>
          <p:cNvSpPr>
            <a:spLocks noGrp="1"/>
          </p:cNvSpPr>
          <p:nvPr>
            <p:ph type="subTitle" idx="1"/>
          </p:nvPr>
        </p:nvSpPr>
        <p:spPr/>
        <p:txBody>
          <a:bodyPr/>
          <a:lstStyle/>
          <a:p>
            <a:r>
              <a:rPr lang="en-CA" dirty="0"/>
              <a:t>Questions?</a:t>
            </a:r>
          </a:p>
        </p:txBody>
      </p:sp>
    </p:spTree>
    <p:extLst>
      <p:ext uri="{BB962C8B-B14F-4D97-AF65-F5344CB8AC3E}">
        <p14:creationId xmlns:p14="http://schemas.microsoft.com/office/powerpoint/2010/main" val="51723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9.0 References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14</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3416320"/>
          </a:xfrm>
          <a:prstGeom prst="rect">
            <a:avLst/>
          </a:prstGeom>
          <a:noFill/>
        </p:spPr>
        <p:txBody>
          <a:bodyPr wrap="square" rtlCol="0">
            <a:spAutoFit/>
          </a:bodyPr>
          <a:lstStyle/>
          <a:p>
            <a:r>
              <a:rPr lang="en-CA" dirty="0">
                <a:latin typeface="Calibri (Body)"/>
              </a:rPr>
              <a:t>[1] </a:t>
            </a:r>
            <a:r>
              <a:rPr lang="en-US" dirty="0">
                <a:latin typeface="Calibri (Body)"/>
              </a:rPr>
              <a:t>Kondor, Daniel, et al. “Inferring the Interplay between Network Structure and Market Effects in Bitcoin.” New Journal of Physics, vol. 16, no. 12, Feb. 2014, p. 125003., doi:10.1088/1367-2630/16/12/125003</a:t>
            </a:r>
            <a:endParaRPr lang="en-CA" dirty="0">
              <a:latin typeface="Calibri (Body)"/>
            </a:endParaRPr>
          </a:p>
          <a:p>
            <a:r>
              <a:rPr lang="en-CA" dirty="0">
                <a:latin typeface="Calibri (Body)"/>
              </a:rPr>
              <a:t>[2] </a:t>
            </a:r>
            <a:r>
              <a:rPr lang="en-US" u="sng" dirty="0">
                <a:latin typeface="Calibri (Body)"/>
                <a:hlinkClick r:id="rId4"/>
              </a:rPr>
              <a:t>http://www.bitcoinblockhalf.com/</a:t>
            </a:r>
            <a:endParaRPr lang="en-US" dirty="0">
              <a:latin typeface="Calibri (Body)"/>
            </a:endParaRPr>
          </a:p>
          <a:p>
            <a:r>
              <a:rPr lang="en-US" dirty="0">
                <a:latin typeface="Calibri (Body)"/>
              </a:rPr>
              <a:t>[3] </a:t>
            </a:r>
            <a:r>
              <a:rPr lang="en-US" u="sng" dirty="0">
                <a:latin typeface="Calibri (Body)"/>
                <a:hlinkClick r:id="rId5"/>
              </a:rPr>
              <a:t>https://bitcoin.org/img/icons/opengraph.png</a:t>
            </a:r>
            <a:endParaRPr lang="en-US" dirty="0">
              <a:latin typeface="Calibri (Body)"/>
            </a:endParaRPr>
          </a:p>
          <a:p>
            <a:r>
              <a:rPr lang="en-US" dirty="0">
                <a:latin typeface="Calibri (Body)"/>
              </a:rPr>
              <a:t>[4] </a:t>
            </a:r>
            <a:r>
              <a:rPr lang="en-US" u="sng" dirty="0">
                <a:latin typeface="Calibri (Body)"/>
                <a:hlinkClick r:id="rId6"/>
              </a:rPr>
              <a:t>http://www.coindesk.com/information/what-is-bitcoin/</a:t>
            </a:r>
            <a:r>
              <a:rPr lang="en-CA" dirty="0">
                <a:latin typeface="Calibri (Body)"/>
              </a:rPr>
              <a:t> </a:t>
            </a:r>
            <a:endParaRPr lang="en-US" dirty="0">
              <a:latin typeface="Calibri (Body)"/>
            </a:endParaRPr>
          </a:p>
          <a:p>
            <a:r>
              <a:rPr lang="en-US" dirty="0">
                <a:latin typeface="Calibri (Body)"/>
              </a:rPr>
              <a:t>[5] </a:t>
            </a:r>
            <a:r>
              <a:rPr lang="en-CA" dirty="0">
                <a:latin typeface="Calibri (Body)"/>
                <a:hlinkClick r:id="rId7"/>
              </a:rPr>
              <a:t>http://bitcoin.stackexchange.com/questions/tagged/bitcoind</a:t>
            </a:r>
            <a:r>
              <a:rPr lang="en-CA" dirty="0">
                <a:latin typeface="Calibri (Body)"/>
              </a:rPr>
              <a:t> </a:t>
            </a:r>
            <a:endParaRPr lang="en-US" dirty="0">
              <a:latin typeface="Calibri (Body)"/>
            </a:endParaRPr>
          </a:p>
          <a:p>
            <a:r>
              <a:rPr lang="en-CA" dirty="0">
                <a:latin typeface="Calibri (Body)"/>
              </a:rPr>
              <a:t>[6] </a:t>
            </a:r>
            <a:r>
              <a:rPr lang="en-US" dirty="0">
                <a:latin typeface="Calibri (Body)"/>
                <a:hlinkClick r:id="rId8"/>
              </a:rPr>
              <a:t>http://cpsc.ualr.edu/srini/DM/chapters/review5.3.html</a:t>
            </a:r>
            <a:r>
              <a:rPr lang="en-US" dirty="0">
                <a:latin typeface="Calibri (Body)"/>
              </a:rPr>
              <a:t> </a:t>
            </a:r>
          </a:p>
          <a:p>
            <a:r>
              <a:rPr lang="en-US" dirty="0">
                <a:latin typeface="Calibri (Body)"/>
              </a:rPr>
              <a:t>[7] </a:t>
            </a:r>
            <a:r>
              <a:rPr lang="en-US" u="sng" dirty="0">
                <a:latin typeface="Calibri (Body)"/>
                <a:hlinkClick r:id="rId9"/>
              </a:rPr>
              <a:t>https://pdfs.semanticscholar.org/53b9/966a0333c9c9198cdf03efc073e991647c12.pdf</a:t>
            </a:r>
            <a:endParaRPr lang="en-US" dirty="0">
              <a:latin typeface="Calibri (Body)"/>
            </a:endParaRPr>
          </a:p>
          <a:p>
            <a:r>
              <a:rPr lang="en-US" dirty="0">
                <a:latin typeface="Calibri (Body)"/>
              </a:rPr>
              <a:t>[8] </a:t>
            </a:r>
            <a:r>
              <a:rPr lang="en-US" dirty="0">
                <a:latin typeface="Calibri (Body)"/>
                <a:hlinkClick r:id="rId10"/>
              </a:rPr>
              <a:t>http://stats.stackexchange.com/questions/2691/making-sense-of-principal-component-analysis-eigenvectors-eigenvalues</a:t>
            </a:r>
            <a:endParaRPr lang="en-US" dirty="0">
              <a:latin typeface="Calibri (Body)"/>
            </a:endParaRPr>
          </a:p>
          <a:p>
            <a:r>
              <a:rPr lang="en-US" dirty="0">
                <a:latin typeface="Calibri (Body)"/>
              </a:rPr>
              <a:t>[9] </a:t>
            </a:r>
            <a:r>
              <a:rPr lang="en-US" dirty="0">
                <a:latin typeface="Calibri (Body)"/>
                <a:hlinkClick r:id="rId11"/>
              </a:rPr>
              <a:t>https://www.ethereum.org/images/logos/ETHEREUM-LOGO_LANDSCAPE_Black.png</a:t>
            </a:r>
            <a:endParaRPr lang="en-US" dirty="0">
              <a:latin typeface="Calibri (Body)"/>
            </a:endParaRPr>
          </a:p>
          <a:p>
            <a:r>
              <a:rPr lang="en-US" dirty="0">
                <a:latin typeface="Calibri (Body)"/>
              </a:rPr>
              <a:t>[10] </a:t>
            </a:r>
            <a:r>
              <a:rPr lang="en-US" dirty="0">
                <a:latin typeface="Calibri (Body)"/>
                <a:hlinkClick r:id="rId12"/>
              </a:rPr>
              <a:t>https://en.wikipedia.org/wiki/File:UofT_Logo.svg</a:t>
            </a:r>
            <a:endParaRPr lang="en-US" dirty="0">
              <a:latin typeface="Calibri (Body)"/>
            </a:endParaRPr>
          </a:p>
        </p:txBody>
      </p:sp>
      <p:pic>
        <p:nvPicPr>
          <p:cNvPr id="15" name="Picture 14"/>
          <p:cNvPicPr>
            <a:picLocks noChangeAspect="1"/>
          </p:cNvPicPr>
          <p:nvPr/>
        </p:nvPicPr>
        <p:blipFill>
          <a:blip r:embed="rId13"/>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306538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Presentation overview</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2</a:t>
            </a:fld>
            <a:endParaRPr lang="en-US" sz="1200" dirty="0">
              <a:solidFill>
                <a:schemeClr val="bg1"/>
              </a:solidFill>
            </a:endParaRPr>
          </a:p>
        </p:txBody>
      </p:sp>
      <p:sp>
        <p:nvSpPr>
          <p:cNvPr id="14" name="TextBox 13"/>
          <p:cNvSpPr txBox="1"/>
          <p:nvPr/>
        </p:nvSpPr>
        <p:spPr>
          <a:xfrm>
            <a:off x="935871" y="1117600"/>
            <a:ext cx="7212706" cy="4770537"/>
          </a:xfrm>
          <a:prstGeom prst="rect">
            <a:avLst/>
          </a:prstGeom>
          <a:noFill/>
        </p:spPr>
        <p:txBody>
          <a:bodyPr wrap="square" rtlCol="0">
            <a:spAutoFit/>
          </a:bodyPr>
          <a:lstStyle/>
          <a:p>
            <a:r>
              <a:rPr lang="en-CA" sz="2400" dirty="0"/>
              <a:t>1.0 Paper Overview</a:t>
            </a:r>
          </a:p>
          <a:p>
            <a:r>
              <a:rPr lang="en-CA" sz="2400" dirty="0"/>
              <a:t>2.0 Bitcoin Background Information</a:t>
            </a:r>
          </a:p>
          <a:p>
            <a:r>
              <a:rPr lang="en-CA" sz="2400" dirty="0"/>
              <a:t>3.0 Methodology</a:t>
            </a:r>
          </a:p>
          <a:p>
            <a:r>
              <a:rPr lang="en-CA" sz="2400" dirty="0"/>
              <a:t>4.0 Data Mining</a:t>
            </a:r>
          </a:p>
          <a:p>
            <a:r>
              <a:rPr lang="en-CA" sz="2400" dirty="0"/>
              <a:t>5.0 Extracting the core network</a:t>
            </a:r>
          </a:p>
          <a:p>
            <a:r>
              <a:rPr lang="en-CA" sz="2400" dirty="0"/>
              <a:t>6.0 Detecting Structural Changes</a:t>
            </a:r>
          </a:p>
          <a:p>
            <a:r>
              <a:rPr lang="en-CA" sz="2400" dirty="0"/>
              <a:t>	6.1 Daily Snapshots: Weighted Adjacency Matrix</a:t>
            </a:r>
          </a:p>
          <a:p>
            <a:r>
              <a:rPr lang="en-CA" sz="2400" dirty="0"/>
              <a:t>	6.2 Principal Component Analysis (PCA) </a:t>
            </a:r>
          </a:p>
          <a:p>
            <a:r>
              <a:rPr lang="en-CA" sz="2400" dirty="0"/>
              <a:t>7.0 Key Results</a:t>
            </a:r>
          </a:p>
          <a:p>
            <a:r>
              <a:rPr lang="en-CA" sz="2400" dirty="0"/>
              <a:t>8.0 Relation to MIE1512H Research Project</a:t>
            </a:r>
          </a:p>
          <a:p>
            <a:r>
              <a:rPr lang="en-CA" sz="2400" dirty="0"/>
              <a:t>9.0 References</a:t>
            </a:r>
          </a:p>
          <a:p>
            <a:endParaRPr lang="en-CA" sz="2000" dirty="0"/>
          </a:p>
          <a:p>
            <a:endParaRPr lang="en-CA" sz="2000" dirty="0"/>
          </a:p>
        </p:txBody>
      </p:sp>
      <p:pic>
        <p:nvPicPr>
          <p:cNvPr id="8" name="Picture 7"/>
          <p:cNvPicPr>
            <a:picLocks noChangeAspect="1"/>
          </p:cNvPicPr>
          <p:nvPr/>
        </p:nvPicPr>
        <p:blipFill>
          <a:blip r:embed="rId4"/>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127480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1.0 Paper Overview</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3</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5724644"/>
          </a:xfrm>
          <a:prstGeom prst="rect">
            <a:avLst/>
          </a:prstGeom>
          <a:noFill/>
        </p:spPr>
        <p:txBody>
          <a:bodyPr wrap="square" rtlCol="0">
            <a:spAutoFit/>
          </a:bodyPr>
          <a:lstStyle/>
          <a:p>
            <a:pPr algn="ctr"/>
            <a:r>
              <a:rPr lang="en-CA" sz="2400" b="1" u="sng" dirty="0"/>
              <a:t>Research Question</a:t>
            </a:r>
          </a:p>
          <a:p>
            <a:pPr algn="ctr"/>
            <a:r>
              <a:rPr lang="en-CA" sz="2400" dirty="0"/>
              <a:t>“Aim to identify relevant changes in network structure over time and to uncover the relation of network structure and macroeconomic indicators of the system”</a:t>
            </a:r>
          </a:p>
          <a:p>
            <a:endParaRPr lang="en-CA" dirty="0"/>
          </a:p>
          <a:p>
            <a:pPr algn="ctr"/>
            <a:r>
              <a:rPr lang="en-CA" sz="2400" b="1" u="sng" dirty="0"/>
              <a:t>Data</a:t>
            </a:r>
          </a:p>
          <a:p>
            <a:pPr algn="ctr"/>
            <a:r>
              <a:rPr lang="en-CA" sz="2400" dirty="0"/>
              <a:t>Bitcoin’s Transaction Network</a:t>
            </a:r>
          </a:p>
          <a:p>
            <a:pPr algn="ctr"/>
            <a:endParaRPr lang="en-CA" dirty="0"/>
          </a:p>
          <a:p>
            <a:pPr algn="ctr"/>
            <a:r>
              <a:rPr lang="en-CA" sz="2400" b="1" u="sng" dirty="0"/>
              <a:t>Procedure</a:t>
            </a:r>
          </a:p>
          <a:p>
            <a:pPr algn="ctr"/>
            <a:r>
              <a:rPr lang="en-CA" sz="2400" dirty="0"/>
              <a:t>Unsupervised identification of important features in the variation of the network over time</a:t>
            </a:r>
          </a:p>
          <a:p>
            <a:pPr algn="ctr"/>
            <a:endParaRPr lang="en-CA" dirty="0"/>
          </a:p>
          <a:p>
            <a:pPr algn="ctr"/>
            <a:r>
              <a:rPr lang="en-CA" sz="2400" b="1" u="sng" dirty="0"/>
              <a:t>Analytical Method</a:t>
            </a:r>
          </a:p>
          <a:p>
            <a:pPr algn="ctr"/>
            <a:r>
              <a:rPr lang="en-CA" sz="2400" dirty="0"/>
              <a:t>Principal Component Analysis (PCA)</a:t>
            </a:r>
          </a:p>
          <a:p>
            <a:endParaRPr lang="en-CA" dirty="0"/>
          </a:p>
          <a:p>
            <a:endParaRPr lang="en-CA" b="1" dirty="0"/>
          </a:p>
          <a:p>
            <a:endParaRPr lang="en-CA" dirty="0"/>
          </a:p>
          <a:p>
            <a:endParaRPr lang="en-CA" dirty="0"/>
          </a:p>
        </p:txBody>
      </p:sp>
      <p:pic>
        <p:nvPicPr>
          <p:cNvPr id="15" name="Picture 14"/>
          <p:cNvPicPr>
            <a:picLocks noChangeAspect="1"/>
          </p:cNvPicPr>
          <p:nvPr/>
        </p:nvPicPr>
        <p:blipFill>
          <a:blip r:embed="rId4"/>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175467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2.0 bitcoin background information</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4</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9578" y="1190266"/>
            <a:ext cx="10240128" cy="5355312"/>
          </a:xfrm>
          <a:prstGeom prst="rect">
            <a:avLst/>
          </a:prstGeom>
          <a:noFill/>
        </p:spPr>
        <p:txBody>
          <a:bodyPr wrap="square" rtlCol="0">
            <a:spAutoFit/>
          </a:bodyPr>
          <a:lstStyle/>
          <a:p>
            <a:pPr marL="285750" indent="-285750">
              <a:buFont typeface="Arial" panose="020B0604020202020204" pitchFamily="34" charset="0"/>
              <a:buChar char="•"/>
            </a:pPr>
            <a:r>
              <a:rPr lang="en-CA" sz="2400" dirty="0"/>
              <a:t>Digital currency</a:t>
            </a:r>
          </a:p>
          <a:p>
            <a:pPr marL="285750" indent="-285750">
              <a:buFont typeface="Arial" panose="020B0604020202020204" pitchFamily="34" charset="0"/>
              <a:buChar char="•"/>
            </a:pPr>
            <a:r>
              <a:rPr lang="en-CA" sz="2400" dirty="0"/>
              <a:t>Decentralized</a:t>
            </a:r>
          </a:p>
          <a:p>
            <a:pPr marL="742950" lvl="1" indent="-285750">
              <a:buFont typeface="Arial" panose="020B0604020202020204" pitchFamily="34" charset="0"/>
              <a:buChar char="•"/>
            </a:pPr>
            <a:r>
              <a:rPr lang="en-CA" sz="2400" dirty="0"/>
              <a:t>No central governing authority</a:t>
            </a:r>
          </a:p>
          <a:p>
            <a:pPr marL="285750" indent="-285750">
              <a:buFont typeface="Arial" panose="020B0604020202020204" pitchFamily="34" charset="0"/>
              <a:buChar char="•"/>
            </a:pPr>
            <a:r>
              <a:rPr lang="en-CA" sz="2400" dirty="0"/>
              <a:t>Finite Currency</a:t>
            </a:r>
          </a:p>
          <a:p>
            <a:pPr marL="742950" lvl="1" indent="-285750">
              <a:buFont typeface="Arial" panose="020B0604020202020204" pitchFamily="34" charset="0"/>
              <a:buChar char="•"/>
            </a:pPr>
            <a:r>
              <a:rPr lang="en-CA" sz="2400" dirty="0"/>
              <a:t>Bitcoins are produced via “mining”</a:t>
            </a:r>
          </a:p>
          <a:p>
            <a:pPr marL="742950" lvl="1" indent="-285750">
              <a:buFont typeface="Arial" panose="020B0604020202020204" pitchFamily="34" charset="0"/>
              <a:buChar char="•"/>
            </a:pPr>
            <a:r>
              <a:rPr lang="en-CA" sz="2400" dirty="0"/>
              <a:t>Mining rewards half every 210,000 blocks</a:t>
            </a:r>
          </a:p>
          <a:p>
            <a:pPr marL="285750" indent="-285750">
              <a:buFont typeface="Arial" panose="020B0604020202020204" pitchFamily="34" charset="0"/>
              <a:buChar char="•"/>
            </a:pPr>
            <a:r>
              <a:rPr lang="en-CA" sz="2400" dirty="0"/>
              <a:t>Anonymous users</a:t>
            </a:r>
          </a:p>
          <a:p>
            <a:pPr marL="742950" lvl="1" indent="-285750">
              <a:buFont typeface="Arial" panose="020B0604020202020204" pitchFamily="34" charset="0"/>
              <a:buChar char="•"/>
            </a:pPr>
            <a:r>
              <a:rPr lang="en-CA" sz="2400" dirty="0"/>
              <a:t>Bitcoin accounts are anonymous ‘addresses’</a:t>
            </a:r>
          </a:p>
          <a:p>
            <a:pPr marL="742950" lvl="1" indent="-285750">
              <a:buFont typeface="Arial" panose="020B0604020202020204" pitchFamily="34" charset="0"/>
              <a:buChar char="•"/>
            </a:pPr>
            <a:r>
              <a:rPr lang="en-CA" sz="2400" dirty="0"/>
              <a:t>Users can have multiple addresses to protect their identity</a:t>
            </a:r>
          </a:p>
          <a:p>
            <a:pPr marL="285750" indent="-285750">
              <a:buFont typeface="Arial" panose="020B0604020202020204" pitchFamily="34" charset="0"/>
              <a:buChar char="•"/>
            </a:pPr>
            <a:r>
              <a:rPr lang="en-CA" sz="2400" dirty="0"/>
              <a:t>Transparent</a:t>
            </a:r>
          </a:p>
          <a:p>
            <a:pPr marL="742950" lvl="1" indent="-285750">
              <a:buFont typeface="Arial" panose="020B0604020202020204" pitchFamily="34" charset="0"/>
              <a:buChar char="•"/>
            </a:pPr>
            <a:r>
              <a:rPr lang="en-CA" sz="2400" dirty="0"/>
              <a:t>General ledger in the form of a Blockchain available to all users</a:t>
            </a:r>
          </a:p>
          <a:p>
            <a:pPr marL="742950" lvl="1" indent="-285750">
              <a:buFont typeface="Arial" panose="020B0604020202020204" pitchFamily="34" charset="0"/>
              <a:buChar char="•"/>
            </a:pPr>
            <a:r>
              <a:rPr lang="en-CA" sz="2400" dirty="0"/>
              <a:t>Everyone knows how much Bitcoins belong to one address</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endParaRPr lang="en-CA" dirty="0"/>
          </a:p>
        </p:txBody>
      </p:sp>
      <p:sp>
        <p:nvSpPr>
          <p:cNvPr id="10" name="Footer Placeholder 5"/>
          <p:cNvSpPr>
            <a:spLocks noGrp="1"/>
          </p:cNvSpPr>
          <p:nvPr>
            <p:ph type="ftr" sz="quarter" idx="11"/>
          </p:nvPr>
        </p:nvSpPr>
        <p:spPr>
          <a:xfrm>
            <a:off x="685801" y="6327775"/>
            <a:ext cx="7827659" cy="377825"/>
          </a:xfrm>
        </p:spPr>
        <p:txBody>
          <a:bodyPr/>
          <a:lstStyle/>
          <a:p>
            <a:r>
              <a:rPr lang="en-US" dirty="0">
                <a:solidFill>
                  <a:schemeClr val="bg1"/>
                </a:solidFill>
                <a:hlinkClick r:id="rId4"/>
              </a:rPr>
              <a:t>http://www.bitcoinblockhalf.com/</a:t>
            </a:r>
            <a:endParaRPr lang="en-US" dirty="0">
              <a:solidFill>
                <a:schemeClr val="bg1"/>
              </a:solidFill>
            </a:endParaRPr>
          </a:p>
          <a:p>
            <a:r>
              <a:rPr lang="en-US" dirty="0">
                <a:solidFill>
                  <a:schemeClr val="bg1"/>
                </a:solidFill>
                <a:hlinkClick r:id="rId5"/>
              </a:rPr>
              <a:t>https://bitcoin.org/img/icons/opengraph.png</a:t>
            </a:r>
            <a:endParaRPr lang="en-US" dirty="0">
              <a:solidFill>
                <a:schemeClr val="bg1"/>
              </a:solidFill>
            </a:endParaRPr>
          </a:p>
          <a:p>
            <a:r>
              <a:rPr lang="en-US" dirty="0">
                <a:solidFill>
                  <a:schemeClr val="bg1"/>
                </a:solidFill>
                <a:hlinkClick r:id="rId6"/>
              </a:rPr>
              <a:t>http://www.coindesk.com/information/what-is-bitcoin/</a:t>
            </a:r>
            <a:r>
              <a:rPr lang="en-US" dirty="0">
                <a:solidFill>
                  <a:schemeClr val="bg1"/>
                </a:solidFill>
              </a:rPr>
              <a:t> </a:t>
            </a:r>
          </a:p>
        </p:txBody>
      </p:sp>
      <p:pic>
        <p:nvPicPr>
          <p:cNvPr id="15" name="Picture 14"/>
          <p:cNvPicPr>
            <a:picLocks noChangeAspect="1"/>
          </p:cNvPicPr>
          <p:nvPr/>
        </p:nvPicPr>
        <p:blipFill>
          <a:blip r:embed="rId7"/>
          <a:stretch>
            <a:fillRect/>
          </a:stretch>
        </p:blipFill>
        <p:spPr>
          <a:xfrm>
            <a:off x="10264596" y="6152444"/>
            <a:ext cx="1510220" cy="705556"/>
          </a:xfrm>
          <a:prstGeom prst="rect">
            <a:avLst/>
          </a:prstGeom>
        </p:spPr>
      </p:pic>
      <p:pic>
        <p:nvPicPr>
          <p:cNvPr id="4" name="Picture 3"/>
          <p:cNvPicPr>
            <a:picLocks noChangeAspect="1"/>
          </p:cNvPicPr>
          <p:nvPr/>
        </p:nvPicPr>
        <p:blipFill>
          <a:blip r:embed="rId8"/>
          <a:stretch>
            <a:fillRect/>
          </a:stretch>
        </p:blipFill>
        <p:spPr>
          <a:xfrm>
            <a:off x="9792064" y="3769360"/>
            <a:ext cx="2115442" cy="2115442"/>
          </a:xfrm>
          <a:prstGeom prst="rect">
            <a:avLst/>
          </a:prstGeom>
        </p:spPr>
      </p:pic>
    </p:spTree>
    <p:extLst>
      <p:ext uri="{BB962C8B-B14F-4D97-AF65-F5344CB8AC3E}">
        <p14:creationId xmlns:p14="http://schemas.microsoft.com/office/powerpoint/2010/main" val="375409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3.0 Methodology</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5</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4154984"/>
          </a:xfrm>
          <a:prstGeom prst="rect">
            <a:avLst/>
          </a:prstGeom>
          <a:noFill/>
        </p:spPr>
        <p:txBody>
          <a:bodyPr wrap="square" rtlCol="0">
            <a:spAutoFit/>
          </a:bodyPr>
          <a:lstStyle/>
          <a:p>
            <a:r>
              <a:rPr lang="en-CA" sz="2400" b="1" dirty="0"/>
              <a:t>Using the Bitcoin transaction network,</a:t>
            </a:r>
          </a:p>
          <a:p>
            <a:pPr marL="342900" indent="-342900">
              <a:lnSpc>
                <a:spcPct val="200000"/>
              </a:lnSpc>
              <a:buAutoNum type="arabicPeriod"/>
            </a:pPr>
            <a:r>
              <a:rPr lang="en-CA" sz="2400" dirty="0"/>
              <a:t>Find the core network of the system</a:t>
            </a:r>
          </a:p>
          <a:p>
            <a:pPr marL="342900" indent="-342900">
              <a:lnSpc>
                <a:spcPct val="200000"/>
              </a:lnSpc>
              <a:buAutoNum type="arabicPeriod"/>
            </a:pPr>
            <a:r>
              <a:rPr lang="en-CA" sz="2400" dirty="0"/>
              <a:t>Construct daily snapshots of transactions for the core network</a:t>
            </a:r>
          </a:p>
          <a:p>
            <a:pPr marL="342900" indent="-342900">
              <a:lnSpc>
                <a:spcPct val="200000"/>
              </a:lnSpc>
              <a:buAutoNum type="arabicPeriod"/>
            </a:pPr>
            <a:r>
              <a:rPr lang="en-CA" sz="2400" dirty="0"/>
              <a:t>Combined the daily snapshots into a matrix</a:t>
            </a:r>
          </a:p>
          <a:p>
            <a:pPr marL="342900" indent="-342900">
              <a:lnSpc>
                <a:spcPct val="200000"/>
              </a:lnSpc>
              <a:buAutoNum type="arabicPeriod"/>
            </a:pPr>
            <a:r>
              <a:rPr lang="en-CA" sz="2400" dirty="0"/>
              <a:t>PCA to identify key features in the evolution of the network over time</a:t>
            </a:r>
          </a:p>
          <a:p>
            <a:pPr marL="342900" indent="-342900">
              <a:lnSpc>
                <a:spcPct val="200000"/>
              </a:lnSpc>
              <a:buAutoNum type="arabicPeriod"/>
            </a:pPr>
            <a:r>
              <a:rPr lang="en-CA" sz="2400" dirty="0"/>
              <a:t>Analyze the results</a:t>
            </a: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Tree>
    <p:extLst>
      <p:ext uri="{BB962C8B-B14F-4D97-AF65-F5344CB8AC3E}">
        <p14:creationId xmlns:p14="http://schemas.microsoft.com/office/powerpoint/2010/main" val="174578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4.0 Data mining</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6</a:t>
            </a:fld>
            <a:endParaRPr lang="en-US" sz="1200" dirty="0">
              <a:solidFill>
                <a:schemeClr val="bg1"/>
              </a:solidFill>
            </a:endParaRPr>
          </a:p>
        </p:txBody>
      </p:sp>
      <p:sp>
        <p:nvSpPr>
          <p:cNvPr id="14" name="TextBox 13"/>
          <p:cNvSpPr txBox="1"/>
          <p:nvPr/>
        </p:nvSpPr>
        <p:spPr>
          <a:xfrm>
            <a:off x="570112" y="1148080"/>
            <a:ext cx="3184944" cy="369332"/>
          </a:xfrm>
          <a:prstGeom prst="rect">
            <a:avLst/>
          </a:prstGeom>
          <a:noFill/>
        </p:spPr>
        <p:txBody>
          <a:bodyPr wrap="square" rtlCol="0">
            <a:spAutoFit/>
          </a:bodyPr>
          <a:lstStyle/>
          <a:p>
            <a:endParaRPr lang="en-CA" dirty="0"/>
          </a:p>
        </p:txBody>
      </p:sp>
      <p:sp>
        <p:nvSpPr>
          <p:cNvPr id="12" name="TextBox 11"/>
          <p:cNvSpPr txBox="1"/>
          <p:nvPr/>
        </p:nvSpPr>
        <p:spPr>
          <a:xfrm>
            <a:off x="770137" y="1163734"/>
            <a:ext cx="10240128" cy="4524315"/>
          </a:xfrm>
          <a:prstGeom prst="rect">
            <a:avLst/>
          </a:prstGeom>
          <a:noFill/>
        </p:spPr>
        <p:txBody>
          <a:bodyPr wrap="square" rtlCol="0">
            <a:spAutoFit/>
          </a:bodyPr>
          <a:lstStyle/>
          <a:p>
            <a:r>
              <a:rPr lang="en-CA" sz="2400" b="1" dirty="0"/>
              <a:t>Source</a:t>
            </a:r>
            <a:r>
              <a:rPr lang="en-CA" sz="2400" i="1" dirty="0"/>
              <a:t>: </a:t>
            </a:r>
            <a:r>
              <a:rPr lang="en-CA" sz="2400" i="1" dirty="0" err="1"/>
              <a:t>Bitcoind</a:t>
            </a:r>
            <a:endParaRPr lang="en-CA" sz="2400" i="1" dirty="0"/>
          </a:p>
          <a:p>
            <a:pPr marL="800100" lvl="1" indent="-342900">
              <a:buFont typeface="Arial" panose="020B0604020202020204" pitchFamily="34" charset="0"/>
              <a:buChar char="•"/>
            </a:pPr>
            <a:r>
              <a:rPr lang="en-CA" sz="2400" dirty="0"/>
              <a:t>Bitcoin Daemon</a:t>
            </a:r>
          </a:p>
          <a:p>
            <a:pPr marL="800100" lvl="1" indent="-342900">
              <a:buFont typeface="Arial" panose="020B0604020202020204" pitchFamily="34" charset="0"/>
              <a:buChar char="•"/>
            </a:pPr>
            <a:r>
              <a:rPr lang="en-CA" sz="2400" dirty="0"/>
              <a:t>Command-line interface for Bitcoin</a:t>
            </a:r>
          </a:p>
          <a:p>
            <a:pPr marL="800100" lvl="1" indent="-342900">
              <a:buFont typeface="Arial" panose="020B0604020202020204" pitchFamily="34" charset="0"/>
              <a:buChar char="•"/>
            </a:pPr>
            <a:endParaRPr lang="en-CA" sz="2400" dirty="0"/>
          </a:p>
          <a:p>
            <a:r>
              <a:rPr lang="en-CA" sz="2400" b="1" dirty="0"/>
              <a:t>Data</a:t>
            </a:r>
            <a:r>
              <a:rPr lang="en-CA" sz="2400" dirty="0"/>
              <a:t>: </a:t>
            </a:r>
          </a:p>
          <a:p>
            <a:pPr marL="800100" lvl="1" indent="-342900">
              <a:buFont typeface="Arial" panose="020B0604020202020204" pitchFamily="34" charset="0"/>
              <a:buChar char="•"/>
            </a:pPr>
            <a:r>
              <a:rPr lang="en-CA" sz="2400" dirty="0"/>
              <a:t>Entire list of transactions for 2012/2013 on March 3, 2014</a:t>
            </a:r>
          </a:p>
          <a:p>
            <a:pPr marL="800100" lvl="1" indent="-342900">
              <a:buFont typeface="Arial" panose="020B0604020202020204" pitchFamily="34" charset="0"/>
              <a:buChar char="•"/>
            </a:pPr>
            <a:endParaRPr lang="en-CA" sz="2400" dirty="0"/>
          </a:p>
          <a:p>
            <a:r>
              <a:rPr lang="en-CA" sz="2400" b="1" dirty="0"/>
              <a:t>Schema</a:t>
            </a:r>
            <a:r>
              <a:rPr lang="en-CA" sz="2400" dirty="0"/>
              <a:t>:</a:t>
            </a:r>
          </a:p>
          <a:p>
            <a:pPr marL="800100" lvl="1" indent="-342900">
              <a:buFont typeface="Arial" panose="020B0604020202020204" pitchFamily="34" charset="0"/>
              <a:buChar char="•"/>
            </a:pPr>
            <a:r>
              <a:rPr lang="en-CA" sz="2400" dirty="0"/>
              <a:t>Sending addresses</a:t>
            </a:r>
          </a:p>
          <a:p>
            <a:pPr marL="800100" lvl="1" indent="-342900">
              <a:buFont typeface="Arial" panose="020B0604020202020204" pitchFamily="34" charset="0"/>
              <a:buChar char="•"/>
            </a:pPr>
            <a:r>
              <a:rPr lang="en-CA" sz="2400" dirty="0"/>
              <a:t>Receiving addresses</a:t>
            </a:r>
          </a:p>
          <a:p>
            <a:pPr marL="800100" lvl="1" indent="-342900">
              <a:buFont typeface="Arial" panose="020B0604020202020204" pitchFamily="34" charset="0"/>
              <a:buChar char="•"/>
            </a:pPr>
            <a:r>
              <a:rPr lang="en-CA" sz="2400" dirty="0"/>
              <a:t>Value sent</a:t>
            </a:r>
          </a:p>
          <a:p>
            <a:pPr marL="800100" lvl="1" indent="-342900">
              <a:buFont typeface="Arial" panose="020B0604020202020204" pitchFamily="34" charset="0"/>
              <a:buChar char="•"/>
            </a:pPr>
            <a:r>
              <a:rPr lang="en-CA" sz="2400" dirty="0"/>
              <a:t>Time of transaction</a:t>
            </a: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5" name="Footer Placeholder 5"/>
          <p:cNvSpPr>
            <a:spLocks noGrp="1"/>
          </p:cNvSpPr>
          <p:nvPr>
            <p:ph type="ftr" sz="quarter" idx="11"/>
          </p:nvPr>
        </p:nvSpPr>
        <p:spPr>
          <a:xfrm>
            <a:off x="685801" y="6327775"/>
            <a:ext cx="7827659" cy="377825"/>
          </a:xfrm>
        </p:spPr>
        <p:txBody>
          <a:bodyPr/>
          <a:lstStyle/>
          <a:p>
            <a:r>
              <a:rPr lang="en-US" dirty="0">
                <a:solidFill>
                  <a:schemeClr val="bg1"/>
                </a:solidFill>
              </a:rPr>
              <a:t>http://bitcoin.stackexchange.com/questions/tagged/bitcoind</a:t>
            </a:r>
          </a:p>
        </p:txBody>
      </p:sp>
    </p:spTree>
    <p:extLst>
      <p:ext uri="{BB962C8B-B14F-4D97-AF65-F5344CB8AC3E}">
        <p14:creationId xmlns:p14="http://schemas.microsoft.com/office/powerpoint/2010/main" val="187227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5.0 Extracting the core network</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7</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4893647"/>
          </a:xfrm>
          <a:prstGeom prst="rect">
            <a:avLst/>
          </a:prstGeom>
          <a:noFill/>
        </p:spPr>
        <p:txBody>
          <a:bodyPr wrap="square" rtlCol="0">
            <a:spAutoFit/>
          </a:bodyPr>
          <a:lstStyle/>
          <a:p>
            <a:r>
              <a:rPr lang="en-CA" sz="2400" b="1" dirty="0"/>
              <a:t>Contraction of graph</a:t>
            </a:r>
          </a:p>
          <a:p>
            <a:pPr marL="800100" lvl="1" indent="-342900">
              <a:buFont typeface="Arial" panose="020B0604020202020204" pitchFamily="34" charset="0"/>
              <a:buChar char="•"/>
            </a:pPr>
            <a:r>
              <a:rPr lang="en-CA" sz="2400" dirty="0"/>
              <a:t>Identify addresses belong to the same user using a simple heuristic method</a:t>
            </a:r>
          </a:p>
          <a:p>
            <a:endParaRPr lang="en-CA" sz="2400" b="1" dirty="0"/>
          </a:p>
          <a:p>
            <a:r>
              <a:rPr lang="en-CA" sz="2400" b="1" dirty="0"/>
              <a:t>Identify 2 active cores :</a:t>
            </a:r>
          </a:p>
          <a:p>
            <a:pPr marL="800100" lvl="1" indent="-342900">
              <a:buFont typeface="Arial" panose="020B0604020202020204" pitchFamily="34" charset="0"/>
              <a:buChar char="•"/>
            </a:pPr>
            <a:r>
              <a:rPr lang="en-CA" sz="2400" i="1" dirty="0"/>
              <a:t>Long Term (LT) Core</a:t>
            </a:r>
          </a:p>
          <a:p>
            <a:pPr marL="1257300" lvl="2" indent="-342900">
              <a:buFont typeface="Arial" panose="020B0604020202020204" pitchFamily="34" charset="0"/>
              <a:buChar char="•"/>
            </a:pPr>
            <a:r>
              <a:rPr lang="en-CA" sz="2400" i="1" dirty="0"/>
              <a:t>&gt;100 individual transactions</a:t>
            </a:r>
          </a:p>
          <a:p>
            <a:pPr marL="1257300" lvl="2" indent="-342900">
              <a:buFont typeface="Arial" panose="020B0604020202020204" pitchFamily="34" charset="0"/>
              <a:buChar char="•"/>
            </a:pPr>
            <a:r>
              <a:rPr lang="en-CA" sz="2400" i="1" dirty="0"/>
              <a:t>&gt;60 days</a:t>
            </a:r>
          </a:p>
          <a:p>
            <a:pPr marL="800100" lvl="1" indent="-342900">
              <a:buFont typeface="Arial" panose="020B0604020202020204" pitchFamily="34" charset="0"/>
              <a:buChar char="•"/>
            </a:pPr>
            <a:r>
              <a:rPr lang="en-CA" sz="2400" i="1" dirty="0"/>
              <a:t>All Users (AU) Core</a:t>
            </a:r>
          </a:p>
          <a:p>
            <a:pPr marL="1257300" lvl="2" indent="-342900">
              <a:buFont typeface="Arial" panose="020B0604020202020204" pitchFamily="34" charset="0"/>
              <a:buChar char="•"/>
            </a:pPr>
            <a:r>
              <a:rPr lang="en-CA" sz="2400" i="1" dirty="0"/>
              <a:t>2000 most active users</a:t>
            </a:r>
          </a:p>
          <a:p>
            <a:pPr lvl="1"/>
            <a:endParaRPr lang="en-CA" sz="2400" i="1" dirty="0"/>
          </a:p>
          <a:p>
            <a:r>
              <a:rPr lang="en-CA" sz="2400" b="1" dirty="0"/>
              <a:t>Exclusions</a:t>
            </a:r>
          </a:p>
          <a:p>
            <a:pPr marL="800100" lvl="1" indent="-342900">
              <a:buFont typeface="Arial" panose="020B0604020202020204" pitchFamily="34" charset="0"/>
              <a:buChar char="•"/>
            </a:pPr>
            <a:r>
              <a:rPr lang="en-CA" sz="2400" dirty="0"/>
              <a:t>Users associated with the Satoshi gambling site</a:t>
            </a:r>
            <a:endParaRPr lang="en-CA" sz="2400" dirty="0"/>
          </a:p>
        </p:txBody>
      </p:sp>
    </p:spTree>
    <p:extLst>
      <p:ext uri="{BB962C8B-B14F-4D97-AF65-F5344CB8AC3E}">
        <p14:creationId xmlns:p14="http://schemas.microsoft.com/office/powerpoint/2010/main" val="337207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6.0 detecting structural changes</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8</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10240128" cy="5693866"/>
          </a:xfrm>
          <a:prstGeom prst="rect">
            <a:avLst/>
          </a:prstGeom>
          <a:noFill/>
        </p:spPr>
        <p:txBody>
          <a:bodyPr wrap="square" rtlCol="0">
            <a:spAutoFit/>
          </a:bodyPr>
          <a:lstStyle/>
          <a:p>
            <a:r>
              <a:rPr lang="en-CA" sz="2400" b="1" dirty="0"/>
              <a:t>Goal:</a:t>
            </a:r>
          </a:p>
          <a:p>
            <a:pPr marL="800100" lvl="1" indent="-342900">
              <a:buFont typeface="Arial" panose="020B0604020202020204" pitchFamily="34" charset="0"/>
              <a:buChar char="•"/>
            </a:pPr>
            <a:r>
              <a:rPr lang="en-CA" sz="2400" dirty="0"/>
              <a:t>Compare successive </a:t>
            </a:r>
            <a:r>
              <a:rPr lang="en-CA" sz="2400" i="1" dirty="0"/>
              <a:t>daily</a:t>
            </a:r>
            <a:r>
              <a:rPr lang="en-CA" sz="2400" dirty="0"/>
              <a:t> </a:t>
            </a:r>
            <a:r>
              <a:rPr lang="en-CA" sz="2400" i="1" dirty="0"/>
              <a:t>snapshots</a:t>
            </a:r>
            <a:r>
              <a:rPr lang="en-CA" sz="2400" dirty="0"/>
              <a:t> of the active core with PCA to extract import changes in the graph structure</a:t>
            </a:r>
          </a:p>
          <a:p>
            <a:pPr marL="800100" lvl="1" indent="-342900">
              <a:buFont typeface="Arial" panose="020B0604020202020204" pitchFamily="34" charset="0"/>
              <a:buChar char="•"/>
            </a:pPr>
            <a:endParaRPr lang="en-CA" sz="2400" dirty="0"/>
          </a:p>
          <a:p>
            <a:r>
              <a:rPr lang="en-CA" sz="2400" b="1" dirty="0"/>
              <a:t>Daily Snapshot: </a:t>
            </a:r>
          </a:p>
          <a:p>
            <a:pPr marL="800100" lvl="1" indent="-342900">
              <a:buFont typeface="Arial" panose="020B0604020202020204" pitchFamily="34" charset="0"/>
              <a:buChar char="•"/>
            </a:pPr>
            <a:r>
              <a:rPr lang="en-CA" sz="2400" dirty="0"/>
              <a:t>A weighted adjacency graph, where the weight of a link is equal to the number of transactions that occurred between node u and v.</a:t>
            </a:r>
          </a:p>
          <a:p>
            <a:endParaRPr lang="en-CA" sz="2400" dirty="0"/>
          </a:p>
          <a:p>
            <a:r>
              <a:rPr lang="en-CA" sz="2400" b="1" dirty="0"/>
              <a:t>Technique</a:t>
            </a:r>
            <a:r>
              <a:rPr lang="en-CA" sz="2400" dirty="0"/>
              <a:t>: </a:t>
            </a:r>
          </a:p>
          <a:p>
            <a:pPr marL="800100" lvl="1" indent="-342900">
              <a:buFont typeface="Arial" panose="020B0604020202020204" pitchFamily="34" charset="0"/>
              <a:buChar char="•"/>
            </a:pPr>
            <a:r>
              <a:rPr lang="en-CA" sz="2400" dirty="0"/>
              <a:t>PCA to determine significant basis vectors on a matrix of concatenated daily snapshots</a:t>
            </a:r>
            <a:endParaRPr lang="en-CA" sz="2400" b="1" dirty="0"/>
          </a:p>
          <a:p>
            <a:endParaRPr lang="en-CA" sz="2000" b="1" dirty="0"/>
          </a:p>
          <a:p>
            <a:endParaRPr lang="en-CA" sz="2000" b="1" dirty="0"/>
          </a:p>
          <a:p>
            <a:endParaRPr lang="en-CA" sz="2000" dirty="0"/>
          </a:p>
          <a:p>
            <a:endParaRPr lang="en-CA" sz="2000" dirty="0"/>
          </a:p>
          <a:p>
            <a:endParaRPr lang="en-CA" sz="2000" dirty="0"/>
          </a:p>
        </p:txBody>
      </p:sp>
    </p:spTree>
    <p:extLst>
      <p:ext uri="{BB962C8B-B14F-4D97-AF65-F5344CB8AC3E}">
        <p14:creationId xmlns:p14="http://schemas.microsoft.com/office/powerpoint/2010/main" val="277846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42160" y="0"/>
            <a:ext cx="10131425" cy="1456267"/>
          </a:xfrm>
        </p:spPr>
        <p:txBody>
          <a:bodyPr/>
          <a:lstStyle/>
          <a:p>
            <a:r>
              <a:rPr lang="en-CA" dirty="0"/>
              <a:t>6.1 Daily Snapshot: Weighted adjacency matrix</a:t>
            </a:r>
          </a:p>
        </p:txBody>
      </p:sp>
      <p:pic>
        <p:nvPicPr>
          <p:cNvPr id="7" name="Picture 6"/>
          <p:cNvPicPr>
            <a:picLocks noChangeAspect="1"/>
          </p:cNvPicPr>
          <p:nvPr/>
        </p:nvPicPr>
        <p:blipFill>
          <a:blip r:embed="rId3"/>
          <a:stretch>
            <a:fillRect/>
          </a:stretch>
        </p:blipFill>
        <p:spPr>
          <a:xfrm>
            <a:off x="261185" y="6296025"/>
            <a:ext cx="361950" cy="409575"/>
          </a:xfrm>
          <a:prstGeom prst="rect">
            <a:avLst/>
          </a:prstGeom>
        </p:spPr>
      </p:pic>
      <p:sp>
        <p:nvSpPr>
          <p:cNvPr id="9" name="Rectangle 8"/>
          <p:cNvSpPr/>
          <p:nvPr/>
        </p:nvSpPr>
        <p:spPr>
          <a:xfrm>
            <a:off x="11356339" y="6629400"/>
            <a:ext cx="482601"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12"/>
          <p:cNvSpPr>
            <a:spLocks noGrp="1"/>
          </p:cNvSpPr>
          <p:nvPr>
            <p:ph type="sldNum" sz="quarter" idx="12"/>
          </p:nvPr>
        </p:nvSpPr>
        <p:spPr>
          <a:xfrm>
            <a:off x="11356339" y="6545578"/>
            <a:ext cx="551167" cy="377825"/>
          </a:xfrm>
        </p:spPr>
        <p:txBody>
          <a:bodyPr/>
          <a:lstStyle/>
          <a:p>
            <a:fld id="{D57F1E4F-1CFF-5643-939E-02111984F565}" type="slidenum">
              <a:rPr lang="en-US" sz="1200" smtClean="0">
                <a:solidFill>
                  <a:schemeClr val="bg1"/>
                </a:solidFill>
              </a:rPr>
              <a:t>9</a:t>
            </a:fld>
            <a:endParaRPr lang="en-US" sz="1200" dirty="0">
              <a:solidFill>
                <a:schemeClr val="bg1"/>
              </a:solidFill>
            </a:endParaRPr>
          </a:p>
        </p:txBody>
      </p:sp>
      <p:pic>
        <p:nvPicPr>
          <p:cNvPr id="10" name="Picture 9"/>
          <p:cNvPicPr>
            <a:picLocks noChangeAspect="1"/>
          </p:cNvPicPr>
          <p:nvPr/>
        </p:nvPicPr>
        <p:blipFill>
          <a:blip r:embed="rId4"/>
          <a:stretch>
            <a:fillRect/>
          </a:stretch>
        </p:blipFill>
        <p:spPr>
          <a:xfrm>
            <a:off x="10264596" y="6152444"/>
            <a:ext cx="1510220" cy="705556"/>
          </a:xfrm>
          <a:prstGeom prst="rect">
            <a:avLst/>
          </a:prstGeom>
        </p:spPr>
      </p:pic>
      <p:sp>
        <p:nvSpPr>
          <p:cNvPr id="16" name="TextBox 15"/>
          <p:cNvSpPr txBox="1"/>
          <p:nvPr/>
        </p:nvSpPr>
        <p:spPr>
          <a:xfrm>
            <a:off x="770137" y="1163734"/>
            <a:ext cx="4799390" cy="6022161"/>
          </a:xfrm>
          <a:prstGeom prst="rect">
            <a:avLst/>
          </a:prstGeom>
          <a:noFill/>
        </p:spPr>
        <p:txBody>
          <a:bodyPr wrap="square" rtlCol="0">
            <a:spAutoFit/>
          </a:bodyPr>
          <a:lstStyle/>
          <a:p>
            <a:pPr marL="342900" indent="-342900">
              <a:spcAft>
                <a:spcPts val="1000"/>
              </a:spcAft>
              <a:buClr>
                <a:schemeClr val="tx1"/>
              </a:buClr>
              <a:buSzPct val="100000"/>
              <a:buFont typeface="Arial"/>
              <a:buChar char="•"/>
            </a:pPr>
            <a:r>
              <a:rPr lang="en-US" sz="2800" dirty="0"/>
              <a:t>Weighted adjacency graph</a:t>
            </a:r>
          </a:p>
          <a:p>
            <a:pPr marL="342900" indent="-342900">
              <a:spcAft>
                <a:spcPts val="1000"/>
              </a:spcAft>
              <a:buClr>
                <a:schemeClr val="tx1"/>
              </a:buClr>
              <a:buSzPct val="100000"/>
              <a:buFont typeface="Arial"/>
              <a:buChar char="•"/>
            </a:pPr>
            <a:r>
              <a:rPr lang="en-US" sz="2800" dirty="0"/>
              <a:t>Weight: Number of transactions between users (nodes)</a:t>
            </a:r>
          </a:p>
          <a:p>
            <a:pPr marL="342900" indent="-342900">
              <a:spcAft>
                <a:spcPts val="1000"/>
              </a:spcAft>
              <a:buClr>
                <a:schemeClr val="tx1"/>
              </a:buClr>
              <a:buSzPct val="100000"/>
              <a:buFont typeface="Arial"/>
              <a:buChar char="•"/>
            </a:pPr>
            <a:r>
              <a:rPr lang="en-US" sz="2800" dirty="0"/>
              <a:t>Rearrange each daily snapshot into vectors </a:t>
            </a:r>
          </a:p>
          <a:p>
            <a:pPr marL="342900" indent="-342900">
              <a:spcAft>
                <a:spcPts val="1000"/>
              </a:spcAft>
              <a:buClr>
                <a:schemeClr val="tx1"/>
              </a:buClr>
              <a:buSzPct val="100000"/>
              <a:buFont typeface="Arial"/>
              <a:buChar char="•"/>
            </a:pPr>
            <a:r>
              <a:rPr lang="en-US" sz="2800" dirty="0"/>
              <a:t>Concatenate all daily snapshot vectors into a matrix</a:t>
            </a:r>
          </a:p>
          <a:p>
            <a:endParaRPr lang="en-CA" sz="2000" b="1" dirty="0"/>
          </a:p>
          <a:p>
            <a:endParaRPr lang="en-CA" sz="2000" b="1" dirty="0"/>
          </a:p>
          <a:p>
            <a:endParaRPr lang="en-CA" sz="2000" dirty="0"/>
          </a:p>
          <a:p>
            <a:endParaRPr lang="en-CA" sz="2000" dirty="0"/>
          </a:p>
          <a:p>
            <a:endParaRPr lang="en-CA" sz="2000" dirty="0"/>
          </a:p>
        </p:txBody>
      </p:sp>
      <p:pic>
        <p:nvPicPr>
          <p:cNvPr id="8" name="Picture 7"/>
          <p:cNvPicPr>
            <a:picLocks noChangeAspect="1"/>
          </p:cNvPicPr>
          <p:nvPr/>
        </p:nvPicPr>
        <p:blipFill>
          <a:blip r:embed="rId5"/>
          <a:stretch>
            <a:fillRect/>
          </a:stretch>
        </p:blipFill>
        <p:spPr>
          <a:xfrm>
            <a:off x="5816104" y="2110302"/>
            <a:ext cx="5815818" cy="26668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Footer Placeholder 5"/>
          <p:cNvSpPr>
            <a:spLocks noGrp="1"/>
          </p:cNvSpPr>
          <p:nvPr>
            <p:ph type="ftr" sz="quarter" idx="11"/>
          </p:nvPr>
        </p:nvSpPr>
        <p:spPr>
          <a:xfrm>
            <a:off x="685801" y="6327775"/>
            <a:ext cx="7827659" cy="377825"/>
          </a:xfrm>
        </p:spPr>
        <p:txBody>
          <a:bodyPr/>
          <a:lstStyle/>
          <a:p>
            <a:r>
              <a:rPr lang="en-US" dirty="0">
                <a:solidFill>
                  <a:schemeClr val="bg1"/>
                </a:solidFill>
              </a:rPr>
              <a:t>http://cpsc.ualr.edu/srini/DM/chapters/review5.3.html</a:t>
            </a:r>
          </a:p>
        </p:txBody>
      </p:sp>
    </p:spTree>
    <p:extLst>
      <p:ext uri="{BB962C8B-B14F-4D97-AF65-F5344CB8AC3E}">
        <p14:creationId xmlns:p14="http://schemas.microsoft.com/office/powerpoint/2010/main" val="1248841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3091</TotalTime>
  <Words>2045</Words>
  <Application>Microsoft Office PowerPoint</Application>
  <PresentationFormat>Widescreen</PresentationFormat>
  <Paragraphs>179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 (Body)</vt:lpstr>
      <vt:lpstr>Arial</vt:lpstr>
      <vt:lpstr>Calibri</vt:lpstr>
      <vt:lpstr>Calibri Light</vt:lpstr>
      <vt:lpstr>Celestial</vt:lpstr>
      <vt:lpstr>Inferring the interplay between network structure and market effects in bitcoin</vt:lpstr>
      <vt:lpstr>Presentation overview</vt:lpstr>
      <vt:lpstr>1.0 Paper Overview</vt:lpstr>
      <vt:lpstr>2.0 bitcoin background information</vt:lpstr>
      <vt:lpstr>3.0 Methodology</vt:lpstr>
      <vt:lpstr>4.0 Data mining</vt:lpstr>
      <vt:lpstr>5.0 Extracting the core network</vt:lpstr>
      <vt:lpstr>6.0 detecting structural changes</vt:lpstr>
      <vt:lpstr>6.1 Daily Snapshot: Weighted adjacency matrix</vt:lpstr>
      <vt:lpstr>6.2 Principal component analysis (PCA)</vt:lpstr>
      <vt:lpstr>7.0 key Results</vt:lpstr>
      <vt:lpstr>8.0 relation to mie1512H research project</vt:lpstr>
      <vt:lpstr>The end</vt:lpstr>
      <vt:lpstr>9.0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Warren Truss Analysis</dc:title>
  <dc:creator>Sanjif Rajaratnam</dc:creator>
  <cp:lastModifiedBy>Sanjif Rajaratnam</cp:lastModifiedBy>
  <cp:revision>172</cp:revision>
  <dcterms:created xsi:type="dcterms:W3CDTF">2015-11-25T01:08:40Z</dcterms:created>
  <dcterms:modified xsi:type="dcterms:W3CDTF">2017-04-03T22:18:17Z</dcterms:modified>
</cp:coreProperties>
</file>