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  <p:embeddedFontLst>
    <p:embeddedFont>
      <p:font typeface="LADLIL+TwCenMT-Bold"/>
      <p:regular r:id="rId23"/>
    </p:embeddedFont>
    <p:embeddedFont>
      <p:font typeface="GWNROR+TwCenMT-Regular"/>
      <p:regular r:id="rId24"/>
    </p:embeddedFont>
    <p:embeddedFont>
      <p:font typeface="NLBCCR+Wingdings-Regular"/>
      <p:regular r:id="rId25"/>
    </p:embeddedFont>
    <p:embeddedFont>
      <p:font typeface="TPQWPU+TimesNewRomanPSMT"/>
      <p:regular r:id="rId26"/>
    </p:embeddedFont>
    <p:embeddedFont>
      <p:font typeface="WVTLIR+Arial-BoldMT"/>
      <p:regular r:id="rId27"/>
    </p:embeddedFont>
    <p:embeddedFont>
      <p:font typeface="RCLLKK+ArialMT"/>
      <p:regular r:id="rId28"/>
    </p:embeddedFont>
    <p:embeddedFont>
      <p:font typeface="RNGBMJ+TimesNewRomanPS-BoldMT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font" Target="fonts/font1.fntdata" /><Relationship Id="rId24" Type="http://schemas.openxmlformats.org/officeDocument/2006/relationships/font" Target="fonts/font2.fntdata" /><Relationship Id="rId25" Type="http://schemas.openxmlformats.org/officeDocument/2006/relationships/font" Target="fonts/font3.fntdata" /><Relationship Id="rId26" Type="http://schemas.openxmlformats.org/officeDocument/2006/relationships/font" Target="fonts/font4.fntdata" /><Relationship Id="rId27" Type="http://schemas.openxmlformats.org/officeDocument/2006/relationships/font" Target="fonts/font5.fntdata" /><Relationship Id="rId28" Type="http://schemas.openxmlformats.org/officeDocument/2006/relationships/font" Target="fonts/font6.fntdata" /><Relationship Id="rId29" Type="http://schemas.openxmlformats.org/officeDocument/2006/relationships/font" Target="fonts/font7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Relationship Id="rId3" Type="http://schemas.openxmlformats.org/officeDocument/2006/relationships/hyperlink" Target="https://homezene.com/best-inverter-acs-india/" TargetMode="External" /><Relationship Id="rId4" Type="http://schemas.openxmlformats.org/officeDocument/2006/relationships/hyperlink" Target="https://homezene.com/best-refrigerators-india/" TargetMode="External" /><Relationship Id="rId5" Type="http://schemas.openxmlformats.org/officeDocument/2006/relationships/hyperlink" Target="https://homezene.com/best-geysers-india/" TargetMode="Ex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04006" y="2195660"/>
            <a:ext cx="3826882" cy="3029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595959"/>
                </a:solidFill>
                <a:latin typeface="LADLIL+TwCenMT-Bold"/>
                <a:cs typeface="LADLIL+TwCenMT-Bold"/>
              </a:rPr>
              <a:t>AUTOMATIC</a:t>
            </a:r>
          </a:p>
          <a:p>
            <a:pPr marL="0" marR="0">
              <a:lnSpc>
                <a:spcPts val="4355"/>
              </a:lnSpc>
              <a:spcBef>
                <a:spcPts val="444"/>
              </a:spcBef>
              <a:spcAft>
                <a:spcPts val="0"/>
              </a:spcAft>
            </a:pPr>
            <a:r>
              <a:rPr dirty="0" sz="4000" b="1">
                <a:solidFill>
                  <a:srgbClr val="ff5969"/>
                </a:solidFill>
                <a:latin typeface="LADLIL+TwCenMT-Bold"/>
                <a:cs typeface="LADLIL+TwCenMT-Bold"/>
              </a:rPr>
              <a:t>ROOM</a:t>
            </a:r>
          </a:p>
          <a:p>
            <a:pPr marL="0" marR="0">
              <a:lnSpc>
                <a:spcPts val="4355"/>
              </a:lnSpc>
              <a:spcBef>
                <a:spcPts val="444"/>
              </a:spcBef>
              <a:spcAft>
                <a:spcPts val="0"/>
              </a:spcAft>
            </a:pPr>
            <a:r>
              <a:rPr dirty="0" sz="4000" b="1">
                <a:solidFill>
                  <a:srgbClr val="ff5969"/>
                </a:solidFill>
                <a:latin typeface="LADLIL+TwCenMT-Bold"/>
                <a:cs typeface="LADLIL+TwCenMT-Bold"/>
              </a:rPr>
              <a:t>TEMPERATURE</a:t>
            </a:r>
          </a:p>
          <a:p>
            <a:pPr marL="0" marR="0">
              <a:lnSpc>
                <a:spcPts val="4355"/>
              </a:lnSpc>
              <a:spcBef>
                <a:spcPts val="444"/>
              </a:spcBef>
              <a:spcAft>
                <a:spcPts val="0"/>
              </a:spcAft>
            </a:pPr>
            <a:r>
              <a:rPr dirty="0" sz="4000" b="1">
                <a:solidFill>
                  <a:srgbClr val="ff5969"/>
                </a:solidFill>
                <a:latin typeface="LADLIL+TwCenMT-Bold"/>
                <a:cs typeface="LADLIL+TwCenMT-Bold"/>
              </a:rPr>
              <a:t>CONTROLLER</a:t>
            </a:r>
          </a:p>
          <a:p>
            <a:pPr marL="0" marR="0">
              <a:lnSpc>
                <a:spcPts val="4355"/>
              </a:lnSpc>
              <a:spcBef>
                <a:spcPts val="444"/>
              </a:spcBef>
              <a:spcAft>
                <a:spcPts val="0"/>
              </a:spcAft>
            </a:pPr>
            <a:r>
              <a:rPr dirty="0" sz="4000" b="1">
                <a:solidFill>
                  <a:srgbClr val="595959"/>
                </a:solidFill>
                <a:latin typeface="LADLIL+TwCenMT-Bold"/>
                <a:cs typeface="LADLIL+TwCenMT-Bold"/>
              </a:rPr>
              <a:t>USING</a:t>
            </a:r>
            <a:r>
              <a:rPr dirty="0" sz="4000" b="1">
                <a:solidFill>
                  <a:srgbClr val="595959"/>
                </a:solidFill>
                <a:latin typeface="LADLIL+TwCenMT-Bold"/>
                <a:cs typeface="LADLIL+TwCenMT-Bold"/>
              </a:rPr>
              <a:t> </a:t>
            </a:r>
            <a:r>
              <a:rPr dirty="0" sz="4000" b="1">
                <a:solidFill>
                  <a:srgbClr val="595959"/>
                </a:solidFill>
                <a:latin typeface="LADLIL+TwCenMT-Bold"/>
                <a:cs typeface="LADLIL+TwCenMT-Bold"/>
              </a:rPr>
              <a:t>ARDUINO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438" y="493537"/>
            <a:ext cx="4058292" cy="1058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262626"/>
                </a:solidFill>
                <a:latin typeface="Calibri"/>
                <a:cs typeface="Calibri"/>
              </a:rPr>
              <a:t>APPLICATION</a:t>
            </a:r>
            <a:r>
              <a:rPr dirty="0" sz="410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262626"/>
                </a:solidFill>
                <a:latin typeface="Calibri"/>
                <a:cs typeface="Calibri"/>
              </a:rPr>
              <a:t>AND</a:t>
            </a:r>
          </a:p>
          <a:p>
            <a:pPr marL="859550" marR="0">
              <a:lnSpc>
                <a:spcPts val="3935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262626"/>
                </a:solidFill>
                <a:latin typeface="Calibri"/>
                <a:cs typeface="Calibri"/>
              </a:rPr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3708" y="2110901"/>
            <a:ext cx="971599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74055" y="2264208"/>
            <a:ext cx="88895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6022" y="4489086"/>
            <a:ext cx="2682316" cy="1730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The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program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is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written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in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Arduino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IDE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facilitates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the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display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of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temperature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in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degree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centigrade</a:t>
            </a:r>
            <a:r>
              <a:rPr dirty="0" sz="1400" spc="-37" b="1">
                <a:solidFill>
                  <a:srgbClr val="000000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VTLIR+Arial-BoldMT"/>
                <a:cs typeface="WVTLIR+Arial-BoldMT"/>
              </a:rPr>
              <a:t>.</a:t>
            </a:r>
            <a:r>
              <a:rPr dirty="0" sz="1400">
                <a:solidFill>
                  <a:srgbClr val="000000"/>
                </a:solidFill>
                <a:latin typeface="RCLLKK+ArialMT"/>
                <a:cs typeface="RCLLKK+ArialMT"/>
              </a:rPr>
              <a:t>Theꢀ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CLLKK+ArialMT"/>
                <a:cs typeface="RCLLKK+ArialMT"/>
              </a:rPr>
              <a:t>ArduinoꢀUnoꢀboardꢀfacilitatesꢀ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CLLKK+ArialMT"/>
                <a:cs typeface="RCLLKK+ArialMT"/>
              </a:rPr>
              <a:t>theꢀtemperatureꢀmeasurementsꢀ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CLLKK+ArialMT"/>
                <a:cs typeface="RCLLKK+ArialMT"/>
              </a:rPr>
              <a:t>inputꢀtoꢀtheꢀfanꢀandꢀcoolingꢀ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CLLKK+ArialMT"/>
                <a:cs typeface="RCLLKK+ArialMT"/>
              </a:rPr>
              <a:t>systemꢀON/OFFꢀthatꢀisꢀ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5675" y="4558835"/>
            <a:ext cx="452172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A</a:t>
            </a:r>
            <a:r>
              <a:rPr dirty="0" sz="1400" spc="1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Temperature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Controlledꢀ</a:t>
            </a:r>
            <a:r>
              <a:rPr dirty="0" sz="1400" spc="-19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Systemꢀ</a:t>
            </a:r>
            <a:r>
              <a:rPr dirty="0" sz="1400" spc="-1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isꢀ</a:t>
            </a:r>
            <a:r>
              <a:rPr dirty="0" sz="14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aꢀ</a:t>
            </a:r>
            <a:r>
              <a:rPr dirty="0" sz="1400" spc="-1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typeꢀ</a:t>
            </a:r>
            <a:r>
              <a:rPr dirty="0" sz="1400" spc="-1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ofꢀ</a:t>
            </a:r>
            <a:r>
              <a:rPr dirty="0" sz="1400" spc="-1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controlꢀ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systemꢀ</a:t>
            </a:r>
            <a:r>
              <a:rPr dirty="0" sz="1400" spc="-1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thatꢀ</a:t>
            </a:r>
            <a:r>
              <a:rPr dirty="0" sz="1400" spc="-1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automaticallyꢀ</a:t>
            </a:r>
            <a:r>
              <a:rPr dirty="0" sz="1400" spc="-1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controlsꢀ</a:t>
            </a:r>
            <a:r>
              <a:rPr dirty="0" sz="14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theꢀ</a:t>
            </a:r>
            <a:r>
              <a:rPr dirty="0" sz="1400" spc="-1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temperatureꢀ</a:t>
            </a:r>
            <a:r>
              <a:rPr dirty="0" sz="1400" spc="-1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ofꢀ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anꢀobjectꢀorꢀanꢀarea.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5675" y="5198915"/>
            <a:ext cx="450118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Weꢀ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commonlyꢀ</a:t>
            </a:r>
            <a:r>
              <a:rPr dirty="0" sz="1400" spc="-2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useꢀ</a:t>
            </a:r>
            <a:r>
              <a:rPr dirty="0" sz="1400" spc="-1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temperatureꢀ</a:t>
            </a:r>
            <a:r>
              <a:rPr dirty="0" sz="1400" spc="-2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controlꢀ</a:t>
            </a:r>
            <a:r>
              <a:rPr dirty="0" sz="14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systemsꢀ</a:t>
            </a:r>
            <a:r>
              <a:rPr dirty="0" sz="1400" spc="-1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in</a:t>
            </a:r>
            <a:r>
              <a:rPr dirty="0" sz="14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 u="sng">
                <a:solidFill>
                  <a:srgbClr val="ffffff"/>
                </a:solidFill>
                <a:latin typeface="WVTLIR+Arial-BoldMT"/>
                <a:cs typeface="WVTLIR+Arial-BoldMT"/>
                <a:hlinkClick r:id="rId3"/>
              </a:rPr>
              <a:t>Air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5675" y="5412275"/>
            <a:ext cx="332444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WVTLIR+Arial-BoldMT"/>
                <a:cs typeface="WVTLIR+Arial-BoldMT"/>
                <a:hlinkClick r:id="rId3"/>
              </a:rPr>
              <a:t>Conditioners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,</a:t>
            </a:r>
            <a:r>
              <a:rPr dirty="0" sz="14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 u="sng">
                <a:solidFill>
                  <a:srgbClr val="ffffff"/>
                </a:solidFill>
                <a:latin typeface="WVTLIR+Arial-BoldMT"/>
                <a:cs typeface="WVTLIR+Arial-BoldMT"/>
                <a:hlinkClick r:id="rId4"/>
              </a:rPr>
              <a:t>Refrigerators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,</a:t>
            </a:r>
            <a:r>
              <a:rPr dirty="0" sz="14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 u="sng">
                <a:solidFill>
                  <a:srgbClr val="ffffff"/>
                </a:solidFill>
                <a:latin typeface="WVTLIR+Arial-BoldMT"/>
                <a:cs typeface="WVTLIR+Arial-BoldMT"/>
                <a:hlinkClick r:id="rId5"/>
              </a:rPr>
              <a:t>geysers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,ꢀ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24260" y="5412275"/>
            <a:ext cx="80439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WVTLIR+Arial-BoldMT"/>
                <a:cs typeface="WVTLIR+Arial-BoldMT"/>
              </a:rPr>
              <a:t>modern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5675" y="5625635"/>
            <a:ext cx="4533380" cy="109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WVTLIR+Arial-BoldMT"/>
                <a:cs typeface="WVTLIR+Arial-BoldMT"/>
              </a:rPr>
              <a:t>gadgets</a:t>
            </a:r>
            <a:r>
              <a:rPr dirty="0" sz="1400" spc="11" b="1" u="sng">
                <a:solidFill>
                  <a:srgbClr val="ffffff"/>
                </a:solidFill>
                <a:latin typeface="WVTLIR+Arial-BoldMT"/>
                <a:cs typeface="WVTLIR+Arial-BoldMT"/>
              </a:rPr>
              <a:t> </a:t>
            </a:r>
            <a:r>
              <a:rPr dirty="0" sz="1400" spc="873" b="1">
                <a:solidFill>
                  <a:srgbClr val="ffffff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 u="sng">
                <a:solidFill>
                  <a:srgbClr val="ffffff"/>
                </a:solidFill>
                <a:latin typeface="WVTLIR+Arial-BoldMT"/>
                <a:cs typeface="WVTLIR+Arial-BoldMT"/>
              </a:rPr>
              <a:t>and</a:t>
            </a:r>
            <a:r>
              <a:rPr dirty="0" sz="1400" spc="24" b="1" u="sng">
                <a:solidFill>
                  <a:srgbClr val="ffffff"/>
                </a:solidFill>
                <a:latin typeface="WVTLIR+Arial-BoldMT"/>
                <a:cs typeface="WVTLIR+Arial-BoldMT"/>
              </a:rPr>
              <a:t> </a:t>
            </a:r>
            <a:r>
              <a:rPr dirty="0" sz="1400" spc="873" b="1">
                <a:solidFill>
                  <a:srgbClr val="ffffff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 u="sng">
                <a:solidFill>
                  <a:srgbClr val="ffffff"/>
                </a:solidFill>
                <a:latin typeface="WVTLIR+Arial-BoldMT"/>
                <a:cs typeface="WVTLIR+Arial-BoldMT"/>
              </a:rPr>
              <a:t>smart</a:t>
            </a:r>
            <a:r>
              <a:rPr dirty="0" sz="1400" spc="37" b="1" u="sng">
                <a:solidFill>
                  <a:srgbClr val="ffffff"/>
                </a:solidFill>
                <a:latin typeface="WVTLIR+Arial-BoldMT"/>
                <a:cs typeface="WVTLIR+Arial-BoldMT"/>
              </a:rPr>
              <a:t> </a:t>
            </a:r>
            <a:r>
              <a:rPr dirty="0" sz="1400" spc="872" b="1">
                <a:solidFill>
                  <a:srgbClr val="ffffff"/>
                </a:solidFill>
                <a:latin typeface="WVTLIR+Arial-BoldMT"/>
                <a:cs typeface="WVTLIR+Arial-BoldMT"/>
              </a:rPr>
              <a:t> </a:t>
            </a:r>
            <a:r>
              <a:rPr dirty="0" sz="1400" b="1" u="sng">
                <a:solidFill>
                  <a:srgbClr val="ffffff"/>
                </a:solidFill>
                <a:latin typeface="WVTLIR+Arial-BoldMT"/>
                <a:cs typeface="WVTLIR+Arial-BoldMT"/>
              </a:rPr>
              <a:t>homes</a:t>
            </a:r>
            <a:r>
              <a:rPr dirty="0" sz="1400" spc="27" b="1" u="sng">
                <a:solidFill>
                  <a:srgbClr val="ffffff"/>
                </a:solidFill>
                <a:latin typeface="WVTLIR+Arial-BoldMT"/>
                <a:cs typeface="WVTLIR+Arial-BoldMT"/>
              </a:rPr>
              <a:t> </a:t>
            </a:r>
            <a:r>
              <a:rPr dirty="0" sz="1400" spc="873" b="1">
                <a:solidFill>
                  <a:srgbClr val="ffffff"/>
                </a:solidFill>
                <a:latin typeface="WVTLIR+Arial-BoldMT"/>
                <a:cs typeface="WVTLIR+Arial-BoldMT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etc.ꢀ</a:t>
            </a:r>
            <a:r>
              <a:rPr dirty="0" sz="1400" spc="9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whereꢀ</a:t>
            </a:r>
            <a:r>
              <a:rPr dirty="0" sz="1400" spc="89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theꢀ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spc="12">
                <a:solidFill>
                  <a:srgbClr val="ffffff"/>
                </a:solidFill>
                <a:latin typeface="RCLLKK+ArialMT"/>
                <a:cs typeface="RCLLKK+ArialMT"/>
              </a:rPr>
              <a:t>temperatureꢀisꢀautomaticallyꢀadjustedꢀasꢀper</a:t>
            </a:r>
            <a:r>
              <a:rPr dirty="0" sz="1400" spc="1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12">
                <a:solidFill>
                  <a:srgbClr val="ffffff"/>
                </a:solidFill>
                <a:latin typeface="RCLLKK+ArialMT"/>
                <a:cs typeface="RCLLKK+ArialMT"/>
              </a:rPr>
              <a:t>theꢀinputꢀ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settings.ꢀ</a:t>
            </a:r>
            <a:r>
              <a:rPr dirty="0" sz="1400" spc="-1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Inꢀ</a:t>
            </a:r>
            <a:r>
              <a:rPr dirty="0" sz="1400" spc="-1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orderꢀ</a:t>
            </a:r>
            <a:r>
              <a:rPr dirty="0" sz="1400" spc="-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toꢀ</a:t>
            </a:r>
            <a:r>
              <a:rPr dirty="0" sz="1400" spc="-1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implementꢀ</a:t>
            </a:r>
            <a:r>
              <a:rPr dirty="0" sz="1400" spc="-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aꢀ</a:t>
            </a:r>
            <a:r>
              <a:rPr dirty="0" sz="1400" spc="-1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RCLLKK+ArialMT"/>
                <a:cs typeface="RCLLKK+ArialMT"/>
              </a:rPr>
              <a:t>temperatureꢀcontrolꢀ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system,ꢀ</a:t>
            </a:r>
            <a:r>
              <a:rPr dirty="0" sz="1400" spc="-7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weꢀ</a:t>
            </a:r>
            <a:r>
              <a:rPr dirty="0" sz="14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needꢀ</a:t>
            </a:r>
            <a:r>
              <a:rPr dirty="0" sz="1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aꢀ</a:t>
            </a:r>
            <a:r>
              <a:rPr dirty="0" sz="1400" spc="-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temperatureꢀ</a:t>
            </a:r>
            <a:r>
              <a:rPr dirty="0" sz="1400" spc="-9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sensor,ꢀ</a:t>
            </a:r>
            <a:r>
              <a:rPr dirty="0" sz="1400" spc="-1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aꢀ</a:t>
            </a:r>
            <a:r>
              <a:rPr dirty="0" sz="1400" spc="-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controller,ꢀ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CLLKK+ArialMT"/>
                <a:cs typeface="RCLLKK+ArialMT"/>
              </a:rPr>
              <a:t>andꢀaꢀcoolingꢀsystem.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46022" y="6195965"/>
            <a:ext cx="246536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CLLKK+ArialMT"/>
                <a:cs typeface="RCLLKK+ArialMT"/>
              </a:rPr>
              <a:t>automaticallyꢀdoneꢀbasedꢀonꢀ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CLLKK+ArialMT"/>
                <a:cs typeface="RCLLKK+ArialMT"/>
              </a:rPr>
              <a:t>variedꢀvaluesꢀofꢀtemperature.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81518" y="711761"/>
            <a:ext cx="5943234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e4ddd5"/>
                </a:solidFill>
                <a:latin typeface="Calibri"/>
                <a:cs typeface="Calibri"/>
              </a:rPr>
              <a:t>SNAPSHORT</a:t>
            </a:r>
            <a:r>
              <a:rPr dirty="0" sz="4000">
                <a:solidFill>
                  <a:srgbClr val="e4ddd5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e4ddd5"/>
                </a:solidFill>
                <a:latin typeface="Calibri"/>
                <a:cs typeface="Calibri"/>
              </a:rPr>
              <a:t>OF</a:t>
            </a:r>
            <a:r>
              <a:rPr dirty="0" sz="4000">
                <a:solidFill>
                  <a:srgbClr val="e4ddd5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e4ddd5"/>
                </a:solidFill>
                <a:latin typeface="Calibri"/>
                <a:cs typeface="Calibri"/>
              </a:rPr>
              <a:t>HARDWARE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3398" y="516976"/>
            <a:ext cx="3103979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SNAPSHOT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12428" y="1428390"/>
            <a:ext cx="3094732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5969"/>
                </a:solidFill>
                <a:latin typeface="GWNROR+TwCenMT-Regular"/>
                <a:cs typeface="GWNROR+TwCenMT-Regular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8521" y="3087521"/>
            <a:ext cx="7248697" cy="34123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An</a:t>
            </a:r>
            <a:r>
              <a:rPr dirty="0" sz="2800" spc="835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automatic</a:t>
            </a:r>
            <a:r>
              <a:rPr dirty="0" sz="2800" spc="864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room</a:t>
            </a:r>
            <a:r>
              <a:rPr dirty="0" sz="2800" spc="839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2800" spc="877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control</a:t>
            </a:r>
            <a:r>
              <a:rPr dirty="0" sz="2800" spc="852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system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was</a:t>
            </a:r>
            <a:r>
              <a:rPr dirty="0" sz="2800" spc="419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designed</a:t>
            </a:r>
            <a:r>
              <a:rPr dirty="0" sz="2800" spc="434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and</a:t>
            </a:r>
            <a:r>
              <a:rPr dirty="0" sz="2800" spc="423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implemented</a:t>
            </a:r>
            <a:r>
              <a:rPr dirty="0" sz="2800" spc="423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successfully.</a:t>
            </a:r>
            <a:r>
              <a:rPr dirty="0" sz="2800" spc="428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The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system</a:t>
            </a:r>
            <a:r>
              <a:rPr dirty="0" sz="2800" spc="123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can</a:t>
            </a:r>
            <a:r>
              <a:rPr dirty="0" sz="2800" spc="119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easily</a:t>
            </a:r>
            <a:r>
              <a:rPr dirty="0" sz="2800" spc="122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regulate</a:t>
            </a:r>
            <a:r>
              <a:rPr dirty="0" sz="2800" spc="138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the</a:t>
            </a:r>
            <a:r>
              <a:rPr dirty="0" sz="2800" spc="121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2800" spc="149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within</a:t>
            </a:r>
          </a:p>
          <a:p>
            <a:pPr marL="0" marR="0">
              <a:lnSpc>
                <a:spcPts val="304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a</a:t>
            </a:r>
            <a:r>
              <a:rPr dirty="0" sz="2800" spc="44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room</a:t>
            </a:r>
            <a:r>
              <a:rPr dirty="0" sz="2800" spc="40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containing</a:t>
            </a:r>
            <a:r>
              <a:rPr dirty="0" sz="2800" spc="62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a</a:t>
            </a:r>
            <a:r>
              <a:rPr dirty="0" sz="2800" spc="44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fan</a:t>
            </a:r>
            <a:r>
              <a:rPr dirty="0" sz="2800" spc="51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and</a:t>
            </a:r>
            <a:r>
              <a:rPr dirty="0" sz="2800" spc="56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heater.</a:t>
            </a:r>
            <a:r>
              <a:rPr dirty="0" sz="2800" spc="60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The</a:t>
            </a:r>
            <a:r>
              <a:rPr dirty="0" sz="2800" spc="46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system</a:t>
            </a:r>
            <a:r>
              <a:rPr dirty="0" sz="2800" spc="51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is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fairly</a:t>
            </a:r>
            <a:r>
              <a:rPr dirty="0" sz="2800" spc="592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efficient</a:t>
            </a:r>
            <a:r>
              <a:rPr dirty="0" sz="2800" spc="590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and</a:t>
            </a:r>
            <a:r>
              <a:rPr dirty="0" sz="2800" spc="592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robust.</a:t>
            </a:r>
            <a:r>
              <a:rPr dirty="0" sz="2800" spc="601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The</a:t>
            </a:r>
            <a:r>
              <a:rPr dirty="0" sz="2800" spc="580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system</a:t>
            </a:r>
            <a:r>
              <a:rPr dirty="0" sz="2800" spc="588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is</a:t>
            </a:r>
            <a:r>
              <a:rPr dirty="0" sz="2800" spc="580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simple</a:t>
            </a:r>
          </a:p>
          <a:p>
            <a:pPr marL="0" marR="0">
              <a:lnSpc>
                <a:spcPts val="304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and</a:t>
            </a:r>
            <a:r>
              <a:rPr dirty="0" sz="2800" spc="2229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could</a:t>
            </a:r>
            <a:r>
              <a:rPr dirty="0" sz="2800" spc="2219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be</a:t>
            </a:r>
            <a:r>
              <a:rPr dirty="0" sz="2800" spc="2221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practically</a:t>
            </a:r>
            <a:r>
              <a:rPr dirty="0" sz="2800" spc="2245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implemented</a:t>
            </a:r>
            <a:r>
              <a:rPr dirty="0" sz="2800" spc="2228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in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2800" spc="763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control</a:t>
            </a:r>
            <a:r>
              <a:rPr dirty="0" sz="2800" spc="738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in</a:t>
            </a:r>
            <a:r>
              <a:rPr dirty="0" sz="2800" spc="723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home,</a:t>
            </a:r>
            <a:r>
              <a:rPr dirty="0" sz="2800" spc="723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offices</a:t>
            </a:r>
            <a:r>
              <a:rPr dirty="0" sz="2800" spc="740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and</a:t>
            </a:r>
            <a:r>
              <a:rPr dirty="0" sz="2800" spc="740">
                <a:solidFill>
                  <a:srgbClr val="00b0f0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other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00b0f0"/>
                </a:solidFill>
                <a:latin typeface="GWNROR+TwCenMT-Regular"/>
                <a:cs typeface="GWNROR+TwCenMT-Regular"/>
              </a:rPr>
              <a:t>places.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8256" y="847288"/>
            <a:ext cx="75537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Whenꢀ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3174" y="847288"/>
            <a:ext cx="130109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temperatureꢀ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78546" y="1027739"/>
            <a:ext cx="4056615" cy="9221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Weꢀ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canꢀ</a:t>
            </a:r>
            <a:r>
              <a:rPr dirty="0" sz="1800" spc="1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monitorꢀ</a:t>
            </a:r>
            <a:r>
              <a:rPr dirty="0" sz="1800" spc="1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moreꢀ</a:t>
            </a:r>
            <a:r>
              <a:rPr dirty="0" sz="1800" spc="1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parametersꢀ</a:t>
            </a:r>
            <a:r>
              <a:rPr dirty="0" sz="1800" spc="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likeꢀ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humidity,ꢀ</a:t>
            </a:r>
            <a:r>
              <a:rPr dirty="0" sz="1800" spc="1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lightꢀ</a:t>
            </a:r>
            <a:r>
              <a:rPr dirty="0" sz="1800" spc="3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andꢀ</a:t>
            </a:r>
            <a:r>
              <a:rPr dirty="0" sz="1800" spc="3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at</a:t>
            </a:r>
            <a:r>
              <a:rPr dirty="0" sz="1800" spc="7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theꢀ</a:t>
            </a:r>
            <a:r>
              <a:rPr dirty="0" sz="1800" spc="3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sameꢀ</a:t>
            </a:r>
            <a:r>
              <a:rPr dirty="0" sz="1800" spc="3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timeꢀ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controlꢀthem.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88256" y="1162756"/>
            <a:ext cx="2296489" cy="9221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exceedsꢀ</a:t>
            </a:r>
            <a:r>
              <a:rPr dirty="0" sz="1800" spc="4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theꢀ</a:t>
            </a:r>
            <a:r>
              <a:rPr dirty="0" sz="1800" spc="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limit,ꢀ</a:t>
            </a:r>
            <a:r>
              <a:rPr dirty="0" sz="1800" spc="4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aꢀ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callꢀ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willꢀ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beꢀ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dialed</a:t>
            </a:r>
            <a:r>
              <a:rPr dirty="0" sz="1800" spc="4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toꢀ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theꢀ</a:t>
            </a:r>
            <a:r>
              <a:rPr dirty="0" sz="1800" spc="5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respectiveꢀ</a:t>
            </a:r>
            <a:r>
              <a:rPr dirty="0" sz="1800" spc="5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givenꢀ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88256" y="2109160"/>
            <a:ext cx="1110890" cy="9221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numberꢀ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automaticꢀ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system.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58815" y="2109160"/>
            <a:ext cx="43815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byꢀ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59474" y="2109160"/>
            <a:ext cx="42531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anꢀ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03874" y="2424628"/>
            <a:ext cx="78071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Dialerꢀ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79432" y="4073116"/>
            <a:ext cx="3401004" cy="6067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Weꢀcanꢀ</a:t>
            </a:r>
            <a:r>
              <a:rPr dirty="0" sz="1800" spc="-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sendꢀ</a:t>
            </a:r>
            <a:r>
              <a:rPr dirty="0" sz="1800" spc="-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thisꢀ</a:t>
            </a:r>
            <a:r>
              <a:rPr dirty="0" sz="1800" spc="-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dataꢀ</a:t>
            </a:r>
            <a:r>
              <a:rPr dirty="0" sz="1800" spc="-2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toꢀ</a:t>
            </a:r>
            <a:r>
              <a:rPr dirty="0" sz="1800" spc="-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aꢀ</a:t>
            </a:r>
            <a:r>
              <a:rPr dirty="0" sz="1800" spc="-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remoteꢀ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locationꢀusingꢀmobileꢀor</a:t>
            </a:r>
            <a:r>
              <a:rPr dirty="0" sz="1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internet.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24708" y="4102664"/>
            <a:ext cx="2386607" cy="6067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ꢀWeꢀcanꢀdrawꢀgraphsꢀofꢀ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variationsꢀ</a:t>
            </a:r>
            <a:r>
              <a:rPr dirty="0" sz="1800" spc="15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inꢀ</a:t>
            </a:r>
            <a:r>
              <a:rPr dirty="0" sz="1800" spc="15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theseꢀ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24708" y="4733600"/>
            <a:ext cx="1212242" cy="6067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parametersꢀ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computer.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97324" y="4733600"/>
            <a:ext cx="647774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PQWPU+TimesNewRomanPSMT"/>
                <a:cs typeface="TPQWPU+TimesNewRomanPSMT"/>
              </a:rPr>
              <a:t>using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39927" y="324813"/>
            <a:ext cx="168942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000000"/>
                </a:solidFill>
                <a:latin typeface="RNGBMJ+TimesNewRomanPS-BoldMT"/>
                <a:cs typeface="RNGBMJ+TimesNewRomanPS-BoldM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2585" y="1716585"/>
            <a:ext cx="6795789" cy="985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PQWPU+TimesNewRomanPSMT"/>
                <a:cs typeface="TPQWPU+TimesNewRomanPSMT"/>
              </a:rPr>
              <a:t>1)</a:t>
            </a:r>
            <a:r>
              <a:rPr dirty="0" sz="1450" spc="1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Bhatia,ꢀVaibhav,ꢀandꢀGavishꢀBhatia.ꢀ2013.ꢀRoomꢀTemperatureꢀbasedꢀFanꢀSpeedꢀControl</a:t>
            </a:r>
          </a:p>
          <a:p>
            <a:pPr marL="0" marR="0">
              <a:lnSpc>
                <a:spcPts val="1550"/>
              </a:lnSpc>
              <a:spcBef>
                <a:spcPts val="132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SystemꢀusingꢀPulseꢀWidthꢀModulationꢀTechnique.ꢀInternationalꢀJournalꢀofꢀComputer</a:t>
            </a:r>
          </a:p>
          <a:p>
            <a:pPr marL="0" marR="0">
              <a:lnSpc>
                <a:spcPts val="1550"/>
              </a:lnSpc>
              <a:spcBef>
                <a:spcPts val="138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Applicationsꢀ(0975–8887)ꢀ81ꢀ(5):ꢀ35–40.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2585" y="2839335"/>
            <a:ext cx="7149107" cy="2841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NGBMJ+TimesNewRomanPS-BoldMT"/>
                <a:cs typeface="RNGBMJ+TimesNewRomanPS-BoldMT"/>
              </a:rPr>
              <a:t>2)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ꢀWellem,ꢀTheophilus,ꢀandꢀBhudiꢀSetiawan.ꢀ2012.ꢀAꢀMicrocontroller—BasedꢀRoomTemperature</a:t>
            </a:r>
          </a:p>
          <a:p>
            <a:pPr marL="0" marR="0">
              <a:lnSpc>
                <a:spcPts val="1550"/>
              </a:lnSpc>
              <a:spcBef>
                <a:spcPts val="133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ꢀMonitoringꢀSystem.ꢀInternationalꢀJournalꢀofꢀComputerꢀApplicationsꢀ53ꢀ(1):7–10.</a:t>
            </a:r>
          </a:p>
          <a:p>
            <a:pPr marL="0" marR="0">
              <a:lnSpc>
                <a:spcPts val="1550"/>
              </a:lnSpc>
              <a:spcBef>
                <a:spcPts val="1331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NGBMJ+TimesNewRomanPS-BoldMT"/>
                <a:cs typeface="RNGBMJ+TimesNewRomanPS-BoldMT"/>
              </a:rPr>
              <a:t>3)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ꢀꢀꢀNandagiri,ꢀKiranmai,ꢀandꢀJhansiꢀRaniꢀMettu.ꢀ2018.ꢀImplementationꢀofꢀWeatherꢀMonitoring</a:t>
            </a:r>
          </a:p>
          <a:p>
            <a:pPr marL="0" marR="0">
              <a:lnSpc>
                <a:spcPts val="1550"/>
              </a:lnSpc>
              <a:spcBef>
                <a:spcPts val="133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System.ꢀInternationalꢀJournalꢀofꢀPureꢀandꢀAppliedꢀMathematicsꢀ118ꢀ(16):ꢀ477–494.</a:t>
            </a:r>
          </a:p>
          <a:p>
            <a:pPr marL="0" marR="0">
              <a:lnSpc>
                <a:spcPts val="1550"/>
              </a:lnSpc>
              <a:spcBef>
                <a:spcPts val="1381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NGBMJ+TimesNewRomanPS-BoldMT"/>
                <a:cs typeface="RNGBMJ+TimesNewRomanPS-BoldMT"/>
              </a:rPr>
              <a:t>4)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ꢀꢀMuhammadꢀAsraf,ꢀH.,ꢀK.A.ꢀNurDalila,ꢀA.W.ꢀMuhammadꢀHakim,ꢀandꢀR.H.ꢀMuhammad</a:t>
            </a:r>
          </a:p>
          <a:p>
            <a:pPr marL="0" marR="0">
              <a:lnSpc>
                <a:spcPts val="1550"/>
              </a:lnSpc>
              <a:spcBef>
                <a:spcPts val="133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FaizzuanꢀHon.ꢀ2017.ꢀDevelopmentꢀofꢀExperimentalꢀSimulatorꢀviaꢀArduino-basedꢀPID</a:t>
            </a:r>
          </a:p>
          <a:p>
            <a:pPr marL="0" marR="0">
              <a:lnSpc>
                <a:spcPts val="1550"/>
              </a:lnSpc>
              <a:spcBef>
                <a:spcPts val="133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TemperatureꢀControlꢀSystemꢀusingꢀLabVIEW.ꢀJournalꢀofꢀTelecommunication,ꢀElectronicꢀand</a:t>
            </a:r>
          </a:p>
          <a:p>
            <a:pPr marL="0" marR="0">
              <a:lnSpc>
                <a:spcPts val="1550"/>
              </a:lnSpc>
              <a:spcBef>
                <a:spcPts val="138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ComputerꢀEngineering.ꢀ9ꢀ(1–5):ꢀ53–57.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22585" y="5830947"/>
            <a:ext cx="19685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ꢀ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05374" y="1480232"/>
            <a:ext cx="2533277" cy="17822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33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b="1">
                <a:solidFill>
                  <a:srgbClr val="404040"/>
                </a:solidFill>
                <a:latin typeface="LADLIL+TwCenMT-Bold"/>
                <a:cs typeface="LADLIL+TwCenMT-Bold"/>
              </a:rPr>
              <a:t>THANK</a:t>
            </a:r>
          </a:p>
          <a:p>
            <a:pPr marL="444500" marR="0">
              <a:lnSpc>
                <a:spcPts val="6533"/>
              </a:lnSpc>
              <a:spcBef>
                <a:spcPts val="666"/>
              </a:spcBef>
              <a:spcAft>
                <a:spcPts val="0"/>
              </a:spcAft>
            </a:pPr>
            <a:r>
              <a:rPr dirty="0" sz="6000" b="1">
                <a:solidFill>
                  <a:srgbClr val="404040"/>
                </a:solidFill>
                <a:latin typeface="LADLIL+TwCenMT-Bold"/>
                <a:cs typeface="LADLIL+TwCenMT-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52301" y="382601"/>
            <a:ext cx="3275110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5969"/>
                </a:solidFill>
                <a:latin typeface="LADLIL+TwCenMT-Bold"/>
                <a:cs typeface="LADLIL+TwCenMT-Bold"/>
              </a:rPr>
              <a:t>TEAM</a:t>
            </a:r>
            <a:r>
              <a:rPr dirty="0" sz="3600" b="1">
                <a:solidFill>
                  <a:srgbClr val="ff5969"/>
                </a:solidFill>
                <a:latin typeface="LADLIL+TwCenMT-Bold"/>
                <a:cs typeface="LADLIL+TwCenMT-Bold"/>
              </a:rPr>
              <a:t> </a:t>
            </a:r>
            <a:r>
              <a:rPr dirty="0" sz="3600" b="1">
                <a:solidFill>
                  <a:srgbClr val="ff5969"/>
                </a:solidFill>
                <a:latin typeface="LADLIL+TwCenMT-Bold"/>
                <a:cs typeface="LADLIL+TwCenMT-Bold"/>
              </a:rPr>
              <a:t>MEMBERS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6624" y="1690275"/>
            <a:ext cx="1229107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SANJIL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K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95322" y="1690275"/>
            <a:ext cx="1496970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-</a:t>
            </a:r>
            <a:r>
              <a:rPr dirty="0" sz="1800" spc="956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20BCE1855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6623" y="3185838"/>
            <a:ext cx="5770418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DEVARINTI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DHAPATLA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PUNEETH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REDDY</a:t>
            </a:r>
            <a:r>
              <a:rPr dirty="0" sz="1800" spc="2394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-</a:t>
            </a:r>
            <a:r>
              <a:rPr dirty="0" sz="1800" spc="956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20BCE1852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6624" y="4864608"/>
            <a:ext cx="1542234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RAJAN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SINGH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04237" y="4864608"/>
            <a:ext cx="1496971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-</a:t>
            </a:r>
            <a:r>
              <a:rPr dirty="0" sz="1800" spc="956" b="1">
                <a:solidFill>
                  <a:srgbClr val="404040"/>
                </a:solidFill>
                <a:latin typeface="LADLIL+TwCenMT-Bold"/>
                <a:cs typeface="LADLIL+TwCenMT-Bold"/>
              </a:rPr>
              <a:t> </a:t>
            </a:r>
            <a:r>
              <a:rPr dirty="0" sz="1800" b="1">
                <a:solidFill>
                  <a:srgbClr val="404040"/>
                </a:solidFill>
                <a:latin typeface="LADLIL+TwCenMT-Bold"/>
                <a:cs typeface="LADLIL+TwCenMT-Bold"/>
              </a:rPr>
              <a:t>20BCE1780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37915" y="379302"/>
            <a:ext cx="859432" cy="480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4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52c9bd"/>
                </a:solidFill>
                <a:latin typeface="LADLIL+TwCenMT-Bold"/>
                <a:cs typeface="LADLIL+TwCenMT-Bold"/>
              </a:rPr>
              <a:t>AIM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4628" y="393477"/>
            <a:ext cx="1983581" cy="480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4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ff5969"/>
                </a:solidFill>
                <a:latin typeface="LADLIL+TwCenMT-Bold"/>
                <a:cs typeface="LADLIL+TwCenMT-Bold"/>
              </a:rPr>
              <a:t>ABSTRACT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72873" y="1983547"/>
            <a:ext cx="4470289" cy="5031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99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“Automatic</a:t>
            </a:r>
            <a:r>
              <a:rPr dirty="0" sz="1600" spc="99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room</a:t>
            </a:r>
            <a:r>
              <a:rPr dirty="0" sz="1600" spc="98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101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control</a:t>
            </a:r>
            <a:r>
              <a:rPr dirty="0" sz="1600" spc="99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</a:p>
          <a:p>
            <a:pPr marL="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monitoring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system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using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Arduino”.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9094" y="2041295"/>
            <a:ext cx="3247433" cy="12347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To</a:t>
            </a:r>
            <a:r>
              <a:rPr dirty="0" sz="1600" spc="149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design</a:t>
            </a:r>
            <a:r>
              <a:rPr dirty="0" sz="1600" spc="151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</a:t>
            </a:r>
            <a:r>
              <a:rPr dirty="0" sz="1600" spc="150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automatic</a:t>
            </a:r>
            <a:r>
              <a:rPr dirty="0" sz="1600" spc="151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room</a:t>
            </a:r>
          </a:p>
          <a:p>
            <a:pPr marL="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145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control</a:t>
            </a:r>
            <a:r>
              <a:rPr dirty="0" sz="1600" spc="143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system</a:t>
            </a:r>
            <a:r>
              <a:rPr dirty="0" sz="1600" spc="14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that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maintains</a:t>
            </a:r>
            <a:r>
              <a:rPr dirty="0" sz="1600" spc="62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61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6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between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20</a:t>
            </a:r>
            <a:r>
              <a:rPr dirty="0" sz="1600" spc="44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 spc="45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25</a:t>
            </a:r>
            <a:r>
              <a:rPr dirty="0" sz="1600" spc="44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°C</a:t>
            </a:r>
            <a:r>
              <a:rPr dirty="0" sz="1600" spc="43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using</a:t>
            </a:r>
            <a:r>
              <a:rPr dirty="0" sz="1600" spc="44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Arduino</a:t>
            </a:r>
            <a:r>
              <a:rPr dirty="0" sz="1600" spc="44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micro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controller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sensor.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2873" y="2471227"/>
            <a:ext cx="4472330" cy="39169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In</a:t>
            </a:r>
            <a:r>
              <a:rPr dirty="0" sz="1600" spc="30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this</a:t>
            </a:r>
            <a:r>
              <a:rPr dirty="0" sz="1600" spc="32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process</a:t>
            </a:r>
            <a:r>
              <a:rPr dirty="0" sz="1600" spc="32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31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room</a:t>
            </a:r>
            <a:r>
              <a:rPr dirty="0" sz="1600" spc="30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33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is</a:t>
            </a:r>
            <a:r>
              <a:rPr dirty="0" sz="1600" spc="31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maintained</a:t>
            </a:r>
          </a:p>
          <a:p>
            <a:pPr marL="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constantly.</a:t>
            </a:r>
            <a:r>
              <a:rPr dirty="0" sz="1600" spc="19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In</a:t>
            </a:r>
            <a:r>
              <a:rPr dirty="0" sz="1600" spc="17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which</a:t>
            </a:r>
            <a:r>
              <a:rPr dirty="0" sz="1600" spc="16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17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value</a:t>
            </a:r>
            <a:r>
              <a:rPr dirty="0" sz="1600" spc="17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is</a:t>
            </a:r>
            <a:r>
              <a:rPr dirty="0" sz="1600" spc="79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set</a:t>
            </a:r>
            <a:r>
              <a:rPr dirty="0" sz="1600" spc="18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by</a:t>
            </a:r>
            <a:r>
              <a:rPr dirty="0" sz="1600" spc="17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17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user</a:t>
            </a:r>
            <a:r>
              <a:rPr dirty="0" sz="1600" spc="18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heater</a:t>
            </a:r>
            <a:r>
              <a:rPr dirty="0" sz="1600" spc="48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 spc="48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Ac</a:t>
            </a:r>
            <a:r>
              <a:rPr dirty="0" sz="1600" spc="46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turned</a:t>
            </a:r>
            <a:r>
              <a:rPr dirty="0" sz="1600" spc="48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on</a:t>
            </a:r>
            <a:r>
              <a:rPr dirty="0" sz="1600" spc="46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or</a:t>
            </a:r>
            <a:r>
              <a:rPr dirty="0" sz="1600" spc="47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off.</a:t>
            </a:r>
            <a:r>
              <a:rPr dirty="0" sz="1600" spc="47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47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system</a:t>
            </a:r>
            <a:r>
              <a:rPr dirty="0" sz="1600" spc="47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will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always</a:t>
            </a:r>
            <a:r>
              <a:rPr dirty="0" sz="1600" spc="94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get</a:t>
            </a:r>
            <a:r>
              <a:rPr dirty="0" sz="1600" spc="94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94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96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from</a:t>
            </a:r>
            <a:r>
              <a:rPr dirty="0" sz="1600" spc="93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94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DHT11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28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sensor.</a:t>
            </a:r>
            <a:r>
              <a:rPr dirty="0" sz="1600" spc="26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25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DHT11</a:t>
            </a:r>
            <a:r>
              <a:rPr dirty="0" sz="1600" spc="25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28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sensor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measures</a:t>
            </a:r>
            <a:r>
              <a:rPr dirty="0" sz="1600" spc="21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both</a:t>
            </a:r>
            <a:r>
              <a:rPr dirty="0" sz="1600" spc="20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20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22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 spc="20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humidity</a:t>
            </a:r>
            <a:r>
              <a:rPr dirty="0" sz="1600" spc="20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of</a:t>
            </a:r>
            <a:r>
              <a:rPr dirty="0" sz="1600" spc="2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</a:p>
          <a:p>
            <a:pPr marL="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room.</a:t>
            </a:r>
            <a:r>
              <a:rPr dirty="0" sz="1600" spc="55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55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value</a:t>
            </a:r>
            <a:r>
              <a:rPr dirty="0" sz="1600" spc="55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of</a:t>
            </a:r>
            <a:r>
              <a:rPr dirty="0" sz="1600" spc="55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58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 spc="56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humidity</a:t>
            </a:r>
            <a:r>
              <a:rPr dirty="0" sz="1600" spc="56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is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displayed</a:t>
            </a:r>
            <a:r>
              <a:rPr dirty="0" sz="1600" spc="14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in</a:t>
            </a:r>
            <a:r>
              <a:rPr dirty="0" sz="1600" spc="11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Liquid</a:t>
            </a:r>
            <a:r>
              <a:rPr dirty="0" sz="1600" spc="12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Crystal</a:t>
            </a:r>
            <a:r>
              <a:rPr dirty="0" sz="1600" spc="13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Display</a:t>
            </a:r>
            <a:r>
              <a:rPr dirty="0" sz="1600" spc="12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(LCD).</a:t>
            </a:r>
            <a:r>
              <a:rPr dirty="0" sz="1600" spc="11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12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entire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system</a:t>
            </a:r>
            <a:r>
              <a:rPr dirty="0" sz="1600" spc="1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was</a:t>
            </a:r>
            <a:r>
              <a:rPr dirty="0" sz="1600" spc="1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controlled</a:t>
            </a:r>
            <a:r>
              <a:rPr dirty="0" sz="1600" spc="2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by</a:t>
            </a:r>
            <a:r>
              <a:rPr dirty="0" sz="1600" spc="1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1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Arduino</a:t>
            </a:r>
            <a:r>
              <a:rPr dirty="0" sz="1600" spc="1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Microcontroller.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45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Microcontroller</a:t>
            </a:r>
            <a:r>
              <a:rPr dirty="0" sz="1600" spc="47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senses</a:t>
            </a:r>
            <a:r>
              <a:rPr dirty="0" sz="1600" spc="46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45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48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 spc="46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it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compares</a:t>
            </a:r>
            <a:r>
              <a:rPr dirty="0" sz="1600" spc="68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67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data</a:t>
            </a:r>
            <a:r>
              <a:rPr dirty="0" sz="1600" spc="69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value</a:t>
            </a:r>
            <a:r>
              <a:rPr dirty="0" sz="1600" spc="67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set</a:t>
            </a:r>
            <a:r>
              <a:rPr dirty="0" sz="1600" spc="67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by</a:t>
            </a:r>
            <a:r>
              <a:rPr dirty="0" sz="1600" spc="67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67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user.</a:t>
            </a:r>
            <a:r>
              <a:rPr dirty="0" sz="1600" spc="67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</a:p>
          <a:p>
            <a:pPr marL="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controller</a:t>
            </a:r>
            <a:r>
              <a:rPr dirty="0" sz="1600" spc="104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turns</a:t>
            </a:r>
            <a:r>
              <a:rPr dirty="0" sz="1600" spc="104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on</a:t>
            </a:r>
            <a:r>
              <a:rPr dirty="0" sz="1600" spc="102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103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AC</a:t>
            </a:r>
            <a:r>
              <a:rPr dirty="0" sz="1600" spc="101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when</a:t>
            </a:r>
            <a:r>
              <a:rPr dirty="0" sz="1600" spc="102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103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current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92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is</a:t>
            </a:r>
            <a:r>
              <a:rPr dirty="0" sz="1600" spc="89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higher</a:t>
            </a:r>
            <a:r>
              <a:rPr dirty="0" sz="1600" spc="90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than</a:t>
            </a:r>
            <a:r>
              <a:rPr dirty="0" sz="1600" spc="90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89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required</a:t>
            </a:r>
            <a:r>
              <a:rPr dirty="0" sz="1600" spc="91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data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34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 spc="32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32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controller</a:t>
            </a:r>
            <a:r>
              <a:rPr dirty="0" sz="1600" spc="32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turns</a:t>
            </a:r>
            <a:r>
              <a:rPr dirty="0" sz="1600" spc="32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on</a:t>
            </a:r>
            <a:r>
              <a:rPr dirty="0" sz="1600" spc="31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32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heater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when</a:t>
            </a:r>
            <a:r>
              <a:rPr dirty="0" sz="1600" spc="62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6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current</a:t>
            </a:r>
            <a:r>
              <a:rPr dirty="0" sz="1600" spc="64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1600" spc="66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is</a:t>
            </a:r>
            <a:r>
              <a:rPr dirty="0" sz="1600" spc="63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lower</a:t>
            </a:r>
            <a:r>
              <a:rPr dirty="0" sz="1600" spc="63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than</a:t>
            </a:r>
            <a:r>
              <a:rPr dirty="0" sz="1600" spc="64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</a:p>
          <a:p>
            <a:pPr marL="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reqquired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59094" y="3489896"/>
            <a:ext cx="3246545" cy="1736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767171"/>
                </a:solidFill>
                <a:latin typeface="NLBCCR+Wingdings-Regular"/>
                <a:cs typeface="NLBCCR+Wingdings-Regular"/>
              </a:rPr>
              <a:t>Ø</a:t>
            </a:r>
            <a:r>
              <a:rPr dirty="0" sz="1650" spc="526">
                <a:solidFill>
                  <a:srgbClr val="76717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To</a:t>
            </a:r>
            <a:r>
              <a:rPr dirty="0" sz="1600" spc="27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learn</a:t>
            </a:r>
            <a:r>
              <a:rPr dirty="0" sz="1600" spc="28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 spc="28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understand</a:t>
            </a:r>
            <a:r>
              <a:rPr dirty="0" sz="1600" spc="30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Arduino</a:t>
            </a:r>
          </a:p>
          <a:p>
            <a:pPr marL="28575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programming</a:t>
            </a:r>
            <a:r>
              <a:rPr dirty="0" sz="1600" spc="75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 spc="74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program</a:t>
            </a:r>
            <a:r>
              <a:rPr dirty="0" sz="1600" spc="75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</a:p>
          <a:p>
            <a:pPr marL="28575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Arduino</a:t>
            </a:r>
            <a:r>
              <a:rPr dirty="0" sz="1600" spc="22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to</a:t>
            </a:r>
            <a:r>
              <a:rPr dirty="0" sz="1600" spc="22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operate</a:t>
            </a:r>
            <a:r>
              <a:rPr dirty="0" sz="1600" spc="23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our</a:t>
            </a:r>
            <a:r>
              <a:rPr dirty="0" sz="1600" spc="22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proposed</a:t>
            </a:r>
          </a:p>
          <a:p>
            <a:pPr marL="28575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system.</a:t>
            </a:r>
          </a:p>
          <a:p>
            <a:pPr marL="0" marR="0">
              <a:lnSpc>
                <a:spcPts val="1831"/>
              </a:lnSpc>
              <a:spcBef>
                <a:spcPts val="64"/>
              </a:spcBef>
              <a:spcAft>
                <a:spcPts val="0"/>
              </a:spcAft>
            </a:pPr>
            <a:r>
              <a:rPr dirty="0" sz="1650">
                <a:solidFill>
                  <a:srgbClr val="767171"/>
                </a:solidFill>
                <a:latin typeface="NLBCCR+Wingdings-Regular"/>
                <a:cs typeface="NLBCCR+Wingdings-Regular"/>
              </a:rPr>
              <a:t>Ø</a:t>
            </a:r>
            <a:r>
              <a:rPr dirty="0" sz="1650" spc="526">
                <a:solidFill>
                  <a:srgbClr val="76717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Simulate</a:t>
            </a:r>
            <a:r>
              <a:rPr dirty="0" sz="1600" spc="11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 spc="10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system</a:t>
            </a:r>
            <a:r>
              <a:rPr dirty="0" sz="1600" spc="11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in</a:t>
            </a:r>
            <a:r>
              <a:rPr dirty="0" sz="1600" spc="1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“Tinkercad”</a:t>
            </a:r>
          </a:p>
          <a:p>
            <a:pPr marL="28575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(a</a:t>
            </a:r>
            <a:r>
              <a:rPr dirty="0" sz="1600" spc="25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simulation</a:t>
            </a:r>
            <a:r>
              <a:rPr dirty="0" sz="1600" spc="25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software)</a:t>
            </a:r>
            <a:r>
              <a:rPr dirty="0" sz="1600" spc="26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1600" spc="25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draw</a:t>
            </a:r>
          </a:p>
          <a:p>
            <a:pPr marL="285750" marR="0">
              <a:lnSpc>
                <a:spcPts val="1742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out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conclusion</a:t>
            </a:r>
            <a:r>
              <a:rPr dirty="0" sz="1600" spc="4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from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1600">
                <a:solidFill>
                  <a:srgbClr val="767171"/>
                </a:solidFill>
                <a:latin typeface="GWNROR+TwCenMT-Regular"/>
                <a:cs typeface="GWNROR+TwCenMT-Regular"/>
              </a:rPr>
              <a:t>simulation.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559" y="324545"/>
            <a:ext cx="4437171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ec630"/>
                </a:solidFill>
                <a:latin typeface="LADLIL+TwCenMT-Bold"/>
                <a:cs typeface="LADLIL+TwCenMT-Bold"/>
              </a:rPr>
              <a:t>SOFTWARE</a:t>
            </a:r>
            <a:r>
              <a:rPr dirty="0" sz="3600" b="1">
                <a:solidFill>
                  <a:srgbClr val="fec630"/>
                </a:solidFill>
                <a:latin typeface="LADLIL+TwCenMT-Bold"/>
                <a:cs typeface="LADLIL+TwCenMT-Bold"/>
              </a:rPr>
              <a:t> </a:t>
            </a:r>
            <a:r>
              <a:rPr dirty="0" sz="3600" b="1">
                <a:solidFill>
                  <a:srgbClr val="fec630"/>
                </a:solidFill>
                <a:latin typeface="LADLIL+TwCenMT-Bold"/>
                <a:cs typeface="LADLIL+TwCenMT-Bold"/>
              </a:rPr>
              <a:t>REQUIRED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0488" y="1817509"/>
            <a:ext cx="5414396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5d7373"/>
                </a:solidFill>
                <a:latin typeface="LADLIL+TwCenMT-Bold"/>
                <a:cs typeface="LADLIL+TwCenMT-Bold"/>
              </a:rPr>
              <a:t>Software</a:t>
            </a:r>
            <a:r>
              <a:rPr dirty="0" sz="2400" b="1">
                <a:solidFill>
                  <a:srgbClr val="5d7373"/>
                </a:solidFill>
                <a:latin typeface="LADLIL+TwCenMT-Bold"/>
                <a:cs typeface="LADLIL+TwCenMT-Bold"/>
              </a:rPr>
              <a:t> </a:t>
            </a:r>
            <a:r>
              <a:rPr dirty="0" sz="2400" b="1">
                <a:solidFill>
                  <a:srgbClr val="5d7373"/>
                </a:solidFill>
                <a:latin typeface="LADLIL+TwCenMT-Bold"/>
                <a:cs typeface="LADLIL+TwCenMT-Bold"/>
              </a:rPr>
              <a:t>platform</a:t>
            </a:r>
            <a:r>
              <a:rPr dirty="0" sz="2400" b="1">
                <a:solidFill>
                  <a:srgbClr val="5d7373"/>
                </a:solidFill>
                <a:latin typeface="LADLIL+TwCenMT-Bold"/>
                <a:cs typeface="LADLIL+TwCenMT-Bold"/>
              </a:rPr>
              <a:t> </a:t>
            </a:r>
            <a:r>
              <a:rPr dirty="0" sz="2400" b="1">
                <a:solidFill>
                  <a:srgbClr val="5d7373"/>
                </a:solidFill>
                <a:latin typeface="LADLIL+TwCenMT-Bold"/>
                <a:cs typeface="LADLIL+TwCenMT-Bold"/>
              </a:rPr>
              <a:t>TINKERCAD</a:t>
            </a:r>
            <a:r>
              <a:rPr dirty="0" sz="2400" b="1">
                <a:solidFill>
                  <a:srgbClr val="5d7373"/>
                </a:solidFill>
                <a:latin typeface="LADLIL+TwCenMT-Bold"/>
                <a:cs typeface="LADLIL+TwCenMT-Bold"/>
              </a:rPr>
              <a:t> </a:t>
            </a:r>
            <a:r>
              <a:rPr dirty="0" sz="2400" b="1">
                <a:solidFill>
                  <a:srgbClr val="5d7373"/>
                </a:solidFill>
                <a:latin typeface="LADLIL+TwCenMT-Bold"/>
                <a:cs typeface="LADLIL+TwCenMT-Bold"/>
              </a:rPr>
              <a:t>was</a:t>
            </a:r>
            <a:r>
              <a:rPr dirty="0" sz="2400" b="1">
                <a:solidFill>
                  <a:srgbClr val="5d7373"/>
                </a:solidFill>
                <a:latin typeface="LADLIL+TwCenMT-Bold"/>
                <a:cs typeface="LADLIL+TwCenMT-Bold"/>
              </a:rPr>
              <a:t> </a:t>
            </a:r>
            <a:r>
              <a:rPr dirty="0" sz="2400" b="1">
                <a:solidFill>
                  <a:srgbClr val="5d7373"/>
                </a:solidFill>
                <a:latin typeface="LADLIL+TwCenMT-Bold"/>
                <a:cs typeface="LADLIL+TwCenMT-Bold"/>
              </a:rPr>
              <a:t>used.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90487" y="2434197"/>
            <a:ext cx="5222949" cy="3972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000" spc="53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circuit</a:t>
            </a:r>
            <a:r>
              <a:rPr dirty="0" sz="2000" spc="5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is</a:t>
            </a:r>
            <a:r>
              <a:rPr dirty="0" sz="2000" spc="52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designed</a:t>
            </a:r>
            <a:r>
              <a:rPr dirty="0" sz="2000" spc="52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in</a:t>
            </a:r>
            <a:r>
              <a:rPr dirty="0" sz="2000" spc="53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</a:t>
            </a:r>
            <a:r>
              <a:rPr dirty="0" sz="2000" spc="53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TINKER</a:t>
            </a:r>
            <a:r>
              <a:rPr dirty="0" sz="2000" spc="5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CAD</a:t>
            </a:r>
            <a:r>
              <a:rPr dirty="0" sz="2000" spc="54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code</a:t>
            </a:r>
            <a:r>
              <a:rPr dirty="0" sz="2000" spc="22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is</a:t>
            </a:r>
            <a:r>
              <a:rPr dirty="0" sz="2000" spc="21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written</a:t>
            </a:r>
            <a:r>
              <a:rPr dirty="0" sz="2000" spc="21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000" spc="21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uploaded</a:t>
            </a:r>
            <a:r>
              <a:rPr dirty="0" sz="2000" spc="20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000" spc="21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it</a:t>
            </a:r>
            <a:r>
              <a:rPr dirty="0" sz="2000" spc="20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is</a:t>
            </a:r>
            <a:r>
              <a:rPr dirty="0" sz="2000" spc="21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simulated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for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getting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results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for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designed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circuit.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Tinkercad</a:t>
            </a:r>
            <a:r>
              <a:rPr dirty="0" sz="2000" spc="30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provided</a:t>
            </a:r>
            <a:r>
              <a:rPr dirty="0" sz="2000" spc="29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following</a:t>
            </a:r>
            <a:r>
              <a:rPr dirty="0" sz="2000" spc="3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features</a:t>
            </a:r>
            <a:r>
              <a:rPr dirty="0" sz="2000" spc="29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necessary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for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our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project:</a:t>
            </a:r>
          </a:p>
          <a:p>
            <a:pPr marL="0" marR="0">
              <a:lnSpc>
                <a:spcPts val="2275"/>
              </a:lnSpc>
              <a:spcBef>
                <a:spcPts val="41"/>
              </a:spcBef>
              <a:spcAft>
                <a:spcPts val="0"/>
              </a:spcAft>
            </a:pPr>
            <a:r>
              <a:rPr dirty="0" sz="2050">
                <a:solidFill>
                  <a:srgbClr val="767171"/>
                </a:solidFill>
                <a:latin typeface="NLBCCR+Wingdings-Regular"/>
                <a:cs typeface="NLBCCR+Wingdings-Regular"/>
              </a:rPr>
              <a:t>Ø</a:t>
            </a:r>
            <a:r>
              <a:rPr dirty="0" sz="2050" spc="109">
                <a:solidFill>
                  <a:srgbClr val="76717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Creating</a:t>
            </a:r>
            <a:r>
              <a:rPr dirty="0" sz="2000" spc="138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</a:t>
            </a:r>
            <a:r>
              <a:rPr dirty="0" sz="2000" spc="139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custom</a:t>
            </a:r>
            <a:r>
              <a:rPr dirty="0" sz="2000" spc="140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circuits</a:t>
            </a:r>
            <a:r>
              <a:rPr dirty="0" sz="2000" spc="14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using</a:t>
            </a:r>
            <a:r>
              <a:rPr dirty="0" sz="2000" spc="138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various</a:t>
            </a:r>
          </a:p>
          <a:p>
            <a:pPr marL="28575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components</a:t>
            </a:r>
            <a:r>
              <a:rPr dirty="0" sz="2000" spc="35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like</a:t>
            </a:r>
            <a:r>
              <a:rPr dirty="0" sz="2000" spc="34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Arduino,</a:t>
            </a:r>
            <a:r>
              <a:rPr dirty="0" sz="2000" spc="34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breadboard</a:t>
            </a:r>
            <a:r>
              <a:rPr dirty="0" sz="2000" spc="32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000" spc="34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so</a:t>
            </a:r>
          </a:p>
          <a:p>
            <a:pPr marL="28575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on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from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scratch</a:t>
            </a:r>
          </a:p>
          <a:p>
            <a:pPr marL="0" marR="0">
              <a:lnSpc>
                <a:spcPts val="2275"/>
              </a:lnSpc>
              <a:spcBef>
                <a:spcPts val="91"/>
              </a:spcBef>
              <a:spcAft>
                <a:spcPts val="0"/>
              </a:spcAft>
            </a:pPr>
            <a:r>
              <a:rPr dirty="0" sz="2050">
                <a:solidFill>
                  <a:srgbClr val="767171"/>
                </a:solidFill>
                <a:latin typeface="NLBCCR+Wingdings-Regular"/>
                <a:cs typeface="NLBCCR+Wingdings-Regular"/>
              </a:rPr>
              <a:t>Ø</a:t>
            </a:r>
            <a:r>
              <a:rPr dirty="0" sz="2050" spc="109">
                <a:solidFill>
                  <a:srgbClr val="76717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Integrated</a:t>
            </a:r>
            <a:r>
              <a:rPr dirty="0" sz="2000" spc="114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IDE</a:t>
            </a:r>
            <a:r>
              <a:rPr dirty="0" sz="2000" spc="116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to</a:t>
            </a:r>
            <a:r>
              <a:rPr dirty="0" sz="2000" spc="116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upload</a:t>
            </a:r>
            <a:r>
              <a:rPr dirty="0" sz="2000" spc="115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000" spc="116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code</a:t>
            </a:r>
            <a:r>
              <a:rPr dirty="0" sz="2000" spc="116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</a:p>
          <a:p>
            <a:pPr marL="28575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program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Arduino.</a:t>
            </a:r>
          </a:p>
          <a:p>
            <a:pPr marL="0" marR="0">
              <a:lnSpc>
                <a:spcPts val="2275"/>
              </a:lnSpc>
              <a:spcBef>
                <a:spcPts val="91"/>
              </a:spcBef>
              <a:spcAft>
                <a:spcPts val="0"/>
              </a:spcAft>
            </a:pPr>
            <a:r>
              <a:rPr dirty="0" sz="2050">
                <a:solidFill>
                  <a:srgbClr val="767171"/>
                </a:solidFill>
                <a:latin typeface="NLBCCR+Wingdings-Regular"/>
                <a:cs typeface="NLBCCR+Wingdings-Regular"/>
              </a:rPr>
              <a:t>Ø</a:t>
            </a:r>
            <a:r>
              <a:rPr dirty="0" sz="2050" spc="109">
                <a:solidFill>
                  <a:srgbClr val="76717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Simulation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of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circuit.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Programming</a:t>
            </a:r>
            <a:r>
              <a:rPr dirty="0" sz="2000" spc="203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Language:</a:t>
            </a:r>
            <a:r>
              <a:rPr dirty="0" sz="2000" spc="20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C++</a:t>
            </a:r>
            <a:r>
              <a:rPr dirty="0" sz="2000" spc="205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(</a:t>
            </a:r>
            <a:r>
              <a:rPr dirty="0" sz="2000" spc="203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Arduino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Programming)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95373" y="397114"/>
            <a:ext cx="4603592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5d7373"/>
                </a:solidFill>
                <a:latin typeface="LADLIL+TwCenMT-Bold"/>
                <a:cs typeface="LADLIL+TwCenMT-Bold"/>
              </a:rPr>
              <a:t>HARDWARE</a:t>
            </a:r>
            <a:r>
              <a:rPr dirty="0" sz="3600" b="1">
                <a:solidFill>
                  <a:srgbClr val="5d7373"/>
                </a:solidFill>
                <a:latin typeface="LADLIL+TwCenMT-Bold"/>
                <a:cs typeface="LADLIL+TwCenMT-Bold"/>
              </a:rPr>
              <a:t> </a:t>
            </a:r>
            <a:r>
              <a:rPr dirty="0" sz="3600" b="1">
                <a:solidFill>
                  <a:srgbClr val="5d7373"/>
                </a:solidFill>
                <a:latin typeface="LADLIL+TwCenMT-Bold"/>
                <a:cs typeface="LADLIL+TwCenMT-Bold"/>
              </a:rPr>
              <a:t>REQUIRED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2006" y="1917956"/>
            <a:ext cx="2976726" cy="3764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01</a:t>
            </a:r>
            <a:r>
              <a:rPr dirty="0" sz="2400" spc="794" b="1">
                <a:solidFill>
                  <a:srgbClr val="e6e7e9"/>
                </a:solidFill>
                <a:latin typeface="LADLIL+TwCenMT-Bold"/>
                <a:cs typeface="LADLIL+TwCenMT-Bold"/>
              </a:rPr>
              <a:t> </a:t>
            </a: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ARDUINO</a:t>
            </a: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 </a:t>
            </a: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UNO</a:t>
            </a: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 </a:t>
            </a: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R3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51625" y="2011193"/>
            <a:ext cx="475952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06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98013" y="2041971"/>
            <a:ext cx="2990392" cy="7357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ec630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2400">
                <a:solidFill>
                  <a:srgbClr val="fec630"/>
                </a:solidFill>
                <a:latin typeface="GWNROR+TwCenMT-Regular"/>
                <a:cs typeface="GWNROR+TwCenMT-Regular"/>
              </a:rPr>
              <a:t> </a:t>
            </a:r>
            <a:r>
              <a:rPr dirty="0" sz="2400">
                <a:solidFill>
                  <a:srgbClr val="fec630"/>
                </a:solidFill>
                <a:latin typeface="GWNROR+TwCenMT-Regular"/>
                <a:cs typeface="GWNROR+TwCenMT-Regular"/>
              </a:rPr>
              <a:t>SENSOR</a:t>
            </a:r>
          </a:p>
          <a:p>
            <a:pPr marL="992981" marR="0">
              <a:lnSpc>
                <a:spcPts val="2613"/>
              </a:lnSpc>
              <a:spcBef>
                <a:spcPts val="266"/>
              </a:spcBef>
              <a:spcAft>
                <a:spcPts val="0"/>
              </a:spcAft>
            </a:pPr>
            <a:r>
              <a:rPr dirty="0" sz="2400">
                <a:solidFill>
                  <a:srgbClr val="fec630"/>
                </a:solidFill>
                <a:latin typeface="GWNROR+TwCenMT-Regular"/>
                <a:cs typeface="GWNROR+TwCenMT-Regular"/>
              </a:rPr>
              <a:t>(LM35)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02717" y="2834775"/>
            <a:ext cx="483432" cy="1110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12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02</a:t>
            </a:r>
          </a:p>
          <a:p>
            <a:pPr marL="0" marR="0">
              <a:lnSpc>
                <a:spcPts val="2613"/>
              </a:lnSpc>
              <a:spcBef>
                <a:spcPts val="3214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03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68944" y="2833720"/>
            <a:ext cx="2455013" cy="379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07</a:t>
            </a:r>
            <a:r>
              <a:rPr dirty="0" sz="2400" spc="1452" b="1">
                <a:solidFill>
                  <a:srgbClr val="e6e7e9"/>
                </a:solidFill>
                <a:latin typeface="LADLIL+TwCenMT-Bold"/>
                <a:cs typeface="LADLIL+TwCenMT-Bold"/>
              </a:rPr>
              <a:t> </a:t>
            </a:r>
            <a:r>
              <a:rPr dirty="0" sz="2400">
                <a:solidFill>
                  <a:srgbClr val="5d7373"/>
                </a:solidFill>
                <a:latin typeface="GWNROR+TwCenMT-Regular"/>
                <a:cs typeface="GWNROR+TwCenMT-Regular"/>
              </a:rPr>
              <a:t>BREADBOARD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88185" y="2860428"/>
            <a:ext cx="907851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RELAY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19090" y="3605647"/>
            <a:ext cx="1644931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ec630"/>
                </a:solidFill>
                <a:latin typeface="GWNROR+TwCenMT-Regular"/>
                <a:cs typeface="GWNROR+TwCenMT-Regular"/>
              </a:rPr>
              <a:t>9V</a:t>
            </a:r>
            <a:r>
              <a:rPr dirty="0" sz="2400">
                <a:solidFill>
                  <a:srgbClr val="fec630"/>
                </a:solidFill>
                <a:latin typeface="GWNROR+TwCenMT-Regular"/>
                <a:cs typeface="GWNROR+TwCenMT-Regular"/>
              </a:rPr>
              <a:t> </a:t>
            </a:r>
            <a:r>
              <a:rPr dirty="0" sz="2400">
                <a:solidFill>
                  <a:srgbClr val="fec630"/>
                </a:solidFill>
                <a:latin typeface="GWNROR+TwCenMT-Regular"/>
                <a:cs typeface="GWNROR+TwCenMT-Regular"/>
              </a:rPr>
              <a:t>BATTERY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51625" y="3599966"/>
            <a:ext cx="483432" cy="1110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11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08</a:t>
            </a:r>
          </a:p>
          <a:p>
            <a:pPr marL="0" marR="0">
              <a:lnSpc>
                <a:spcPts val="2613"/>
              </a:lnSpc>
              <a:spcBef>
                <a:spcPts val="3214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09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93411" y="3625619"/>
            <a:ext cx="1393471" cy="1099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LCD</a:t>
            </a: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 </a:t>
            </a: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16X2</a:t>
            </a:r>
          </a:p>
          <a:p>
            <a:pPr marL="453509" marR="0">
              <a:lnSpc>
                <a:spcPts val="2613"/>
              </a:lnSpc>
              <a:spcBef>
                <a:spcPts val="3183"/>
              </a:spcBef>
              <a:spcAft>
                <a:spcPts val="0"/>
              </a:spcAft>
            </a:pPr>
            <a:r>
              <a:rPr dirty="0" sz="2400">
                <a:solidFill>
                  <a:srgbClr val="fec630"/>
                </a:solidFill>
                <a:latin typeface="GWNROR+TwCenMT-Regular"/>
                <a:cs typeface="GWNROR+TwCenMT-Regular"/>
              </a:rPr>
              <a:t>FAN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10428" y="4397397"/>
            <a:ext cx="2196460" cy="1164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08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04</a:t>
            </a:r>
            <a:r>
              <a:rPr dirty="0" sz="2400" spc="3565" b="1">
                <a:solidFill>
                  <a:srgbClr val="e6e7e9"/>
                </a:solidFill>
                <a:latin typeface="LADLIL+TwCenMT-Bold"/>
                <a:cs typeface="LADLIL+TwCenMT-Bold"/>
              </a:rPr>
              <a:t> </a:t>
            </a:r>
            <a:r>
              <a:rPr dirty="0" sz="2400">
                <a:solidFill>
                  <a:srgbClr val="5d7373"/>
                </a:solidFill>
                <a:latin typeface="GWNROR+TwCenMT-Regular"/>
                <a:cs typeface="GWNROR+TwCenMT-Regular"/>
              </a:rPr>
              <a:t>RESISTOR</a:t>
            </a:r>
          </a:p>
          <a:p>
            <a:pPr marL="0" marR="0">
              <a:lnSpc>
                <a:spcPts val="2613"/>
              </a:lnSpc>
              <a:spcBef>
                <a:spcPts val="3563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05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68944" y="5162587"/>
            <a:ext cx="2318556" cy="379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e6e7e9"/>
                </a:solidFill>
                <a:latin typeface="LADLIL+TwCenMT-Bold"/>
                <a:cs typeface="LADLIL+TwCenMT-Bold"/>
              </a:rPr>
              <a:t>10</a:t>
            </a:r>
            <a:r>
              <a:rPr dirty="0" sz="2400" spc="2521" b="1">
                <a:solidFill>
                  <a:srgbClr val="e6e7e9"/>
                </a:solidFill>
                <a:latin typeface="LADLIL+TwCenMT-Bold"/>
                <a:cs typeface="LADLIL+TwCenMT-Bold"/>
              </a:rPr>
              <a:t> </a:t>
            </a:r>
            <a:r>
              <a:rPr dirty="0" sz="2400">
                <a:solidFill>
                  <a:srgbClr val="5d7373"/>
                </a:solidFill>
                <a:latin typeface="GWNROR+TwCenMT-Regular"/>
                <a:cs typeface="GWNROR+TwCenMT-Regular"/>
              </a:rPr>
              <a:t>DC</a:t>
            </a:r>
            <a:r>
              <a:rPr dirty="0" sz="2400">
                <a:solidFill>
                  <a:srgbClr val="5d7373"/>
                </a:solidFill>
                <a:latin typeface="GWNROR+TwCenMT-Regular"/>
                <a:cs typeface="GWNROR+TwCenMT-Regular"/>
              </a:rPr>
              <a:t> </a:t>
            </a:r>
            <a:r>
              <a:rPr dirty="0" sz="2400">
                <a:solidFill>
                  <a:srgbClr val="5d7373"/>
                </a:solidFill>
                <a:latin typeface="GWNROR+TwCenMT-Regular"/>
                <a:cs typeface="GWNROR+TwCenMT-Regular"/>
              </a:rPr>
              <a:t>MOTOR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03932" y="5225241"/>
            <a:ext cx="2825496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CONNECTING</a:t>
            </a: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 </a:t>
            </a:r>
            <a:r>
              <a:rPr dirty="0" sz="2400">
                <a:solidFill>
                  <a:srgbClr val="ff5969"/>
                </a:solidFill>
                <a:latin typeface="GWNROR+TwCenMT-Regular"/>
                <a:cs typeface="GWNROR+TwCenMT-Regular"/>
              </a:rPr>
              <a:t>WIRES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92361" y="203035"/>
            <a:ext cx="1752773" cy="4253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d7373"/>
                </a:solidFill>
                <a:latin typeface="LADLIL+TwCenMT-Bold"/>
                <a:cs typeface="LADLIL+TwCenMT-Bold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0927" y="2620327"/>
            <a:ext cx="7819022" cy="38390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Understand</a:t>
            </a:r>
            <a:r>
              <a:rPr dirty="0" sz="2800" spc="47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800" spc="44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value</a:t>
            </a:r>
            <a:r>
              <a:rPr dirty="0" sz="2800" spc="44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800" spc="45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importance</a:t>
            </a:r>
            <a:r>
              <a:rPr dirty="0" sz="2800" spc="45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of</a:t>
            </a:r>
            <a:r>
              <a:rPr dirty="0" sz="2800" spc="4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learning</a:t>
            </a:r>
            <a:r>
              <a:rPr dirty="0" sz="2800" spc="45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coding</a:t>
            </a:r>
            <a:r>
              <a:rPr dirty="0" sz="2800" spc="18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language;</a:t>
            </a:r>
            <a:r>
              <a:rPr dirty="0" sz="2800" spc="21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Be</a:t>
            </a:r>
            <a:r>
              <a:rPr dirty="0" sz="2800" spc="17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able</a:t>
            </a:r>
            <a:r>
              <a:rPr dirty="0" sz="2800" spc="18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to</a:t>
            </a:r>
            <a:r>
              <a:rPr dirty="0" sz="2800" spc="18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write</a:t>
            </a:r>
            <a:r>
              <a:rPr dirty="0" sz="2800" spc="18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</a:t>
            </a:r>
            <a:r>
              <a:rPr dirty="0" sz="2800" spc="17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simple</a:t>
            </a:r>
            <a:r>
              <a:rPr dirty="0" sz="2800" spc="18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program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in</a:t>
            </a:r>
            <a:r>
              <a:rPr dirty="0" sz="2800" spc="74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C++</a:t>
            </a:r>
            <a:r>
              <a:rPr dirty="0" sz="2800" spc="73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with</a:t>
            </a:r>
            <a:r>
              <a:rPr dirty="0" sz="2800" spc="74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GNU</a:t>
            </a:r>
            <a:r>
              <a:rPr dirty="0" sz="2800" spc="74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Compiler;</a:t>
            </a:r>
            <a:r>
              <a:rPr dirty="0" sz="2800" spc="75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Transform</a:t>
            </a:r>
            <a:r>
              <a:rPr dirty="0" sz="2800" spc="76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</a:t>
            </a:r>
            <a:r>
              <a:rPr dirty="0" sz="2800" spc="74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physical</a:t>
            </a:r>
          </a:p>
          <a:p>
            <a:pPr marL="0" marR="0">
              <a:lnSpc>
                <a:spcPts val="304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input</a:t>
            </a:r>
            <a:r>
              <a:rPr dirty="0" sz="2800" spc="67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into</a:t>
            </a:r>
            <a:r>
              <a:rPr dirty="0" sz="2800" spc="66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</a:t>
            </a:r>
            <a:r>
              <a:rPr dirty="0" sz="2800" spc="66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digital</a:t>
            </a:r>
            <a:r>
              <a:rPr dirty="0" sz="2800" spc="68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input</a:t>
            </a:r>
            <a:r>
              <a:rPr dirty="0" sz="2800" spc="67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800" spc="67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analyze</a:t>
            </a:r>
            <a:r>
              <a:rPr dirty="0" sz="2800" spc="67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it;</a:t>
            </a:r>
            <a:r>
              <a:rPr dirty="0" sz="2800" spc="66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Work</a:t>
            </a:r>
            <a:r>
              <a:rPr dirty="0" sz="2800" spc="66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to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complete</a:t>
            </a:r>
            <a:r>
              <a:rPr dirty="0" sz="2800" spc="332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customizable</a:t>
            </a:r>
            <a:r>
              <a:rPr dirty="0" sz="2800" spc="33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full</a:t>
            </a:r>
            <a:r>
              <a:rPr dirty="0" sz="2800" spc="331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Arduino</a:t>
            </a:r>
            <a:r>
              <a:rPr dirty="0" sz="2800" spc="332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project</a:t>
            </a:r>
          </a:p>
          <a:p>
            <a:pPr marL="0" marR="0">
              <a:lnSpc>
                <a:spcPts val="304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autonomously,</a:t>
            </a:r>
            <a:r>
              <a:rPr dirty="0" sz="2800" spc="171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from</a:t>
            </a:r>
            <a:r>
              <a:rPr dirty="0" sz="2800" spc="169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800" spc="170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beginning</a:t>
            </a:r>
            <a:r>
              <a:rPr dirty="0" sz="2800" spc="171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to</a:t>
            </a:r>
            <a:r>
              <a:rPr dirty="0" sz="2800" spc="170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800" spc="170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end;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Understand</a:t>
            </a:r>
            <a:r>
              <a:rPr dirty="0" sz="2800" spc="105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800" spc="103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function</a:t>
            </a:r>
            <a:r>
              <a:rPr dirty="0" sz="2800" spc="103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of</a:t>
            </a:r>
            <a:r>
              <a:rPr dirty="0" sz="2800" spc="102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electronic</a:t>
            </a:r>
            <a:r>
              <a:rPr dirty="0" sz="2800" spc="103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sensors</a:t>
            </a:r>
            <a:r>
              <a:rPr dirty="0" sz="2800" spc="104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</a:p>
          <a:p>
            <a:pPr marL="0" marR="0">
              <a:lnSpc>
                <a:spcPts val="304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components;</a:t>
            </a:r>
            <a:r>
              <a:rPr dirty="0" sz="2800" spc="25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Learn</a:t>
            </a:r>
            <a:r>
              <a:rPr dirty="0" sz="2800" spc="24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to</a:t>
            </a:r>
            <a:r>
              <a:rPr dirty="0" sz="2800" spc="23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build</a:t>
            </a:r>
            <a:r>
              <a:rPr dirty="0" sz="2800" spc="24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your</a:t>
            </a:r>
            <a:r>
              <a:rPr dirty="0" sz="2800" spc="23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own</a:t>
            </a:r>
            <a:r>
              <a:rPr dirty="0" sz="2800" spc="22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led</a:t>
            </a:r>
            <a:r>
              <a:rPr dirty="0" sz="2800" spc="23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circuit;</a:t>
            </a:r>
            <a:r>
              <a:rPr dirty="0" sz="2800" spc="24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Plan</a:t>
            </a:r>
          </a:p>
          <a:p>
            <a:pPr marL="0" marR="0">
              <a:lnSpc>
                <a:spcPts val="304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design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innovative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fun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tools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for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800">
                <a:solidFill>
                  <a:srgbClr val="767171"/>
                </a:solidFill>
                <a:latin typeface="GWNROR+TwCenMT-Regular"/>
                <a:cs typeface="GWNROR+TwCenMT-Regular"/>
              </a:rPr>
              <a:t>education.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07677" y="770828"/>
            <a:ext cx="4271317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2f2f2"/>
                </a:solidFill>
                <a:latin typeface="LADLIL+TwCenMT-Bold"/>
                <a:cs typeface="LADLIL+TwCenMT-Bold"/>
              </a:rPr>
              <a:t>EXPECTED</a:t>
            </a:r>
            <a:r>
              <a:rPr dirty="0" sz="3600" b="1">
                <a:solidFill>
                  <a:srgbClr val="f2f2f2"/>
                </a:solidFill>
                <a:latin typeface="LADLIL+TwCenMT-Bold"/>
                <a:cs typeface="LADLIL+TwCenMT-Bold"/>
              </a:rPr>
              <a:t> </a:t>
            </a:r>
            <a:r>
              <a:rPr dirty="0" sz="3600" b="1">
                <a:solidFill>
                  <a:srgbClr val="f2f2f2"/>
                </a:solidFill>
                <a:latin typeface="LADLIL+TwCenMT-Bold"/>
                <a:cs typeface="LADLIL+TwCenMT-Bold"/>
              </a:rPr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0165" y="2810311"/>
            <a:ext cx="4351499" cy="18386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000" spc="3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Automatic</a:t>
            </a:r>
            <a:r>
              <a:rPr dirty="0" sz="2000" spc="30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room</a:t>
            </a:r>
            <a:r>
              <a:rPr dirty="0" sz="2000" spc="29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2000" spc="288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control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000" spc="34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monitoring</a:t>
            </a:r>
            <a:r>
              <a:rPr dirty="0" sz="2000" spc="34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system</a:t>
            </a:r>
            <a:r>
              <a:rPr dirty="0" sz="2000" spc="34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will</a:t>
            </a:r>
            <a:r>
              <a:rPr dirty="0" sz="2000" spc="35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be</a:t>
            </a:r>
            <a:r>
              <a:rPr dirty="0" sz="2000" spc="34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designed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000" spc="84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implemented</a:t>
            </a:r>
            <a:r>
              <a:rPr dirty="0" sz="2000" spc="85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000" spc="84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it</a:t>
            </a:r>
            <a:r>
              <a:rPr dirty="0" sz="2000" spc="842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will</a:t>
            </a:r>
            <a:r>
              <a:rPr dirty="0" sz="2000" spc="85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help</a:t>
            </a:r>
            <a:r>
              <a:rPr dirty="0" sz="2000" spc="84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in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regulating</a:t>
            </a:r>
            <a:r>
              <a:rPr dirty="0" sz="2000" spc="84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000" spc="856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room</a:t>
            </a:r>
            <a:r>
              <a:rPr dirty="0" sz="2000" spc="85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temperature</a:t>
            </a:r>
            <a:r>
              <a:rPr dirty="0" sz="2000" spc="847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controls</a:t>
            </a:r>
            <a:r>
              <a:rPr dirty="0" sz="2000" spc="171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000" spc="173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fans</a:t>
            </a:r>
            <a:r>
              <a:rPr dirty="0" sz="2000" spc="164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000" spc="16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AC</a:t>
            </a:r>
            <a:r>
              <a:rPr dirty="0" sz="2000" spc="905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and</a:t>
            </a:r>
            <a:r>
              <a:rPr dirty="0" sz="2000" spc="169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tracks</a:t>
            </a:r>
            <a:r>
              <a:rPr dirty="0" sz="2000" spc="17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humidity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of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the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 </a:t>
            </a:r>
            <a:r>
              <a:rPr dirty="0" sz="2000">
                <a:solidFill>
                  <a:srgbClr val="767171"/>
                </a:solidFill>
                <a:latin typeface="GWNROR+TwCenMT-Regular"/>
                <a:cs typeface="GWNROR+TwCenMT-Regular"/>
              </a:rPr>
              <a:t>room.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4533" y="285599"/>
            <a:ext cx="4848773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3a4e4f"/>
                </a:solidFill>
                <a:latin typeface="Calibri"/>
                <a:cs typeface="Calibri"/>
              </a:rPr>
              <a:t>CIRCUIT</a:t>
            </a:r>
            <a:r>
              <a:rPr dirty="0" sz="4800" b="1">
                <a:solidFill>
                  <a:srgbClr val="3a4e4f"/>
                </a:solidFill>
                <a:latin typeface="Calibri"/>
                <a:cs typeface="Calibri"/>
              </a:rPr>
              <a:t> </a:t>
            </a:r>
            <a:r>
              <a:rPr dirty="0" sz="4800" b="1">
                <a:solidFill>
                  <a:srgbClr val="3a4e4f"/>
                </a:solidFill>
                <a:latin typeface="Calibri"/>
                <a:cs typeface="Calibri"/>
              </a:rPr>
              <a:t>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08604" y="970519"/>
            <a:ext cx="4908351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9254" y="1762100"/>
            <a:ext cx="89771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Hardwareꢀ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9286" y="1762100"/>
            <a:ext cx="131278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implementationꢀ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73655" y="1762100"/>
            <a:ext cx="47336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wasꢀ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39254" y="1975460"/>
            <a:ext cx="3022081" cy="4075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obtainedꢀ</a:t>
            </a:r>
            <a:r>
              <a:rPr dirty="0" sz="1400" spc="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onꢀ</a:t>
            </a:r>
            <a:r>
              <a:rPr dirty="0" sz="1400" spc="1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Arduinoꢀ</a:t>
            </a:r>
            <a:r>
              <a:rPr dirty="0" sz="1400" spc="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IDEꢀ</a:t>
            </a:r>
            <a:r>
              <a:rPr dirty="0" sz="1400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interfacedꢀ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withꢀ</a:t>
            </a:r>
            <a:r>
              <a:rPr dirty="0" sz="1400" spc="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P-IVꢀ</a:t>
            </a:r>
            <a:r>
              <a:rPr dirty="0" sz="1400" spc="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computer.ꢀ</a:t>
            </a:r>
            <a:r>
              <a:rPr dirty="0" sz="1400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Dataꢀ</a:t>
            </a:r>
            <a:r>
              <a:rPr dirty="0" sz="1400" spc="1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flowꢀ</a:t>
            </a:r>
            <a:r>
              <a:rPr dirty="0" sz="1400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andꢀ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blockꢀ</a:t>
            </a:r>
            <a:r>
              <a:rPr dirty="0" sz="1400" spc="8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diagramꢀ</a:t>
            </a:r>
            <a:r>
              <a:rPr dirty="0" sz="1400" spc="8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ofꢀ</a:t>
            </a:r>
            <a:r>
              <a:rPr dirty="0" sz="1400" spc="8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theꢀ</a:t>
            </a:r>
            <a:r>
              <a:rPr dirty="0" sz="1400" spc="8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hardwareꢀ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implementationꢀ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areꢀ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shownꢀ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inꢀ</a:t>
            </a:r>
            <a:r>
              <a:rPr dirty="0" sz="14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Figs.ꢀ</a:t>
            </a:r>
            <a:r>
              <a:rPr dirty="0" sz="140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1ꢀ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andꢀ2,ꢀrespectively.ꢀFiguresꢀ1ꢀandꢀ2ꢀareꢀ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simpleꢀ</a:t>
            </a:r>
            <a:r>
              <a:rPr dirty="0" sz="1400" spc="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andꢀ</a:t>
            </a:r>
            <a:r>
              <a:rPr dirty="0" sz="1400" spc="5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self-explanatoryꢀ</a:t>
            </a:r>
            <a:r>
              <a:rPr dirty="0" sz="1400" spc="5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whereꢀ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temperatureꢀsensorsꢀareꢀconnectedꢀwithꢀ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theꢀ</a:t>
            </a:r>
            <a:r>
              <a:rPr dirty="0" sz="1400" spc="-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helpꢀ</a:t>
            </a:r>
            <a:r>
              <a:rPr dirty="0" sz="1400" spc="-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ofꢀ</a:t>
            </a:r>
            <a:r>
              <a:rPr dirty="0" sz="1400" spc="-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Arduinoꢀ</a:t>
            </a:r>
            <a:r>
              <a:rPr dirty="0" sz="1400" spc="-1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andꢀ</a:t>
            </a:r>
            <a:r>
              <a:rPr dirty="0" sz="1400" spc="-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LCDꢀ</a:t>
            </a:r>
            <a:r>
              <a:rPr dirty="0" sz="1400" spc="-1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displayꢀ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ofꢀ</a:t>
            </a:r>
            <a:r>
              <a:rPr dirty="0" sz="1400" spc="7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16ꢀ</a:t>
            </a:r>
            <a:r>
              <a:rPr dirty="0" sz="1400" spc="7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2ꢀ</a:t>
            </a:r>
            <a:r>
              <a:rPr dirty="0" sz="1400" spc="7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matrix.ꢀ</a:t>
            </a:r>
            <a:r>
              <a:rPr dirty="0" sz="1400" spc="7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Theꢀ</a:t>
            </a:r>
            <a:r>
              <a:rPr dirty="0" sz="140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fanꢀ</a:t>
            </a:r>
            <a:r>
              <a:rPr dirty="0" sz="140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wasꢀ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additionallyꢀ</a:t>
            </a:r>
            <a:r>
              <a:rPr dirty="0" sz="14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connectedꢀ</a:t>
            </a:r>
            <a:r>
              <a:rPr dirty="0" sz="1400" spc="6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forꢀ</a:t>
            </a:r>
            <a:r>
              <a:rPr dirty="0" sz="1400" spc="6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coolingꢀ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mechanismꢀ</a:t>
            </a:r>
            <a:r>
              <a:rPr dirty="0" sz="14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soꢀ</a:t>
            </a:r>
            <a:r>
              <a:rPr dirty="0" sz="14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thatꢀ</a:t>
            </a:r>
            <a:r>
              <a:rPr dirty="0" sz="14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automaticꢀ</a:t>
            </a:r>
            <a:r>
              <a:rPr dirty="0" sz="14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controlꢀ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couldꢀ</a:t>
            </a:r>
            <a:r>
              <a:rPr dirty="0" sz="1400" spc="4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beꢀ</a:t>
            </a:r>
            <a:r>
              <a:rPr dirty="0"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achievedꢀ</a:t>
            </a:r>
            <a:r>
              <a:rPr dirty="0"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whichꢀ</a:t>
            </a:r>
            <a:r>
              <a:rPr dirty="0"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isꢀ</a:t>
            </a:r>
            <a:r>
              <a:rPr dirty="0"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mainꢀ</a:t>
            </a:r>
          </a:p>
          <a:p>
            <a:pPr marL="17780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jectiveꢀ</a:t>
            </a:r>
            <a:r>
              <a:rPr dirty="0" sz="14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ofꢀ</a:t>
            </a:r>
            <a:r>
              <a:rPr dirty="0" sz="14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theꢀ</a:t>
            </a:r>
            <a:r>
              <a:rPr dirty="0" sz="14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proposedꢀ</a:t>
            </a:r>
            <a:r>
              <a:rPr dirty="0" sz="14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work.ꢀ</a:t>
            </a:r>
            <a:r>
              <a:rPr dirty="0" sz="14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Theꢀ</a:t>
            </a:r>
          </a:p>
          <a:p>
            <a:pPr marL="167665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rdwareꢀdesignꢀisꢀveryꢀsimpleꢀwithoutꢀ</a:t>
            </a:r>
          </a:p>
          <a:p>
            <a:pPr marL="167665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yꢀ</a:t>
            </a:r>
            <a:r>
              <a:rPr dirty="0" sz="1400" spc="1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circuitꢀ</a:t>
            </a:r>
            <a:r>
              <a:rPr dirty="0" sz="1400" spc="1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complexityꢀ</a:t>
            </a:r>
            <a:r>
              <a:rPr dirty="0" sz="1400" spc="1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(Fig.ꢀ</a:t>
            </a:r>
            <a:r>
              <a:rPr dirty="0" sz="1400" spc="1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3).ꢀ</a:t>
            </a:r>
            <a:r>
              <a:rPr dirty="0" sz="1400" spc="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Weꢀ</a:t>
            </a:r>
          </a:p>
          <a:p>
            <a:pPr marL="158063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 spc="17">
                <a:solidFill>
                  <a:srgbClr val="000000"/>
                </a:solidFill>
                <a:latin typeface="TPQWPU+TimesNewRomanPSMT"/>
                <a:cs typeface="TPQWPU+TimesNewRomanPSMT"/>
              </a:rPr>
              <a:t>edꢀtemperatureꢀsensorꢀICꢀLM35ꢀthatꢀ</a:t>
            </a:r>
          </a:p>
          <a:p>
            <a:pPr marL="216916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 spc="18">
                <a:solidFill>
                  <a:srgbClr val="000000"/>
                </a:solidFill>
                <a:latin typeface="TPQWPU+TimesNewRomanPSMT"/>
                <a:cs typeface="TPQWPU+TimesNewRomanPSMT"/>
              </a:rPr>
              <a:t>psꢀinꢀgeneratingꢀaꢀsmallꢀvoltageꢀforꢀ</a:t>
            </a:r>
          </a:p>
          <a:p>
            <a:pPr marL="216916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ectingꢀ</a:t>
            </a:r>
            <a:r>
              <a:rPr dirty="0" sz="1400" spc="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theꢀ</a:t>
            </a:r>
            <a:r>
              <a:rPr dirty="0" sz="1400" spc="1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changeꢀ</a:t>
            </a:r>
            <a:r>
              <a:rPr dirty="0" sz="1400" spc="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inꢀ</a:t>
            </a:r>
            <a:r>
              <a:rPr dirty="0" sz="1400" spc="1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temperatureꢀ</a:t>
            </a:r>
          </a:p>
          <a:p>
            <a:pPr marL="216737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PQWPU+TimesNewRomanPSMT"/>
                <a:cs typeface="TPQWPU+TimesNewRomanPSMT"/>
              </a:rPr>
              <a:t>ossꢀtheꢀtemperatureꢀsensor.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2022-04-29T06:44:47-05:00</dcterms:modified>
</cp:coreProperties>
</file>