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52"/>
  </p:notesMasterIdLst>
  <p:sldIdLst>
    <p:sldId id="256" r:id="rId2"/>
    <p:sldId id="258" r:id="rId3"/>
    <p:sldId id="268" r:id="rId4"/>
    <p:sldId id="260" r:id="rId5"/>
    <p:sldId id="262" r:id="rId6"/>
    <p:sldId id="333" r:id="rId7"/>
    <p:sldId id="266" r:id="rId8"/>
    <p:sldId id="272" r:id="rId9"/>
    <p:sldId id="358" r:id="rId10"/>
    <p:sldId id="334" r:id="rId11"/>
    <p:sldId id="257"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4" r:id="rId31"/>
    <p:sldId id="353" r:id="rId32"/>
    <p:sldId id="355" r:id="rId33"/>
    <p:sldId id="356" r:id="rId34"/>
    <p:sldId id="357" r:id="rId35"/>
    <p:sldId id="359" r:id="rId36"/>
    <p:sldId id="360" r:id="rId37"/>
    <p:sldId id="361" r:id="rId38"/>
    <p:sldId id="362" r:id="rId39"/>
    <p:sldId id="363" r:id="rId40"/>
    <p:sldId id="365" r:id="rId41"/>
    <p:sldId id="366" r:id="rId42"/>
    <p:sldId id="367" r:id="rId43"/>
    <p:sldId id="368" r:id="rId44"/>
    <p:sldId id="369" r:id="rId45"/>
    <p:sldId id="370" r:id="rId46"/>
    <p:sldId id="371" r:id="rId47"/>
    <p:sldId id="372" r:id="rId48"/>
    <p:sldId id="373" r:id="rId49"/>
    <p:sldId id="374" r:id="rId50"/>
    <p:sldId id="306" r:id="rId51"/>
  </p:sldIdLst>
  <p:sldSz cx="9144000" cy="5143500" type="screen16x9"/>
  <p:notesSz cx="6858000" cy="9144000"/>
  <p:embeddedFontLst>
    <p:embeddedFont>
      <p:font typeface="Darker Grotesque" panose="020B0604020202020204" charset="0"/>
      <p:regular r:id="rId53"/>
      <p:bold r:id="rId54"/>
    </p:embeddedFont>
    <p:embeddedFont>
      <p:font typeface="Darker Grotesque Medium" panose="020B0604020202020204" charset="0"/>
      <p:regular r:id="rId55"/>
      <p:bold r:id="rId56"/>
    </p:embeddedFont>
    <p:embeddedFont>
      <p:font typeface="Montserrat" panose="00000500000000000000" pitchFamily="2" charset="0"/>
      <p:regular r:id="rId57"/>
      <p:bold r:id="rId58"/>
      <p:italic r:id="rId59"/>
      <p:boldItalic r:id="rId60"/>
    </p:embeddedFont>
    <p:embeddedFont>
      <p:font typeface="Open Sans" panose="020B0606030504020204" pitchFamily="34" charset="0"/>
      <p:regular r:id="rId61"/>
    </p:embeddedFont>
    <p:embeddedFont>
      <p:font typeface="Roboto Condensed Light" panose="02000000000000000000" pitchFamily="2" charset="0"/>
      <p:regular r:id="rId62"/>
      <p:italic r:id="rId63"/>
    </p:embeddedFont>
    <p:embeddedFont>
      <p:font typeface="Verdana" panose="020B060403050404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FC267F-8B66-413D-B4DE-FD156539292B}">
  <a:tblStyle styleId="{24FC267F-8B66-413D-B4DE-FD15653929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067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81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86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64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55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147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587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2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960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101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20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318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47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011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358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170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484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525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738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688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324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740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7913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671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884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058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56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82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15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494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87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9274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2691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9662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8983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9161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31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759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bd6c00e73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bd6c00e73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79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21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5"/>
          <p:cNvGrpSpPr/>
          <p:nvPr/>
        </p:nvGrpSpPr>
        <p:grpSpPr>
          <a:xfrm rot="10800000" flipH="1">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5"/>
          <p:cNvGrpSpPr/>
          <p:nvPr/>
        </p:nvGrpSpPr>
        <p:grpSpPr>
          <a:xfrm rot="-5400000" flipH="1">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6"/>
          <p:cNvGrpSpPr/>
          <p:nvPr/>
        </p:nvGrpSpPr>
        <p:grpSpPr>
          <a:xfrm rot="10800000" flipH="1">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6"/>
          <p:cNvGrpSpPr/>
          <p:nvPr/>
        </p:nvGrpSpPr>
        <p:grpSpPr>
          <a:xfrm rot="-5400000" flipH="1">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7"/>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7"/>
          <p:cNvGrpSpPr/>
          <p:nvPr/>
        </p:nvGrpSpPr>
        <p:grpSpPr>
          <a:xfrm rot="10800000" flipH="1">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8"/>
          <p:cNvGrpSpPr/>
          <p:nvPr/>
        </p:nvGrpSpPr>
        <p:grpSpPr>
          <a:xfrm rot="-5400000" flipH="1">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8"/>
          <p:cNvGrpSpPr/>
          <p:nvPr/>
        </p:nvGrpSpPr>
        <p:grpSpPr>
          <a:xfrm rot="10800000" flipH="1">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txBox="1">
            <a:spLocks noGrp="1"/>
          </p:cNvSpPr>
          <p:nvPr>
            <p:ph type="title"/>
          </p:nvPr>
        </p:nvSpPr>
        <p:spPr>
          <a:xfrm>
            <a:off x="720000" y="996898"/>
            <a:ext cx="3852000" cy="67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7"/>
          <p:cNvSpPr txBox="1">
            <a:spLocks noGrp="1"/>
          </p:cNvSpPr>
          <p:nvPr>
            <p:ph type="subTitle" idx="1"/>
          </p:nvPr>
        </p:nvSpPr>
        <p:spPr>
          <a:xfrm>
            <a:off x="720000" y="1755800"/>
            <a:ext cx="3705300" cy="22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87" name="Google Shape;87;p7"/>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7"/>
          <p:cNvGrpSpPr/>
          <p:nvPr/>
        </p:nvGrpSpPr>
        <p:grpSpPr>
          <a:xfrm rot="10800000" flipH="1">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7"/>
          <p:cNvGrpSpPr/>
          <p:nvPr/>
        </p:nvGrpSpPr>
        <p:grpSpPr>
          <a:xfrm rot="-5400000" flipH="1">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txBox="1">
            <a:spLocks noGrp="1"/>
          </p:cNvSpPr>
          <p:nvPr>
            <p:ph type="subTitle" idx="1"/>
          </p:nvPr>
        </p:nvSpPr>
        <p:spPr>
          <a:xfrm>
            <a:off x="5112600" y="2107125"/>
            <a:ext cx="3311400" cy="121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9"/>
          <p:cNvSpPr txBox="1">
            <a:spLocks noGrp="1"/>
          </p:cNvSpPr>
          <p:nvPr>
            <p:ph type="title"/>
          </p:nvPr>
        </p:nvSpPr>
        <p:spPr>
          <a:xfrm>
            <a:off x="5011800" y="1359000"/>
            <a:ext cx="3412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9"/>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rot="10800000" flipH="1">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9"/>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rot="-5400000" flipH="1">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5767658"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2159813"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2159812"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3"/>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13"/>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16" hasCustomPrompt="1"/>
          </p:nvPr>
        </p:nvSpPr>
        <p:spPr>
          <a:xfrm>
            <a:off x="1070825"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3" name="Google Shape;173;p13"/>
          <p:cNvSpPr txBox="1">
            <a:spLocks noGrp="1"/>
          </p:cNvSpPr>
          <p:nvPr>
            <p:ph type="title" idx="17" hasCustomPrompt="1"/>
          </p:nvPr>
        </p:nvSpPr>
        <p:spPr>
          <a:xfrm>
            <a:off x="4679838"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18" hasCustomPrompt="1"/>
          </p:nvPr>
        </p:nvSpPr>
        <p:spPr>
          <a:xfrm>
            <a:off x="4679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19" hasCustomPrompt="1"/>
          </p:nvPr>
        </p:nvSpPr>
        <p:spPr>
          <a:xfrm>
            <a:off x="4679825"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6" name="Google Shape;176;p13"/>
          <p:cNvSpPr txBox="1">
            <a:spLocks noGrp="1"/>
          </p:cNvSpPr>
          <p:nvPr>
            <p:ph type="title" idx="20" hasCustomPrompt="1"/>
          </p:nvPr>
        </p:nvSpPr>
        <p:spPr>
          <a:xfrm>
            <a:off x="1070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7" name="Google Shape;177;p13"/>
          <p:cNvSpPr txBox="1">
            <a:spLocks noGrp="1"/>
          </p:cNvSpPr>
          <p:nvPr>
            <p:ph type="title" idx="21" hasCustomPrompt="1"/>
          </p:nvPr>
        </p:nvSpPr>
        <p:spPr>
          <a:xfrm>
            <a:off x="1070838"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10800000" flipH="1">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rot="-5400000" flipH="1">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3"/>
          <p:cNvGrpSpPr/>
          <p:nvPr/>
        </p:nvGrpSpPr>
        <p:grpSpPr>
          <a:xfrm rot="-5400000" flipH="1">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txBox="1">
            <a:spLocks noGrp="1"/>
          </p:cNvSpPr>
          <p:nvPr>
            <p:ph type="title"/>
          </p:nvPr>
        </p:nvSpPr>
        <p:spPr>
          <a:xfrm>
            <a:off x="720000" y="1578350"/>
            <a:ext cx="33249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 name="Google Shape;196;p14"/>
          <p:cNvSpPr txBox="1">
            <a:spLocks noGrp="1"/>
          </p:cNvSpPr>
          <p:nvPr>
            <p:ph type="subTitle" idx="1"/>
          </p:nvPr>
        </p:nvSpPr>
        <p:spPr>
          <a:xfrm>
            <a:off x="720000" y="2715950"/>
            <a:ext cx="3091500" cy="80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14"/>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4"/>
          <p:cNvGrpSpPr/>
          <p:nvPr/>
        </p:nvGrpSpPr>
        <p:grpSpPr>
          <a:xfrm rot="10800000" flipH="1">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rot="-5400000" flipH="1">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txBox="1">
            <a:spLocks noGrp="1"/>
          </p:cNvSpPr>
          <p:nvPr>
            <p:ph type="title"/>
          </p:nvPr>
        </p:nvSpPr>
        <p:spPr>
          <a:xfrm>
            <a:off x="5277495" y="3445970"/>
            <a:ext cx="2994600" cy="2541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10" name="Google Shape;210;p15"/>
          <p:cNvSpPr txBox="1">
            <a:spLocks noGrp="1"/>
          </p:cNvSpPr>
          <p:nvPr>
            <p:ph type="subTitle" idx="1"/>
          </p:nvPr>
        </p:nvSpPr>
        <p:spPr>
          <a:xfrm>
            <a:off x="1833445" y="1819588"/>
            <a:ext cx="5502000" cy="1478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11" name="Google Shape;211;p15"/>
          <p:cNvGrpSpPr/>
          <p:nvPr/>
        </p:nvGrpSpPr>
        <p:grpSpPr>
          <a:xfrm rot="-5400000" flipH="1">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5"/>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rot="10800000" flipH="1">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7" name="Google Shape;317;p23"/>
          <p:cNvSpPr txBox="1">
            <a:spLocks noGrp="1"/>
          </p:cNvSpPr>
          <p:nvPr>
            <p:ph type="title" idx="2"/>
          </p:nvPr>
        </p:nvSpPr>
        <p:spPr>
          <a:xfrm>
            <a:off x="1227350"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8" name="Google Shape;318;p23"/>
          <p:cNvSpPr txBox="1">
            <a:spLocks noGrp="1"/>
          </p:cNvSpPr>
          <p:nvPr>
            <p:ph type="subTitle" idx="1"/>
          </p:nvPr>
        </p:nvSpPr>
        <p:spPr>
          <a:xfrm>
            <a:off x="937700"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3"/>
          <p:cNvSpPr txBox="1">
            <a:spLocks noGrp="1"/>
          </p:cNvSpPr>
          <p:nvPr>
            <p:ph type="title" idx="3"/>
          </p:nvPr>
        </p:nvSpPr>
        <p:spPr>
          <a:xfrm>
            <a:off x="3774099"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0" name="Google Shape;320;p23"/>
          <p:cNvSpPr txBox="1">
            <a:spLocks noGrp="1"/>
          </p:cNvSpPr>
          <p:nvPr>
            <p:ph type="subTitle" idx="4"/>
          </p:nvPr>
        </p:nvSpPr>
        <p:spPr>
          <a:xfrm>
            <a:off x="3484421"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23"/>
          <p:cNvSpPr txBox="1">
            <a:spLocks noGrp="1"/>
          </p:cNvSpPr>
          <p:nvPr>
            <p:ph type="title" idx="5"/>
          </p:nvPr>
        </p:nvSpPr>
        <p:spPr>
          <a:xfrm>
            <a:off x="6320804"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2" name="Google Shape;322;p23"/>
          <p:cNvSpPr txBox="1">
            <a:spLocks noGrp="1"/>
          </p:cNvSpPr>
          <p:nvPr>
            <p:ph type="subTitle" idx="6"/>
          </p:nvPr>
        </p:nvSpPr>
        <p:spPr>
          <a:xfrm>
            <a:off x="6031149"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3" name="Google Shape;323;p2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23"/>
          <p:cNvGrpSpPr/>
          <p:nvPr/>
        </p:nvGrpSpPr>
        <p:grpSpPr>
          <a:xfrm rot="10800000" flipH="1">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3"/>
          <p:cNvGrpSpPr/>
          <p:nvPr/>
        </p:nvGrpSpPr>
        <p:grpSpPr>
          <a:xfrm rot="-5400000" flipH="1">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5" name="Google Shape;355;p25"/>
          <p:cNvSpPr txBox="1">
            <a:spLocks noGrp="1"/>
          </p:cNvSpPr>
          <p:nvPr>
            <p:ph type="subTitle" idx="1"/>
          </p:nvPr>
        </p:nvSpPr>
        <p:spPr>
          <a:xfrm>
            <a:off x="1321100" y="2180143"/>
            <a:ext cx="1750800" cy="6393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6" name="Google Shape;356;p25"/>
          <p:cNvSpPr txBox="1">
            <a:spLocks noGrp="1"/>
          </p:cNvSpPr>
          <p:nvPr>
            <p:ph type="subTitle" idx="2"/>
          </p:nvPr>
        </p:nvSpPr>
        <p:spPr>
          <a:xfrm>
            <a:off x="3702600" y="3069467"/>
            <a:ext cx="1750800" cy="6393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7" name="Google Shape;357;p25"/>
          <p:cNvSpPr txBox="1">
            <a:spLocks noGrp="1"/>
          </p:cNvSpPr>
          <p:nvPr>
            <p:ph type="subTitle" idx="3"/>
          </p:nvPr>
        </p:nvSpPr>
        <p:spPr>
          <a:xfrm>
            <a:off x="6072250" y="2180143"/>
            <a:ext cx="1750800" cy="6393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8" name="Google Shape;358;p25"/>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5"/>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5"/>
          <p:cNvGrpSpPr/>
          <p:nvPr/>
        </p:nvGrpSpPr>
        <p:grpSpPr>
          <a:xfrm rot="10800000" flipH="1">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2D6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9" r:id="rId5"/>
    <p:sldLayoutId id="2147483660" r:id="rId6"/>
    <p:sldLayoutId id="2147483661" r:id="rId7"/>
    <p:sldLayoutId id="2147483669" r:id="rId8"/>
    <p:sldLayoutId id="2147483671" r:id="rId9"/>
    <p:sldLayoutId id="2147483681" r:id="rId10"/>
    <p:sldLayoutId id="2147483682" r:id="rId11"/>
    <p:sldLayoutId id="2147483683" r:id="rId12"/>
    <p:sldLayoutId id="2147483684" r:id="rId13"/>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TzGbVz7w-c4"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sanjil2/Curriculum-vitae-CV-"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css-tutorial"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javatpoint.com/css-tutorial"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developer.mozilla.org/en-US/docs/Glossary/XHTML" TargetMode="External"/><Relationship Id="rId3" Type="http://schemas.openxmlformats.org/officeDocument/2006/relationships/hyperlink" Target="https://developer.mozilla.org/en-US/docs/Web/API/StyleSheet" TargetMode="External"/><Relationship Id="rId7" Type="http://schemas.openxmlformats.org/officeDocument/2006/relationships/hyperlink" Target="https://developer.mozilla.org/en-US/docs/Web/MathML" TargetMode="External"/><Relationship Id="rId12" Type="http://schemas.openxmlformats.org/officeDocument/2006/relationships/hyperlink" Target="https://drafts.csswg.org/css-color-5/"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developer.mozilla.org/en-US/docs/Web/SVG" TargetMode="External"/><Relationship Id="rId11" Type="http://schemas.openxmlformats.org/officeDocument/2006/relationships/hyperlink" Target="https://www.w3.org/TR/css/" TargetMode="External"/><Relationship Id="rId5" Type="http://schemas.openxmlformats.org/officeDocument/2006/relationships/hyperlink" Target="https://developer.mozilla.org/en-US/docs/Web/XML/XML_introduction" TargetMode="External"/><Relationship Id="rId10" Type="http://schemas.openxmlformats.org/officeDocument/2006/relationships/hyperlink" Target="https://www.w3.org/Style/CSS/current-work" TargetMode="External"/><Relationship Id="rId4" Type="http://schemas.openxmlformats.org/officeDocument/2006/relationships/hyperlink" Target="https://developer.mozilla.org/en-US/docs/Web/HTML" TargetMode="External"/><Relationship Id="rId9" Type="http://schemas.openxmlformats.org/officeDocument/2006/relationships/hyperlink" Target="https://www.w3.org/Style/CSS/#spec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2D6FF"/>
        </a:solidFill>
        <a:effectLst/>
      </p:bgPr>
    </p:bg>
    <p:spTree>
      <p:nvGrpSpPr>
        <p:cNvPr id="1" name="Shape 578"/>
        <p:cNvGrpSpPr/>
        <p:nvPr/>
      </p:nvGrpSpPr>
      <p:grpSpPr>
        <a:xfrm>
          <a:off x="0" y="0"/>
          <a:ext cx="0" cy="0"/>
          <a:chOff x="0" y="0"/>
          <a:chExt cx="0" cy="0"/>
        </a:xfrm>
      </p:grpSpPr>
      <p:sp>
        <p:nvSpPr>
          <p:cNvPr id="579" name="Google Shape;579;p41"/>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txBox="1">
            <a:spLocks noGrp="1"/>
          </p:cNvSpPr>
          <p:nvPr>
            <p:ph type="ctrTitle"/>
          </p:nvPr>
        </p:nvSpPr>
        <p:spPr>
          <a:xfrm>
            <a:off x="487150" y="1729013"/>
            <a:ext cx="3890700" cy="16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1"/>
                </a:solidFill>
              </a:rPr>
              <a:t>Css</a:t>
            </a:r>
            <a:br>
              <a:rPr lang="en" sz="2800" b="1" dirty="0">
                <a:solidFill>
                  <a:schemeClr val="dk1"/>
                </a:solidFill>
              </a:rPr>
            </a:br>
            <a:r>
              <a:rPr lang="en" sz="3200" b="1" dirty="0">
                <a:solidFill>
                  <a:schemeClr val="lt1"/>
                </a:solidFill>
              </a:rPr>
              <a:t> </a:t>
            </a:r>
            <a:r>
              <a:rPr lang="en" sz="3200" dirty="0">
                <a:solidFill>
                  <a:schemeClr val="accent6"/>
                </a:solidFill>
              </a:rPr>
              <a:t>By</a:t>
            </a:r>
            <a:br>
              <a:rPr lang="en" sz="3200" dirty="0">
                <a:solidFill>
                  <a:schemeClr val="accent6"/>
                </a:solidFill>
              </a:rPr>
            </a:br>
            <a:r>
              <a:rPr lang="en" sz="3200" dirty="0">
                <a:solidFill>
                  <a:schemeClr val="accent6"/>
                </a:solidFill>
              </a:rPr>
              <a:t>SANJIL K C</a:t>
            </a:r>
            <a:br>
              <a:rPr lang="en" sz="3200" dirty="0">
                <a:solidFill>
                  <a:schemeClr val="accent6"/>
                </a:solidFill>
              </a:rPr>
            </a:br>
            <a:r>
              <a:rPr lang="en" sz="3200" dirty="0">
                <a:solidFill>
                  <a:schemeClr val="accent6"/>
                </a:solidFill>
              </a:rPr>
              <a:t>20BCE1855</a:t>
            </a:r>
            <a:endParaRPr sz="3200" b="1" dirty="0">
              <a:solidFill>
                <a:schemeClr val="accent6"/>
              </a:solidFill>
            </a:endParaRPr>
          </a:p>
        </p:txBody>
      </p:sp>
      <p:sp>
        <p:nvSpPr>
          <p:cNvPr id="581" name="Google Shape;581;p41"/>
          <p:cNvSpPr txBox="1">
            <a:spLocks noGrp="1"/>
          </p:cNvSpPr>
          <p:nvPr>
            <p:ph type="subTitle" idx="1"/>
          </p:nvPr>
        </p:nvSpPr>
        <p:spPr>
          <a:xfrm>
            <a:off x="508935" y="3661816"/>
            <a:ext cx="4230646"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CSE3002 Internet and Web Programming </a:t>
            </a:r>
          </a:p>
          <a:p>
            <a:pPr marL="0" lvl="0" indent="0" algn="ctr" rtl="0">
              <a:spcBef>
                <a:spcPts val="0"/>
              </a:spcBef>
              <a:spcAft>
                <a:spcPts val="0"/>
              </a:spcAft>
              <a:buNone/>
            </a:pPr>
            <a:endParaRPr lang="en-US" sz="2000" dirty="0"/>
          </a:p>
          <a:p>
            <a:pPr marL="0" lvl="0" indent="0" algn="ctr" rtl="0">
              <a:spcBef>
                <a:spcPts val="0"/>
              </a:spcBef>
              <a:spcAft>
                <a:spcPts val="0"/>
              </a:spcAft>
              <a:buNone/>
            </a:pPr>
            <a:r>
              <a:rPr lang="en-US" sz="2000" dirty="0"/>
              <a:t>PROJECT REVIEW 1 AND 2</a:t>
            </a:r>
          </a:p>
          <a:p>
            <a:pPr marL="0" lvl="0" indent="0" algn="ctr" rtl="0">
              <a:spcBef>
                <a:spcPts val="0"/>
              </a:spcBef>
              <a:spcAft>
                <a:spcPts val="0"/>
              </a:spcAft>
              <a:buNone/>
            </a:pPr>
            <a:endParaRPr sz="2000" dirty="0"/>
          </a:p>
        </p:txBody>
      </p:sp>
      <p:grpSp>
        <p:nvGrpSpPr>
          <p:cNvPr id="582" name="Google Shape;582;p41"/>
          <p:cNvGrpSpPr/>
          <p:nvPr/>
        </p:nvGrpSpPr>
        <p:grpSpPr>
          <a:xfrm flipH="1">
            <a:off x="725449" y="1167312"/>
            <a:ext cx="825589" cy="93999"/>
            <a:chOff x="5718423" y="809024"/>
            <a:chExt cx="830071" cy="94500"/>
          </a:xfrm>
        </p:grpSpPr>
        <p:sp>
          <p:nvSpPr>
            <p:cNvPr id="583" name="Google Shape;583;p4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5963614" y="809024"/>
              <a:ext cx="94500" cy="94500"/>
            </a:xfrm>
            <a:prstGeom prst="ellipse">
              <a:avLst/>
            </a:prstGeom>
            <a:solidFill>
              <a:srgbClr val="F1F0FF">
                <a:alpha val="8973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6208804" y="809024"/>
              <a:ext cx="94500" cy="94500"/>
            </a:xfrm>
            <a:prstGeom prst="ellipse">
              <a:avLst/>
            </a:prstGeom>
            <a:solidFill>
              <a:srgbClr val="F1F0FF">
                <a:alpha val="665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6453994" y="809024"/>
              <a:ext cx="94500" cy="94500"/>
            </a:xfrm>
            <a:prstGeom prst="ellipse">
              <a:avLst/>
            </a:prstGeom>
            <a:solidFill>
              <a:srgbClr val="F1F0FF">
                <a:alpha val="5402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1"/>
          <p:cNvGrpSpPr/>
          <p:nvPr/>
        </p:nvGrpSpPr>
        <p:grpSpPr>
          <a:xfrm>
            <a:off x="5029270" y="1457228"/>
            <a:ext cx="3384497" cy="2229043"/>
            <a:chOff x="5029270" y="1457228"/>
            <a:chExt cx="3384497" cy="2229043"/>
          </a:xfrm>
        </p:grpSpPr>
        <p:sp>
          <p:nvSpPr>
            <p:cNvPr id="588" name="Google Shape;588;p41"/>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41"/>
            <p:cNvGrpSpPr/>
            <p:nvPr/>
          </p:nvGrpSpPr>
          <p:grpSpPr>
            <a:xfrm>
              <a:off x="5306560" y="1715806"/>
              <a:ext cx="454888" cy="454888"/>
              <a:chOff x="5289166" y="402821"/>
              <a:chExt cx="801000" cy="801000"/>
            </a:xfrm>
          </p:grpSpPr>
          <p:sp>
            <p:nvSpPr>
              <p:cNvPr id="619" name="Google Shape;619;p41"/>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1"/>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41"/>
            <p:cNvGrpSpPr/>
            <p:nvPr/>
          </p:nvGrpSpPr>
          <p:grpSpPr>
            <a:xfrm>
              <a:off x="6387030" y="2729646"/>
              <a:ext cx="995046" cy="816206"/>
              <a:chOff x="6710430" y="2844909"/>
              <a:chExt cx="995046" cy="816206"/>
            </a:xfrm>
          </p:grpSpPr>
          <p:sp>
            <p:nvSpPr>
              <p:cNvPr id="623" name="Google Shape;623;p41"/>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1"/>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47253" y="0"/>
            <a:ext cx="4812565"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500" dirty="0"/>
              <a:t>CSS Selectors</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508136" y="2571750"/>
            <a:ext cx="7651682"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algn="just"/>
            <a:r>
              <a:rPr lang="en-US" sz="2400" b="0" i="0" dirty="0">
                <a:solidFill>
                  <a:srgbClr val="000000"/>
                </a:solidFill>
                <a:effectLst/>
                <a:latin typeface="Darker Grotesque "/>
              </a:rPr>
              <a:t>CSS selectors are used to "find" (or select) the HTML elements you want to style.</a:t>
            </a:r>
          </a:p>
          <a:p>
            <a:pPr algn="just"/>
            <a:r>
              <a:rPr lang="en-US" sz="2400" b="0" i="0" dirty="0">
                <a:solidFill>
                  <a:srgbClr val="000000"/>
                </a:solidFill>
                <a:effectLst/>
                <a:latin typeface="Darker Grotesque "/>
              </a:rPr>
              <a:t>We can divide CSS selectors into five categories:</a:t>
            </a:r>
          </a:p>
          <a:p>
            <a:pPr algn="just"/>
            <a:endParaRPr lang="en-US" sz="2400" dirty="0">
              <a:solidFill>
                <a:srgbClr val="000000"/>
              </a:solidFill>
              <a:latin typeface="Darker Grotesque "/>
            </a:endParaRPr>
          </a:p>
          <a:p>
            <a:pPr algn="just">
              <a:buFont typeface="+mj-lt"/>
              <a:buAutoNum type="arabicPeriod"/>
            </a:pPr>
            <a:r>
              <a:rPr lang="en-US" sz="2400" b="0" i="0" dirty="0">
                <a:solidFill>
                  <a:schemeClr val="accent6"/>
                </a:solidFill>
                <a:effectLst/>
                <a:latin typeface="Darker Grotesque "/>
              </a:rPr>
              <a:t>CSS Element Selector</a:t>
            </a:r>
          </a:p>
          <a:p>
            <a:pPr algn="just">
              <a:buFont typeface="+mj-lt"/>
              <a:buAutoNum type="arabicPeriod"/>
            </a:pPr>
            <a:r>
              <a:rPr lang="en-US" sz="2400" b="0" i="0" dirty="0">
                <a:solidFill>
                  <a:schemeClr val="accent6"/>
                </a:solidFill>
                <a:effectLst/>
                <a:latin typeface="Darker Grotesque "/>
              </a:rPr>
              <a:t>CSS Id Selector</a:t>
            </a:r>
          </a:p>
          <a:p>
            <a:pPr algn="just">
              <a:buFont typeface="+mj-lt"/>
              <a:buAutoNum type="arabicPeriod"/>
            </a:pPr>
            <a:r>
              <a:rPr lang="en-US" sz="2400" b="0" i="0" dirty="0">
                <a:solidFill>
                  <a:schemeClr val="accent6"/>
                </a:solidFill>
                <a:effectLst/>
                <a:latin typeface="Darker Grotesque "/>
              </a:rPr>
              <a:t>CSS Class Selector</a:t>
            </a:r>
          </a:p>
          <a:p>
            <a:pPr algn="just">
              <a:buFont typeface="+mj-lt"/>
              <a:buAutoNum type="arabicPeriod"/>
            </a:pPr>
            <a:r>
              <a:rPr lang="en-US" sz="2400" b="0" i="0" dirty="0">
                <a:solidFill>
                  <a:schemeClr val="accent6"/>
                </a:solidFill>
                <a:effectLst/>
                <a:latin typeface="Darker Grotesque "/>
              </a:rPr>
              <a:t>CSS Universal Selector</a:t>
            </a:r>
          </a:p>
          <a:p>
            <a:pPr algn="just">
              <a:buFont typeface="+mj-lt"/>
              <a:buAutoNum type="arabicPeriod"/>
            </a:pPr>
            <a:r>
              <a:rPr lang="en-US" sz="2400" b="0" i="0" dirty="0">
                <a:solidFill>
                  <a:schemeClr val="accent6"/>
                </a:solidFill>
                <a:effectLst/>
                <a:latin typeface="Darker Grotesque "/>
              </a:rPr>
              <a:t>CSS Group Selector</a:t>
            </a:r>
          </a:p>
          <a:p>
            <a:pPr algn="just"/>
            <a:endParaRPr lang="en-US" sz="2400" b="0" i="0" dirty="0">
              <a:solidFill>
                <a:srgbClr val="000000"/>
              </a:solidFill>
              <a:effectLst/>
              <a:latin typeface="Darker Grotesque "/>
            </a:endParaRPr>
          </a:p>
          <a:p>
            <a:pPr marL="0" indent="0" algn="just"/>
            <a:endParaRPr lang="en-US" sz="2400" dirty="0">
              <a:solidFill>
                <a:schemeClr val="accent6"/>
              </a:solidFill>
              <a:latin typeface="Darker Grotesque "/>
            </a:endParaRPr>
          </a:p>
        </p:txBody>
      </p:sp>
    </p:spTree>
    <p:extLst>
      <p:ext uri="{BB962C8B-B14F-4D97-AF65-F5344CB8AC3E}">
        <p14:creationId xmlns:p14="http://schemas.microsoft.com/office/powerpoint/2010/main" val="15768997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Selector Example</a:t>
            </a:r>
            <a:endParaRPr dirty="0"/>
          </a:p>
        </p:txBody>
      </p:sp>
      <p:sp>
        <p:nvSpPr>
          <p:cNvPr id="638" name="Google Shape;638;p42"/>
          <p:cNvSpPr txBox="1">
            <a:spLocks noGrp="1"/>
          </p:cNvSpPr>
          <p:nvPr>
            <p:ph type="body" idx="1"/>
          </p:nvPr>
        </p:nvSpPr>
        <p:spPr>
          <a:xfrm>
            <a:off x="720000" y="2145792"/>
            <a:ext cx="7704000" cy="22126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rPr>
              <a:t>&lt;!DOCTYPE html&gt;</a:t>
            </a:r>
          </a:p>
          <a:p>
            <a:pPr marL="0" lvl="0" indent="0" algn="l" rtl="0">
              <a:spcBef>
                <a:spcPts val="0"/>
              </a:spcBef>
              <a:spcAft>
                <a:spcPts val="0"/>
              </a:spcAft>
              <a:buNone/>
            </a:pPr>
            <a:r>
              <a:rPr lang="en-US" sz="1200" dirty="0">
                <a:solidFill>
                  <a:schemeClr val="dk1"/>
                </a:solidFill>
              </a:rPr>
              <a:t>&lt;html&gt;</a:t>
            </a:r>
          </a:p>
          <a:p>
            <a:pPr marL="0" lvl="0" indent="0" algn="l" rtl="0">
              <a:spcBef>
                <a:spcPts val="0"/>
              </a:spcBef>
              <a:spcAft>
                <a:spcPts val="0"/>
              </a:spcAft>
              <a:buNone/>
            </a:pPr>
            <a:r>
              <a:rPr lang="en-US" sz="1200" dirty="0">
                <a:solidFill>
                  <a:schemeClr val="dk1"/>
                </a:solidFill>
              </a:rPr>
              <a:t>&lt;head&gt;</a:t>
            </a:r>
          </a:p>
          <a:p>
            <a:pPr marL="0" lvl="0" indent="0" algn="l" rtl="0">
              <a:spcBef>
                <a:spcPts val="0"/>
              </a:spcBef>
              <a:spcAft>
                <a:spcPts val="0"/>
              </a:spcAft>
              <a:buNone/>
            </a:pPr>
            <a:r>
              <a:rPr lang="en-US" sz="1200" dirty="0">
                <a:solidFill>
                  <a:schemeClr val="dk1"/>
                </a:solidFill>
              </a:rPr>
              <a:t>&lt;style&gt;</a:t>
            </a:r>
          </a:p>
          <a:p>
            <a:pPr marL="0" lvl="0" indent="0" algn="l" rtl="0">
              <a:spcBef>
                <a:spcPts val="0"/>
              </a:spcBef>
              <a:spcAft>
                <a:spcPts val="0"/>
              </a:spcAft>
              <a:buNone/>
            </a:pPr>
            <a:r>
              <a:rPr lang="en-US" sz="1200" dirty="0">
                <a:solidFill>
                  <a:schemeClr val="dk1"/>
                </a:solidFill>
              </a:rPr>
              <a:t>p {</a:t>
            </a:r>
          </a:p>
          <a:p>
            <a:pPr marL="0" lvl="0" indent="0" algn="l" rtl="0">
              <a:spcBef>
                <a:spcPts val="0"/>
              </a:spcBef>
              <a:spcAft>
                <a:spcPts val="0"/>
              </a:spcAft>
              <a:buNone/>
            </a:pPr>
            <a:r>
              <a:rPr lang="en-US" sz="1200" dirty="0">
                <a:solidFill>
                  <a:schemeClr val="dk1"/>
                </a:solidFill>
              </a:rPr>
              <a:t>  text-align: center;</a:t>
            </a:r>
          </a:p>
          <a:p>
            <a:pPr marL="0" lvl="0" indent="0" algn="l" rtl="0">
              <a:spcBef>
                <a:spcPts val="0"/>
              </a:spcBef>
              <a:spcAft>
                <a:spcPts val="0"/>
              </a:spcAft>
              <a:buNone/>
            </a:pPr>
            <a:r>
              <a:rPr lang="en-US" sz="1200" dirty="0">
                <a:solidFill>
                  <a:schemeClr val="dk1"/>
                </a:solidFill>
              </a:rPr>
              <a:t>  color: red;</a:t>
            </a:r>
          </a:p>
          <a:p>
            <a:pPr marL="0" lvl="0" indent="0" algn="l" rtl="0">
              <a:spcBef>
                <a:spcPts val="0"/>
              </a:spcBef>
              <a:spcAft>
                <a:spcPts val="0"/>
              </a:spcAft>
              <a:buNone/>
            </a:pPr>
            <a:r>
              <a:rPr lang="en-US" sz="1200" dirty="0">
                <a:solidFill>
                  <a:schemeClr val="dk1"/>
                </a:solidFill>
              </a:rPr>
              <a:t>} </a:t>
            </a:r>
          </a:p>
          <a:p>
            <a:pPr marL="0" lvl="0" indent="0" algn="l" rtl="0">
              <a:spcBef>
                <a:spcPts val="0"/>
              </a:spcBef>
              <a:spcAft>
                <a:spcPts val="0"/>
              </a:spcAft>
              <a:buNone/>
            </a:pPr>
            <a:r>
              <a:rPr lang="en-US" sz="1200" dirty="0">
                <a:solidFill>
                  <a:schemeClr val="dk1"/>
                </a:solidFill>
              </a:rPr>
              <a:t>&lt;/style&gt;</a:t>
            </a:r>
          </a:p>
          <a:p>
            <a:pPr marL="0" lvl="0" indent="0" algn="l" rtl="0">
              <a:spcBef>
                <a:spcPts val="0"/>
              </a:spcBef>
              <a:spcAft>
                <a:spcPts val="0"/>
              </a:spcAft>
              <a:buNone/>
            </a:pPr>
            <a:r>
              <a:rPr lang="en-US" sz="1200" dirty="0">
                <a:solidFill>
                  <a:schemeClr val="dk1"/>
                </a:solidFill>
              </a:rPr>
              <a:t>&lt;/head&gt;</a:t>
            </a:r>
          </a:p>
          <a:p>
            <a:pPr marL="0" lvl="0" indent="0" algn="l" rtl="0">
              <a:spcBef>
                <a:spcPts val="0"/>
              </a:spcBef>
              <a:spcAft>
                <a:spcPts val="0"/>
              </a:spcAft>
              <a:buNone/>
            </a:pPr>
            <a:r>
              <a:rPr lang="en-US" sz="1200" dirty="0">
                <a:solidFill>
                  <a:schemeClr val="dk1"/>
                </a:solidFill>
              </a:rPr>
              <a:t>&lt;body&gt;</a:t>
            </a:r>
          </a:p>
          <a:p>
            <a:pPr marL="0" lvl="0" indent="0" algn="l" rtl="0">
              <a:spcBef>
                <a:spcPts val="0"/>
              </a:spcBef>
              <a:spcAft>
                <a:spcPts val="0"/>
              </a:spcAft>
              <a:buNone/>
            </a:pPr>
            <a:endParaRPr lang="en-US" sz="1200" dirty="0">
              <a:solidFill>
                <a:schemeClr val="dk1"/>
              </a:solidFill>
            </a:endParaRPr>
          </a:p>
          <a:p>
            <a:pPr marL="0" lvl="0" indent="0" algn="l" rtl="0">
              <a:spcBef>
                <a:spcPts val="0"/>
              </a:spcBef>
              <a:spcAft>
                <a:spcPts val="0"/>
              </a:spcAft>
              <a:buNone/>
            </a:pPr>
            <a:r>
              <a:rPr lang="en-US" sz="1200" dirty="0">
                <a:solidFill>
                  <a:schemeClr val="dk1"/>
                </a:solidFill>
              </a:rPr>
              <a:t>&lt;p&gt;Every paragraph will be affected by the style.&lt;/p&gt;</a:t>
            </a:r>
          </a:p>
          <a:p>
            <a:pPr marL="0" lvl="0" indent="0" algn="l" rtl="0">
              <a:spcBef>
                <a:spcPts val="0"/>
              </a:spcBef>
              <a:spcAft>
                <a:spcPts val="0"/>
              </a:spcAft>
              <a:buNone/>
            </a:pPr>
            <a:r>
              <a:rPr lang="en-US" sz="1200" dirty="0">
                <a:solidFill>
                  <a:schemeClr val="dk1"/>
                </a:solidFill>
              </a:rPr>
              <a:t>&lt;p id="para1"&gt;Me too!&lt;/p&gt;</a:t>
            </a:r>
          </a:p>
          <a:p>
            <a:pPr marL="0" lvl="0" indent="0" algn="l" rtl="0">
              <a:spcBef>
                <a:spcPts val="0"/>
              </a:spcBef>
              <a:spcAft>
                <a:spcPts val="0"/>
              </a:spcAft>
              <a:buNone/>
            </a:pPr>
            <a:r>
              <a:rPr lang="en-US" sz="1200" dirty="0">
                <a:solidFill>
                  <a:schemeClr val="dk1"/>
                </a:solidFill>
              </a:rPr>
              <a:t>&lt;p&gt;And me!&lt;/p&gt;</a:t>
            </a:r>
          </a:p>
          <a:p>
            <a:pPr marL="0" lvl="0" indent="0" algn="l" rtl="0">
              <a:spcBef>
                <a:spcPts val="0"/>
              </a:spcBef>
              <a:spcAft>
                <a:spcPts val="0"/>
              </a:spcAft>
              <a:buNone/>
            </a:pPr>
            <a:endParaRPr lang="en-US" sz="1200" dirty="0">
              <a:solidFill>
                <a:schemeClr val="dk1"/>
              </a:solidFill>
            </a:endParaRPr>
          </a:p>
          <a:p>
            <a:pPr marL="0" lvl="0" indent="0" algn="l" rtl="0">
              <a:spcBef>
                <a:spcPts val="0"/>
              </a:spcBef>
              <a:spcAft>
                <a:spcPts val="0"/>
              </a:spcAft>
              <a:buNone/>
            </a:pPr>
            <a:r>
              <a:rPr lang="en-US" sz="1200" dirty="0">
                <a:solidFill>
                  <a:schemeClr val="dk1"/>
                </a:solidFill>
              </a:rPr>
              <a:t>&lt;/body&gt;</a:t>
            </a:r>
          </a:p>
          <a:p>
            <a:pPr marL="0" lvl="0" indent="0" algn="l" rtl="0">
              <a:spcBef>
                <a:spcPts val="0"/>
              </a:spcBef>
              <a:spcAft>
                <a:spcPts val="0"/>
              </a:spcAft>
              <a:buNone/>
            </a:pPr>
            <a:r>
              <a:rPr lang="en-US" sz="1200" dirty="0">
                <a:solidFill>
                  <a:schemeClr val="dk1"/>
                </a:solidFill>
              </a:rPr>
              <a:t>&lt;/html&gt;</a:t>
            </a:r>
          </a:p>
          <a:p>
            <a:pPr marL="0" lvl="0" indent="0" algn="l" rtl="0">
              <a:spcBef>
                <a:spcPts val="0"/>
              </a:spcBef>
              <a:spcAft>
                <a:spcPts val="0"/>
              </a:spcAft>
              <a:buNone/>
            </a:pPr>
            <a:endParaRPr lang="en-US" sz="1200" dirty="0">
              <a:solidFill>
                <a:schemeClr val="dk1"/>
              </a:solidFill>
            </a:endParaRPr>
          </a:p>
          <a:p>
            <a:pPr marL="0" lvl="0" indent="0" algn="l" rtl="0">
              <a:spcBef>
                <a:spcPts val="0"/>
              </a:spcBef>
              <a:spcAft>
                <a:spcPts val="0"/>
              </a:spcAft>
              <a:buNone/>
            </a:pPr>
            <a:endParaRPr lang="en-US" sz="1200" dirty="0">
              <a:solidFill>
                <a:schemeClr val="dk1"/>
              </a:solidFill>
            </a:endParaRPr>
          </a:p>
          <a:p>
            <a:pPr marL="0" lvl="0" indent="0" algn="l" rtl="0">
              <a:spcBef>
                <a:spcPts val="0"/>
              </a:spcBef>
              <a:spcAft>
                <a:spcPts val="0"/>
              </a:spcAft>
              <a:buNone/>
            </a:pPr>
            <a:endParaRPr sz="1200" dirty="0">
              <a:solidFill>
                <a:schemeClr val="dk1"/>
              </a:solidFill>
            </a:endParaRPr>
          </a:p>
        </p:txBody>
      </p:sp>
      <p:pic>
        <p:nvPicPr>
          <p:cNvPr id="3" name="Picture 2">
            <a:extLst>
              <a:ext uri="{FF2B5EF4-FFF2-40B4-BE49-F238E27FC236}">
                <a16:creationId xmlns:a16="http://schemas.microsoft.com/office/drawing/2014/main" id="{BD86629D-28E4-673B-F182-67C3EB5344B6}"/>
              </a:ext>
            </a:extLst>
          </p:cNvPr>
          <p:cNvPicPr>
            <a:picLocks noChangeAspect="1"/>
          </p:cNvPicPr>
          <p:nvPr/>
        </p:nvPicPr>
        <p:blipFill>
          <a:blip r:embed="rId3"/>
          <a:stretch>
            <a:fillRect/>
          </a:stretch>
        </p:blipFill>
        <p:spPr>
          <a:xfrm>
            <a:off x="4325745" y="1981149"/>
            <a:ext cx="2979678" cy="11812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1.CSS Element Selector</a:t>
            </a:r>
            <a:endParaRPr sz="2800" dirty="0"/>
          </a:p>
        </p:txBody>
      </p:sp>
      <p:sp>
        <p:nvSpPr>
          <p:cNvPr id="846" name="Google Shape;846;p51"/>
          <p:cNvSpPr txBox="1">
            <a:spLocks noGrp="1"/>
          </p:cNvSpPr>
          <p:nvPr>
            <p:ph type="subTitle" idx="1"/>
          </p:nvPr>
        </p:nvSpPr>
        <p:spPr>
          <a:xfrm>
            <a:off x="609264" y="2193798"/>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&lt;!DOCTYPE html&gt;</a:t>
            </a:r>
          </a:p>
          <a:p>
            <a:pPr marL="0" lvl="0" indent="0" algn="just" rtl="0">
              <a:spcBef>
                <a:spcPts val="0"/>
              </a:spcBef>
              <a:spcAft>
                <a:spcPts val="0"/>
              </a:spcAft>
            </a:pPr>
            <a:r>
              <a:rPr lang="en-US" sz="1800" dirty="0">
                <a:solidFill>
                  <a:schemeClr val="accent6"/>
                </a:solidFill>
                <a:latin typeface="Darker Grotesque "/>
              </a:rPr>
              <a:t>&lt;html&gt;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p{</a:t>
            </a:r>
          </a:p>
          <a:p>
            <a:pPr marL="0" lvl="0" indent="0" algn="just" rtl="0">
              <a:spcBef>
                <a:spcPts val="0"/>
              </a:spcBef>
              <a:spcAft>
                <a:spcPts val="0"/>
              </a:spcAft>
            </a:pPr>
            <a:r>
              <a:rPr lang="en-US" sz="1800" dirty="0">
                <a:solidFill>
                  <a:schemeClr val="accent6"/>
                </a:solidFill>
                <a:latin typeface="Darker Grotesque "/>
              </a:rPr>
              <a:t>    text-align: center;</a:t>
            </a:r>
          </a:p>
          <a:p>
            <a:pPr marL="0" lvl="0" indent="0" algn="just" rtl="0">
              <a:spcBef>
                <a:spcPts val="0"/>
              </a:spcBef>
              <a:spcAft>
                <a:spcPts val="0"/>
              </a:spcAft>
            </a:pPr>
            <a:r>
              <a:rPr lang="en-US" sz="1800" dirty="0">
                <a:solidFill>
                  <a:schemeClr val="accent6"/>
                </a:solidFill>
                <a:latin typeface="Darker Grotesque "/>
              </a:rPr>
              <a:t>    color: blue;</a:t>
            </a:r>
          </a:p>
          <a:p>
            <a:pPr marL="0" lvl="0" indent="0" algn="just" rtl="0">
              <a:spcBef>
                <a:spcPts val="0"/>
              </a:spcBef>
              <a:spcAft>
                <a:spcPts val="0"/>
              </a:spcAft>
            </a:pPr>
            <a:r>
              <a:rPr lang="en-US" sz="1800" dirty="0">
                <a:solidFill>
                  <a:schemeClr val="accent6"/>
                </a:solidFill>
                <a:latin typeface="Darker Grotesque "/>
              </a:rPr>
              <a:t>} </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&lt;p&gt;This style will be applied on every paragraph.&lt;/p&gt;</a:t>
            </a:r>
          </a:p>
          <a:p>
            <a:pPr marL="0" lvl="0" indent="0" algn="just" rtl="0">
              <a:spcBef>
                <a:spcPts val="0"/>
              </a:spcBef>
              <a:spcAft>
                <a:spcPts val="0"/>
              </a:spcAft>
            </a:pPr>
            <a:r>
              <a:rPr lang="en-US" sz="1800" dirty="0">
                <a:solidFill>
                  <a:schemeClr val="accent6"/>
                </a:solidFill>
                <a:latin typeface="Darker Grotesque "/>
              </a:rPr>
              <a:t>&lt;p id="para1"&gt;Me too!&lt;/p&gt;</a:t>
            </a:r>
          </a:p>
          <a:p>
            <a:pPr marL="0" lvl="0" indent="0" algn="just" rtl="0">
              <a:spcBef>
                <a:spcPts val="0"/>
              </a:spcBef>
              <a:spcAft>
                <a:spcPts val="0"/>
              </a:spcAft>
            </a:pPr>
            <a:r>
              <a:rPr lang="en-US" sz="1800" dirty="0">
                <a:solidFill>
                  <a:schemeClr val="accent6"/>
                </a:solidFill>
                <a:latin typeface="Darker Grotesque "/>
              </a:rPr>
              <a:t>&lt;p&gt;And me!&lt;/p&gt;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&lt;/html&gt;  </a:t>
            </a:r>
          </a:p>
          <a:p>
            <a:pPr marL="0" lvl="0" indent="0" algn="just" rtl="0">
              <a:spcBef>
                <a:spcPts val="0"/>
              </a:spcBef>
              <a:spcAft>
                <a:spcPts val="0"/>
              </a:spcAft>
            </a:pPr>
            <a:endParaRPr lang="en-IN" sz="1800" dirty="0">
              <a:solidFill>
                <a:schemeClr val="accent6"/>
              </a:solidFill>
              <a:latin typeface="Darker Grotesque "/>
            </a:endParaRPr>
          </a:p>
        </p:txBody>
      </p:sp>
      <p:pic>
        <p:nvPicPr>
          <p:cNvPr id="4" name="Picture 3">
            <a:extLst>
              <a:ext uri="{FF2B5EF4-FFF2-40B4-BE49-F238E27FC236}">
                <a16:creationId xmlns:a16="http://schemas.microsoft.com/office/drawing/2014/main" id="{74975EE4-43CF-0ACF-899F-16F473F8B721}"/>
              </a:ext>
            </a:extLst>
          </p:cNvPr>
          <p:cNvPicPr>
            <a:picLocks noChangeAspect="1"/>
          </p:cNvPicPr>
          <p:nvPr/>
        </p:nvPicPr>
        <p:blipFill>
          <a:blip r:embed="rId3"/>
          <a:stretch>
            <a:fillRect/>
          </a:stretch>
        </p:blipFill>
        <p:spPr>
          <a:xfrm>
            <a:off x="3755136" y="1818790"/>
            <a:ext cx="3132091" cy="1204064"/>
          </a:xfrm>
          <a:prstGeom prst="rect">
            <a:avLst/>
          </a:prstGeom>
        </p:spPr>
      </p:pic>
      <p:sp>
        <p:nvSpPr>
          <p:cNvPr id="5" name="TextBox 4">
            <a:extLst>
              <a:ext uri="{FF2B5EF4-FFF2-40B4-BE49-F238E27FC236}">
                <a16:creationId xmlns:a16="http://schemas.microsoft.com/office/drawing/2014/main" id="{6506BD5B-F183-E2DC-06D9-3F2B9CB0B4FF}"/>
              </a:ext>
            </a:extLst>
          </p:cNvPr>
          <p:cNvSpPr txBox="1"/>
          <p:nvPr/>
        </p:nvSpPr>
        <p:spPr>
          <a:xfrm>
            <a:off x="3755136" y="844771"/>
            <a:ext cx="4535424" cy="584775"/>
          </a:xfrm>
          <a:prstGeom prst="rect">
            <a:avLst/>
          </a:prstGeom>
          <a:noFill/>
        </p:spPr>
        <p:txBody>
          <a:bodyPr wrap="square" rtlCol="0">
            <a:spAutoFit/>
          </a:bodyPr>
          <a:lstStyle/>
          <a:p>
            <a:r>
              <a:rPr lang="en-US" sz="1600" b="0" i="0" dirty="0">
                <a:solidFill>
                  <a:srgbClr val="333333"/>
                </a:solidFill>
                <a:effectLst/>
                <a:latin typeface="Montserrat" panose="00000500000000000000" pitchFamily="2" charset="0"/>
              </a:rPr>
              <a:t>The element selector selects the HTML element by name.</a:t>
            </a:r>
            <a:endParaRPr lang="en-IN" sz="1600" dirty="0">
              <a:latin typeface="Montserrat" panose="00000500000000000000" pitchFamily="2" charset="0"/>
            </a:endParaRPr>
          </a:p>
        </p:txBody>
      </p:sp>
    </p:spTree>
    <p:extLst>
      <p:ext uri="{BB962C8B-B14F-4D97-AF65-F5344CB8AC3E}">
        <p14:creationId xmlns:p14="http://schemas.microsoft.com/office/powerpoint/2010/main" val="16591423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2.CSS ID Selector</a:t>
            </a:r>
            <a:endParaRPr sz="2800" dirty="0"/>
          </a:p>
        </p:txBody>
      </p:sp>
      <p:sp>
        <p:nvSpPr>
          <p:cNvPr id="846" name="Google Shape;846;p51"/>
          <p:cNvSpPr txBox="1">
            <a:spLocks noGrp="1"/>
          </p:cNvSpPr>
          <p:nvPr>
            <p:ph type="subTitle" idx="1"/>
          </p:nvPr>
        </p:nvSpPr>
        <p:spPr>
          <a:xfrm>
            <a:off x="609264" y="2193798"/>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800" dirty="0">
                <a:solidFill>
                  <a:schemeClr val="accent6"/>
                </a:solidFill>
                <a:latin typeface="Darker Grotesque "/>
              </a:rPr>
              <a:t>&lt;!DOCTYPE html&gt;</a:t>
            </a:r>
          </a:p>
          <a:p>
            <a:pPr marL="0" lvl="0" indent="0" algn="just" rtl="0">
              <a:spcBef>
                <a:spcPts val="0"/>
              </a:spcBef>
              <a:spcAft>
                <a:spcPts val="0"/>
              </a:spcAft>
            </a:pPr>
            <a:r>
              <a:rPr lang="en-IN" sz="1800" dirty="0">
                <a:solidFill>
                  <a:schemeClr val="accent6"/>
                </a:solidFill>
                <a:latin typeface="Darker Grotesque "/>
              </a:rPr>
              <a:t>&lt;html&gt;</a:t>
            </a:r>
          </a:p>
          <a:p>
            <a:pPr marL="0" lvl="0" indent="0" algn="just" rtl="0">
              <a:spcBef>
                <a:spcPts val="0"/>
              </a:spcBef>
              <a:spcAft>
                <a:spcPts val="0"/>
              </a:spcAft>
            </a:pPr>
            <a:r>
              <a:rPr lang="en-IN" sz="1800" dirty="0">
                <a:solidFill>
                  <a:schemeClr val="accent6"/>
                </a:solidFill>
                <a:latin typeface="Darker Grotesque "/>
              </a:rPr>
              <a:t>&lt;head&gt;</a:t>
            </a:r>
          </a:p>
          <a:p>
            <a:pPr marL="0" lvl="0" indent="0" algn="just" rtl="0">
              <a:spcBef>
                <a:spcPts val="0"/>
              </a:spcBef>
              <a:spcAft>
                <a:spcPts val="0"/>
              </a:spcAft>
            </a:pPr>
            <a:r>
              <a:rPr lang="en-IN" sz="1800" dirty="0">
                <a:solidFill>
                  <a:schemeClr val="accent6"/>
                </a:solidFill>
                <a:latin typeface="Darker Grotesque "/>
              </a:rPr>
              <a:t>&lt;style&gt;</a:t>
            </a:r>
          </a:p>
          <a:p>
            <a:pPr marL="0" lvl="0" indent="0" algn="just" rtl="0">
              <a:spcBef>
                <a:spcPts val="0"/>
              </a:spcBef>
              <a:spcAft>
                <a:spcPts val="0"/>
              </a:spcAft>
            </a:pPr>
            <a:r>
              <a:rPr lang="en-IN" sz="1800" dirty="0">
                <a:solidFill>
                  <a:schemeClr val="accent6"/>
                </a:solidFill>
                <a:latin typeface="Darker Grotesque "/>
              </a:rPr>
              <a:t>#para1 {</a:t>
            </a:r>
          </a:p>
          <a:p>
            <a:pPr marL="0" lvl="0" indent="0" algn="just" rtl="0">
              <a:spcBef>
                <a:spcPts val="0"/>
              </a:spcBef>
              <a:spcAft>
                <a:spcPts val="0"/>
              </a:spcAft>
            </a:pPr>
            <a:r>
              <a:rPr lang="en-IN" sz="1800" dirty="0">
                <a:solidFill>
                  <a:schemeClr val="accent6"/>
                </a:solidFill>
                <a:latin typeface="Darker Grotesque "/>
              </a:rPr>
              <a:t>    text-align: </a:t>
            </a:r>
            <a:r>
              <a:rPr lang="en-IN" sz="1800" dirty="0" err="1">
                <a:solidFill>
                  <a:schemeClr val="accent6"/>
                </a:solidFill>
                <a:latin typeface="Darker Grotesque "/>
              </a:rPr>
              <a:t>center</a:t>
            </a:r>
            <a:r>
              <a:rPr lang="en-IN" sz="1800" dirty="0">
                <a:solidFill>
                  <a:schemeClr val="accent6"/>
                </a:solidFill>
                <a:latin typeface="Darker Grotesque "/>
              </a:rPr>
              <a:t>;</a:t>
            </a:r>
          </a:p>
          <a:p>
            <a:pPr marL="0" lvl="0" indent="0" algn="just" rtl="0">
              <a:spcBef>
                <a:spcPts val="0"/>
              </a:spcBef>
              <a:spcAft>
                <a:spcPts val="0"/>
              </a:spcAft>
            </a:pPr>
            <a:r>
              <a:rPr lang="en-IN" sz="1800" dirty="0">
                <a:solidFill>
                  <a:schemeClr val="accent6"/>
                </a:solidFill>
                <a:latin typeface="Darker Grotesque "/>
              </a:rPr>
              <a:t>    </a:t>
            </a:r>
            <a:r>
              <a:rPr lang="en-IN" sz="1800" dirty="0" err="1">
                <a:solidFill>
                  <a:schemeClr val="accent6"/>
                </a:solidFill>
                <a:latin typeface="Darker Grotesque "/>
              </a:rPr>
              <a:t>color</a:t>
            </a:r>
            <a:r>
              <a:rPr lang="en-IN" sz="1800" dirty="0">
                <a:solidFill>
                  <a:schemeClr val="accent6"/>
                </a:solidFill>
                <a:latin typeface="Darker Grotesque "/>
              </a:rPr>
              <a:t>: blue;</a:t>
            </a:r>
          </a:p>
          <a:p>
            <a:pPr marL="0" lvl="0" indent="0" algn="just" rtl="0">
              <a:spcBef>
                <a:spcPts val="0"/>
              </a:spcBef>
              <a:spcAft>
                <a:spcPts val="0"/>
              </a:spcAft>
            </a:pPr>
            <a:r>
              <a:rPr lang="en-IN" sz="1800" dirty="0">
                <a:solidFill>
                  <a:schemeClr val="accent6"/>
                </a:solidFill>
                <a:latin typeface="Darker Grotesque "/>
              </a:rPr>
              <a:t>}</a:t>
            </a:r>
          </a:p>
          <a:p>
            <a:pPr marL="0" lvl="0" indent="0" algn="just" rtl="0">
              <a:spcBef>
                <a:spcPts val="0"/>
              </a:spcBef>
              <a:spcAft>
                <a:spcPts val="0"/>
              </a:spcAft>
            </a:pPr>
            <a:r>
              <a:rPr lang="en-IN" sz="1800" dirty="0">
                <a:solidFill>
                  <a:schemeClr val="accent6"/>
                </a:solidFill>
                <a:latin typeface="Darker Grotesque "/>
              </a:rPr>
              <a:t>&lt;/style&gt;</a:t>
            </a:r>
          </a:p>
          <a:p>
            <a:pPr marL="0" lvl="0" indent="0" algn="just" rtl="0">
              <a:spcBef>
                <a:spcPts val="0"/>
              </a:spcBef>
              <a:spcAft>
                <a:spcPts val="0"/>
              </a:spcAft>
            </a:pPr>
            <a:r>
              <a:rPr lang="en-IN" sz="1800" dirty="0">
                <a:solidFill>
                  <a:schemeClr val="accent6"/>
                </a:solidFill>
                <a:latin typeface="Darker Grotesque "/>
              </a:rPr>
              <a:t>&lt;/head&gt;</a:t>
            </a:r>
          </a:p>
          <a:p>
            <a:pPr marL="0" lvl="0" indent="0" algn="just" rtl="0">
              <a:spcBef>
                <a:spcPts val="0"/>
              </a:spcBef>
              <a:spcAft>
                <a:spcPts val="0"/>
              </a:spcAft>
            </a:pPr>
            <a:r>
              <a:rPr lang="en-IN" sz="1800" dirty="0">
                <a:solidFill>
                  <a:schemeClr val="accent6"/>
                </a:solidFill>
                <a:latin typeface="Darker Grotesque "/>
              </a:rPr>
              <a:t>&lt;body&gt;</a:t>
            </a:r>
          </a:p>
          <a:p>
            <a:pPr marL="0" lvl="0" indent="0" algn="just" rtl="0">
              <a:spcBef>
                <a:spcPts val="0"/>
              </a:spcBef>
              <a:spcAft>
                <a:spcPts val="0"/>
              </a:spcAft>
            </a:pPr>
            <a:r>
              <a:rPr lang="en-IN" sz="1800" dirty="0">
                <a:solidFill>
                  <a:schemeClr val="accent6"/>
                </a:solidFill>
                <a:latin typeface="Darker Grotesque "/>
              </a:rPr>
              <a:t>&lt;p id="para1"&gt;Hello Sanjil&lt;/p&gt;</a:t>
            </a:r>
          </a:p>
          <a:p>
            <a:pPr marL="0" lvl="0" indent="0" algn="just" rtl="0">
              <a:spcBef>
                <a:spcPts val="0"/>
              </a:spcBef>
              <a:spcAft>
                <a:spcPts val="0"/>
              </a:spcAft>
            </a:pPr>
            <a:r>
              <a:rPr lang="en-IN" sz="1800" dirty="0">
                <a:solidFill>
                  <a:schemeClr val="accent6"/>
                </a:solidFill>
                <a:latin typeface="Darker Grotesque "/>
              </a:rPr>
              <a:t>&lt;p&gt;This paragraph will not be affected.&lt;/p&gt;</a:t>
            </a:r>
          </a:p>
          <a:p>
            <a:pPr marL="0" lvl="0" indent="0" algn="just" rtl="0">
              <a:spcBef>
                <a:spcPts val="0"/>
              </a:spcBef>
              <a:spcAft>
                <a:spcPts val="0"/>
              </a:spcAft>
            </a:pPr>
            <a:r>
              <a:rPr lang="en-IN" sz="1800" dirty="0">
                <a:solidFill>
                  <a:schemeClr val="accent6"/>
                </a:solidFill>
                <a:latin typeface="Darker Grotesque "/>
              </a:rPr>
              <a:t>&lt;/body&gt;</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endParaRPr lang="en-IN" sz="1800" dirty="0">
              <a:solidFill>
                <a:schemeClr val="accent6"/>
              </a:solidFill>
              <a:latin typeface="Darker Grotesque "/>
            </a:endParaRPr>
          </a:p>
        </p:txBody>
      </p:sp>
      <p:pic>
        <p:nvPicPr>
          <p:cNvPr id="3" name="Picture 2">
            <a:extLst>
              <a:ext uri="{FF2B5EF4-FFF2-40B4-BE49-F238E27FC236}">
                <a16:creationId xmlns:a16="http://schemas.microsoft.com/office/drawing/2014/main" id="{4C9A85C4-5423-9FDE-212D-5ED31BFC1949}"/>
              </a:ext>
            </a:extLst>
          </p:cNvPr>
          <p:cNvPicPr>
            <a:picLocks noChangeAspect="1"/>
          </p:cNvPicPr>
          <p:nvPr/>
        </p:nvPicPr>
        <p:blipFill>
          <a:blip r:embed="rId3"/>
          <a:stretch>
            <a:fillRect/>
          </a:stretch>
        </p:blipFill>
        <p:spPr>
          <a:xfrm>
            <a:off x="4814202" y="3213918"/>
            <a:ext cx="2636748" cy="891617"/>
          </a:xfrm>
          <a:prstGeom prst="rect">
            <a:avLst/>
          </a:prstGeom>
        </p:spPr>
      </p:pic>
      <p:sp>
        <p:nvSpPr>
          <p:cNvPr id="5" name="TextBox 4">
            <a:extLst>
              <a:ext uri="{FF2B5EF4-FFF2-40B4-BE49-F238E27FC236}">
                <a16:creationId xmlns:a16="http://schemas.microsoft.com/office/drawing/2014/main" id="{4E540186-A3D0-598A-F5FE-2C13A3EE6D3C}"/>
              </a:ext>
            </a:extLst>
          </p:cNvPr>
          <p:cNvSpPr txBox="1"/>
          <p:nvPr/>
        </p:nvSpPr>
        <p:spPr>
          <a:xfrm>
            <a:off x="4572000" y="784141"/>
            <a:ext cx="3714102" cy="2062103"/>
          </a:xfrm>
          <a:prstGeom prst="rect">
            <a:avLst/>
          </a:prstGeom>
          <a:noFill/>
        </p:spPr>
        <p:txBody>
          <a:bodyPr wrap="square" rtlCol="0">
            <a:spAutoFit/>
          </a:bodyPr>
          <a:lstStyle/>
          <a:p>
            <a:pPr algn="just"/>
            <a:r>
              <a:rPr lang="en-US" sz="1600" b="0" i="0" dirty="0">
                <a:solidFill>
                  <a:srgbClr val="333333"/>
                </a:solidFill>
                <a:effectLst/>
                <a:latin typeface="Montserrat" panose="00000500000000000000" pitchFamily="2" charset="0"/>
              </a:rPr>
              <a:t>The id selector selects the id attribute of an HTML element to select a specific element. An id is always unique within the page so it is chosen to select a single, unique element. It is written with the hash character (#), followed by the id of the element.</a:t>
            </a:r>
            <a:endParaRPr lang="en-IN" sz="1600" dirty="0">
              <a:latin typeface="Montserrat" panose="00000500000000000000" pitchFamily="2" charset="0"/>
            </a:endParaRPr>
          </a:p>
        </p:txBody>
      </p:sp>
    </p:spTree>
    <p:extLst>
      <p:ext uri="{BB962C8B-B14F-4D97-AF65-F5344CB8AC3E}">
        <p14:creationId xmlns:p14="http://schemas.microsoft.com/office/powerpoint/2010/main" val="39846230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3.CSS Class Selector</a:t>
            </a:r>
            <a:endParaRPr sz="2800" dirty="0"/>
          </a:p>
        </p:txBody>
      </p:sp>
      <p:sp>
        <p:nvSpPr>
          <p:cNvPr id="846" name="Google Shape;846;p51"/>
          <p:cNvSpPr txBox="1">
            <a:spLocks noGrp="1"/>
          </p:cNvSpPr>
          <p:nvPr>
            <p:ph type="subTitle" idx="1"/>
          </p:nvPr>
        </p:nvSpPr>
        <p:spPr>
          <a:xfrm>
            <a:off x="609264" y="2439546"/>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&lt;!DOCTYPE html&gt;</a:t>
            </a:r>
          </a:p>
          <a:p>
            <a:pPr marL="0" lvl="0" indent="0" algn="just" rtl="0">
              <a:spcBef>
                <a:spcPts val="0"/>
              </a:spcBef>
              <a:spcAft>
                <a:spcPts val="0"/>
              </a:spcAft>
            </a:pPr>
            <a:r>
              <a:rPr lang="en-US" sz="1800" dirty="0">
                <a:solidFill>
                  <a:schemeClr val="accent6"/>
                </a:solidFill>
                <a:latin typeface="Darker Grotesque "/>
              </a:rPr>
              <a:t>&lt;html&gt;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.center {</a:t>
            </a:r>
          </a:p>
          <a:p>
            <a:pPr marL="0" lvl="0" indent="0" algn="just" rtl="0">
              <a:spcBef>
                <a:spcPts val="0"/>
              </a:spcBef>
              <a:spcAft>
                <a:spcPts val="0"/>
              </a:spcAft>
            </a:pPr>
            <a:r>
              <a:rPr lang="en-US" sz="1800" dirty="0">
                <a:solidFill>
                  <a:schemeClr val="accent6"/>
                </a:solidFill>
                <a:latin typeface="Darker Grotesque "/>
              </a:rPr>
              <a:t>    text-align: center;</a:t>
            </a:r>
          </a:p>
          <a:p>
            <a:pPr marL="0" lvl="0" indent="0" algn="just" rtl="0">
              <a:spcBef>
                <a:spcPts val="0"/>
              </a:spcBef>
              <a:spcAft>
                <a:spcPts val="0"/>
              </a:spcAft>
            </a:pPr>
            <a:r>
              <a:rPr lang="en-US" sz="1800" dirty="0">
                <a:solidFill>
                  <a:schemeClr val="accent6"/>
                </a:solidFill>
                <a:latin typeface="Darker Grotesque "/>
              </a:rPr>
              <a:t>    color: blue;</a:t>
            </a:r>
          </a:p>
          <a:p>
            <a:pPr marL="0" lvl="0" indent="0" algn="just" rtl="0">
              <a:spcBef>
                <a:spcPts val="0"/>
              </a:spcBef>
              <a:spcAft>
                <a:spcPts val="0"/>
              </a:spcAft>
            </a:pPr>
            <a:r>
              <a:rPr lang="en-US" sz="1800" dirty="0">
                <a:solidFill>
                  <a:schemeClr val="accent6"/>
                </a:solidFill>
                <a:latin typeface="Darker Grotesque "/>
              </a:rPr>
              <a: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&lt;h1 class="center"&gt;This heading is blue and center-aligned.&lt;/h1&gt;</a:t>
            </a:r>
          </a:p>
          <a:p>
            <a:pPr marL="0" lvl="0" indent="0" algn="just" rtl="0">
              <a:spcBef>
                <a:spcPts val="0"/>
              </a:spcBef>
              <a:spcAft>
                <a:spcPts val="0"/>
              </a:spcAft>
            </a:pPr>
            <a:r>
              <a:rPr lang="en-US" sz="1800" dirty="0">
                <a:solidFill>
                  <a:schemeClr val="accent6"/>
                </a:solidFill>
                <a:latin typeface="Darker Grotesque "/>
              </a:rPr>
              <a:t>&lt;p class="center"&gt;This paragraph is blue and center-aligned.&lt;/p&gt; </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&lt;/html&gt;</a:t>
            </a:r>
          </a:p>
          <a:p>
            <a:pPr marL="0" lvl="0" indent="0" algn="just" rtl="0">
              <a:spcBef>
                <a:spcPts val="0"/>
              </a:spcBef>
              <a:spcAft>
                <a:spcPts val="0"/>
              </a:spcAft>
            </a:pPr>
            <a:endParaRPr lang="en-US" sz="1800" dirty="0">
              <a:solidFill>
                <a:schemeClr val="accent6"/>
              </a:solidFill>
              <a:latin typeface="Darker Grotesque "/>
            </a:endParaRPr>
          </a:p>
          <a:p>
            <a:pPr marL="0" lvl="0" indent="0" algn="just" rtl="0">
              <a:spcBef>
                <a:spcPts val="0"/>
              </a:spcBef>
              <a:spcAft>
                <a:spcPts val="0"/>
              </a:spcAft>
            </a:pPr>
            <a:r>
              <a:rPr lang="en-US"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4572000" y="784141"/>
            <a:ext cx="3714102" cy="1754326"/>
          </a:xfrm>
          <a:prstGeom prst="rect">
            <a:avLst/>
          </a:prstGeom>
          <a:noFill/>
        </p:spPr>
        <p:txBody>
          <a:bodyPr wrap="square" rtlCol="0">
            <a:spAutoFit/>
          </a:bodyPr>
          <a:lstStyle/>
          <a:p>
            <a:pPr algn="just"/>
            <a:r>
              <a:rPr lang="en-US" sz="1800" b="0" i="0" dirty="0">
                <a:solidFill>
                  <a:srgbClr val="333333"/>
                </a:solidFill>
                <a:effectLst/>
                <a:latin typeface="Montserrat" panose="00000500000000000000" pitchFamily="2" charset="0"/>
              </a:rPr>
              <a:t>The class selector selects HTML elements with a specific class attribute. It is used with a period character . (full stop symbol) followed by the class name.</a:t>
            </a:r>
            <a:endParaRPr lang="en-IN" dirty="0">
              <a:latin typeface="Montserrat" panose="00000500000000000000" pitchFamily="2" charset="0"/>
            </a:endParaRPr>
          </a:p>
        </p:txBody>
      </p:sp>
      <p:pic>
        <p:nvPicPr>
          <p:cNvPr id="4" name="Picture 3">
            <a:extLst>
              <a:ext uri="{FF2B5EF4-FFF2-40B4-BE49-F238E27FC236}">
                <a16:creationId xmlns:a16="http://schemas.microsoft.com/office/drawing/2014/main" id="{118B293E-C929-5004-6CE4-A70E85390329}"/>
              </a:ext>
            </a:extLst>
          </p:cNvPr>
          <p:cNvPicPr>
            <a:picLocks noChangeAspect="1"/>
          </p:cNvPicPr>
          <p:nvPr/>
        </p:nvPicPr>
        <p:blipFill>
          <a:blip r:embed="rId3"/>
          <a:stretch>
            <a:fillRect/>
          </a:stretch>
        </p:blipFill>
        <p:spPr>
          <a:xfrm>
            <a:off x="6188822" y="2911541"/>
            <a:ext cx="2491882" cy="1077884"/>
          </a:xfrm>
          <a:prstGeom prst="rect">
            <a:avLst/>
          </a:prstGeom>
        </p:spPr>
      </p:pic>
    </p:spTree>
    <p:extLst>
      <p:ext uri="{BB962C8B-B14F-4D97-AF65-F5344CB8AC3E}">
        <p14:creationId xmlns:p14="http://schemas.microsoft.com/office/powerpoint/2010/main" val="28221617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4.CSS Universal Selector</a:t>
            </a:r>
            <a:endParaRPr sz="2800" dirty="0"/>
          </a:p>
        </p:txBody>
      </p:sp>
      <p:sp>
        <p:nvSpPr>
          <p:cNvPr id="846" name="Google Shape;846;p51"/>
          <p:cNvSpPr txBox="1">
            <a:spLocks noGrp="1"/>
          </p:cNvSpPr>
          <p:nvPr>
            <p:ph type="subTitle" idx="1"/>
          </p:nvPr>
        </p:nvSpPr>
        <p:spPr>
          <a:xfrm>
            <a:off x="341376" y="2583180"/>
            <a:ext cx="8204880" cy="94983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dirty="0">
                <a:solidFill>
                  <a:schemeClr val="accent6"/>
                </a:solidFill>
                <a:latin typeface="Darker Grotesque "/>
              </a:rPr>
              <a:t>&lt;!DOCTYPE html&gt;</a:t>
            </a:r>
          </a:p>
          <a:p>
            <a:pPr marL="0" lvl="0" indent="0" algn="just" rtl="0">
              <a:spcBef>
                <a:spcPts val="0"/>
              </a:spcBef>
              <a:spcAft>
                <a:spcPts val="0"/>
              </a:spcAft>
            </a:pPr>
            <a:r>
              <a:rPr lang="en-US" dirty="0">
                <a:solidFill>
                  <a:schemeClr val="accent6"/>
                </a:solidFill>
                <a:latin typeface="Darker Grotesque "/>
              </a:rPr>
              <a:t>&lt;html&gt;</a:t>
            </a:r>
          </a:p>
          <a:p>
            <a:pPr marL="0" lvl="0" indent="0" algn="just" rtl="0">
              <a:spcBef>
                <a:spcPts val="0"/>
              </a:spcBef>
              <a:spcAft>
                <a:spcPts val="0"/>
              </a:spcAft>
            </a:pPr>
            <a:r>
              <a:rPr lang="en-US" dirty="0">
                <a:solidFill>
                  <a:schemeClr val="accent6"/>
                </a:solidFill>
                <a:latin typeface="Darker Grotesque "/>
              </a:rPr>
              <a:t>&lt;head&gt;</a:t>
            </a:r>
          </a:p>
          <a:p>
            <a:pPr marL="0" lvl="0" indent="0" algn="just" rtl="0">
              <a:spcBef>
                <a:spcPts val="0"/>
              </a:spcBef>
              <a:spcAft>
                <a:spcPts val="0"/>
              </a:spcAft>
            </a:pPr>
            <a:r>
              <a:rPr lang="en-US" dirty="0">
                <a:solidFill>
                  <a:schemeClr val="accent6"/>
                </a:solidFill>
                <a:latin typeface="Darker Grotesque "/>
              </a:rPr>
              <a:t>&lt;style&gt;</a:t>
            </a:r>
          </a:p>
          <a:p>
            <a:pPr marL="0" lvl="0" indent="0" algn="just" rtl="0">
              <a:spcBef>
                <a:spcPts val="0"/>
              </a:spcBef>
              <a:spcAft>
                <a:spcPts val="0"/>
              </a:spcAft>
            </a:pPr>
            <a:r>
              <a:rPr lang="en-US" dirty="0">
                <a:solidFill>
                  <a:schemeClr val="accent6"/>
                </a:solidFill>
                <a:latin typeface="Darker Grotesque "/>
              </a:rPr>
              <a:t>* {</a:t>
            </a:r>
          </a:p>
          <a:p>
            <a:pPr marL="0" lvl="0" indent="0" algn="just" rtl="0">
              <a:spcBef>
                <a:spcPts val="0"/>
              </a:spcBef>
              <a:spcAft>
                <a:spcPts val="0"/>
              </a:spcAft>
            </a:pPr>
            <a:r>
              <a:rPr lang="en-US" dirty="0">
                <a:solidFill>
                  <a:schemeClr val="accent6"/>
                </a:solidFill>
                <a:latin typeface="Darker Grotesque "/>
              </a:rPr>
              <a:t>   color: green;</a:t>
            </a:r>
          </a:p>
          <a:p>
            <a:pPr marL="0" lvl="0" indent="0" algn="just" rtl="0">
              <a:spcBef>
                <a:spcPts val="0"/>
              </a:spcBef>
              <a:spcAft>
                <a:spcPts val="0"/>
              </a:spcAft>
            </a:pPr>
            <a:r>
              <a:rPr lang="en-US" dirty="0">
                <a:solidFill>
                  <a:schemeClr val="accent6"/>
                </a:solidFill>
                <a:latin typeface="Darker Grotesque "/>
              </a:rPr>
              <a:t>   font-size: 20px;</a:t>
            </a:r>
          </a:p>
          <a:p>
            <a:pPr marL="0" lvl="0" indent="0" algn="just" rtl="0">
              <a:spcBef>
                <a:spcPts val="0"/>
              </a:spcBef>
              <a:spcAft>
                <a:spcPts val="0"/>
              </a:spcAft>
            </a:pPr>
            <a:r>
              <a:rPr lang="en-US" dirty="0">
                <a:solidFill>
                  <a:schemeClr val="accent6"/>
                </a:solidFill>
                <a:latin typeface="Darker Grotesque "/>
              </a:rPr>
              <a:t>} </a:t>
            </a:r>
          </a:p>
          <a:p>
            <a:pPr marL="0" lvl="0" indent="0" algn="just" rtl="0">
              <a:spcBef>
                <a:spcPts val="0"/>
              </a:spcBef>
              <a:spcAft>
                <a:spcPts val="0"/>
              </a:spcAft>
            </a:pPr>
            <a:r>
              <a:rPr lang="en-US" dirty="0">
                <a:solidFill>
                  <a:schemeClr val="accent6"/>
                </a:solidFill>
                <a:latin typeface="Darker Grotesque "/>
              </a:rPr>
              <a:t>&lt;/style&gt;</a:t>
            </a:r>
          </a:p>
          <a:p>
            <a:pPr marL="0" lvl="0" indent="0" algn="just" rtl="0">
              <a:spcBef>
                <a:spcPts val="0"/>
              </a:spcBef>
              <a:spcAft>
                <a:spcPts val="0"/>
              </a:spcAft>
            </a:pPr>
            <a:r>
              <a:rPr lang="en-US" dirty="0">
                <a:solidFill>
                  <a:schemeClr val="accent6"/>
                </a:solidFill>
                <a:latin typeface="Darker Grotesque "/>
              </a:rPr>
              <a:t>&lt;/head&gt;</a:t>
            </a:r>
          </a:p>
          <a:p>
            <a:pPr marL="0" lvl="0" indent="0" algn="just" rtl="0">
              <a:spcBef>
                <a:spcPts val="0"/>
              </a:spcBef>
              <a:spcAft>
                <a:spcPts val="0"/>
              </a:spcAft>
            </a:pPr>
            <a:r>
              <a:rPr lang="en-US" dirty="0">
                <a:solidFill>
                  <a:schemeClr val="accent6"/>
                </a:solidFill>
                <a:latin typeface="Darker Grotesque "/>
              </a:rPr>
              <a:t>&lt;body&gt;</a:t>
            </a:r>
          </a:p>
          <a:p>
            <a:pPr marL="0" lvl="0" indent="0" algn="just" rtl="0">
              <a:spcBef>
                <a:spcPts val="0"/>
              </a:spcBef>
              <a:spcAft>
                <a:spcPts val="0"/>
              </a:spcAft>
            </a:pPr>
            <a:r>
              <a:rPr lang="en-US" dirty="0">
                <a:solidFill>
                  <a:schemeClr val="accent6"/>
                </a:solidFill>
                <a:latin typeface="Darker Grotesque "/>
              </a:rPr>
              <a:t>&lt;h2&gt;This is heading&lt;/h2&gt;</a:t>
            </a:r>
          </a:p>
          <a:p>
            <a:pPr marL="0" lvl="0" indent="0" algn="just" rtl="0">
              <a:spcBef>
                <a:spcPts val="0"/>
              </a:spcBef>
              <a:spcAft>
                <a:spcPts val="0"/>
              </a:spcAft>
            </a:pPr>
            <a:r>
              <a:rPr lang="en-US" dirty="0">
                <a:solidFill>
                  <a:schemeClr val="accent6"/>
                </a:solidFill>
                <a:latin typeface="Darker Grotesque "/>
              </a:rPr>
              <a:t>&lt;p&gt;This style will be applied on every paragraph.&lt;/p&gt;</a:t>
            </a:r>
          </a:p>
          <a:p>
            <a:pPr marL="0" lvl="0" indent="0" algn="just" rtl="0">
              <a:spcBef>
                <a:spcPts val="0"/>
              </a:spcBef>
              <a:spcAft>
                <a:spcPts val="0"/>
              </a:spcAft>
            </a:pPr>
            <a:r>
              <a:rPr lang="en-US" dirty="0">
                <a:solidFill>
                  <a:schemeClr val="accent6"/>
                </a:solidFill>
                <a:latin typeface="Darker Grotesque "/>
              </a:rPr>
              <a:t>&lt;p id="para1"&gt;Me too!&lt;/p&gt;</a:t>
            </a:r>
          </a:p>
          <a:p>
            <a:pPr marL="0" lvl="0" indent="0" algn="just" rtl="0">
              <a:spcBef>
                <a:spcPts val="0"/>
              </a:spcBef>
              <a:spcAft>
                <a:spcPts val="0"/>
              </a:spcAft>
            </a:pPr>
            <a:r>
              <a:rPr lang="en-US" dirty="0">
                <a:solidFill>
                  <a:schemeClr val="accent6"/>
                </a:solidFill>
                <a:latin typeface="Darker Grotesque "/>
              </a:rPr>
              <a:t>&lt;p&gt;And me!&lt;/p&gt;</a:t>
            </a:r>
          </a:p>
          <a:p>
            <a:pPr marL="0" lvl="0" indent="0" algn="just" rtl="0">
              <a:spcBef>
                <a:spcPts val="0"/>
              </a:spcBef>
              <a:spcAft>
                <a:spcPts val="0"/>
              </a:spcAft>
            </a:pPr>
            <a:r>
              <a:rPr lang="en-US" dirty="0">
                <a:solidFill>
                  <a:schemeClr val="accent6"/>
                </a:solidFill>
                <a:latin typeface="Darker Grotesque "/>
              </a:rPr>
              <a:t>&lt;/body&gt;</a:t>
            </a:r>
          </a:p>
          <a:p>
            <a:pPr marL="0" lvl="0" indent="0" algn="just" rtl="0">
              <a:spcBef>
                <a:spcPts val="0"/>
              </a:spcBef>
              <a:spcAft>
                <a:spcPts val="0"/>
              </a:spcAft>
            </a:pPr>
            <a:r>
              <a:rPr lang="en-US" dirty="0">
                <a:solidFill>
                  <a:schemeClr val="accent6"/>
                </a:solidFill>
                <a:latin typeface="Darker Grotesque "/>
              </a:rPr>
              <a:t>&lt;/html&gt;  </a:t>
            </a:r>
          </a:p>
          <a:p>
            <a:pPr marL="0" lvl="0" indent="0" algn="just" rtl="0">
              <a:spcBef>
                <a:spcPts val="0"/>
              </a:spcBef>
              <a:spcAft>
                <a:spcPts val="0"/>
              </a:spcAft>
            </a:pPr>
            <a:endParaRPr lang="en-US" dirty="0">
              <a:solidFill>
                <a:schemeClr val="accent6"/>
              </a:solidFill>
              <a:latin typeface="Darker Grotesque "/>
            </a:endParaRPr>
          </a:p>
          <a:p>
            <a:pPr marL="0" lvl="0" indent="0" algn="just" rtl="0">
              <a:spcBef>
                <a:spcPts val="0"/>
              </a:spcBef>
              <a:spcAft>
                <a:spcPts val="0"/>
              </a:spcAft>
            </a:pPr>
            <a:r>
              <a:rPr lang="en-US" dirty="0">
                <a:solidFill>
                  <a:schemeClr val="accent6"/>
                </a:solidFill>
                <a:latin typeface="Darker Grotesque "/>
              </a:rPr>
              <a:t> </a:t>
            </a:r>
          </a:p>
          <a:p>
            <a:pPr marL="0" lvl="0" indent="0" algn="just" rtl="0">
              <a:spcBef>
                <a:spcPts val="0"/>
              </a:spcBef>
              <a:spcAft>
                <a:spcPts val="0"/>
              </a:spcAft>
            </a:pPr>
            <a:endParaRPr lang="en-IN"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4572000" y="784141"/>
            <a:ext cx="3714102" cy="1200329"/>
          </a:xfrm>
          <a:prstGeom prst="rect">
            <a:avLst/>
          </a:prstGeom>
          <a:noFill/>
        </p:spPr>
        <p:txBody>
          <a:bodyPr wrap="square" rtlCol="0">
            <a:spAutoFit/>
          </a:bodyPr>
          <a:lstStyle/>
          <a:p>
            <a:pPr algn="just"/>
            <a:r>
              <a:rPr lang="en-US" sz="1800" b="0" i="0" dirty="0">
                <a:solidFill>
                  <a:srgbClr val="333333"/>
                </a:solidFill>
                <a:effectLst/>
                <a:latin typeface="Montserrat" panose="00000500000000000000" pitchFamily="2" charset="0"/>
              </a:rPr>
              <a:t>The universal selector is used as a wildcard character. It selects all the elements on the pages.</a:t>
            </a:r>
            <a:endParaRPr lang="en-IN" sz="1800" dirty="0">
              <a:latin typeface="Montserrat" panose="00000500000000000000" pitchFamily="2" charset="0"/>
            </a:endParaRPr>
          </a:p>
        </p:txBody>
      </p:sp>
      <p:pic>
        <p:nvPicPr>
          <p:cNvPr id="7" name="Picture 6">
            <a:extLst>
              <a:ext uri="{FF2B5EF4-FFF2-40B4-BE49-F238E27FC236}">
                <a16:creationId xmlns:a16="http://schemas.microsoft.com/office/drawing/2014/main" id="{E87607B1-6494-A65A-239F-D2B3EF41EFA5}"/>
              </a:ext>
            </a:extLst>
          </p:cNvPr>
          <p:cNvPicPr>
            <a:picLocks noChangeAspect="1"/>
          </p:cNvPicPr>
          <p:nvPr/>
        </p:nvPicPr>
        <p:blipFill>
          <a:blip r:embed="rId3"/>
          <a:stretch>
            <a:fillRect/>
          </a:stretch>
        </p:blipFill>
        <p:spPr>
          <a:xfrm>
            <a:off x="5260700" y="2118811"/>
            <a:ext cx="3025402" cy="2080440"/>
          </a:xfrm>
          <a:prstGeom prst="rect">
            <a:avLst/>
          </a:prstGeom>
        </p:spPr>
      </p:pic>
    </p:spTree>
    <p:extLst>
      <p:ext uri="{BB962C8B-B14F-4D97-AF65-F5344CB8AC3E}">
        <p14:creationId xmlns:p14="http://schemas.microsoft.com/office/powerpoint/2010/main" val="1708471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5.CSS Group Selector</a:t>
            </a:r>
            <a:endParaRPr sz="2800" dirty="0"/>
          </a:p>
        </p:txBody>
      </p:sp>
      <p:sp>
        <p:nvSpPr>
          <p:cNvPr id="846" name="Google Shape;846;p51"/>
          <p:cNvSpPr txBox="1">
            <a:spLocks noGrp="1"/>
          </p:cNvSpPr>
          <p:nvPr>
            <p:ph type="subTitle" idx="1"/>
          </p:nvPr>
        </p:nvSpPr>
        <p:spPr>
          <a:xfrm>
            <a:off x="341376" y="2583180"/>
            <a:ext cx="8204880" cy="94983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dirty="0">
                <a:solidFill>
                  <a:schemeClr val="accent6"/>
                </a:solidFill>
                <a:latin typeface="Darker Grotesque "/>
              </a:rPr>
              <a:t>&lt;!DOCTYPE html&gt;</a:t>
            </a:r>
          </a:p>
          <a:p>
            <a:pPr marL="0" lvl="0" indent="0" algn="just" rtl="0">
              <a:spcBef>
                <a:spcPts val="0"/>
              </a:spcBef>
              <a:spcAft>
                <a:spcPts val="0"/>
              </a:spcAft>
            </a:pPr>
            <a:r>
              <a:rPr lang="en-IN" dirty="0">
                <a:solidFill>
                  <a:schemeClr val="accent6"/>
                </a:solidFill>
                <a:latin typeface="Darker Grotesque "/>
              </a:rPr>
              <a:t>&lt;html&gt;</a:t>
            </a:r>
          </a:p>
          <a:p>
            <a:pPr marL="0" lvl="0" indent="0" algn="just" rtl="0">
              <a:spcBef>
                <a:spcPts val="0"/>
              </a:spcBef>
              <a:spcAft>
                <a:spcPts val="0"/>
              </a:spcAft>
            </a:pPr>
            <a:r>
              <a:rPr lang="en-IN" dirty="0">
                <a:solidFill>
                  <a:schemeClr val="accent6"/>
                </a:solidFill>
                <a:latin typeface="Darker Grotesque "/>
              </a:rPr>
              <a:t>&lt;head&gt;</a:t>
            </a:r>
          </a:p>
          <a:p>
            <a:pPr marL="0" lvl="0" indent="0" algn="just" rtl="0">
              <a:spcBef>
                <a:spcPts val="0"/>
              </a:spcBef>
              <a:spcAft>
                <a:spcPts val="0"/>
              </a:spcAft>
            </a:pPr>
            <a:r>
              <a:rPr lang="en-IN" dirty="0">
                <a:solidFill>
                  <a:schemeClr val="accent6"/>
                </a:solidFill>
                <a:latin typeface="Darker Grotesque "/>
              </a:rPr>
              <a:t>&lt;style&gt;</a:t>
            </a:r>
          </a:p>
          <a:p>
            <a:pPr marL="0" lvl="0" indent="0" algn="just" rtl="0">
              <a:spcBef>
                <a:spcPts val="0"/>
              </a:spcBef>
              <a:spcAft>
                <a:spcPts val="0"/>
              </a:spcAft>
            </a:pPr>
            <a:r>
              <a:rPr lang="en-IN" dirty="0">
                <a:solidFill>
                  <a:schemeClr val="accent6"/>
                </a:solidFill>
                <a:latin typeface="Darker Grotesque "/>
              </a:rPr>
              <a:t>h1, h2, p {</a:t>
            </a:r>
          </a:p>
          <a:p>
            <a:pPr marL="0" lvl="0" indent="0" algn="just" rtl="0">
              <a:spcBef>
                <a:spcPts val="0"/>
              </a:spcBef>
              <a:spcAft>
                <a:spcPts val="0"/>
              </a:spcAft>
            </a:pPr>
            <a:r>
              <a:rPr lang="en-IN" dirty="0">
                <a:solidFill>
                  <a:schemeClr val="accent6"/>
                </a:solidFill>
                <a:latin typeface="Darker Grotesque "/>
              </a:rPr>
              <a:t>    text-align: </a:t>
            </a:r>
            <a:r>
              <a:rPr lang="en-IN" dirty="0" err="1">
                <a:solidFill>
                  <a:schemeClr val="accent6"/>
                </a:solidFill>
                <a:latin typeface="Darker Grotesque "/>
              </a:rPr>
              <a:t>center</a:t>
            </a:r>
            <a:r>
              <a:rPr lang="en-IN" dirty="0">
                <a:solidFill>
                  <a:schemeClr val="accent6"/>
                </a:solidFill>
                <a:latin typeface="Darker Grotesque "/>
              </a:rPr>
              <a:t>;</a:t>
            </a:r>
          </a:p>
          <a:p>
            <a:pPr marL="0" lvl="0" indent="0" algn="just" rtl="0">
              <a:spcBef>
                <a:spcPts val="0"/>
              </a:spcBef>
              <a:spcAft>
                <a:spcPts val="0"/>
              </a:spcAft>
            </a:pPr>
            <a:r>
              <a:rPr lang="en-IN" dirty="0">
                <a:solidFill>
                  <a:schemeClr val="accent6"/>
                </a:solidFill>
                <a:latin typeface="Darker Grotesque "/>
              </a:rPr>
              <a:t>    </a:t>
            </a:r>
            <a:r>
              <a:rPr lang="en-IN" dirty="0" err="1">
                <a:solidFill>
                  <a:schemeClr val="accent6"/>
                </a:solidFill>
                <a:latin typeface="Darker Grotesque "/>
              </a:rPr>
              <a:t>color</a:t>
            </a:r>
            <a:r>
              <a:rPr lang="en-IN" dirty="0">
                <a:solidFill>
                  <a:schemeClr val="accent6"/>
                </a:solidFill>
                <a:latin typeface="Darker Grotesque "/>
              </a:rPr>
              <a:t>: blue;</a:t>
            </a:r>
          </a:p>
          <a:p>
            <a:pPr marL="0" lvl="0" indent="0" algn="just" rtl="0">
              <a:spcBef>
                <a:spcPts val="0"/>
              </a:spcBef>
              <a:spcAft>
                <a:spcPts val="0"/>
              </a:spcAft>
            </a:pPr>
            <a:r>
              <a:rPr lang="en-IN" dirty="0">
                <a:solidFill>
                  <a:schemeClr val="accent6"/>
                </a:solidFill>
                <a:latin typeface="Darker Grotesque "/>
              </a:rPr>
              <a:t>}</a:t>
            </a:r>
          </a:p>
          <a:p>
            <a:pPr marL="0" lvl="0" indent="0" algn="just" rtl="0">
              <a:spcBef>
                <a:spcPts val="0"/>
              </a:spcBef>
              <a:spcAft>
                <a:spcPts val="0"/>
              </a:spcAft>
            </a:pPr>
            <a:r>
              <a:rPr lang="en-IN" dirty="0">
                <a:solidFill>
                  <a:schemeClr val="accent6"/>
                </a:solidFill>
                <a:latin typeface="Darker Grotesque "/>
              </a:rPr>
              <a:t>&lt;/style&gt;</a:t>
            </a:r>
          </a:p>
          <a:p>
            <a:pPr marL="0" lvl="0" indent="0" algn="just" rtl="0">
              <a:spcBef>
                <a:spcPts val="0"/>
              </a:spcBef>
              <a:spcAft>
                <a:spcPts val="0"/>
              </a:spcAft>
            </a:pPr>
            <a:r>
              <a:rPr lang="en-IN" dirty="0">
                <a:solidFill>
                  <a:schemeClr val="accent6"/>
                </a:solidFill>
                <a:latin typeface="Darker Grotesque "/>
              </a:rPr>
              <a:t>&lt;/head&gt;</a:t>
            </a:r>
          </a:p>
          <a:p>
            <a:pPr marL="0" lvl="0" indent="0" algn="just" rtl="0">
              <a:spcBef>
                <a:spcPts val="0"/>
              </a:spcBef>
              <a:spcAft>
                <a:spcPts val="0"/>
              </a:spcAft>
            </a:pPr>
            <a:r>
              <a:rPr lang="en-IN" dirty="0">
                <a:solidFill>
                  <a:schemeClr val="accent6"/>
                </a:solidFill>
                <a:latin typeface="Darker Grotesque "/>
              </a:rPr>
              <a:t>&lt;body&gt;</a:t>
            </a:r>
          </a:p>
          <a:p>
            <a:pPr marL="0" lvl="0" indent="0" algn="just" rtl="0">
              <a:spcBef>
                <a:spcPts val="0"/>
              </a:spcBef>
              <a:spcAft>
                <a:spcPts val="0"/>
              </a:spcAft>
            </a:pPr>
            <a:r>
              <a:rPr lang="en-IN" dirty="0">
                <a:solidFill>
                  <a:schemeClr val="accent6"/>
                </a:solidFill>
                <a:latin typeface="Darker Grotesque "/>
              </a:rPr>
              <a:t>&lt;h1&gt;Hello Sanjil&lt;/h1&gt;</a:t>
            </a:r>
          </a:p>
          <a:p>
            <a:pPr marL="0" lvl="0" indent="0" algn="just" rtl="0">
              <a:spcBef>
                <a:spcPts val="0"/>
              </a:spcBef>
              <a:spcAft>
                <a:spcPts val="0"/>
              </a:spcAft>
            </a:pPr>
            <a:r>
              <a:rPr lang="en-IN" dirty="0">
                <a:solidFill>
                  <a:schemeClr val="accent6"/>
                </a:solidFill>
                <a:latin typeface="Darker Grotesque "/>
              </a:rPr>
              <a:t>&lt;h2&gt;Hello Sanjil (In smaller font)&lt;/h2&gt;</a:t>
            </a:r>
          </a:p>
          <a:p>
            <a:pPr marL="0" lvl="0" indent="0" algn="just" rtl="0">
              <a:spcBef>
                <a:spcPts val="0"/>
              </a:spcBef>
              <a:spcAft>
                <a:spcPts val="0"/>
              </a:spcAft>
            </a:pPr>
            <a:r>
              <a:rPr lang="en-IN" dirty="0">
                <a:solidFill>
                  <a:schemeClr val="accent6"/>
                </a:solidFill>
                <a:latin typeface="Darker Grotesque "/>
              </a:rPr>
              <a:t>&lt;p&gt;This is a paragraph.&lt;/p&gt;</a:t>
            </a:r>
          </a:p>
          <a:p>
            <a:pPr marL="0" lvl="0" indent="0" algn="just" rtl="0">
              <a:spcBef>
                <a:spcPts val="0"/>
              </a:spcBef>
              <a:spcAft>
                <a:spcPts val="0"/>
              </a:spcAft>
            </a:pPr>
            <a:r>
              <a:rPr lang="en-IN" dirty="0">
                <a:solidFill>
                  <a:schemeClr val="accent6"/>
                </a:solidFill>
                <a:latin typeface="Darker Grotesque "/>
              </a:rPr>
              <a:t>&lt;/body&gt;</a:t>
            </a:r>
          </a:p>
          <a:p>
            <a:pPr marL="0" lvl="0" indent="0" algn="just" rtl="0">
              <a:spcBef>
                <a:spcPts val="0"/>
              </a:spcBef>
              <a:spcAft>
                <a:spcPts val="0"/>
              </a:spcAft>
            </a:pPr>
            <a:r>
              <a:rPr lang="en-IN" dirty="0">
                <a:solidFill>
                  <a:schemeClr val="accent6"/>
                </a:solidFill>
                <a:latin typeface="Darker Grotesque "/>
              </a:rPr>
              <a:t>&lt;/html&gt;</a:t>
            </a: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r>
              <a:rPr lang="en-IN" dirty="0">
                <a:solidFill>
                  <a:schemeClr val="accent6"/>
                </a:solidFill>
                <a:latin typeface="Darker Grotesque "/>
              </a:rPr>
              <a:t> </a:t>
            </a:r>
          </a:p>
          <a:p>
            <a:pPr marL="0" lvl="0" indent="0" algn="just" rtl="0">
              <a:spcBef>
                <a:spcPts val="0"/>
              </a:spcBef>
              <a:spcAft>
                <a:spcPts val="0"/>
              </a:spcAft>
            </a:pPr>
            <a:endParaRPr lang="en-IN"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4572000" y="784141"/>
            <a:ext cx="3714102" cy="1569660"/>
          </a:xfrm>
          <a:prstGeom prst="rect">
            <a:avLst/>
          </a:prstGeom>
          <a:noFill/>
        </p:spPr>
        <p:txBody>
          <a:bodyPr wrap="square" rtlCol="0">
            <a:spAutoFit/>
          </a:bodyPr>
          <a:lstStyle/>
          <a:p>
            <a:pPr algn="just"/>
            <a:r>
              <a:rPr lang="en-US" sz="2400" b="0" i="0" dirty="0">
                <a:solidFill>
                  <a:srgbClr val="333333"/>
                </a:solidFill>
                <a:effectLst/>
                <a:latin typeface="Montserrat" panose="00000500000000000000" pitchFamily="2" charset="0"/>
              </a:rPr>
              <a:t>The grouping selector is used to select all the elements with the same style definitions.</a:t>
            </a:r>
            <a:endParaRPr lang="en-IN" sz="1800" dirty="0">
              <a:latin typeface="Montserrat" panose="00000500000000000000" pitchFamily="2" charset="0"/>
            </a:endParaRPr>
          </a:p>
        </p:txBody>
      </p:sp>
      <p:pic>
        <p:nvPicPr>
          <p:cNvPr id="3" name="Picture 2">
            <a:extLst>
              <a:ext uri="{FF2B5EF4-FFF2-40B4-BE49-F238E27FC236}">
                <a16:creationId xmlns:a16="http://schemas.microsoft.com/office/drawing/2014/main" id="{94CFDDC9-31DE-C33A-0349-F59CE4CB7394}"/>
              </a:ext>
            </a:extLst>
          </p:cNvPr>
          <p:cNvPicPr>
            <a:picLocks noChangeAspect="1"/>
          </p:cNvPicPr>
          <p:nvPr/>
        </p:nvPicPr>
        <p:blipFill>
          <a:blip r:embed="rId3"/>
          <a:stretch>
            <a:fillRect/>
          </a:stretch>
        </p:blipFill>
        <p:spPr>
          <a:xfrm>
            <a:off x="4498344" y="2641392"/>
            <a:ext cx="3093988" cy="1783235"/>
          </a:xfrm>
          <a:prstGeom prst="rect">
            <a:avLst/>
          </a:prstGeom>
        </p:spPr>
      </p:pic>
    </p:spTree>
    <p:extLst>
      <p:ext uri="{BB962C8B-B14F-4D97-AF65-F5344CB8AC3E}">
        <p14:creationId xmlns:p14="http://schemas.microsoft.com/office/powerpoint/2010/main" val="1111139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47253" y="0"/>
            <a:ext cx="4812565"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500" dirty="0"/>
              <a:t>The CSS Box Model</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746159" y="1770750"/>
            <a:ext cx="7651682"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algn="just"/>
            <a:r>
              <a:rPr lang="en-US" sz="2400" b="0" i="0" dirty="0">
                <a:solidFill>
                  <a:srgbClr val="000000"/>
                </a:solidFill>
                <a:effectLst/>
                <a:latin typeface="Darker Grotesque "/>
              </a:rPr>
              <a:t>    In CSS, the term "box model" is used when talking about design and layout.</a:t>
            </a:r>
          </a:p>
          <a:p>
            <a:pPr algn="just"/>
            <a:endParaRPr lang="en-US" sz="2400" b="0" i="0" dirty="0">
              <a:solidFill>
                <a:srgbClr val="000000"/>
              </a:solidFill>
              <a:effectLst/>
              <a:latin typeface="Darker Grotesque "/>
            </a:endParaRPr>
          </a:p>
          <a:p>
            <a:pPr algn="just"/>
            <a:r>
              <a:rPr lang="en-US" sz="2400" b="0" i="0" dirty="0">
                <a:solidFill>
                  <a:srgbClr val="000000"/>
                </a:solidFill>
                <a:effectLst/>
                <a:latin typeface="Darker Grotesque "/>
              </a:rPr>
              <a:t>   The CSS box model is essentially a box that wraps around every HTML element. It consists of: margins, borders, padding, and the actual content. The image below illustrates the box model:</a:t>
            </a:r>
          </a:p>
          <a:p>
            <a:pPr marL="0" indent="0" algn="just"/>
            <a:endParaRPr lang="en-US" sz="2000" dirty="0">
              <a:solidFill>
                <a:schemeClr val="accent6"/>
              </a:solidFill>
              <a:latin typeface="Darker Grotesque "/>
            </a:endParaRPr>
          </a:p>
        </p:txBody>
      </p:sp>
      <p:pic>
        <p:nvPicPr>
          <p:cNvPr id="5" name="Picture 4">
            <a:extLst>
              <a:ext uri="{FF2B5EF4-FFF2-40B4-BE49-F238E27FC236}">
                <a16:creationId xmlns:a16="http://schemas.microsoft.com/office/drawing/2014/main" id="{B0A60CFB-777B-7646-6FB8-099CE0C65A19}"/>
              </a:ext>
            </a:extLst>
          </p:cNvPr>
          <p:cNvPicPr>
            <a:picLocks noChangeAspect="1"/>
          </p:cNvPicPr>
          <p:nvPr/>
        </p:nvPicPr>
        <p:blipFill>
          <a:blip r:embed="rId3"/>
          <a:stretch>
            <a:fillRect/>
          </a:stretch>
        </p:blipFill>
        <p:spPr>
          <a:xfrm>
            <a:off x="2872117" y="3112595"/>
            <a:ext cx="2881418" cy="1702510"/>
          </a:xfrm>
          <a:prstGeom prst="rect">
            <a:avLst/>
          </a:prstGeom>
        </p:spPr>
      </p:pic>
    </p:spTree>
    <p:extLst>
      <p:ext uri="{BB962C8B-B14F-4D97-AF65-F5344CB8AC3E}">
        <p14:creationId xmlns:p14="http://schemas.microsoft.com/office/powerpoint/2010/main" val="1761657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73814" y="0"/>
            <a:ext cx="5770186"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000" dirty="0"/>
              <a:t>Explanation of the different parts :</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630056" y="2571750"/>
            <a:ext cx="7651682"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marL="482600" indent="-342900" algn="just">
              <a:buFont typeface="Wingdings" panose="05000000000000000000" pitchFamily="2" charset="2"/>
              <a:buChar char="Ø"/>
            </a:pPr>
            <a:r>
              <a:rPr lang="en-US" sz="2000" b="1" i="0" dirty="0">
                <a:solidFill>
                  <a:schemeClr val="accent6"/>
                </a:solidFill>
                <a:effectLst/>
                <a:latin typeface="Verdana" panose="020B0604030504040204" pitchFamily="34" charset="0"/>
              </a:rPr>
              <a:t>Content</a:t>
            </a:r>
            <a:r>
              <a:rPr lang="en-US" sz="2000" b="0" i="0" dirty="0">
                <a:solidFill>
                  <a:schemeClr val="accent6"/>
                </a:solidFill>
                <a:effectLst/>
                <a:latin typeface="Verdana" panose="020B0604030504040204" pitchFamily="34" charset="0"/>
              </a:rPr>
              <a:t> - The content of the box, where text and images appear</a:t>
            </a:r>
          </a:p>
          <a:p>
            <a:pPr marL="139700" indent="0" algn="just"/>
            <a:endParaRPr lang="en-US" sz="2000" b="0" i="0" dirty="0">
              <a:solidFill>
                <a:schemeClr val="accent6"/>
              </a:solidFill>
              <a:effectLst/>
              <a:latin typeface="Verdana" panose="020B0604030504040204" pitchFamily="34" charset="0"/>
            </a:endParaRPr>
          </a:p>
          <a:p>
            <a:pPr marL="482600" indent="-342900" algn="just">
              <a:buFont typeface="Wingdings" panose="05000000000000000000" pitchFamily="2" charset="2"/>
              <a:buChar char="Ø"/>
            </a:pPr>
            <a:r>
              <a:rPr lang="en-US" sz="2000" b="1" i="0" dirty="0">
                <a:solidFill>
                  <a:schemeClr val="accent6"/>
                </a:solidFill>
                <a:effectLst/>
                <a:latin typeface="Verdana" panose="020B0604030504040204" pitchFamily="34" charset="0"/>
              </a:rPr>
              <a:t>Padding</a:t>
            </a:r>
            <a:r>
              <a:rPr lang="en-US" sz="2000" b="0" i="0" dirty="0">
                <a:solidFill>
                  <a:schemeClr val="accent6"/>
                </a:solidFill>
                <a:effectLst/>
                <a:latin typeface="Verdana" panose="020B0604030504040204" pitchFamily="34" charset="0"/>
              </a:rPr>
              <a:t> - Clears an area around the content. The padding is transparent</a:t>
            </a:r>
          </a:p>
          <a:p>
            <a:pPr marL="139700" indent="0" algn="just"/>
            <a:endParaRPr lang="en-US" sz="2000" b="0" i="0" dirty="0">
              <a:solidFill>
                <a:schemeClr val="accent6"/>
              </a:solidFill>
              <a:effectLst/>
              <a:latin typeface="Verdana" panose="020B0604030504040204" pitchFamily="34" charset="0"/>
            </a:endParaRPr>
          </a:p>
          <a:p>
            <a:pPr marL="482600" indent="-342900" algn="just">
              <a:buFont typeface="Wingdings" panose="05000000000000000000" pitchFamily="2" charset="2"/>
              <a:buChar char="Ø"/>
            </a:pPr>
            <a:r>
              <a:rPr lang="en-US" sz="2000" b="1" i="0" dirty="0">
                <a:solidFill>
                  <a:schemeClr val="accent6"/>
                </a:solidFill>
                <a:effectLst/>
                <a:latin typeface="Verdana" panose="020B0604030504040204" pitchFamily="34" charset="0"/>
              </a:rPr>
              <a:t>Border</a:t>
            </a:r>
            <a:r>
              <a:rPr lang="en-US" sz="2000" b="0" i="0" dirty="0">
                <a:solidFill>
                  <a:schemeClr val="accent6"/>
                </a:solidFill>
                <a:effectLst/>
                <a:latin typeface="Verdana" panose="020B0604030504040204" pitchFamily="34" charset="0"/>
              </a:rPr>
              <a:t> - A border that goes around the padding and content</a:t>
            </a:r>
          </a:p>
          <a:p>
            <a:pPr marL="139700" indent="0" algn="just"/>
            <a:endParaRPr lang="en-US" sz="2000" b="0" i="0" dirty="0">
              <a:solidFill>
                <a:schemeClr val="accent6"/>
              </a:solidFill>
              <a:effectLst/>
              <a:latin typeface="Verdana" panose="020B0604030504040204" pitchFamily="34" charset="0"/>
            </a:endParaRPr>
          </a:p>
          <a:p>
            <a:pPr marL="482600" indent="-342900" algn="just">
              <a:buFont typeface="Wingdings" panose="05000000000000000000" pitchFamily="2" charset="2"/>
              <a:buChar char="Ø"/>
            </a:pPr>
            <a:r>
              <a:rPr lang="en-US" sz="2000" b="1" i="0" dirty="0">
                <a:solidFill>
                  <a:schemeClr val="accent6"/>
                </a:solidFill>
                <a:effectLst/>
                <a:latin typeface="Verdana" panose="020B0604030504040204" pitchFamily="34" charset="0"/>
              </a:rPr>
              <a:t>Margin</a:t>
            </a:r>
            <a:r>
              <a:rPr lang="en-US" sz="2000" b="0" i="0" dirty="0">
                <a:solidFill>
                  <a:schemeClr val="accent6"/>
                </a:solidFill>
                <a:effectLst/>
                <a:latin typeface="Verdana" panose="020B0604030504040204" pitchFamily="34" charset="0"/>
              </a:rPr>
              <a:t> - Clears an area outside the border. The margin is transparent</a:t>
            </a:r>
          </a:p>
          <a:p>
            <a:pPr marL="285750" indent="-285750" algn="just">
              <a:buFont typeface="Wingdings" panose="05000000000000000000" pitchFamily="2" charset="2"/>
              <a:buChar char="Ø"/>
            </a:pPr>
            <a:endParaRPr lang="en-US" sz="1800" dirty="0">
              <a:solidFill>
                <a:schemeClr val="accent6"/>
              </a:solidFill>
              <a:latin typeface="Darker Grotesque "/>
            </a:endParaRPr>
          </a:p>
        </p:txBody>
      </p:sp>
    </p:spTree>
    <p:extLst>
      <p:ext uri="{BB962C8B-B14F-4D97-AF65-F5344CB8AC3E}">
        <p14:creationId xmlns:p14="http://schemas.microsoft.com/office/powerpoint/2010/main" val="8536803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Box Model Example</a:t>
            </a:r>
            <a:endParaRPr sz="2800" dirty="0"/>
          </a:p>
        </p:txBody>
      </p:sp>
      <p:sp>
        <p:nvSpPr>
          <p:cNvPr id="846" name="Google Shape;846;p51"/>
          <p:cNvSpPr txBox="1">
            <a:spLocks noGrp="1"/>
          </p:cNvSpPr>
          <p:nvPr>
            <p:ph type="subTitle" idx="1"/>
          </p:nvPr>
        </p:nvSpPr>
        <p:spPr>
          <a:xfrm>
            <a:off x="463296" y="2476149"/>
            <a:ext cx="4962144" cy="94983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dirty="0">
                <a:solidFill>
                  <a:schemeClr val="accent6"/>
                </a:solidFill>
                <a:latin typeface="Darker Grotesque "/>
              </a:rPr>
              <a:t>&lt;!DOCTYPE html&gt;</a:t>
            </a:r>
          </a:p>
          <a:p>
            <a:pPr marL="0" lvl="0" indent="0" algn="just" rtl="0">
              <a:spcBef>
                <a:spcPts val="0"/>
              </a:spcBef>
              <a:spcAft>
                <a:spcPts val="0"/>
              </a:spcAft>
            </a:pPr>
            <a:r>
              <a:rPr lang="en-IN" dirty="0">
                <a:solidFill>
                  <a:schemeClr val="accent6"/>
                </a:solidFill>
                <a:latin typeface="Darker Grotesque "/>
              </a:rPr>
              <a:t>&lt;html&gt;</a:t>
            </a:r>
          </a:p>
          <a:p>
            <a:pPr marL="0" lvl="0" indent="0" algn="just" rtl="0">
              <a:spcBef>
                <a:spcPts val="0"/>
              </a:spcBef>
              <a:spcAft>
                <a:spcPts val="0"/>
              </a:spcAft>
            </a:pPr>
            <a:r>
              <a:rPr lang="en-IN" dirty="0">
                <a:solidFill>
                  <a:schemeClr val="accent6"/>
                </a:solidFill>
                <a:latin typeface="Darker Grotesque "/>
              </a:rPr>
              <a:t>&lt;head&gt;</a:t>
            </a:r>
          </a:p>
          <a:p>
            <a:pPr marL="0" lvl="0" indent="0" algn="just" rtl="0">
              <a:spcBef>
                <a:spcPts val="0"/>
              </a:spcBef>
              <a:spcAft>
                <a:spcPts val="0"/>
              </a:spcAft>
            </a:pPr>
            <a:r>
              <a:rPr lang="en-IN" dirty="0">
                <a:solidFill>
                  <a:schemeClr val="accent6"/>
                </a:solidFill>
                <a:latin typeface="Darker Grotesque "/>
              </a:rPr>
              <a:t>&lt;style&gt;</a:t>
            </a:r>
          </a:p>
          <a:p>
            <a:pPr marL="0" lvl="0" indent="0" algn="just" rtl="0">
              <a:spcBef>
                <a:spcPts val="0"/>
              </a:spcBef>
              <a:spcAft>
                <a:spcPts val="0"/>
              </a:spcAft>
            </a:pPr>
            <a:r>
              <a:rPr lang="en-IN" dirty="0">
                <a:solidFill>
                  <a:schemeClr val="accent6"/>
                </a:solidFill>
                <a:latin typeface="Darker Grotesque "/>
              </a:rPr>
              <a:t>div {</a:t>
            </a:r>
          </a:p>
          <a:p>
            <a:pPr marL="0" lvl="0" indent="0" algn="just" rtl="0">
              <a:spcBef>
                <a:spcPts val="0"/>
              </a:spcBef>
              <a:spcAft>
                <a:spcPts val="0"/>
              </a:spcAft>
            </a:pPr>
            <a:r>
              <a:rPr lang="en-IN" dirty="0">
                <a:solidFill>
                  <a:schemeClr val="accent6"/>
                </a:solidFill>
                <a:latin typeface="Darker Grotesque "/>
              </a:rPr>
              <a:t>  background-</a:t>
            </a:r>
            <a:r>
              <a:rPr lang="en-IN" dirty="0" err="1">
                <a:solidFill>
                  <a:schemeClr val="accent6"/>
                </a:solidFill>
                <a:latin typeface="Darker Grotesque "/>
              </a:rPr>
              <a:t>color</a:t>
            </a:r>
            <a:r>
              <a:rPr lang="en-IN" dirty="0">
                <a:solidFill>
                  <a:schemeClr val="accent6"/>
                </a:solidFill>
                <a:latin typeface="Darker Grotesque "/>
              </a:rPr>
              <a:t>: </a:t>
            </a:r>
            <a:r>
              <a:rPr lang="en-IN" dirty="0" err="1">
                <a:solidFill>
                  <a:schemeClr val="accent6"/>
                </a:solidFill>
                <a:latin typeface="Darker Grotesque "/>
              </a:rPr>
              <a:t>lightgrey</a:t>
            </a:r>
            <a:r>
              <a:rPr lang="en-IN" dirty="0">
                <a:solidFill>
                  <a:schemeClr val="accent6"/>
                </a:solidFill>
                <a:latin typeface="Darker Grotesque "/>
              </a:rPr>
              <a:t>;</a:t>
            </a:r>
          </a:p>
          <a:p>
            <a:pPr marL="0" lvl="0" indent="0" algn="just" rtl="0">
              <a:spcBef>
                <a:spcPts val="0"/>
              </a:spcBef>
              <a:spcAft>
                <a:spcPts val="0"/>
              </a:spcAft>
            </a:pPr>
            <a:r>
              <a:rPr lang="en-IN" dirty="0">
                <a:solidFill>
                  <a:schemeClr val="accent6"/>
                </a:solidFill>
                <a:latin typeface="Darker Grotesque "/>
              </a:rPr>
              <a:t>  width: 300px;</a:t>
            </a:r>
          </a:p>
          <a:p>
            <a:pPr marL="0" lvl="0" indent="0" algn="just" rtl="0">
              <a:spcBef>
                <a:spcPts val="0"/>
              </a:spcBef>
              <a:spcAft>
                <a:spcPts val="0"/>
              </a:spcAft>
            </a:pPr>
            <a:r>
              <a:rPr lang="en-IN" dirty="0">
                <a:solidFill>
                  <a:schemeClr val="accent6"/>
                </a:solidFill>
                <a:latin typeface="Darker Grotesque "/>
              </a:rPr>
              <a:t>  border: 15px solid green;</a:t>
            </a:r>
          </a:p>
          <a:p>
            <a:pPr marL="0" lvl="0" indent="0" algn="just" rtl="0">
              <a:spcBef>
                <a:spcPts val="0"/>
              </a:spcBef>
              <a:spcAft>
                <a:spcPts val="0"/>
              </a:spcAft>
            </a:pPr>
            <a:r>
              <a:rPr lang="en-IN" dirty="0">
                <a:solidFill>
                  <a:schemeClr val="accent6"/>
                </a:solidFill>
                <a:latin typeface="Darker Grotesque "/>
              </a:rPr>
              <a:t>  padding: 50px;</a:t>
            </a:r>
          </a:p>
          <a:p>
            <a:pPr marL="0" lvl="0" indent="0" algn="just" rtl="0">
              <a:spcBef>
                <a:spcPts val="0"/>
              </a:spcBef>
              <a:spcAft>
                <a:spcPts val="0"/>
              </a:spcAft>
            </a:pPr>
            <a:r>
              <a:rPr lang="en-IN" dirty="0">
                <a:solidFill>
                  <a:schemeClr val="accent6"/>
                </a:solidFill>
                <a:latin typeface="Darker Grotesque "/>
              </a:rPr>
              <a:t>  margin: 20px;</a:t>
            </a:r>
          </a:p>
          <a:p>
            <a:pPr marL="0" lvl="0" indent="0" algn="just" rtl="0">
              <a:spcBef>
                <a:spcPts val="0"/>
              </a:spcBef>
              <a:spcAft>
                <a:spcPts val="0"/>
              </a:spcAft>
            </a:pPr>
            <a:r>
              <a:rPr lang="en-IN" dirty="0">
                <a:solidFill>
                  <a:schemeClr val="accent6"/>
                </a:solidFill>
                <a:latin typeface="Darker Grotesque "/>
              </a:rPr>
              <a:t>}</a:t>
            </a:r>
          </a:p>
          <a:p>
            <a:pPr marL="0" lvl="0" indent="0" algn="just" rtl="0">
              <a:spcBef>
                <a:spcPts val="0"/>
              </a:spcBef>
              <a:spcAft>
                <a:spcPts val="0"/>
              </a:spcAft>
            </a:pPr>
            <a:r>
              <a:rPr lang="en-IN" dirty="0">
                <a:solidFill>
                  <a:schemeClr val="accent6"/>
                </a:solidFill>
                <a:latin typeface="Darker Grotesque "/>
              </a:rPr>
              <a:t>&lt;/style&gt;</a:t>
            </a:r>
          </a:p>
          <a:p>
            <a:pPr marL="0" lvl="0" indent="0" algn="just" rtl="0">
              <a:spcBef>
                <a:spcPts val="0"/>
              </a:spcBef>
              <a:spcAft>
                <a:spcPts val="0"/>
              </a:spcAft>
            </a:pPr>
            <a:r>
              <a:rPr lang="en-IN" dirty="0">
                <a:solidFill>
                  <a:schemeClr val="accent6"/>
                </a:solidFill>
                <a:latin typeface="Darker Grotesque "/>
              </a:rPr>
              <a:t>&lt;/head&gt;</a:t>
            </a:r>
          </a:p>
          <a:p>
            <a:pPr marL="0" lvl="0" indent="0" algn="just" rtl="0">
              <a:spcBef>
                <a:spcPts val="0"/>
              </a:spcBef>
              <a:spcAft>
                <a:spcPts val="0"/>
              </a:spcAft>
            </a:pPr>
            <a:r>
              <a:rPr lang="en-IN" dirty="0">
                <a:solidFill>
                  <a:schemeClr val="accent6"/>
                </a:solidFill>
                <a:latin typeface="Darker Grotesque "/>
              </a:rPr>
              <a:t>&lt;body&gt;</a:t>
            </a: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r>
              <a:rPr lang="en-IN" dirty="0">
                <a:solidFill>
                  <a:schemeClr val="accent6"/>
                </a:solidFill>
                <a:latin typeface="Darker Grotesque "/>
              </a:rPr>
              <a:t>&lt;h2&gt;Demonstrating the Box Model&lt;/h2&gt;</a:t>
            </a: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endParaRPr lang="en-IN"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4572000" y="784141"/>
            <a:ext cx="3714102" cy="369332"/>
          </a:xfrm>
          <a:prstGeom prst="rect">
            <a:avLst/>
          </a:prstGeom>
          <a:noFill/>
        </p:spPr>
        <p:txBody>
          <a:bodyPr wrap="square" rtlCol="0">
            <a:spAutoFit/>
          </a:bodyPr>
          <a:lstStyle/>
          <a:p>
            <a:pPr algn="just"/>
            <a:endParaRPr lang="en-IN" sz="1800" dirty="0">
              <a:latin typeface="Montserrat" panose="00000500000000000000" pitchFamily="2" charset="0"/>
            </a:endParaRPr>
          </a:p>
        </p:txBody>
      </p:sp>
      <p:sp>
        <p:nvSpPr>
          <p:cNvPr id="2" name="Google Shape;846;p51">
            <a:extLst>
              <a:ext uri="{FF2B5EF4-FFF2-40B4-BE49-F238E27FC236}">
                <a16:creationId xmlns:a16="http://schemas.microsoft.com/office/drawing/2014/main" id="{B37EE975-7E22-9787-3433-76B6A3D2A722}"/>
              </a:ext>
            </a:extLst>
          </p:cNvPr>
          <p:cNvSpPr txBox="1">
            <a:spLocks/>
          </p:cNvSpPr>
          <p:nvPr/>
        </p:nvSpPr>
        <p:spPr>
          <a:xfrm>
            <a:off x="3974592" y="2783010"/>
            <a:ext cx="4535424" cy="9498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marL="0" lvl="0" indent="0" algn="just" rtl="0">
              <a:spcBef>
                <a:spcPts val="0"/>
              </a:spcBef>
              <a:spcAft>
                <a:spcPts val="0"/>
              </a:spcAft>
            </a:pPr>
            <a:r>
              <a:rPr lang="en-IN" dirty="0">
                <a:solidFill>
                  <a:schemeClr val="accent6"/>
                </a:solidFill>
                <a:latin typeface="Darker Grotesque "/>
              </a:rPr>
              <a:t>&lt;p&gt;The CSS box model is essentially a box that wraps around every HTML element. It consists of: borders, padding, margins, and the actual content.&lt;/p&gt;</a:t>
            </a: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r>
              <a:rPr lang="en-IN" dirty="0">
                <a:solidFill>
                  <a:schemeClr val="accent6"/>
                </a:solidFill>
                <a:latin typeface="Darker Grotesque "/>
              </a:rPr>
              <a:t>&lt;div&gt;This text is the content of the box. We have added a 50px padding, 20px margin and a 15px green border. Ut </a:t>
            </a:r>
            <a:r>
              <a:rPr lang="en-IN" dirty="0" err="1">
                <a:solidFill>
                  <a:schemeClr val="accent6"/>
                </a:solidFill>
                <a:latin typeface="Darker Grotesque "/>
              </a:rPr>
              <a:t>enim</a:t>
            </a:r>
            <a:r>
              <a:rPr lang="en-IN" dirty="0">
                <a:solidFill>
                  <a:schemeClr val="accent6"/>
                </a:solidFill>
                <a:latin typeface="Darker Grotesque "/>
              </a:rPr>
              <a:t> ad minim </a:t>
            </a:r>
            <a:r>
              <a:rPr lang="en-IN" dirty="0" err="1">
                <a:solidFill>
                  <a:schemeClr val="accent6"/>
                </a:solidFill>
                <a:latin typeface="Darker Grotesque "/>
              </a:rPr>
              <a:t>veniam</a:t>
            </a:r>
            <a:r>
              <a:rPr lang="en-IN" dirty="0">
                <a:solidFill>
                  <a:schemeClr val="accent6"/>
                </a:solidFill>
                <a:latin typeface="Darker Grotesque "/>
              </a:rPr>
              <a:t>, </a:t>
            </a:r>
            <a:r>
              <a:rPr lang="en-IN" dirty="0" err="1">
                <a:solidFill>
                  <a:schemeClr val="accent6"/>
                </a:solidFill>
                <a:latin typeface="Darker Grotesque "/>
              </a:rPr>
              <a:t>quis</a:t>
            </a:r>
            <a:r>
              <a:rPr lang="en-IN" dirty="0">
                <a:solidFill>
                  <a:schemeClr val="accent6"/>
                </a:solidFill>
                <a:latin typeface="Darker Grotesque "/>
              </a:rPr>
              <a:t> </a:t>
            </a:r>
            <a:r>
              <a:rPr lang="en-IN" dirty="0" err="1">
                <a:solidFill>
                  <a:schemeClr val="accent6"/>
                </a:solidFill>
                <a:latin typeface="Darker Grotesque "/>
              </a:rPr>
              <a:t>nostrud</a:t>
            </a:r>
            <a:r>
              <a:rPr lang="en-IN" dirty="0">
                <a:solidFill>
                  <a:schemeClr val="accent6"/>
                </a:solidFill>
                <a:latin typeface="Darker Grotesque "/>
              </a:rPr>
              <a:t> exercitation </a:t>
            </a:r>
            <a:r>
              <a:rPr lang="en-IN" dirty="0" err="1">
                <a:solidFill>
                  <a:schemeClr val="accent6"/>
                </a:solidFill>
                <a:latin typeface="Darker Grotesque "/>
              </a:rPr>
              <a:t>ullamco</a:t>
            </a:r>
            <a:r>
              <a:rPr lang="en-IN" dirty="0">
                <a:solidFill>
                  <a:schemeClr val="accent6"/>
                </a:solidFill>
                <a:latin typeface="Darker Grotesque "/>
              </a:rPr>
              <a:t> </a:t>
            </a:r>
            <a:r>
              <a:rPr lang="en-IN" dirty="0" err="1">
                <a:solidFill>
                  <a:schemeClr val="accent6"/>
                </a:solidFill>
                <a:latin typeface="Darker Grotesque "/>
              </a:rPr>
              <a:t>laboris</a:t>
            </a:r>
            <a:r>
              <a:rPr lang="en-IN" dirty="0">
                <a:solidFill>
                  <a:schemeClr val="accent6"/>
                </a:solidFill>
                <a:latin typeface="Darker Grotesque "/>
              </a:rPr>
              <a:t> nisi </a:t>
            </a:r>
            <a:r>
              <a:rPr lang="en-IN" dirty="0" err="1">
                <a:solidFill>
                  <a:schemeClr val="accent6"/>
                </a:solidFill>
                <a:latin typeface="Darker Grotesque "/>
              </a:rPr>
              <a:t>ut</a:t>
            </a:r>
            <a:r>
              <a:rPr lang="en-IN" dirty="0">
                <a:solidFill>
                  <a:schemeClr val="accent6"/>
                </a:solidFill>
                <a:latin typeface="Darker Grotesque "/>
              </a:rPr>
              <a:t> </a:t>
            </a:r>
            <a:r>
              <a:rPr lang="en-IN" dirty="0" err="1">
                <a:solidFill>
                  <a:schemeClr val="accent6"/>
                </a:solidFill>
                <a:latin typeface="Darker Grotesque "/>
              </a:rPr>
              <a:t>aliquip</a:t>
            </a:r>
            <a:r>
              <a:rPr lang="en-IN" dirty="0">
                <a:solidFill>
                  <a:schemeClr val="accent6"/>
                </a:solidFill>
                <a:latin typeface="Darker Grotesque "/>
              </a:rPr>
              <a:t> ex </a:t>
            </a:r>
            <a:r>
              <a:rPr lang="en-IN" dirty="0" err="1">
                <a:solidFill>
                  <a:schemeClr val="accent6"/>
                </a:solidFill>
                <a:latin typeface="Darker Grotesque "/>
              </a:rPr>
              <a:t>ea</a:t>
            </a:r>
            <a:r>
              <a:rPr lang="en-IN" dirty="0">
                <a:solidFill>
                  <a:schemeClr val="accent6"/>
                </a:solidFill>
                <a:latin typeface="Darker Grotesque "/>
              </a:rPr>
              <a:t> </a:t>
            </a:r>
            <a:r>
              <a:rPr lang="en-IN" dirty="0" err="1">
                <a:solidFill>
                  <a:schemeClr val="accent6"/>
                </a:solidFill>
                <a:latin typeface="Darker Grotesque "/>
              </a:rPr>
              <a:t>commodo</a:t>
            </a:r>
            <a:r>
              <a:rPr lang="en-IN" dirty="0">
                <a:solidFill>
                  <a:schemeClr val="accent6"/>
                </a:solidFill>
                <a:latin typeface="Darker Grotesque "/>
              </a:rPr>
              <a:t> </a:t>
            </a:r>
            <a:r>
              <a:rPr lang="en-IN" dirty="0" err="1">
                <a:solidFill>
                  <a:schemeClr val="accent6"/>
                </a:solidFill>
                <a:latin typeface="Darker Grotesque "/>
              </a:rPr>
              <a:t>consequat</a:t>
            </a:r>
            <a:r>
              <a:rPr lang="en-IN" dirty="0">
                <a:solidFill>
                  <a:schemeClr val="accent6"/>
                </a:solidFill>
                <a:latin typeface="Darker Grotesque "/>
              </a:rPr>
              <a:t>. Duis </a:t>
            </a:r>
            <a:r>
              <a:rPr lang="en-IN" dirty="0" err="1">
                <a:solidFill>
                  <a:schemeClr val="accent6"/>
                </a:solidFill>
                <a:latin typeface="Darker Grotesque "/>
              </a:rPr>
              <a:t>aute</a:t>
            </a:r>
            <a:r>
              <a:rPr lang="en-IN" dirty="0">
                <a:solidFill>
                  <a:schemeClr val="accent6"/>
                </a:solidFill>
                <a:latin typeface="Darker Grotesque "/>
              </a:rPr>
              <a:t> </a:t>
            </a:r>
            <a:r>
              <a:rPr lang="en-IN" dirty="0" err="1">
                <a:solidFill>
                  <a:schemeClr val="accent6"/>
                </a:solidFill>
                <a:latin typeface="Darker Grotesque "/>
              </a:rPr>
              <a:t>irure</a:t>
            </a:r>
            <a:r>
              <a:rPr lang="en-IN" dirty="0">
                <a:solidFill>
                  <a:schemeClr val="accent6"/>
                </a:solidFill>
                <a:latin typeface="Darker Grotesque "/>
              </a:rPr>
              <a:t> </a:t>
            </a:r>
            <a:r>
              <a:rPr lang="en-IN" dirty="0" err="1">
                <a:solidFill>
                  <a:schemeClr val="accent6"/>
                </a:solidFill>
                <a:latin typeface="Darker Grotesque "/>
              </a:rPr>
              <a:t>dolor</a:t>
            </a:r>
            <a:r>
              <a:rPr lang="en-IN" dirty="0">
                <a:solidFill>
                  <a:schemeClr val="accent6"/>
                </a:solidFill>
                <a:latin typeface="Darker Grotesque "/>
              </a:rPr>
              <a:t> in </a:t>
            </a:r>
            <a:r>
              <a:rPr lang="en-IN" dirty="0" err="1">
                <a:solidFill>
                  <a:schemeClr val="accent6"/>
                </a:solidFill>
                <a:latin typeface="Darker Grotesque "/>
              </a:rPr>
              <a:t>reprehenderit</a:t>
            </a:r>
            <a:r>
              <a:rPr lang="en-IN" dirty="0">
                <a:solidFill>
                  <a:schemeClr val="accent6"/>
                </a:solidFill>
                <a:latin typeface="Darker Grotesque "/>
              </a:rPr>
              <a:t> in </a:t>
            </a:r>
            <a:r>
              <a:rPr lang="en-IN" dirty="0" err="1">
                <a:solidFill>
                  <a:schemeClr val="accent6"/>
                </a:solidFill>
                <a:latin typeface="Darker Grotesque "/>
              </a:rPr>
              <a:t>voluptate</a:t>
            </a:r>
            <a:r>
              <a:rPr lang="en-IN" dirty="0">
                <a:solidFill>
                  <a:schemeClr val="accent6"/>
                </a:solidFill>
                <a:latin typeface="Darker Grotesque "/>
              </a:rPr>
              <a:t> </a:t>
            </a:r>
            <a:r>
              <a:rPr lang="en-IN" dirty="0" err="1">
                <a:solidFill>
                  <a:schemeClr val="accent6"/>
                </a:solidFill>
                <a:latin typeface="Darker Grotesque "/>
              </a:rPr>
              <a:t>velit</a:t>
            </a:r>
            <a:r>
              <a:rPr lang="en-IN" dirty="0">
                <a:solidFill>
                  <a:schemeClr val="accent6"/>
                </a:solidFill>
                <a:latin typeface="Darker Grotesque "/>
              </a:rPr>
              <a:t> </a:t>
            </a:r>
            <a:r>
              <a:rPr lang="en-IN" dirty="0" err="1">
                <a:solidFill>
                  <a:schemeClr val="accent6"/>
                </a:solidFill>
                <a:latin typeface="Darker Grotesque "/>
              </a:rPr>
              <a:t>esse</a:t>
            </a:r>
            <a:r>
              <a:rPr lang="en-IN" dirty="0">
                <a:solidFill>
                  <a:schemeClr val="accent6"/>
                </a:solidFill>
                <a:latin typeface="Darker Grotesque "/>
              </a:rPr>
              <a:t> </a:t>
            </a:r>
            <a:r>
              <a:rPr lang="en-IN" dirty="0" err="1">
                <a:solidFill>
                  <a:schemeClr val="accent6"/>
                </a:solidFill>
                <a:latin typeface="Darker Grotesque "/>
              </a:rPr>
              <a:t>cillum</a:t>
            </a:r>
            <a:r>
              <a:rPr lang="en-IN" dirty="0">
                <a:solidFill>
                  <a:schemeClr val="accent6"/>
                </a:solidFill>
                <a:latin typeface="Darker Grotesque "/>
              </a:rPr>
              <a:t> dolore </a:t>
            </a:r>
            <a:r>
              <a:rPr lang="en-IN" dirty="0" err="1">
                <a:solidFill>
                  <a:schemeClr val="accent6"/>
                </a:solidFill>
                <a:latin typeface="Darker Grotesque "/>
              </a:rPr>
              <a:t>eu</a:t>
            </a:r>
            <a:r>
              <a:rPr lang="en-IN" dirty="0">
                <a:solidFill>
                  <a:schemeClr val="accent6"/>
                </a:solidFill>
                <a:latin typeface="Darker Grotesque "/>
              </a:rPr>
              <a:t> </a:t>
            </a:r>
            <a:r>
              <a:rPr lang="en-IN" dirty="0" err="1">
                <a:solidFill>
                  <a:schemeClr val="accent6"/>
                </a:solidFill>
                <a:latin typeface="Darker Grotesque "/>
              </a:rPr>
              <a:t>fugiat</a:t>
            </a:r>
            <a:r>
              <a:rPr lang="en-IN" dirty="0">
                <a:solidFill>
                  <a:schemeClr val="accent6"/>
                </a:solidFill>
                <a:latin typeface="Darker Grotesque "/>
              </a:rPr>
              <a:t> </a:t>
            </a:r>
            <a:r>
              <a:rPr lang="en-IN" dirty="0" err="1">
                <a:solidFill>
                  <a:schemeClr val="accent6"/>
                </a:solidFill>
                <a:latin typeface="Darker Grotesque "/>
              </a:rPr>
              <a:t>nulla</a:t>
            </a:r>
            <a:r>
              <a:rPr lang="en-IN" dirty="0">
                <a:solidFill>
                  <a:schemeClr val="accent6"/>
                </a:solidFill>
                <a:latin typeface="Darker Grotesque "/>
              </a:rPr>
              <a:t> </a:t>
            </a:r>
            <a:r>
              <a:rPr lang="en-IN" dirty="0" err="1">
                <a:solidFill>
                  <a:schemeClr val="accent6"/>
                </a:solidFill>
                <a:latin typeface="Darker Grotesque "/>
              </a:rPr>
              <a:t>pariatur</a:t>
            </a:r>
            <a:r>
              <a:rPr lang="en-IN" dirty="0">
                <a:solidFill>
                  <a:schemeClr val="accent6"/>
                </a:solidFill>
                <a:latin typeface="Darker Grotesque "/>
              </a:rPr>
              <a:t>. </a:t>
            </a:r>
            <a:r>
              <a:rPr lang="en-IN" dirty="0" err="1">
                <a:solidFill>
                  <a:schemeClr val="accent6"/>
                </a:solidFill>
                <a:latin typeface="Darker Grotesque "/>
              </a:rPr>
              <a:t>Excepteur</a:t>
            </a:r>
            <a:r>
              <a:rPr lang="en-IN" dirty="0">
                <a:solidFill>
                  <a:schemeClr val="accent6"/>
                </a:solidFill>
                <a:latin typeface="Darker Grotesque "/>
              </a:rPr>
              <a:t> </a:t>
            </a:r>
            <a:r>
              <a:rPr lang="en-IN" dirty="0" err="1">
                <a:solidFill>
                  <a:schemeClr val="accent6"/>
                </a:solidFill>
                <a:latin typeface="Darker Grotesque "/>
              </a:rPr>
              <a:t>sint</a:t>
            </a:r>
            <a:r>
              <a:rPr lang="en-IN" dirty="0">
                <a:solidFill>
                  <a:schemeClr val="accent6"/>
                </a:solidFill>
                <a:latin typeface="Darker Grotesque "/>
              </a:rPr>
              <a:t> </a:t>
            </a:r>
            <a:r>
              <a:rPr lang="en-IN" dirty="0" err="1">
                <a:solidFill>
                  <a:schemeClr val="accent6"/>
                </a:solidFill>
                <a:latin typeface="Darker Grotesque "/>
              </a:rPr>
              <a:t>occaecat</a:t>
            </a:r>
            <a:r>
              <a:rPr lang="en-IN" dirty="0">
                <a:solidFill>
                  <a:schemeClr val="accent6"/>
                </a:solidFill>
                <a:latin typeface="Darker Grotesque "/>
              </a:rPr>
              <a:t> </a:t>
            </a:r>
            <a:r>
              <a:rPr lang="en-IN" dirty="0" err="1">
                <a:solidFill>
                  <a:schemeClr val="accent6"/>
                </a:solidFill>
                <a:latin typeface="Darker Grotesque "/>
              </a:rPr>
              <a:t>cupidatat</a:t>
            </a:r>
            <a:r>
              <a:rPr lang="en-IN" dirty="0">
                <a:solidFill>
                  <a:schemeClr val="accent6"/>
                </a:solidFill>
                <a:latin typeface="Darker Grotesque "/>
              </a:rPr>
              <a:t> non </a:t>
            </a:r>
            <a:r>
              <a:rPr lang="en-IN" dirty="0" err="1">
                <a:solidFill>
                  <a:schemeClr val="accent6"/>
                </a:solidFill>
                <a:latin typeface="Darker Grotesque "/>
              </a:rPr>
              <a:t>proident</a:t>
            </a:r>
            <a:r>
              <a:rPr lang="en-IN" dirty="0">
                <a:solidFill>
                  <a:schemeClr val="accent6"/>
                </a:solidFill>
                <a:latin typeface="Darker Grotesque "/>
              </a:rPr>
              <a:t>, sunt in culpa qui </a:t>
            </a:r>
            <a:r>
              <a:rPr lang="en-IN" dirty="0" err="1">
                <a:solidFill>
                  <a:schemeClr val="accent6"/>
                </a:solidFill>
                <a:latin typeface="Darker Grotesque "/>
              </a:rPr>
              <a:t>officia</a:t>
            </a:r>
            <a:r>
              <a:rPr lang="en-IN" dirty="0">
                <a:solidFill>
                  <a:schemeClr val="accent6"/>
                </a:solidFill>
                <a:latin typeface="Darker Grotesque "/>
              </a:rPr>
              <a:t> </a:t>
            </a:r>
            <a:r>
              <a:rPr lang="en-IN" dirty="0" err="1">
                <a:solidFill>
                  <a:schemeClr val="accent6"/>
                </a:solidFill>
                <a:latin typeface="Darker Grotesque "/>
              </a:rPr>
              <a:t>deserunt</a:t>
            </a:r>
            <a:r>
              <a:rPr lang="en-IN" dirty="0">
                <a:solidFill>
                  <a:schemeClr val="accent6"/>
                </a:solidFill>
                <a:latin typeface="Darker Grotesque "/>
              </a:rPr>
              <a:t> </a:t>
            </a:r>
            <a:r>
              <a:rPr lang="en-IN" dirty="0" err="1">
                <a:solidFill>
                  <a:schemeClr val="accent6"/>
                </a:solidFill>
                <a:latin typeface="Darker Grotesque "/>
              </a:rPr>
              <a:t>mollit</a:t>
            </a:r>
            <a:r>
              <a:rPr lang="en-IN" dirty="0">
                <a:solidFill>
                  <a:schemeClr val="accent6"/>
                </a:solidFill>
                <a:latin typeface="Darker Grotesque "/>
              </a:rPr>
              <a:t> </a:t>
            </a:r>
            <a:r>
              <a:rPr lang="en-IN" dirty="0" err="1">
                <a:solidFill>
                  <a:schemeClr val="accent6"/>
                </a:solidFill>
                <a:latin typeface="Darker Grotesque "/>
              </a:rPr>
              <a:t>anim</a:t>
            </a:r>
            <a:r>
              <a:rPr lang="en-IN" dirty="0">
                <a:solidFill>
                  <a:schemeClr val="accent6"/>
                </a:solidFill>
                <a:latin typeface="Darker Grotesque "/>
              </a:rPr>
              <a:t> id </a:t>
            </a:r>
            <a:r>
              <a:rPr lang="en-IN" dirty="0" err="1">
                <a:solidFill>
                  <a:schemeClr val="accent6"/>
                </a:solidFill>
                <a:latin typeface="Darker Grotesque "/>
              </a:rPr>
              <a:t>est</a:t>
            </a:r>
            <a:r>
              <a:rPr lang="en-IN" dirty="0">
                <a:solidFill>
                  <a:schemeClr val="accent6"/>
                </a:solidFill>
                <a:latin typeface="Darker Grotesque "/>
              </a:rPr>
              <a:t> </a:t>
            </a:r>
            <a:r>
              <a:rPr lang="en-IN" dirty="0" err="1">
                <a:solidFill>
                  <a:schemeClr val="accent6"/>
                </a:solidFill>
                <a:latin typeface="Darker Grotesque "/>
              </a:rPr>
              <a:t>laborum</a:t>
            </a:r>
            <a:r>
              <a:rPr lang="en-IN" dirty="0">
                <a:solidFill>
                  <a:schemeClr val="accent6"/>
                </a:solidFill>
                <a:latin typeface="Darker Grotesque "/>
              </a:rPr>
              <a:t>.&lt;/div&gt;</a:t>
            </a: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r>
              <a:rPr lang="en-IN" dirty="0">
                <a:solidFill>
                  <a:schemeClr val="accent6"/>
                </a:solidFill>
                <a:latin typeface="Darker Grotesque "/>
              </a:rPr>
              <a:t>&lt;/body&gt;</a:t>
            </a:r>
          </a:p>
          <a:p>
            <a:pPr marL="0" lvl="0" indent="0" algn="just" rtl="0">
              <a:spcBef>
                <a:spcPts val="0"/>
              </a:spcBef>
              <a:spcAft>
                <a:spcPts val="0"/>
              </a:spcAft>
            </a:pPr>
            <a:r>
              <a:rPr lang="en-IN" dirty="0">
                <a:solidFill>
                  <a:schemeClr val="accent6"/>
                </a:solidFill>
                <a:latin typeface="Darker Grotesque "/>
              </a:rPr>
              <a:t>&lt;/html&gt;</a:t>
            </a: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endParaRPr lang="en-IN" dirty="0">
              <a:solidFill>
                <a:schemeClr val="accent6"/>
              </a:solidFill>
              <a:latin typeface="Darker Grotesque "/>
            </a:endParaRPr>
          </a:p>
          <a:p>
            <a:pPr marL="0" lvl="0" indent="0" algn="just" rtl="0">
              <a:spcBef>
                <a:spcPts val="0"/>
              </a:spcBef>
              <a:spcAft>
                <a:spcPts val="0"/>
              </a:spcAft>
            </a:pPr>
            <a:endParaRPr lang="en-IN" dirty="0">
              <a:solidFill>
                <a:schemeClr val="accent6"/>
              </a:solidFill>
              <a:latin typeface="Darker Grotesque "/>
            </a:endParaRPr>
          </a:p>
        </p:txBody>
      </p:sp>
    </p:spTree>
    <p:extLst>
      <p:ext uri="{BB962C8B-B14F-4D97-AF65-F5344CB8AC3E}">
        <p14:creationId xmlns:p14="http://schemas.microsoft.com/office/powerpoint/2010/main" val="762769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4" name="Google Shape;644;p43"/>
          <p:cNvSpPr txBox="1">
            <a:spLocks noGrp="1"/>
          </p:cNvSpPr>
          <p:nvPr>
            <p:ph type="title" idx="18"/>
          </p:nvPr>
        </p:nvSpPr>
        <p:spPr>
          <a:xfrm>
            <a:off x="4679838" y="25179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45" name="Google Shape;645;p43"/>
          <p:cNvSpPr txBox="1">
            <a:spLocks noGrp="1"/>
          </p:cNvSpPr>
          <p:nvPr>
            <p:ph type="title" idx="19"/>
          </p:nvPr>
        </p:nvSpPr>
        <p:spPr>
          <a:xfrm>
            <a:off x="4679825" y="1480217"/>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46" name="Google Shape;646;p4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Selectors</a:t>
            </a:r>
            <a:endParaRPr dirty="0"/>
          </a:p>
        </p:txBody>
      </p:sp>
      <p:sp>
        <p:nvSpPr>
          <p:cNvPr id="647" name="Google Shape;647;p43"/>
          <p:cNvSpPr txBox="1">
            <a:spLocks noGrp="1"/>
          </p:cNvSpPr>
          <p:nvPr>
            <p:ph type="title" idx="3"/>
          </p:nvPr>
        </p:nvSpPr>
        <p:spPr>
          <a:xfrm>
            <a:off x="5767658" y="1480217"/>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Background</a:t>
            </a:r>
            <a:endParaRPr dirty="0"/>
          </a:p>
        </p:txBody>
      </p:sp>
      <p:sp>
        <p:nvSpPr>
          <p:cNvPr id="648" name="Google Shape;648;p43"/>
          <p:cNvSpPr txBox="1">
            <a:spLocks noGrp="1"/>
          </p:cNvSpPr>
          <p:nvPr>
            <p:ph type="title" idx="5"/>
          </p:nvPr>
        </p:nvSpPr>
        <p:spPr>
          <a:xfrm>
            <a:off x="2142533" y="3356195"/>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Box Model</a:t>
            </a:r>
            <a:endParaRPr dirty="0"/>
          </a:p>
        </p:txBody>
      </p:sp>
      <p:sp>
        <p:nvSpPr>
          <p:cNvPr id="649" name="Google Shape;649;p43"/>
          <p:cNvSpPr txBox="1">
            <a:spLocks noGrp="1"/>
          </p:cNvSpPr>
          <p:nvPr>
            <p:ph type="title" idx="7"/>
          </p:nvPr>
        </p:nvSpPr>
        <p:spPr>
          <a:xfrm>
            <a:off x="2159813" y="1480217"/>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br>
              <a:rPr lang="en-US" dirty="0"/>
            </a:br>
            <a:r>
              <a:rPr lang="en-US" dirty="0"/>
              <a:t>and Types </a:t>
            </a:r>
            <a:endParaRPr dirty="0"/>
          </a:p>
        </p:txBody>
      </p:sp>
      <p:sp>
        <p:nvSpPr>
          <p:cNvPr id="650" name="Google Shape;650;p4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Borders</a:t>
            </a:r>
            <a:endParaRPr dirty="0"/>
          </a:p>
        </p:txBody>
      </p:sp>
      <p:sp>
        <p:nvSpPr>
          <p:cNvPr id="652" name="Google Shape;65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59" name="Google Shape;659;p43"/>
          <p:cNvSpPr txBox="1">
            <a:spLocks noGrp="1"/>
          </p:cNvSpPr>
          <p:nvPr>
            <p:ph type="title" idx="16"/>
          </p:nvPr>
        </p:nvSpPr>
        <p:spPr>
          <a:xfrm>
            <a:off x="993680" y="3420637"/>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0" name="Google Shape;660;p43"/>
          <p:cNvSpPr txBox="1">
            <a:spLocks noGrp="1"/>
          </p:cNvSpPr>
          <p:nvPr>
            <p:ph type="title" idx="20"/>
          </p:nvPr>
        </p:nvSpPr>
        <p:spPr>
          <a:xfrm>
            <a:off x="1070838" y="25179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1" name="Google Shape;661;p43"/>
          <p:cNvSpPr txBox="1">
            <a:spLocks noGrp="1"/>
          </p:cNvSpPr>
          <p:nvPr>
            <p:ph type="title" idx="21"/>
          </p:nvPr>
        </p:nvSpPr>
        <p:spPr>
          <a:xfrm>
            <a:off x="1070838" y="1480217"/>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62" name="Google Shape;662;p43"/>
          <p:cNvGrpSpPr/>
          <p:nvPr/>
        </p:nvGrpSpPr>
        <p:grpSpPr>
          <a:xfrm flipH="1">
            <a:off x="1772990" y="1558774"/>
            <a:ext cx="337856" cy="93999"/>
            <a:chOff x="5963614" y="809024"/>
            <a:chExt cx="339690" cy="94500"/>
          </a:xfrm>
        </p:grpSpPr>
        <p:sp>
          <p:nvSpPr>
            <p:cNvPr id="663" name="Google Shape;663;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43"/>
          <p:cNvGrpSpPr/>
          <p:nvPr/>
        </p:nvGrpSpPr>
        <p:grpSpPr>
          <a:xfrm flipH="1">
            <a:off x="1772990" y="2638049"/>
            <a:ext cx="337856" cy="93999"/>
            <a:chOff x="5963614" y="809024"/>
            <a:chExt cx="339690" cy="94500"/>
          </a:xfrm>
        </p:grpSpPr>
        <p:sp>
          <p:nvSpPr>
            <p:cNvPr id="666" name="Google Shape;666;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43"/>
          <p:cNvGrpSpPr/>
          <p:nvPr/>
        </p:nvGrpSpPr>
        <p:grpSpPr>
          <a:xfrm flipH="1">
            <a:off x="1725995" y="3481745"/>
            <a:ext cx="337856" cy="93999"/>
            <a:chOff x="5963614" y="809024"/>
            <a:chExt cx="339690" cy="94500"/>
          </a:xfrm>
        </p:grpSpPr>
        <p:sp>
          <p:nvSpPr>
            <p:cNvPr id="669" name="Google Shape;669;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43"/>
          <p:cNvGrpSpPr/>
          <p:nvPr/>
        </p:nvGrpSpPr>
        <p:grpSpPr>
          <a:xfrm flipH="1">
            <a:off x="5429790" y="1558774"/>
            <a:ext cx="337856" cy="93999"/>
            <a:chOff x="5963614" y="809024"/>
            <a:chExt cx="339690" cy="94500"/>
          </a:xfrm>
        </p:grpSpPr>
        <p:sp>
          <p:nvSpPr>
            <p:cNvPr id="672" name="Google Shape;672;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3"/>
          <p:cNvGrpSpPr/>
          <p:nvPr/>
        </p:nvGrpSpPr>
        <p:grpSpPr>
          <a:xfrm flipH="1">
            <a:off x="5429790" y="2638049"/>
            <a:ext cx="337856" cy="93999"/>
            <a:chOff x="5963614" y="809024"/>
            <a:chExt cx="339690" cy="94500"/>
          </a:xfrm>
        </p:grpSpPr>
        <p:sp>
          <p:nvSpPr>
            <p:cNvPr id="675" name="Google Shape;675;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644;p43">
            <a:extLst>
              <a:ext uri="{FF2B5EF4-FFF2-40B4-BE49-F238E27FC236}">
                <a16:creationId xmlns:a16="http://schemas.microsoft.com/office/drawing/2014/main" id="{0BFB2FC3-B228-2E6D-D107-7D92A9530C50}"/>
              </a:ext>
            </a:extLst>
          </p:cNvPr>
          <p:cNvSpPr txBox="1">
            <a:spLocks/>
          </p:cNvSpPr>
          <p:nvPr/>
        </p:nvSpPr>
        <p:spPr>
          <a:xfrm>
            <a:off x="4679823" y="3329274"/>
            <a:ext cx="873300" cy="25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1400"/>
              <a:buFont typeface="Montserrat"/>
              <a:buNone/>
              <a:defRPr sz="1400" b="1" i="0" u="none" strike="noStrike" cap="none">
                <a:solidFill>
                  <a:schemeClr val="lt1"/>
                </a:solidFill>
                <a:latin typeface="Montserrat"/>
                <a:ea typeface="Montserrat"/>
                <a:cs typeface="Montserrat"/>
                <a:sym typeface="Montserrat"/>
              </a:defRPr>
            </a:lvl9pPr>
          </a:lstStyle>
          <a:p>
            <a:r>
              <a:rPr lang="en" dirty="0"/>
              <a:t>06</a:t>
            </a:r>
          </a:p>
        </p:txBody>
      </p:sp>
      <p:sp>
        <p:nvSpPr>
          <p:cNvPr id="26" name="Google Shape;650;p43">
            <a:extLst>
              <a:ext uri="{FF2B5EF4-FFF2-40B4-BE49-F238E27FC236}">
                <a16:creationId xmlns:a16="http://schemas.microsoft.com/office/drawing/2014/main" id="{0DD83508-67C6-A8A1-E9B9-DED088561B5A}"/>
              </a:ext>
            </a:extLst>
          </p:cNvPr>
          <p:cNvSpPr txBox="1">
            <a:spLocks/>
          </p:cNvSpPr>
          <p:nvPr/>
        </p:nvSpPr>
        <p:spPr>
          <a:xfrm>
            <a:off x="5767646" y="3329274"/>
            <a:ext cx="2305500" cy="25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Montserrat"/>
              <a:buNone/>
              <a:defRPr sz="1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500"/>
              <a:buFont typeface="Montserrat"/>
              <a:buNone/>
              <a:defRPr sz="2500" b="1" i="0" u="none" strike="noStrike" cap="none">
                <a:solidFill>
                  <a:schemeClr val="lt1"/>
                </a:solidFill>
                <a:latin typeface="Montserrat"/>
                <a:ea typeface="Montserrat"/>
                <a:cs typeface="Montserrat"/>
                <a:sym typeface="Montserrat"/>
              </a:defRPr>
            </a:lvl9pPr>
          </a:lstStyle>
          <a:p>
            <a:r>
              <a:rPr lang="en-IN" dirty="0"/>
              <a:t>Text Effects</a:t>
            </a:r>
          </a:p>
        </p:txBody>
      </p:sp>
      <p:grpSp>
        <p:nvGrpSpPr>
          <p:cNvPr id="27" name="Google Shape;674;p43">
            <a:extLst>
              <a:ext uri="{FF2B5EF4-FFF2-40B4-BE49-F238E27FC236}">
                <a16:creationId xmlns:a16="http://schemas.microsoft.com/office/drawing/2014/main" id="{3F29CFFC-5437-C3E8-398E-42215C5C7F37}"/>
              </a:ext>
            </a:extLst>
          </p:cNvPr>
          <p:cNvGrpSpPr/>
          <p:nvPr/>
        </p:nvGrpSpPr>
        <p:grpSpPr>
          <a:xfrm flipH="1">
            <a:off x="5429775" y="3449373"/>
            <a:ext cx="337856" cy="93999"/>
            <a:chOff x="5963614" y="809024"/>
            <a:chExt cx="339690" cy="94500"/>
          </a:xfrm>
        </p:grpSpPr>
        <p:sp>
          <p:nvSpPr>
            <p:cNvPr id="28" name="Google Shape;675;p43">
              <a:extLst>
                <a:ext uri="{FF2B5EF4-FFF2-40B4-BE49-F238E27FC236}">
                  <a16:creationId xmlns:a16="http://schemas.microsoft.com/office/drawing/2014/main" id="{5C40011D-3CEC-75C8-A624-487432BCBFD4}"/>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76;p43">
              <a:extLst>
                <a:ext uri="{FF2B5EF4-FFF2-40B4-BE49-F238E27FC236}">
                  <a16:creationId xmlns:a16="http://schemas.microsoft.com/office/drawing/2014/main" id="{957B93DB-F103-03CF-4E47-EA22E1D60022}"/>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    Box Model Example</a:t>
            </a:r>
            <a:br>
              <a:rPr lang="en-IN" sz="2800" dirty="0"/>
            </a:br>
            <a:r>
              <a:rPr lang="en-IN" sz="2800" dirty="0"/>
              <a:t>Output</a:t>
            </a:r>
            <a:endParaRPr sz="2800" dirty="0"/>
          </a:p>
        </p:txBody>
      </p:sp>
      <p:sp>
        <p:nvSpPr>
          <p:cNvPr id="5" name="TextBox 4">
            <a:extLst>
              <a:ext uri="{FF2B5EF4-FFF2-40B4-BE49-F238E27FC236}">
                <a16:creationId xmlns:a16="http://schemas.microsoft.com/office/drawing/2014/main" id="{4E540186-A3D0-598A-F5FE-2C13A3EE6D3C}"/>
              </a:ext>
            </a:extLst>
          </p:cNvPr>
          <p:cNvSpPr txBox="1"/>
          <p:nvPr/>
        </p:nvSpPr>
        <p:spPr>
          <a:xfrm>
            <a:off x="5750757" y="846612"/>
            <a:ext cx="3714102" cy="369332"/>
          </a:xfrm>
          <a:prstGeom prst="rect">
            <a:avLst/>
          </a:prstGeom>
          <a:noFill/>
        </p:spPr>
        <p:txBody>
          <a:bodyPr wrap="square" rtlCol="0">
            <a:spAutoFit/>
          </a:bodyPr>
          <a:lstStyle/>
          <a:p>
            <a:pPr algn="ctr"/>
            <a:endParaRPr lang="en-IN" sz="1800" dirty="0">
              <a:latin typeface="Montserrat" panose="00000500000000000000" pitchFamily="2" charset="0"/>
            </a:endParaRPr>
          </a:p>
        </p:txBody>
      </p:sp>
      <p:pic>
        <p:nvPicPr>
          <p:cNvPr id="7" name="Picture 6">
            <a:extLst>
              <a:ext uri="{FF2B5EF4-FFF2-40B4-BE49-F238E27FC236}">
                <a16:creationId xmlns:a16="http://schemas.microsoft.com/office/drawing/2014/main" id="{02DADD9F-A01D-E2A5-B0A6-141FC4FDCE11}"/>
              </a:ext>
            </a:extLst>
          </p:cNvPr>
          <p:cNvPicPr>
            <a:picLocks noChangeAspect="1"/>
          </p:cNvPicPr>
          <p:nvPr/>
        </p:nvPicPr>
        <p:blipFill>
          <a:blip r:embed="rId3"/>
          <a:stretch>
            <a:fillRect/>
          </a:stretch>
        </p:blipFill>
        <p:spPr>
          <a:xfrm>
            <a:off x="1639510" y="1419312"/>
            <a:ext cx="5370890" cy="3396298"/>
          </a:xfrm>
          <a:prstGeom prst="rect">
            <a:avLst/>
          </a:prstGeom>
        </p:spPr>
      </p:pic>
    </p:spTree>
    <p:extLst>
      <p:ext uri="{BB962C8B-B14F-4D97-AF65-F5344CB8AC3E}">
        <p14:creationId xmlns:p14="http://schemas.microsoft.com/office/powerpoint/2010/main" val="2467840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47253" y="0"/>
            <a:ext cx="4812565"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500" dirty="0"/>
              <a:t>CSS Background</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508136" y="1137600"/>
            <a:ext cx="8026264" cy="35685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marL="0" indent="0" algn="just"/>
            <a:r>
              <a:rPr lang="en-US" sz="2400" b="0" i="0" dirty="0">
                <a:solidFill>
                  <a:srgbClr val="333333"/>
                </a:solidFill>
                <a:effectLst/>
                <a:latin typeface="Darker Grotesque "/>
              </a:rPr>
              <a:t>CSS background property is used to define the background effects on element. There are 5 CSS background properties that affects the HTML elements:</a:t>
            </a:r>
          </a:p>
          <a:p>
            <a:pPr marL="0" indent="0" algn="just"/>
            <a:endParaRPr lang="en-US" sz="2400" dirty="0">
              <a:solidFill>
                <a:srgbClr val="333333"/>
              </a:solidFill>
              <a:latin typeface="Darker Grotesque "/>
            </a:endParaRPr>
          </a:p>
          <a:p>
            <a:pPr algn="just">
              <a:buFont typeface="+mj-lt"/>
              <a:buAutoNum type="arabicPeriod"/>
            </a:pPr>
            <a:r>
              <a:rPr lang="en-US" sz="2400" b="0" i="0" dirty="0">
                <a:solidFill>
                  <a:schemeClr val="accent6"/>
                </a:solidFill>
                <a:effectLst/>
                <a:latin typeface="Darker Grotesque "/>
              </a:rPr>
              <a:t>Background-color</a:t>
            </a:r>
          </a:p>
          <a:p>
            <a:pPr algn="just">
              <a:buFont typeface="+mj-lt"/>
              <a:buAutoNum type="arabicPeriod"/>
            </a:pPr>
            <a:r>
              <a:rPr lang="en-US" sz="2400" b="0" i="0" dirty="0">
                <a:solidFill>
                  <a:schemeClr val="accent6"/>
                </a:solidFill>
                <a:effectLst/>
                <a:latin typeface="Darker Grotesque "/>
              </a:rPr>
              <a:t>Background-image</a:t>
            </a:r>
          </a:p>
          <a:p>
            <a:pPr algn="just">
              <a:buFont typeface="+mj-lt"/>
              <a:buAutoNum type="arabicPeriod"/>
            </a:pPr>
            <a:r>
              <a:rPr lang="en-US" sz="2400" b="0" i="0" dirty="0">
                <a:solidFill>
                  <a:schemeClr val="accent6"/>
                </a:solidFill>
                <a:effectLst/>
                <a:latin typeface="Darker Grotesque "/>
              </a:rPr>
              <a:t>Background-repeat</a:t>
            </a:r>
          </a:p>
          <a:p>
            <a:pPr algn="just">
              <a:buFont typeface="+mj-lt"/>
              <a:buAutoNum type="arabicPeriod"/>
            </a:pPr>
            <a:r>
              <a:rPr lang="en-US" sz="2400" b="0" i="0" dirty="0">
                <a:solidFill>
                  <a:schemeClr val="accent6"/>
                </a:solidFill>
                <a:effectLst/>
                <a:latin typeface="Darker Grotesque "/>
              </a:rPr>
              <a:t>Background-attachment</a:t>
            </a:r>
          </a:p>
          <a:p>
            <a:pPr algn="just">
              <a:buFont typeface="+mj-lt"/>
              <a:buAutoNum type="arabicPeriod"/>
            </a:pPr>
            <a:r>
              <a:rPr lang="en-US" sz="2400" b="0" i="0" dirty="0">
                <a:solidFill>
                  <a:schemeClr val="accent6"/>
                </a:solidFill>
                <a:effectLst/>
                <a:latin typeface="Darker Grotesque "/>
              </a:rPr>
              <a:t>Background-position</a:t>
            </a:r>
          </a:p>
          <a:p>
            <a:pPr marL="0" indent="0" algn="just"/>
            <a:endParaRPr lang="en-US" sz="2400" dirty="0">
              <a:solidFill>
                <a:srgbClr val="333333"/>
              </a:solidFill>
              <a:latin typeface="Darker Grotesque "/>
            </a:endParaRPr>
          </a:p>
        </p:txBody>
      </p:sp>
    </p:spTree>
    <p:extLst>
      <p:ext uri="{BB962C8B-B14F-4D97-AF65-F5344CB8AC3E}">
        <p14:creationId xmlns:p14="http://schemas.microsoft.com/office/powerpoint/2010/main" val="440326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1840992" y="273912"/>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1).CSS background-</a:t>
            </a:r>
            <a:r>
              <a:rPr lang="en-IN" sz="2800" dirty="0" err="1"/>
              <a:t>color</a:t>
            </a:r>
            <a:endParaRPr sz="2800" dirty="0"/>
          </a:p>
        </p:txBody>
      </p:sp>
      <p:sp>
        <p:nvSpPr>
          <p:cNvPr id="846" name="Google Shape;846;p51"/>
          <p:cNvSpPr txBox="1">
            <a:spLocks noGrp="1"/>
          </p:cNvSpPr>
          <p:nvPr>
            <p:ph type="subTitle" idx="1"/>
          </p:nvPr>
        </p:nvSpPr>
        <p:spPr>
          <a:xfrm>
            <a:off x="463296" y="2268711"/>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&lt;!DOCTYPE html&gt;  </a:t>
            </a:r>
          </a:p>
          <a:p>
            <a:pPr marL="0" lvl="0" indent="0" algn="just" rtl="0">
              <a:spcBef>
                <a:spcPts val="0"/>
              </a:spcBef>
              <a:spcAft>
                <a:spcPts val="0"/>
              </a:spcAft>
            </a:pPr>
            <a:r>
              <a:rPr lang="en-US" sz="1800" dirty="0">
                <a:solidFill>
                  <a:schemeClr val="accent6"/>
                </a:solidFill>
                <a:latin typeface="Darker Grotesque "/>
              </a:rPr>
              <a:t>&lt;html&gt;  </a:t>
            </a:r>
          </a:p>
          <a:p>
            <a:pPr marL="0" lvl="0" indent="0" algn="just" rtl="0">
              <a:spcBef>
                <a:spcPts val="0"/>
              </a:spcBef>
              <a:spcAft>
                <a:spcPts val="0"/>
              </a:spcAft>
            </a:pPr>
            <a:r>
              <a:rPr lang="en-US" sz="1800" dirty="0">
                <a:solidFill>
                  <a:schemeClr val="accent6"/>
                </a:solidFill>
                <a:latin typeface="Darker Grotesque "/>
              </a:rPr>
              <a:t>&lt;head&gt;  </a:t>
            </a:r>
          </a:p>
          <a:p>
            <a:pPr marL="0" lvl="0" indent="0" algn="just" rtl="0">
              <a:spcBef>
                <a:spcPts val="0"/>
              </a:spcBef>
              <a:spcAft>
                <a:spcPts val="0"/>
              </a:spcAft>
            </a:pPr>
            <a:r>
              <a:rPr lang="en-US" sz="1800" dirty="0">
                <a:solidFill>
                  <a:schemeClr val="accent6"/>
                </a:solidFill>
                <a:latin typeface="Darker Grotesque "/>
              </a:rPr>
              <a:t>&lt;style&gt;  </a:t>
            </a:r>
          </a:p>
          <a:p>
            <a:pPr marL="0" lvl="0" indent="0" algn="just" rtl="0">
              <a:spcBef>
                <a:spcPts val="0"/>
              </a:spcBef>
              <a:spcAft>
                <a:spcPts val="0"/>
              </a:spcAft>
            </a:pPr>
            <a:r>
              <a:rPr lang="en-US" sz="1800" dirty="0">
                <a:solidFill>
                  <a:schemeClr val="accent6"/>
                </a:solidFill>
                <a:latin typeface="Darker Grotesque "/>
              </a:rPr>
              <a:t>h2,p{  </a:t>
            </a:r>
          </a:p>
          <a:p>
            <a:pPr marL="0" lvl="0" indent="0" algn="just" rtl="0">
              <a:spcBef>
                <a:spcPts val="0"/>
              </a:spcBef>
              <a:spcAft>
                <a:spcPts val="0"/>
              </a:spcAft>
            </a:pPr>
            <a:r>
              <a:rPr lang="en-US" sz="1800" dirty="0">
                <a:solidFill>
                  <a:schemeClr val="accent6"/>
                </a:solidFill>
                <a:latin typeface="Darker Grotesque "/>
              </a:rPr>
              <a:t>    background-color: #b0d4de;  </a:t>
            </a:r>
          </a:p>
          <a:p>
            <a:pPr marL="0" lvl="0" indent="0" algn="just" rtl="0">
              <a:spcBef>
                <a:spcPts val="0"/>
              </a:spcBef>
              <a:spcAft>
                <a:spcPts val="0"/>
              </a:spcAft>
            </a:pPr>
            <a:r>
              <a:rPr lang="en-US" sz="1800" dirty="0">
                <a:solidFill>
                  <a:schemeClr val="accent6"/>
                </a:solidFill>
                <a:latin typeface="Darker Grotesque "/>
              </a:rPr>
              <a:t>}  </a:t>
            </a:r>
          </a:p>
          <a:p>
            <a:pPr marL="0" lvl="0" indent="0" algn="just" rtl="0">
              <a:spcBef>
                <a:spcPts val="0"/>
              </a:spcBef>
              <a:spcAft>
                <a:spcPts val="0"/>
              </a:spcAft>
            </a:pPr>
            <a:r>
              <a:rPr lang="en-US" sz="1800" dirty="0">
                <a:solidFill>
                  <a:schemeClr val="accent6"/>
                </a:solidFill>
                <a:latin typeface="Darker Grotesque "/>
              </a:rPr>
              <a:t>&lt;/style&gt;  </a:t>
            </a:r>
          </a:p>
          <a:p>
            <a:pPr marL="0" lvl="0" indent="0" algn="just" rtl="0">
              <a:spcBef>
                <a:spcPts val="0"/>
              </a:spcBef>
              <a:spcAft>
                <a:spcPts val="0"/>
              </a:spcAft>
            </a:pPr>
            <a:r>
              <a:rPr lang="en-US" sz="1800" dirty="0">
                <a:solidFill>
                  <a:schemeClr val="accent6"/>
                </a:solidFill>
                <a:latin typeface="Darker Grotesque "/>
              </a:rPr>
              <a:t>&lt;/head&gt;  </a:t>
            </a:r>
          </a:p>
          <a:p>
            <a:pPr marL="0" lvl="0" indent="0" algn="just" rtl="0">
              <a:spcBef>
                <a:spcPts val="0"/>
              </a:spcBef>
              <a:spcAft>
                <a:spcPts val="0"/>
              </a:spcAft>
            </a:pPr>
            <a:r>
              <a:rPr lang="en-US" sz="1800" dirty="0">
                <a:solidFill>
                  <a:schemeClr val="accent6"/>
                </a:solidFill>
                <a:latin typeface="Darker Grotesque "/>
              </a:rPr>
              <a:t>&lt;body&gt;  </a:t>
            </a:r>
          </a:p>
          <a:p>
            <a:pPr marL="0" lvl="0" indent="0" algn="just" rtl="0">
              <a:spcBef>
                <a:spcPts val="0"/>
              </a:spcBef>
              <a:spcAft>
                <a:spcPts val="0"/>
              </a:spcAft>
            </a:pPr>
            <a:r>
              <a:rPr lang="en-US" sz="1800" dirty="0">
                <a:solidFill>
                  <a:schemeClr val="accent6"/>
                </a:solidFill>
                <a:latin typeface="Darker Grotesque "/>
              </a:rPr>
              <a:t>&lt;h2&gt;My first CSS page.&lt;/h2&gt;  </a:t>
            </a:r>
          </a:p>
          <a:p>
            <a:pPr marL="0" lvl="0" indent="0" algn="just" rtl="0">
              <a:spcBef>
                <a:spcPts val="0"/>
              </a:spcBef>
              <a:spcAft>
                <a:spcPts val="0"/>
              </a:spcAft>
            </a:pPr>
            <a:r>
              <a:rPr lang="en-US" sz="1800" dirty="0">
                <a:solidFill>
                  <a:schemeClr val="accent6"/>
                </a:solidFill>
                <a:latin typeface="Darker Grotesque "/>
              </a:rPr>
              <a:t>&lt;p&gt;Hello Sanjil. This is an example of CSS background-color.&lt;/p&gt;  </a:t>
            </a:r>
          </a:p>
          <a:p>
            <a:pPr marL="0" lvl="0" indent="0" algn="just" rtl="0">
              <a:spcBef>
                <a:spcPts val="0"/>
              </a:spcBef>
              <a:spcAft>
                <a:spcPts val="0"/>
              </a:spcAft>
            </a:pPr>
            <a:r>
              <a:rPr lang="en-US" sz="1800" dirty="0">
                <a:solidFill>
                  <a:schemeClr val="accent6"/>
                </a:solidFill>
                <a:latin typeface="Darker Grotesque "/>
              </a:rPr>
              <a:t>&lt;/body&gt;  </a:t>
            </a:r>
          </a:p>
          <a:p>
            <a:pPr marL="0" lvl="0" indent="0" algn="just" rtl="0">
              <a:spcBef>
                <a:spcPts val="0"/>
              </a:spcBef>
              <a:spcAft>
                <a:spcPts val="0"/>
              </a:spcAft>
            </a:pPr>
            <a:r>
              <a:rPr lang="en-US" sz="1800" dirty="0">
                <a:solidFill>
                  <a:schemeClr val="accent6"/>
                </a:solidFill>
                <a:latin typeface="Darker Grotesque "/>
              </a:rPr>
              <a:t>&lt;/html&gt;   </a:t>
            </a:r>
          </a:p>
          <a:p>
            <a:pPr marL="0" lvl="0" indent="0" algn="just" rtl="0">
              <a:spcBef>
                <a:spcPts val="0"/>
              </a:spcBef>
              <a:spcAft>
                <a:spcPts val="0"/>
              </a:spcAft>
            </a:pPr>
            <a:endParaRPr lang="en-US" sz="1800" dirty="0">
              <a:solidFill>
                <a:schemeClr val="accent6"/>
              </a:solidFill>
              <a:latin typeface="Darker Grotesque "/>
            </a:endParaRPr>
          </a:p>
          <a:p>
            <a:pPr marL="0" lvl="0" indent="0" algn="just" rtl="0">
              <a:spcBef>
                <a:spcPts val="0"/>
              </a:spcBef>
              <a:spcAft>
                <a:spcPts val="0"/>
              </a:spcAft>
            </a:pPr>
            <a:r>
              <a:rPr lang="en-US"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767328" y="903108"/>
            <a:ext cx="4494390" cy="830997"/>
          </a:xfrm>
          <a:prstGeom prst="rect">
            <a:avLst/>
          </a:prstGeom>
          <a:noFill/>
        </p:spPr>
        <p:txBody>
          <a:bodyPr wrap="square" rtlCol="0">
            <a:spAutoFit/>
          </a:bodyPr>
          <a:lstStyle/>
          <a:p>
            <a:pPr algn="just"/>
            <a:r>
              <a:rPr lang="en-US" sz="1600" b="0" i="0" dirty="0">
                <a:solidFill>
                  <a:srgbClr val="333333"/>
                </a:solidFill>
                <a:effectLst/>
                <a:latin typeface="Montserrat" panose="00000500000000000000" pitchFamily="2" charset="0"/>
              </a:rPr>
              <a:t>The background-color property is used to specify the background color of the element.</a:t>
            </a:r>
            <a:endParaRPr lang="en-IN" sz="1600" dirty="0">
              <a:latin typeface="Montserrat" panose="00000500000000000000" pitchFamily="2" charset="0"/>
            </a:endParaRPr>
          </a:p>
        </p:txBody>
      </p:sp>
      <p:pic>
        <p:nvPicPr>
          <p:cNvPr id="3" name="Picture 2">
            <a:extLst>
              <a:ext uri="{FF2B5EF4-FFF2-40B4-BE49-F238E27FC236}">
                <a16:creationId xmlns:a16="http://schemas.microsoft.com/office/drawing/2014/main" id="{FB35AFFB-9AE4-137F-818B-6BD9F1E424A7}"/>
              </a:ext>
            </a:extLst>
          </p:cNvPr>
          <p:cNvPicPr>
            <a:picLocks noChangeAspect="1"/>
          </p:cNvPicPr>
          <p:nvPr/>
        </p:nvPicPr>
        <p:blipFill>
          <a:blip r:embed="rId3"/>
          <a:stretch>
            <a:fillRect/>
          </a:stretch>
        </p:blipFill>
        <p:spPr>
          <a:xfrm>
            <a:off x="5050389" y="2038304"/>
            <a:ext cx="3383573" cy="1066892"/>
          </a:xfrm>
          <a:prstGeom prst="rect">
            <a:avLst/>
          </a:prstGeom>
        </p:spPr>
      </p:pic>
    </p:spTree>
    <p:extLst>
      <p:ext uri="{BB962C8B-B14F-4D97-AF65-F5344CB8AC3E}">
        <p14:creationId xmlns:p14="http://schemas.microsoft.com/office/powerpoint/2010/main" val="8977925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2).CSS background-image</a:t>
            </a:r>
            <a:endParaRPr sz="2800" dirty="0"/>
          </a:p>
        </p:txBody>
      </p:sp>
      <p:sp>
        <p:nvSpPr>
          <p:cNvPr id="846" name="Google Shape;846;p51"/>
          <p:cNvSpPr txBox="1">
            <a:spLocks noGrp="1"/>
          </p:cNvSpPr>
          <p:nvPr>
            <p:ph type="subTitle" idx="1"/>
          </p:nvPr>
        </p:nvSpPr>
        <p:spPr>
          <a:xfrm>
            <a:off x="463296" y="2268711"/>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800" dirty="0">
                <a:solidFill>
                  <a:schemeClr val="accent6"/>
                </a:solidFill>
                <a:latin typeface="Darker Grotesque "/>
              </a:rPr>
              <a:t>&lt;!DOCTYPE html&gt;  </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r>
              <a:rPr lang="en-IN" sz="1800" dirty="0">
                <a:solidFill>
                  <a:schemeClr val="accent6"/>
                </a:solidFill>
                <a:latin typeface="Darker Grotesque "/>
              </a:rPr>
              <a:t>&lt;head&gt;  </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body {  </a:t>
            </a:r>
          </a:p>
          <a:p>
            <a:pPr marL="0" lvl="0" indent="0" algn="just" rtl="0">
              <a:spcBef>
                <a:spcPts val="0"/>
              </a:spcBef>
              <a:spcAft>
                <a:spcPts val="0"/>
              </a:spcAft>
            </a:pPr>
            <a:r>
              <a:rPr lang="en-IN" sz="1800" dirty="0">
                <a:solidFill>
                  <a:schemeClr val="accent6"/>
                </a:solidFill>
                <a:latin typeface="Darker Grotesque "/>
              </a:rPr>
              <a:t>background-image: </a:t>
            </a:r>
            <a:r>
              <a:rPr lang="en-IN" sz="1800" dirty="0" err="1">
                <a:solidFill>
                  <a:schemeClr val="accent6"/>
                </a:solidFill>
                <a:latin typeface="Darker Grotesque "/>
              </a:rPr>
              <a:t>url</a:t>
            </a:r>
            <a:r>
              <a:rPr lang="en-IN" sz="1800" dirty="0">
                <a:solidFill>
                  <a:schemeClr val="accent6"/>
                </a:solidFill>
                <a:latin typeface="Darker Grotesque "/>
              </a:rPr>
              <a:t>("paper1.gif");</a:t>
            </a:r>
          </a:p>
          <a:p>
            <a:pPr marL="0" lvl="0" indent="0" algn="just" rtl="0">
              <a:spcBef>
                <a:spcPts val="0"/>
              </a:spcBef>
              <a:spcAft>
                <a:spcPts val="0"/>
              </a:spcAft>
            </a:pPr>
            <a:r>
              <a:rPr lang="en-IN" sz="1800" dirty="0">
                <a:solidFill>
                  <a:schemeClr val="accent6"/>
                </a:solidFill>
                <a:latin typeface="Darker Grotesque "/>
              </a:rPr>
              <a:t>margin-left:100px;</a:t>
            </a:r>
          </a:p>
          <a:p>
            <a:pPr marL="0" lvl="0" indent="0" algn="just" rtl="0">
              <a:spcBef>
                <a:spcPts val="0"/>
              </a:spcBef>
              <a:spcAft>
                <a:spcPts val="0"/>
              </a:spcAft>
            </a:pPr>
            <a:r>
              <a:rPr lang="en-IN" sz="1800" dirty="0">
                <a:solidFill>
                  <a:schemeClr val="accent6"/>
                </a:solidFill>
                <a:latin typeface="Darker Grotesque "/>
              </a:rPr>
              <a:t>}  </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&lt;/head&gt;  </a:t>
            </a:r>
          </a:p>
          <a:p>
            <a:pPr marL="0" lvl="0" indent="0" algn="just" rtl="0">
              <a:spcBef>
                <a:spcPts val="0"/>
              </a:spcBef>
              <a:spcAft>
                <a:spcPts val="0"/>
              </a:spcAft>
            </a:pPr>
            <a:r>
              <a:rPr lang="en-IN" sz="1800" dirty="0">
                <a:solidFill>
                  <a:schemeClr val="accent6"/>
                </a:solidFill>
                <a:latin typeface="Darker Grotesque "/>
              </a:rPr>
              <a:t>&lt;body&gt;  </a:t>
            </a:r>
          </a:p>
          <a:p>
            <a:pPr marL="0" lvl="0" indent="0" algn="just" rtl="0">
              <a:spcBef>
                <a:spcPts val="0"/>
              </a:spcBef>
              <a:spcAft>
                <a:spcPts val="0"/>
              </a:spcAft>
            </a:pPr>
            <a:r>
              <a:rPr lang="en-IN" sz="1800" dirty="0">
                <a:solidFill>
                  <a:schemeClr val="accent6"/>
                </a:solidFill>
                <a:latin typeface="Darker Grotesque "/>
              </a:rPr>
              <a:t>&lt;h1&gt;Hello Sanjil&lt;/h1&gt;  </a:t>
            </a:r>
          </a:p>
          <a:p>
            <a:pPr marL="0" lvl="0" indent="0" algn="just" rtl="0">
              <a:spcBef>
                <a:spcPts val="0"/>
              </a:spcBef>
              <a:spcAft>
                <a:spcPts val="0"/>
              </a:spcAft>
            </a:pPr>
            <a:r>
              <a:rPr lang="en-IN" sz="1800" dirty="0">
                <a:solidFill>
                  <a:schemeClr val="accent6"/>
                </a:solidFill>
                <a:latin typeface="Darker Grotesque "/>
              </a:rPr>
              <a:t>&lt;/body&gt;  </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endParaRPr lang="en-IN" sz="1800" dirty="0">
              <a:solidFill>
                <a:schemeClr val="accent6"/>
              </a:solidFill>
              <a:latin typeface="Darker Grotesque "/>
            </a:endParaRPr>
          </a:p>
          <a:p>
            <a:pPr marL="0" lvl="0" indent="0" algn="just" rtl="0">
              <a:spcBef>
                <a:spcPts val="0"/>
              </a:spcBef>
              <a:spcAft>
                <a:spcPts val="0"/>
              </a:spcAft>
            </a:pPr>
            <a:r>
              <a:rPr lang="en-IN"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405354" y="727090"/>
            <a:ext cx="4665078" cy="1200329"/>
          </a:xfrm>
          <a:prstGeom prst="rect">
            <a:avLst/>
          </a:prstGeom>
          <a:noFill/>
        </p:spPr>
        <p:txBody>
          <a:bodyPr wrap="square" rtlCol="0">
            <a:spAutoFit/>
          </a:bodyPr>
          <a:lstStyle/>
          <a:p>
            <a:pPr algn="just"/>
            <a:r>
              <a:rPr lang="en-US" sz="1800" b="0" i="0" dirty="0">
                <a:solidFill>
                  <a:srgbClr val="333333"/>
                </a:solidFill>
                <a:effectLst/>
                <a:latin typeface="Montserrat" panose="00000500000000000000" pitchFamily="2" charset="0"/>
              </a:rPr>
              <a:t>The background-image property is used to set an image as a background of an element. By default the image covers the entire element</a:t>
            </a:r>
            <a:endParaRPr lang="en-IN" dirty="0">
              <a:latin typeface="Montserrat" panose="00000500000000000000" pitchFamily="2" charset="0"/>
            </a:endParaRPr>
          </a:p>
        </p:txBody>
      </p:sp>
      <p:pic>
        <p:nvPicPr>
          <p:cNvPr id="4" name="Picture 3">
            <a:extLst>
              <a:ext uri="{FF2B5EF4-FFF2-40B4-BE49-F238E27FC236}">
                <a16:creationId xmlns:a16="http://schemas.microsoft.com/office/drawing/2014/main" id="{CE35CF24-B918-65AF-9208-53B6C6D55DE4}"/>
              </a:ext>
            </a:extLst>
          </p:cNvPr>
          <p:cNvPicPr>
            <a:picLocks noChangeAspect="1"/>
          </p:cNvPicPr>
          <p:nvPr/>
        </p:nvPicPr>
        <p:blipFill>
          <a:blip r:embed="rId3"/>
          <a:stretch>
            <a:fillRect/>
          </a:stretch>
        </p:blipFill>
        <p:spPr>
          <a:xfrm>
            <a:off x="4223382" y="1905758"/>
            <a:ext cx="3029022" cy="2571750"/>
          </a:xfrm>
          <a:prstGeom prst="rect">
            <a:avLst/>
          </a:prstGeom>
        </p:spPr>
      </p:pic>
    </p:spTree>
    <p:extLst>
      <p:ext uri="{BB962C8B-B14F-4D97-AF65-F5344CB8AC3E}">
        <p14:creationId xmlns:p14="http://schemas.microsoft.com/office/powerpoint/2010/main" val="837392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3).CSS background-repeat</a:t>
            </a:r>
            <a:endParaRPr sz="2800" dirty="0"/>
          </a:p>
        </p:txBody>
      </p:sp>
      <p:sp>
        <p:nvSpPr>
          <p:cNvPr id="846" name="Google Shape;846;p51"/>
          <p:cNvSpPr txBox="1">
            <a:spLocks noGrp="1"/>
          </p:cNvSpPr>
          <p:nvPr>
            <p:ph type="subTitle" idx="1"/>
          </p:nvPr>
        </p:nvSpPr>
        <p:spPr>
          <a:xfrm>
            <a:off x="463296" y="2268711"/>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800" dirty="0">
                <a:solidFill>
                  <a:schemeClr val="accent6"/>
                </a:solidFill>
                <a:latin typeface="Darker Grotesque "/>
              </a:rPr>
              <a:t>&lt;!DOCTYPE html&gt; </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r>
              <a:rPr lang="en-IN" sz="1800" dirty="0">
                <a:solidFill>
                  <a:schemeClr val="accent6"/>
                </a:solidFill>
                <a:latin typeface="Darker Grotesque "/>
              </a:rPr>
              <a:t>&lt;head&gt;  </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body {  </a:t>
            </a:r>
          </a:p>
          <a:p>
            <a:pPr marL="0" lvl="0" indent="0" algn="just" rtl="0">
              <a:spcBef>
                <a:spcPts val="0"/>
              </a:spcBef>
              <a:spcAft>
                <a:spcPts val="0"/>
              </a:spcAft>
            </a:pPr>
            <a:r>
              <a:rPr lang="en-IN" sz="1800" dirty="0">
                <a:solidFill>
                  <a:schemeClr val="accent6"/>
                </a:solidFill>
                <a:latin typeface="Darker Grotesque "/>
              </a:rPr>
              <a:t>    background-image: </a:t>
            </a:r>
            <a:r>
              <a:rPr lang="en-IN" sz="1800" dirty="0" err="1">
                <a:solidFill>
                  <a:schemeClr val="accent6"/>
                </a:solidFill>
                <a:latin typeface="Darker Grotesque "/>
              </a:rPr>
              <a:t>url</a:t>
            </a:r>
            <a:r>
              <a:rPr lang="en-IN" sz="1800" dirty="0">
                <a:solidFill>
                  <a:schemeClr val="accent6"/>
                </a:solidFill>
                <a:latin typeface="Darker Grotesque "/>
              </a:rPr>
              <a:t>("gradient-bg.png");  </a:t>
            </a:r>
          </a:p>
          <a:p>
            <a:pPr marL="0" lvl="0" indent="0" algn="just" rtl="0">
              <a:spcBef>
                <a:spcPts val="0"/>
              </a:spcBef>
              <a:spcAft>
                <a:spcPts val="0"/>
              </a:spcAft>
            </a:pPr>
            <a:r>
              <a:rPr lang="en-IN" sz="1800" dirty="0">
                <a:solidFill>
                  <a:schemeClr val="accent6"/>
                </a:solidFill>
                <a:latin typeface="Darker Grotesque "/>
              </a:rPr>
              <a:t>    background-repeat: repeat-x;</a:t>
            </a:r>
          </a:p>
          <a:p>
            <a:pPr marL="0" lvl="0" indent="0" algn="just" rtl="0">
              <a:spcBef>
                <a:spcPts val="0"/>
              </a:spcBef>
              <a:spcAft>
                <a:spcPts val="0"/>
              </a:spcAft>
            </a:pPr>
            <a:r>
              <a:rPr lang="en-IN" sz="1800" dirty="0">
                <a:solidFill>
                  <a:schemeClr val="accent6"/>
                </a:solidFill>
                <a:latin typeface="Darker Grotesque "/>
              </a:rPr>
              <a:t>}  </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&lt;/head&gt;  </a:t>
            </a:r>
          </a:p>
          <a:p>
            <a:pPr marL="0" lvl="0" indent="0" algn="just" rtl="0">
              <a:spcBef>
                <a:spcPts val="0"/>
              </a:spcBef>
              <a:spcAft>
                <a:spcPts val="0"/>
              </a:spcAft>
            </a:pPr>
            <a:r>
              <a:rPr lang="en-IN" sz="1800" dirty="0">
                <a:solidFill>
                  <a:schemeClr val="accent6"/>
                </a:solidFill>
                <a:latin typeface="Darker Grotesque "/>
              </a:rPr>
              <a:t>&lt;body&gt;  </a:t>
            </a:r>
          </a:p>
          <a:p>
            <a:pPr marL="0" lvl="0" indent="0" algn="just" rtl="0">
              <a:spcBef>
                <a:spcPts val="0"/>
              </a:spcBef>
              <a:spcAft>
                <a:spcPts val="0"/>
              </a:spcAft>
            </a:pPr>
            <a:r>
              <a:rPr lang="en-IN" sz="1800" dirty="0">
                <a:solidFill>
                  <a:schemeClr val="accent6"/>
                </a:solidFill>
                <a:latin typeface="Darker Grotesque "/>
              </a:rPr>
              <a:t>&lt;h1&gt;Hello Sanjil&lt;/h1&gt;  </a:t>
            </a:r>
          </a:p>
          <a:p>
            <a:pPr marL="0" lvl="0" indent="0" algn="just" rtl="0">
              <a:spcBef>
                <a:spcPts val="0"/>
              </a:spcBef>
              <a:spcAft>
                <a:spcPts val="0"/>
              </a:spcAft>
            </a:pPr>
            <a:r>
              <a:rPr lang="en-IN" sz="1800" dirty="0">
                <a:solidFill>
                  <a:schemeClr val="accent6"/>
                </a:solidFill>
                <a:latin typeface="Darker Grotesque "/>
              </a:rPr>
              <a:t>&lt;/body&gt;  </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endParaRPr lang="en-IN" sz="1800" dirty="0">
              <a:solidFill>
                <a:schemeClr val="accent6"/>
              </a:solidFill>
              <a:latin typeface="Darker Grotesque "/>
            </a:endParaRPr>
          </a:p>
          <a:p>
            <a:pPr marL="0" lvl="0" indent="0" algn="just" rtl="0">
              <a:spcBef>
                <a:spcPts val="0"/>
              </a:spcBef>
              <a:spcAft>
                <a:spcPts val="0"/>
              </a:spcAft>
            </a:pPr>
            <a:r>
              <a:rPr lang="en-IN"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405354" y="727090"/>
            <a:ext cx="4665078" cy="1569660"/>
          </a:xfrm>
          <a:prstGeom prst="rect">
            <a:avLst/>
          </a:prstGeom>
          <a:noFill/>
        </p:spPr>
        <p:txBody>
          <a:bodyPr wrap="square" rtlCol="0">
            <a:spAutoFit/>
          </a:bodyPr>
          <a:lstStyle/>
          <a:p>
            <a:pPr algn="just"/>
            <a:r>
              <a:rPr lang="en-US" sz="1600" b="0" i="0" dirty="0">
                <a:solidFill>
                  <a:srgbClr val="333333"/>
                </a:solidFill>
                <a:effectLst/>
                <a:latin typeface="Montserrat" panose="00000500000000000000" pitchFamily="2" charset="0"/>
              </a:rPr>
              <a:t>By default, the background-image property repeats the background image horizontally and vertically. Some images are repeated only horizontally or vertically.</a:t>
            </a:r>
          </a:p>
          <a:p>
            <a:br>
              <a:rPr lang="en-US" sz="1600" dirty="0">
                <a:latin typeface="Montserrat" panose="00000500000000000000" pitchFamily="2" charset="0"/>
              </a:rPr>
            </a:br>
            <a:endParaRPr lang="en-IN" sz="1600" dirty="0">
              <a:latin typeface="Montserrat" panose="00000500000000000000" pitchFamily="2" charset="0"/>
            </a:endParaRPr>
          </a:p>
        </p:txBody>
      </p:sp>
      <p:pic>
        <p:nvPicPr>
          <p:cNvPr id="3" name="Picture 2">
            <a:extLst>
              <a:ext uri="{FF2B5EF4-FFF2-40B4-BE49-F238E27FC236}">
                <a16:creationId xmlns:a16="http://schemas.microsoft.com/office/drawing/2014/main" id="{95DC64C7-0E17-74D5-D704-3719949366AF}"/>
              </a:ext>
            </a:extLst>
          </p:cNvPr>
          <p:cNvPicPr>
            <a:picLocks noChangeAspect="1"/>
          </p:cNvPicPr>
          <p:nvPr/>
        </p:nvPicPr>
        <p:blipFill>
          <a:blip r:embed="rId3"/>
          <a:stretch>
            <a:fillRect/>
          </a:stretch>
        </p:blipFill>
        <p:spPr>
          <a:xfrm>
            <a:off x="4449415" y="1844660"/>
            <a:ext cx="3134009" cy="2571750"/>
          </a:xfrm>
          <a:prstGeom prst="rect">
            <a:avLst/>
          </a:prstGeom>
        </p:spPr>
      </p:pic>
    </p:spTree>
    <p:extLst>
      <p:ext uri="{BB962C8B-B14F-4D97-AF65-F5344CB8AC3E}">
        <p14:creationId xmlns:p14="http://schemas.microsoft.com/office/powerpoint/2010/main" val="4027886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background-repeat</a:t>
            </a:r>
            <a:endParaRPr sz="2800" dirty="0"/>
          </a:p>
        </p:txBody>
      </p:sp>
      <p:sp>
        <p:nvSpPr>
          <p:cNvPr id="846" name="Google Shape;846;p51"/>
          <p:cNvSpPr txBox="1">
            <a:spLocks noGrp="1"/>
          </p:cNvSpPr>
          <p:nvPr>
            <p:ph type="subTitle" idx="1"/>
          </p:nvPr>
        </p:nvSpPr>
        <p:spPr>
          <a:xfrm>
            <a:off x="463296" y="2268711"/>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800" dirty="0">
                <a:solidFill>
                  <a:schemeClr val="accent6"/>
                </a:solidFill>
                <a:latin typeface="Darker Grotesque "/>
              </a:rPr>
              <a:t>&lt;!DOCTYPE html&gt;  </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r>
              <a:rPr lang="en-IN" sz="1800" dirty="0">
                <a:solidFill>
                  <a:schemeClr val="accent6"/>
                </a:solidFill>
                <a:latin typeface="Darker Grotesque "/>
              </a:rPr>
              <a:t>&lt;head&gt;  </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body {  </a:t>
            </a:r>
          </a:p>
          <a:p>
            <a:pPr marL="0" lvl="0" indent="0" algn="just" rtl="0">
              <a:spcBef>
                <a:spcPts val="0"/>
              </a:spcBef>
              <a:spcAft>
                <a:spcPts val="0"/>
              </a:spcAft>
            </a:pPr>
            <a:r>
              <a:rPr lang="en-IN" sz="1800" dirty="0">
                <a:solidFill>
                  <a:schemeClr val="accent6"/>
                </a:solidFill>
                <a:latin typeface="Darker Grotesque "/>
              </a:rPr>
              <a:t>    background-image: </a:t>
            </a:r>
            <a:r>
              <a:rPr lang="en-IN" sz="1800" dirty="0" err="1">
                <a:solidFill>
                  <a:schemeClr val="accent6"/>
                </a:solidFill>
                <a:latin typeface="Darker Grotesque "/>
              </a:rPr>
              <a:t>url</a:t>
            </a:r>
            <a:r>
              <a:rPr lang="en-IN" sz="1800" dirty="0">
                <a:solidFill>
                  <a:schemeClr val="accent6"/>
                </a:solidFill>
                <a:latin typeface="Darker Grotesque "/>
              </a:rPr>
              <a:t>("gradient-bg.png");  </a:t>
            </a:r>
          </a:p>
          <a:p>
            <a:pPr marL="0" lvl="0" indent="0" algn="just" rtl="0">
              <a:spcBef>
                <a:spcPts val="0"/>
              </a:spcBef>
              <a:spcAft>
                <a:spcPts val="0"/>
              </a:spcAft>
            </a:pPr>
            <a:r>
              <a:rPr lang="en-IN" sz="1800" dirty="0">
                <a:solidFill>
                  <a:schemeClr val="accent6"/>
                </a:solidFill>
                <a:latin typeface="Darker Grotesque "/>
              </a:rPr>
              <a:t>    background-repeat: repeat-y;</a:t>
            </a:r>
          </a:p>
          <a:p>
            <a:pPr marL="0" lvl="0" indent="0" algn="just" rtl="0">
              <a:spcBef>
                <a:spcPts val="0"/>
              </a:spcBef>
              <a:spcAft>
                <a:spcPts val="0"/>
              </a:spcAft>
            </a:pPr>
            <a:r>
              <a:rPr lang="en-IN" sz="1800" dirty="0">
                <a:solidFill>
                  <a:schemeClr val="accent6"/>
                </a:solidFill>
                <a:latin typeface="Darker Grotesque "/>
              </a:rPr>
              <a:t>}  </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&lt;/head&gt;  </a:t>
            </a:r>
          </a:p>
          <a:p>
            <a:pPr marL="0" lvl="0" indent="0" algn="just" rtl="0">
              <a:spcBef>
                <a:spcPts val="0"/>
              </a:spcBef>
              <a:spcAft>
                <a:spcPts val="0"/>
              </a:spcAft>
            </a:pPr>
            <a:r>
              <a:rPr lang="en-IN" sz="1800" dirty="0">
                <a:solidFill>
                  <a:schemeClr val="accent6"/>
                </a:solidFill>
                <a:latin typeface="Darker Grotesque "/>
              </a:rPr>
              <a:t>&lt;body&gt;  </a:t>
            </a:r>
          </a:p>
          <a:p>
            <a:pPr marL="0" lvl="0" indent="0" algn="just" rtl="0">
              <a:spcBef>
                <a:spcPts val="0"/>
              </a:spcBef>
              <a:spcAft>
                <a:spcPts val="0"/>
              </a:spcAft>
            </a:pPr>
            <a:r>
              <a:rPr lang="en-IN" sz="1800" dirty="0">
                <a:solidFill>
                  <a:schemeClr val="accent6"/>
                </a:solidFill>
                <a:latin typeface="Darker Grotesque "/>
              </a:rPr>
              <a:t>&lt;h1&gt;Hello Sanjil&lt;/h1&gt;  </a:t>
            </a:r>
          </a:p>
          <a:p>
            <a:pPr marL="0" lvl="0" indent="0" algn="just" rtl="0">
              <a:spcBef>
                <a:spcPts val="0"/>
              </a:spcBef>
              <a:spcAft>
                <a:spcPts val="0"/>
              </a:spcAft>
            </a:pPr>
            <a:r>
              <a:rPr lang="en-IN" sz="1800" dirty="0">
                <a:solidFill>
                  <a:schemeClr val="accent6"/>
                </a:solidFill>
                <a:latin typeface="Darker Grotesque "/>
              </a:rPr>
              <a:t>&lt;/body&gt;  </a:t>
            </a:r>
          </a:p>
          <a:p>
            <a:pPr marL="0" lvl="0" indent="0" algn="just" rtl="0">
              <a:spcBef>
                <a:spcPts val="0"/>
              </a:spcBef>
              <a:spcAft>
                <a:spcPts val="0"/>
              </a:spcAft>
            </a:pPr>
            <a:r>
              <a:rPr lang="en-IN" sz="1800" dirty="0">
                <a:solidFill>
                  <a:schemeClr val="accent6"/>
                </a:solidFill>
                <a:latin typeface="Darker Grotesque "/>
              </a:rPr>
              <a:t>&lt;/html&gt;   </a:t>
            </a:r>
          </a:p>
          <a:p>
            <a:pPr marL="0" lvl="0" indent="0" algn="just" rtl="0">
              <a:spcBef>
                <a:spcPts val="0"/>
              </a:spcBef>
              <a:spcAft>
                <a:spcPts val="0"/>
              </a:spcAft>
            </a:pPr>
            <a:endParaRPr lang="en-IN" sz="1800" dirty="0">
              <a:solidFill>
                <a:schemeClr val="accent6"/>
              </a:solidFill>
              <a:latin typeface="Darker Grotesque "/>
            </a:endParaRPr>
          </a:p>
          <a:p>
            <a:pPr marL="0" lvl="0" indent="0" algn="just" rtl="0">
              <a:spcBef>
                <a:spcPts val="0"/>
              </a:spcBef>
              <a:spcAft>
                <a:spcPts val="0"/>
              </a:spcAft>
            </a:pPr>
            <a:r>
              <a:rPr lang="en-IN"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4572000" y="939535"/>
            <a:ext cx="4665078" cy="338554"/>
          </a:xfrm>
          <a:prstGeom prst="rect">
            <a:avLst/>
          </a:prstGeom>
          <a:noFill/>
        </p:spPr>
        <p:txBody>
          <a:bodyPr wrap="square" rtlCol="0">
            <a:spAutoFit/>
          </a:bodyPr>
          <a:lstStyle/>
          <a:p>
            <a:pPr algn="just"/>
            <a:r>
              <a:rPr lang="en-IN" sz="1600" dirty="0">
                <a:latin typeface="Montserrat" panose="00000500000000000000" pitchFamily="2" charset="0"/>
              </a:rPr>
              <a:t>Repeat y</a:t>
            </a:r>
          </a:p>
        </p:txBody>
      </p:sp>
      <p:pic>
        <p:nvPicPr>
          <p:cNvPr id="4" name="Picture 3">
            <a:extLst>
              <a:ext uri="{FF2B5EF4-FFF2-40B4-BE49-F238E27FC236}">
                <a16:creationId xmlns:a16="http://schemas.microsoft.com/office/drawing/2014/main" id="{2BC389E2-0953-6F84-18F9-47B0F37DF2A8}"/>
              </a:ext>
            </a:extLst>
          </p:cNvPr>
          <p:cNvPicPr>
            <a:picLocks noChangeAspect="1"/>
          </p:cNvPicPr>
          <p:nvPr/>
        </p:nvPicPr>
        <p:blipFill>
          <a:blip r:embed="rId3"/>
          <a:stretch>
            <a:fillRect/>
          </a:stretch>
        </p:blipFill>
        <p:spPr>
          <a:xfrm>
            <a:off x="5328669" y="1731871"/>
            <a:ext cx="2696781" cy="2291979"/>
          </a:xfrm>
          <a:prstGeom prst="rect">
            <a:avLst/>
          </a:prstGeom>
        </p:spPr>
      </p:pic>
    </p:spTree>
    <p:extLst>
      <p:ext uri="{BB962C8B-B14F-4D97-AF65-F5344CB8AC3E}">
        <p14:creationId xmlns:p14="http://schemas.microsoft.com/office/powerpoint/2010/main" val="2758930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858946" y="267693"/>
            <a:ext cx="5575015"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4).CSS background-attachment</a:t>
            </a:r>
            <a:endParaRPr sz="2800" dirty="0"/>
          </a:p>
        </p:txBody>
      </p:sp>
      <p:sp>
        <p:nvSpPr>
          <p:cNvPr id="846" name="Google Shape;846;p51"/>
          <p:cNvSpPr txBox="1">
            <a:spLocks noGrp="1"/>
          </p:cNvSpPr>
          <p:nvPr>
            <p:ph type="subTitle" idx="1"/>
          </p:nvPr>
        </p:nvSpPr>
        <p:spPr>
          <a:xfrm>
            <a:off x="451104" y="2296750"/>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&lt;!DOCTYPE html&gt;</a:t>
            </a:r>
          </a:p>
          <a:p>
            <a:pPr marL="0" lvl="0" indent="0" algn="just" rtl="0">
              <a:spcBef>
                <a:spcPts val="0"/>
              </a:spcBef>
              <a:spcAft>
                <a:spcPts val="0"/>
              </a:spcAft>
            </a:pPr>
            <a:r>
              <a:rPr lang="en-US" sz="1800" dirty="0">
                <a:solidFill>
                  <a:schemeClr val="accent6"/>
                </a:solidFill>
                <a:latin typeface="Darker Grotesque "/>
              </a:rPr>
              <a:t>&lt;html&gt;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body  {</a:t>
            </a:r>
          </a:p>
          <a:p>
            <a:pPr marL="0" lvl="0" indent="0" algn="just" rtl="0">
              <a:spcBef>
                <a:spcPts val="0"/>
              </a:spcBef>
              <a:spcAft>
                <a:spcPts val="0"/>
              </a:spcAft>
            </a:pPr>
            <a:r>
              <a:rPr lang="en-US" sz="1800" dirty="0">
                <a:solidFill>
                  <a:schemeClr val="accent6"/>
                </a:solidFill>
                <a:latin typeface="Darker Grotesque "/>
              </a:rPr>
              <a:t>background: white </a:t>
            </a:r>
            <a:r>
              <a:rPr lang="en-US" sz="1800" dirty="0" err="1">
                <a:solidFill>
                  <a:schemeClr val="accent6"/>
                </a:solidFill>
                <a:latin typeface="Darker Grotesque "/>
              </a:rPr>
              <a:t>url</a:t>
            </a:r>
            <a:r>
              <a:rPr lang="en-US" sz="1800" dirty="0">
                <a:solidFill>
                  <a:schemeClr val="accent6"/>
                </a:solidFill>
                <a:latin typeface="Darker Grotesque "/>
              </a:rPr>
              <a:t>('bbb.gif');</a:t>
            </a:r>
          </a:p>
          <a:p>
            <a:pPr marL="0" lvl="0" indent="0" algn="just" rtl="0">
              <a:spcBef>
                <a:spcPts val="0"/>
              </a:spcBef>
              <a:spcAft>
                <a:spcPts val="0"/>
              </a:spcAft>
            </a:pPr>
            <a:r>
              <a:rPr lang="en-US" sz="1800" dirty="0">
                <a:solidFill>
                  <a:schemeClr val="accent6"/>
                </a:solidFill>
                <a:latin typeface="Darker Grotesque "/>
              </a:rPr>
              <a:t>background-repeat: no-repeat;</a:t>
            </a:r>
          </a:p>
          <a:p>
            <a:pPr marL="0" lvl="0" indent="0" algn="just" rtl="0">
              <a:spcBef>
                <a:spcPts val="0"/>
              </a:spcBef>
              <a:spcAft>
                <a:spcPts val="0"/>
              </a:spcAft>
            </a:pPr>
            <a:r>
              <a:rPr lang="en-US" sz="1800" dirty="0">
                <a:solidFill>
                  <a:schemeClr val="accent6"/>
                </a:solidFill>
                <a:latin typeface="Darker Grotesque "/>
              </a:rPr>
              <a:t>background-attachment: fixed;</a:t>
            </a:r>
          </a:p>
          <a:p>
            <a:pPr marL="0" lvl="0" indent="0" algn="just" rtl="0">
              <a:spcBef>
                <a:spcPts val="0"/>
              </a:spcBef>
              <a:spcAft>
                <a:spcPts val="0"/>
              </a:spcAft>
            </a:pPr>
            <a:r>
              <a:rPr lang="en-US" sz="1800" dirty="0">
                <a:solidFill>
                  <a:schemeClr val="accent6"/>
                </a:solidFill>
                <a:latin typeface="Darker Grotesque "/>
              </a:rPr>
              <a:t>margin-left:200px;</a:t>
            </a:r>
          </a:p>
          <a:p>
            <a:pPr marL="0" lvl="0" indent="0" algn="just" rtl="0">
              <a:spcBef>
                <a:spcPts val="0"/>
              </a:spcBef>
              <a:spcAft>
                <a:spcPts val="0"/>
              </a:spcAft>
            </a:pPr>
            <a:r>
              <a:rPr lang="en-US" sz="1800" dirty="0">
                <a:solidFill>
                  <a:schemeClr val="accent6"/>
                </a:solidFill>
                <a:latin typeface="Darker Grotesque "/>
              </a:rPr>
              <a: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544250" y="1336240"/>
            <a:ext cx="4665078" cy="1569660"/>
          </a:xfrm>
          <a:prstGeom prst="rect">
            <a:avLst/>
          </a:prstGeom>
          <a:noFill/>
        </p:spPr>
        <p:txBody>
          <a:bodyPr wrap="square" rtlCol="0">
            <a:spAutoFit/>
          </a:bodyPr>
          <a:lstStyle/>
          <a:p>
            <a:pPr algn="just"/>
            <a:r>
              <a:rPr lang="en-US" sz="1600" b="0" i="0" dirty="0">
                <a:solidFill>
                  <a:srgbClr val="333333"/>
                </a:solidFill>
                <a:effectLst/>
                <a:latin typeface="Montserrat" panose="00000500000000000000" pitchFamily="2" charset="0"/>
              </a:rPr>
              <a:t>The background-attachment property is used to specify if the background image is fixed or scroll with the rest of the page in browser window. If you set fixed the background image then the image will not move during scrolling in the browser.</a:t>
            </a:r>
            <a:endParaRPr lang="en-IN" sz="1200" dirty="0">
              <a:latin typeface="Montserrat" panose="00000500000000000000" pitchFamily="2" charset="0"/>
            </a:endParaRPr>
          </a:p>
        </p:txBody>
      </p:sp>
    </p:spTree>
    <p:extLst>
      <p:ext uri="{BB962C8B-B14F-4D97-AF65-F5344CB8AC3E}">
        <p14:creationId xmlns:p14="http://schemas.microsoft.com/office/powerpoint/2010/main" val="20937160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858946" y="267693"/>
            <a:ext cx="5575015"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background-attachment</a:t>
            </a:r>
            <a:endParaRPr sz="2800" dirty="0"/>
          </a:p>
        </p:txBody>
      </p:sp>
      <p:sp>
        <p:nvSpPr>
          <p:cNvPr id="846" name="Google Shape;846;p51"/>
          <p:cNvSpPr txBox="1">
            <a:spLocks noGrp="1"/>
          </p:cNvSpPr>
          <p:nvPr>
            <p:ph type="subTitle" idx="1"/>
          </p:nvPr>
        </p:nvSpPr>
        <p:spPr>
          <a:xfrm>
            <a:off x="451104" y="2296750"/>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endParaRPr lang="en-US" sz="1800" dirty="0">
              <a:solidFill>
                <a:schemeClr val="accent6"/>
              </a:solidFill>
              <a:latin typeface="Darker Grotesque "/>
            </a:endParaRPr>
          </a:p>
          <a:p>
            <a:pPr marL="0" lvl="0" indent="0" algn="just" rtl="0">
              <a:spcBef>
                <a:spcPts val="0"/>
              </a:spcBef>
              <a:spcAft>
                <a:spcPts val="0"/>
              </a:spcAft>
            </a:pPr>
            <a:r>
              <a:rPr lang="en-US" sz="1800" dirty="0">
                <a:solidFill>
                  <a:schemeClr val="accent6"/>
                </a:solidFill>
                <a:latin typeface="Darker Grotesque "/>
              </a:rPr>
              <a:t>&lt;p&gt;If you do not see any scrollbars, Resize the browser window.&lt;/p&gt;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&lt;/html&gt;  </a:t>
            </a:r>
          </a:p>
          <a:p>
            <a:pPr marL="0" lvl="0" indent="0" algn="just" rtl="0">
              <a:spcBef>
                <a:spcPts val="0"/>
              </a:spcBef>
              <a:spcAft>
                <a:spcPts val="0"/>
              </a:spcAft>
            </a:pPr>
            <a:endParaRPr lang="en-US" sz="1800" dirty="0">
              <a:solidFill>
                <a:schemeClr val="accent6"/>
              </a:solidFill>
              <a:latin typeface="Darker Grotesque "/>
            </a:endParaRPr>
          </a:p>
          <a:p>
            <a:pPr marL="0" lvl="0" indent="0" algn="just" rtl="0">
              <a:spcBef>
                <a:spcPts val="0"/>
              </a:spcBef>
              <a:spcAft>
                <a:spcPts val="0"/>
              </a:spcAft>
            </a:pPr>
            <a:r>
              <a:rPr lang="en-US"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pic>
        <p:nvPicPr>
          <p:cNvPr id="3" name="Picture 2">
            <a:extLst>
              <a:ext uri="{FF2B5EF4-FFF2-40B4-BE49-F238E27FC236}">
                <a16:creationId xmlns:a16="http://schemas.microsoft.com/office/drawing/2014/main" id="{6A9A28B3-AF67-E015-34CA-8C0DD30A2483}"/>
              </a:ext>
            </a:extLst>
          </p:cNvPr>
          <p:cNvPicPr>
            <a:picLocks noChangeAspect="1"/>
          </p:cNvPicPr>
          <p:nvPr/>
        </p:nvPicPr>
        <p:blipFill>
          <a:blip r:embed="rId3"/>
          <a:stretch>
            <a:fillRect/>
          </a:stretch>
        </p:blipFill>
        <p:spPr>
          <a:xfrm>
            <a:off x="6279066" y="1226918"/>
            <a:ext cx="2274626" cy="3497112"/>
          </a:xfrm>
          <a:prstGeom prst="rect">
            <a:avLst/>
          </a:prstGeom>
        </p:spPr>
      </p:pic>
    </p:spTree>
    <p:extLst>
      <p:ext uri="{BB962C8B-B14F-4D97-AF65-F5344CB8AC3E}">
        <p14:creationId xmlns:p14="http://schemas.microsoft.com/office/powerpoint/2010/main" val="2297752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858946" y="267693"/>
            <a:ext cx="5575015"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5).CSS background-position</a:t>
            </a:r>
            <a:endParaRPr sz="2800" dirty="0"/>
          </a:p>
        </p:txBody>
      </p:sp>
      <p:sp>
        <p:nvSpPr>
          <p:cNvPr id="846" name="Google Shape;846;p51"/>
          <p:cNvSpPr txBox="1">
            <a:spLocks noGrp="1"/>
          </p:cNvSpPr>
          <p:nvPr>
            <p:ph type="subTitle" idx="1"/>
          </p:nvPr>
        </p:nvSpPr>
        <p:spPr>
          <a:xfrm>
            <a:off x="451104" y="2571750"/>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&lt;!DOCTYPE html&gt;</a:t>
            </a:r>
          </a:p>
          <a:p>
            <a:pPr marL="0" lvl="0" indent="0" algn="just" rtl="0">
              <a:spcBef>
                <a:spcPts val="0"/>
              </a:spcBef>
              <a:spcAft>
                <a:spcPts val="0"/>
              </a:spcAft>
            </a:pPr>
            <a:r>
              <a:rPr lang="en-US" sz="1800" dirty="0">
                <a:solidFill>
                  <a:schemeClr val="accent6"/>
                </a:solidFill>
                <a:latin typeface="Darker Grotesque "/>
              </a:rPr>
              <a:t>&lt;html&gt;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body  {</a:t>
            </a:r>
          </a:p>
          <a:p>
            <a:pPr marL="0" lvl="0" indent="0" algn="just" rtl="0">
              <a:spcBef>
                <a:spcPts val="0"/>
              </a:spcBef>
              <a:spcAft>
                <a:spcPts val="0"/>
              </a:spcAft>
            </a:pPr>
            <a:r>
              <a:rPr lang="en-US" sz="1800" dirty="0">
                <a:solidFill>
                  <a:schemeClr val="accent6"/>
                </a:solidFill>
                <a:latin typeface="Darker Grotesque "/>
              </a:rPr>
              <a:t>background: white </a:t>
            </a:r>
            <a:r>
              <a:rPr lang="en-US" sz="1800" dirty="0" err="1">
                <a:solidFill>
                  <a:schemeClr val="accent6"/>
                </a:solidFill>
                <a:latin typeface="Darker Grotesque "/>
              </a:rPr>
              <a:t>url</a:t>
            </a:r>
            <a:r>
              <a:rPr lang="en-US" sz="1800" dirty="0">
                <a:solidFill>
                  <a:schemeClr val="accent6"/>
                </a:solidFill>
                <a:latin typeface="Darker Grotesque "/>
              </a:rPr>
              <a:t>('good-morning.jpg');</a:t>
            </a:r>
          </a:p>
          <a:p>
            <a:pPr marL="0" lvl="0" indent="0" algn="just" rtl="0">
              <a:spcBef>
                <a:spcPts val="0"/>
              </a:spcBef>
              <a:spcAft>
                <a:spcPts val="0"/>
              </a:spcAft>
            </a:pPr>
            <a:r>
              <a:rPr lang="en-US" sz="1800" dirty="0">
                <a:solidFill>
                  <a:schemeClr val="accent6"/>
                </a:solidFill>
                <a:latin typeface="Darker Grotesque "/>
              </a:rPr>
              <a:t>background-repeat: no-repeat;</a:t>
            </a:r>
          </a:p>
          <a:p>
            <a:pPr marL="0" lvl="0" indent="0" algn="just" rtl="0">
              <a:spcBef>
                <a:spcPts val="0"/>
              </a:spcBef>
              <a:spcAft>
                <a:spcPts val="0"/>
              </a:spcAft>
            </a:pPr>
            <a:r>
              <a:rPr lang="en-US" sz="1800" dirty="0">
                <a:solidFill>
                  <a:schemeClr val="accent6"/>
                </a:solidFill>
                <a:latin typeface="Darker Grotesque "/>
              </a:rPr>
              <a:t>background-attachment: fixed;</a:t>
            </a:r>
          </a:p>
          <a:p>
            <a:pPr marL="0" lvl="0" indent="0" algn="just" rtl="0">
              <a:spcBef>
                <a:spcPts val="0"/>
              </a:spcBef>
              <a:spcAft>
                <a:spcPts val="0"/>
              </a:spcAft>
            </a:pPr>
            <a:r>
              <a:rPr lang="en-US" sz="1800" dirty="0">
                <a:solidFill>
                  <a:schemeClr val="accent6"/>
                </a:solidFill>
                <a:latin typeface="Darker Grotesque "/>
              </a:rPr>
              <a:t>background-position: center;   </a:t>
            </a:r>
          </a:p>
          <a:p>
            <a:pPr marL="0" lvl="0" indent="0" algn="just" rtl="0">
              <a:spcBef>
                <a:spcPts val="0"/>
              </a:spcBef>
              <a:spcAft>
                <a:spcPts val="0"/>
              </a:spcAft>
            </a:pPr>
            <a:r>
              <a:rPr lang="en-US" sz="1800" dirty="0">
                <a:solidFill>
                  <a:schemeClr val="accent6"/>
                </a:solidFill>
                <a:latin typeface="Darker Grotesque "/>
              </a:rPr>
              <a:t>}</a:t>
            </a:r>
          </a:p>
          <a:p>
            <a:pPr marL="0" lvl="0" indent="0" algn="just" rtl="0">
              <a:spcBef>
                <a:spcPts val="0"/>
              </a:spcBef>
              <a:spcAft>
                <a:spcPts val="0"/>
              </a:spcAft>
            </a:pPr>
            <a:r>
              <a:rPr lang="en-US" sz="1800" dirty="0">
                <a:solidFill>
                  <a:schemeClr val="accent6"/>
                </a:solidFill>
                <a:latin typeface="Darker Grotesque "/>
              </a:rPr>
              <a:t>&lt;/style&gt;</a:t>
            </a:r>
          </a:p>
          <a:p>
            <a:pPr marL="0" lvl="0" indent="0" algn="just" rtl="0">
              <a:spcBef>
                <a:spcPts val="0"/>
              </a:spcBef>
              <a:spcAft>
                <a:spcPts val="0"/>
              </a:spcAft>
            </a:pPr>
            <a:r>
              <a:rPr lang="en-US" sz="1800" dirty="0">
                <a:solidFill>
                  <a:schemeClr val="accent6"/>
                </a:solidFill>
                <a:latin typeface="Darker Grotesque "/>
              </a:rPr>
              <a:t>&lt;/head&gt;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endParaRPr lang="en-US" sz="1800" dirty="0">
              <a:solidFill>
                <a:schemeClr val="accent6"/>
              </a:solidFill>
              <a:latin typeface="Darker Grotesque "/>
            </a:endParaRPr>
          </a:p>
          <a:p>
            <a:pPr marL="0" lvl="0" indent="0" algn="just" rtl="0">
              <a:spcBef>
                <a:spcPts val="0"/>
              </a:spcBef>
              <a:spcAft>
                <a:spcPts val="0"/>
              </a:spcAft>
            </a:pPr>
            <a:r>
              <a:rPr lang="en-US" sz="1800" dirty="0">
                <a:solidFill>
                  <a:schemeClr val="accent6"/>
                </a:solidFill>
                <a:latin typeface="Darker Grotesque "/>
              </a:rPr>
              <a:t> </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4027818" y="1079033"/>
            <a:ext cx="4665078" cy="2985433"/>
          </a:xfrm>
          <a:prstGeom prst="rect">
            <a:avLst/>
          </a:prstGeom>
          <a:noFill/>
        </p:spPr>
        <p:txBody>
          <a:bodyPr wrap="square" rtlCol="0">
            <a:spAutoFit/>
          </a:bodyPr>
          <a:lstStyle/>
          <a:p>
            <a:pPr algn="just"/>
            <a:r>
              <a:rPr lang="en-US" sz="1600" b="0" i="0" dirty="0">
                <a:solidFill>
                  <a:srgbClr val="333333"/>
                </a:solidFill>
                <a:effectLst/>
                <a:latin typeface="Montserrat" panose="00000500000000000000" pitchFamily="2" charset="0"/>
              </a:rPr>
              <a:t>The background-position property is used to define the initial position of the background image. By default, the background image is placed on the top-left of the webpage.</a:t>
            </a:r>
          </a:p>
          <a:p>
            <a:pPr algn="just"/>
            <a:r>
              <a:rPr lang="en-US" sz="1600" b="0" i="0" dirty="0">
                <a:solidFill>
                  <a:srgbClr val="333333"/>
                </a:solidFill>
                <a:effectLst/>
                <a:latin typeface="Montserrat" panose="00000500000000000000" pitchFamily="2" charset="0"/>
              </a:rPr>
              <a:t>You can set the following positions:</a:t>
            </a:r>
          </a:p>
          <a:p>
            <a:pPr algn="just">
              <a:buFont typeface="+mj-lt"/>
              <a:buAutoNum type="arabicPeriod"/>
            </a:pPr>
            <a:r>
              <a:rPr lang="en-US" sz="1600" b="0" i="0" dirty="0">
                <a:solidFill>
                  <a:srgbClr val="000000"/>
                </a:solidFill>
                <a:effectLst/>
                <a:latin typeface="Montserrat" panose="00000500000000000000" pitchFamily="2" charset="0"/>
              </a:rPr>
              <a:t>center</a:t>
            </a:r>
          </a:p>
          <a:p>
            <a:pPr algn="just">
              <a:buFont typeface="+mj-lt"/>
              <a:buAutoNum type="arabicPeriod"/>
            </a:pPr>
            <a:r>
              <a:rPr lang="en-US" sz="1600" b="0" i="0" dirty="0">
                <a:solidFill>
                  <a:srgbClr val="000000"/>
                </a:solidFill>
                <a:effectLst/>
                <a:latin typeface="Montserrat" panose="00000500000000000000" pitchFamily="2" charset="0"/>
              </a:rPr>
              <a:t>top</a:t>
            </a:r>
          </a:p>
          <a:p>
            <a:pPr algn="just">
              <a:buFont typeface="+mj-lt"/>
              <a:buAutoNum type="arabicPeriod"/>
            </a:pPr>
            <a:r>
              <a:rPr lang="en-US" sz="1600" b="0" i="0" dirty="0">
                <a:solidFill>
                  <a:srgbClr val="000000"/>
                </a:solidFill>
                <a:effectLst/>
                <a:latin typeface="Montserrat" panose="00000500000000000000" pitchFamily="2" charset="0"/>
              </a:rPr>
              <a:t>bottom</a:t>
            </a:r>
          </a:p>
          <a:p>
            <a:pPr algn="just">
              <a:buFont typeface="+mj-lt"/>
              <a:buAutoNum type="arabicPeriod"/>
            </a:pPr>
            <a:r>
              <a:rPr lang="en-US" sz="1600" b="0" i="0" dirty="0">
                <a:solidFill>
                  <a:srgbClr val="000000"/>
                </a:solidFill>
                <a:effectLst/>
                <a:latin typeface="Montserrat" panose="00000500000000000000" pitchFamily="2" charset="0"/>
              </a:rPr>
              <a:t>left</a:t>
            </a:r>
          </a:p>
          <a:p>
            <a:pPr algn="just">
              <a:buFont typeface="+mj-lt"/>
              <a:buAutoNum type="arabicPeriod"/>
            </a:pPr>
            <a:r>
              <a:rPr lang="en-US" sz="1600" b="0" i="0" dirty="0">
                <a:solidFill>
                  <a:srgbClr val="000000"/>
                </a:solidFill>
                <a:effectLst/>
                <a:latin typeface="Montserrat" panose="00000500000000000000" pitchFamily="2" charset="0"/>
              </a:rPr>
              <a:t>right</a:t>
            </a:r>
          </a:p>
          <a:p>
            <a:pPr algn="just"/>
            <a:endParaRPr lang="en-IN" sz="1200" dirty="0">
              <a:latin typeface="Montserrat" panose="00000500000000000000" pitchFamily="2" charset="0"/>
            </a:endParaRPr>
          </a:p>
        </p:txBody>
      </p:sp>
    </p:spTree>
    <p:extLst>
      <p:ext uri="{BB962C8B-B14F-4D97-AF65-F5344CB8AC3E}">
        <p14:creationId xmlns:p14="http://schemas.microsoft.com/office/powerpoint/2010/main" val="32884678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858946" y="267693"/>
            <a:ext cx="5486401"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background- position</a:t>
            </a:r>
            <a:endParaRPr sz="2800" dirty="0"/>
          </a:p>
        </p:txBody>
      </p:sp>
      <p:sp>
        <p:nvSpPr>
          <p:cNvPr id="846" name="Google Shape;846;p51"/>
          <p:cNvSpPr txBox="1">
            <a:spLocks noGrp="1"/>
          </p:cNvSpPr>
          <p:nvPr>
            <p:ph type="subTitle" idx="1"/>
          </p:nvPr>
        </p:nvSpPr>
        <p:spPr>
          <a:xfrm>
            <a:off x="451104" y="2296750"/>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&lt;p&gt;This is a fixed background-image. Scroll down the page.&lt;/p&gt;</a:t>
            </a:r>
          </a:p>
          <a:p>
            <a:pPr marL="0" lvl="0" indent="0" algn="just" rtl="0">
              <a:spcBef>
                <a:spcPts val="0"/>
              </a:spcBef>
              <a:spcAft>
                <a:spcPts val="0"/>
              </a:spcAft>
            </a:pPr>
            <a:r>
              <a:rPr lang="en-US" sz="1800" dirty="0">
                <a:solidFill>
                  <a:schemeClr val="accent6"/>
                </a:solidFill>
                <a:latin typeface="Darker Grotesque "/>
              </a:rPr>
              <a:t> Scroll down the page.&lt;/p&gt;</a:t>
            </a:r>
          </a:p>
          <a:p>
            <a:pPr marL="0" lvl="0" indent="0" algn="just" rtl="0">
              <a:spcBef>
                <a:spcPts val="0"/>
              </a:spcBef>
              <a:spcAft>
                <a:spcPts val="0"/>
              </a:spcAft>
            </a:pPr>
            <a:r>
              <a:rPr lang="en-US" sz="1800" dirty="0">
                <a:solidFill>
                  <a:schemeClr val="accent6"/>
                </a:solidFill>
                <a:latin typeface="Darker Grotesque "/>
              </a:rPr>
              <a:t>&lt;p&gt;If you do not see any scrollbars, Resize the browser window.&lt;/p&gt;</a:t>
            </a:r>
          </a:p>
          <a:p>
            <a:pPr marL="0" lvl="0" indent="0" algn="just" rtl="0">
              <a:spcBef>
                <a:spcPts val="0"/>
              </a:spcBef>
              <a:spcAft>
                <a:spcPts val="0"/>
              </a:spcAft>
            </a:pPr>
            <a:r>
              <a:rPr lang="en-US" sz="1800" dirty="0">
                <a:solidFill>
                  <a:schemeClr val="accent6"/>
                </a:solidFill>
                <a:latin typeface="Darker Grotesque "/>
              </a:rPr>
              <a:t>&lt;/body&gt;</a:t>
            </a:r>
          </a:p>
          <a:p>
            <a:pPr marL="0" lvl="0" indent="0" algn="just" rtl="0">
              <a:spcBef>
                <a:spcPts val="0"/>
              </a:spcBef>
              <a:spcAft>
                <a:spcPts val="0"/>
              </a:spcAft>
            </a:pPr>
            <a:r>
              <a:rPr lang="en-US" sz="1800" dirty="0">
                <a:solidFill>
                  <a:schemeClr val="accent6"/>
                </a:solidFill>
                <a:latin typeface="Darker Grotesque "/>
              </a:rPr>
              <a:t>&lt;/html&gt;  </a:t>
            </a:r>
          </a:p>
          <a:p>
            <a:pPr marL="0" lvl="0" indent="0" algn="just" rtl="0">
              <a:spcBef>
                <a:spcPts val="0"/>
              </a:spcBef>
              <a:spcAft>
                <a:spcPts val="0"/>
              </a:spcAft>
            </a:pPr>
            <a:endParaRPr lang="en-IN" sz="1800" dirty="0">
              <a:solidFill>
                <a:schemeClr val="accent6"/>
              </a:solidFill>
              <a:latin typeface="Darker Grotesque "/>
            </a:endParaRPr>
          </a:p>
        </p:txBody>
      </p:sp>
      <p:pic>
        <p:nvPicPr>
          <p:cNvPr id="4" name="Picture 3">
            <a:extLst>
              <a:ext uri="{FF2B5EF4-FFF2-40B4-BE49-F238E27FC236}">
                <a16:creationId xmlns:a16="http://schemas.microsoft.com/office/drawing/2014/main" id="{13B06457-8557-9DB3-68CA-AD04E887AA87}"/>
              </a:ext>
            </a:extLst>
          </p:cNvPr>
          <p:cNvPicPr>
            <a:picLocks noChangeAspect="1"/>
          </p:cNvPicPr>
          <p:nvPr/>
        </p:nvPicPr>
        <p:blipFill>
          <a:blip r:embed="rId3"/>
          <a:stretch>
            <a:fillRect/>
          </a:stretch>
        </p:blipFill>
        <p:spPr>
          <a:xfrm>
            <a:off x="6213008" y="840393"/>
            <a:ext cx="2329109" cy="3935392"/>
          </a:xfrm>
          <a:prstGeom prst="rect">
            <a:avLst/>
          </a:prstGeom>
        </p:spPr>
      </p:pic>
    </p:spTree>
    <p:extLst>
      <p:ext uri="{BB962C8B-B14F-4D97-AF65-F5344CB8AC3E}">
        <p14:creationId xmlns:p14="http://schemas.microsoft.com/office/powerpoint/2010/main" val="24238020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53"/>
          <p:cNvSpPr/>
          <p:nvPr/>
        </p:nvSpPr>
        <p:spPr>
          <a:xfrm>
            <a:off x="1049150" y="1774650"/>
            <a:ext cx="1952400" cy="1133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6380630" y="1686575"/>
            <a:ext cx="1952400" cy="1133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53"/>
          <p:cNvGrpSpPr/>
          <p:nvPr/>
        </p:nvGrpSpPr>
        <p:grpSpPr>
          <a:xfrm>
            <a:off x="1115247" y="1850950"/>
            <a:ext cx="1750805" cy="94001"/>
            <a:chOff x="3569131" y="3296864"/>
            <a:chExt cx="2721600" cy="146100"/>
          </a:xfrm>
        </p:grpSpPr>
        <p:sp>
          <p:nvSpPr>
            <p:cNvPr id="885" name="Google Shape;885;p53"/>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53"/>
            <p:cNvGrpSpPr/>
            <p:nvPr/>
          </p:nvGrpSpPr>
          <p:grpSpPr>
            <a:xfrm rot="10800000" flipH="1">
              <a:off x="3595847" y="3322949"/>
              <a:ext cx="429322" cy="93999"/>
              <a:chOff x="5795037" y="809024"/>
              <a:chExt cx="431653" cy="94500"/>
            </a:xfrm>
          </p:grpSpPr>
          <p:sp>
            <p:nvSpPr>
              <p:cNvPr id="887" name="Google Shape;887;p53"/>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0" name="Google Shape;890;p53"/>
          <p:cNvGrpSpPr/>
          <p:nvPr/>
        </p:nvGrpSpPr>
        <p:grpSpPr>
          <a:xfrm>
            <a:off x="6481431" y="1762875"/>
            <a:ext cx="1750805" cy="94001"/>
            <a:chOff x="3569131" y="3296864"/>
            <a:chExt cx="2721600" cy="146100"/>
          </a:xfrm>
        </p:grpSpPr>
        <p:sp>
          <p:nvSpPr>
            <p:cNvPr id="891" name="Google Shape;891;p53"/>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53"/>
            <p:cNvGrpSpPr/>
            <p:nvPr/>
          </p:nvGrpSpPr>
          <p:grpSpPr>
            <a:xfrm rot="10800000" flipH="1">
              <a:off x="3595847" y="3322949"/>
              <a:ext cx="429322" cy="93999"/>
              <a:chOff x="5795037" y="809024"/>
              <a:chExt cx="431653" cy="94500"/>
            </a:xfrm>
          </p:grpSpPr>
          <p:sp>
            <p:nvSpPr>
              <p:cNvPr id="893" name="Google Shape;893;p53"/>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2" name="Google Shape;902;p53"/>
          <p:cNvSpPr/>
          <p:nvPr/>
        </p:nvSpPr>
        <p:spPr>
          <a:xfrm>
            <a:off x="958724" y="3248600"/>
            <a:ext cx="2063850" cy="5443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5195199" y="3032575"/>
            <a:ext cx="3592008" cy="869399"/>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Links</a:t>
            </a:r>
            <a:endParaRPr dirty="0"/>
          </a:p>
        </p:txBody>
      </p:sp>
      <p:sp>
        <p:nvSpPr>
          <p:cNvPr id="906" name="Google Shape;906;p53"/>
          <p:cNvSpPr txBox="1">
            <a:spLocks noGrp="1"/>
          </p:cNvSpPr>
          <p:nvPr>
            <p:ph type="title" idx="2"/>
          </p:nvPr>
        </p:nvSpPr>
        <p:spPr>
          <a:xfrm>
            <a:off x="1227350" y="3431500"/>
            <a:ext cx="1596000" cy="1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Tube Video link</a:t>
            </a:r>
            <a:endParaRPr dirty="0"/>
          </a:p>
        </p:txBody>
      </p:sp>
      <p:sp>
        <p:nvSpPr>
          <p:cNvPr id="907" name="Google Shape;907;p53"/>
          <p:cNvSpPr txBox="1">
            <a:spLocks noGrp="1"/>
          </p:cNvSpPr>
          <p:nvPr>
            <p:ph type="subTitle" idx="1"/>
          </p:nvPr>
        </p:nvSpPr>
        <p:spPr>
          <a:xfrm>
            <a:off x="928523" y="3868162"/>
            <a:ext cx="2175300"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bg1">
                    <a:lumMod val="10000"/>
                  </a:schemeClr>
                </a:solidFill>
                <a:hlinkClick r:id="rId3">
                  <a:extLst>
                    <a:ext uri="{A12FA001-AC4F-418D-AE19-62706E023703}">
                      <ahyp:hlinkClr xmlns:ahyp="http://schemas.microsoft.com/office/drawing/2018/hyperlinkcolor" val="tx"/>
                    </a:ext>
                  </a:extLst>
                </a:hlinkClick>
              </a:rPr>
              <a:t>https://youtu.be/TzGbVz7w-c4</a:t>
            </a:r>
            <a:endParaRPr dirty="0">
              <a:solidFill>
                <a:schemeClr val="bg1">
                  <a:lumMod val="10000"/>
                </a:schemeClr>
              </a:solidFill>
            </a:endParaRPr>
          </a:p>
        </p:txBody>
      </p:sp>
      <p:sp>
        <p:nvSpPr>
          <p:cNvPr id="908" name="Google Shape;908;p53"/>
          <p:cNvSpPr txBox="1">
            <a:spLocks noGrp="1"/>
          </p:cNvSpPr>
          <p:nvPr>
            <p:ph type="title" idx="3"/>
          </p:nvPr>
        </p:nvSpPr>
        <p:spPr>
          <a:xfrm>
            <a:off x="5394273" y="3383900"/>
            <a:ext cx="3193860" cy="2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My Personal Site Github</a:t>
            </a:r>
            <a:br>
              <a:rPr lang="en" dirty="0"/>
            </a:br>
            <a:r>
              <a:rPr lang="en" dirty="0"/>
              <a:t>link with simple HTML and CSS code</a:t>
            </a:r>
            <a:endParaRPr dirty="0"/>
          </a:p>
        </p:txBody>
      </p:sp>
      <p:sp>
        <p:nvSpPr>
          <p:cNvPr id="909" name="Google Shape;909;p53"/>
          <p:cNvSpPr txBox="1">
            <a:spLocks noGrp="1"/>
          </p:cNvSpPr>
          <p:nvPr>
            <p:ph type="subTitle" idx="4"/>
          </p:nvPr>
        </p:nvSpPr>
        <p:spPr>
          <a:xfrm>
            <a:off x="5497975" y="3934949"/>
            <a:ext cx="2835055" cy="86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bg1">
                    <a:lumMod val="10000"/>
                  </a:schemeClr>
                </a:solidFill>
                <a:hlinkClick r:id="rId4">
                  <a:extLst>
                    <a:ext uri="{A12FA001-AC4F-418D-AE19-62706E023703}">
                      <ahyp:hlinkClr xmlns:ahyp="http://schemas.microsoft.com/office/drawing/2018/hyperlinkcolor" val="tx"/>
                    </a:ext>
                  </a:extLst>
                </a:hlinkClick>
              </a:rPr>
              <a:t>https://github.com/sanjil2/Curriculum-vitae-CV-</a:t>
            </a:r>
            <a:endParaRPr sz="1800" dirty="0">
              <a:solidFill>
                <a:schemeClr val="bg1">
                  <a:lumMod val="10000"/>
                </a:schemeClr>
              </a:solidFill>
            </a:endParaRPr>
          </a:p>
        </p:txBody>
      </p:sp>
      <p:sp>
        <p:nvSpPr>
          <p:cNvPr id="912" name="Google Shape;912;p53"/>
          <p:cNvSpPr/>
          <p:nvPr/>
        </p:nvSpPr>
        <p:spPr>
          <a:xfrm>
            <a:off x="1624700" y="2018675"/>
            <a:ext cx="801300" cy="801300"/>
          </a:xfrm>
          <a:prstGeom prst="ellipse">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6956180" y="1930600"/>
            <a:ext cx="801300" cy="801300"/>
          </a:xfrm>
          <a:prstGeom prst="ellipse">
            <a:avLst/>
          </a:prstGeom>
          <a:solidFill>
            <a:schemeClr val="accent3"/>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1049150" y="3079438"/>
            <a:ext cx="374100" cy="939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5394273" y="2891075"/>
            <a:ext cx="374100" cy="939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53"/>
          <p:cNvGrpSpPr/>
          <p:nvPr/>
        </p:nvGrpSpPr>
        <p:grpSpPr>
          <a:xfrm>
            <a:off x="7148084" y="2104450"/>
            <a:ext cx="417492" cy="473800"/>
            <a:chOff x="2423775" y="3226875"/>
            <a:chExt cx="259925" cy="295000"/>
          </a:xfrm>
        </p:grpSpPr>
        <p:sp>
          <p:nvSpPr>
            <p:cNvPr id="919" name="Google Shape;919;p53"/>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53"/>
          <p:cNvGrpSpPr/>
          <p:nvPr/>
        </p:nvGrpSpPr>
        <p:grpSpPr>
          <a:xfrm>
            <a:off x="1784688" y="2197043"/>
            <a:ext cx="471637" cy="473794"/>
            <a:chOff x="-49764975" y="3551225"/>
            <a:chExt cx="299300" cy="300650"/>
          </a:xfrm>
        </p:grpSpPr>
        <p:sp>
          <p:nvSpPr>
            <p:cNvPr id="923" name="Google Shape;923;p53"/>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accent6"/>
            </a:solidFill>
            <a:ln>
              <a:noFill/>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47253" y="0"/>
            <a:ext cx="4812565"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500" dirty="0"/>
              <a:t>CSS Border</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508136" y="1137600"/>
            <a:ext cx="8026264" cy="35685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algn="just"/>
            <a:r>
              <a:rPr lang="en-US" sz="2400" b="0" i="0" dirty="0">
                <a:solidFill>
                  <a:srgbClr val="333333"/>
                </a:solidFill>
                <a:effectLst/>
                <a:latin typeface="Darker Grotesque "/>
              </a:rPr>
              <a:t>The CSS border is a shorthand property used to set the border on an element.</a:t>
            </a:r>
          </a:p>
          <a:p>
            <a:pPr algn="just"/>
            <a:r>
              <a:rPr lang="en-US" sz="2400" b="0" i="0" dirty="0">
                <a:solidFill>
                  <a:srgbClr val="333333"/>
                </a:solidFill>
                <a:effectLst/>
                <a:latin typeface="Darker Grotesque "/>
              </a:rPr>
              <a:t>The </a:t>
            </a:r>
            <a:r>
              <a:rPr lang="en-US" sz="2400" b="0" i="0" u="none" strike="noStrike" dirty="0">
                <a:solidFill>
                  <a:srgbClr val="008000"/>
                </a:solidFill>
                <a:effectLst/>
                <a:latin typeface="Darker Grotesque "/>
                <a:hlinkClick r:id="rId3"/>
              </a:rPr>
              <a:t>CSS</a:t>
            </a:r>
            <a:r>
              <a:rPr lang="en-US" sz="2400" b="0" i="0" dirty="0">
                <a:solidFill>
                  <a:srgbClr val="333333"/>
                </a:solidFill>
                <a:effectLst/>
                <a:latin typeface="Darker Grotesque "/>
              </a:rPr>
              <a:t> border properties are use to specify the style, color and size of the border of an element. The CSS border properties are given below</a:t>
            </a:r>
          </a:p>
          <a:p>
            <a:pPr marL="596900" indent="-457200" algn="just">
              <a:buFont typeface="+mj-lt"/>
              <a:buAutoNum type="arabicPeriod"/>
            </a:pPr>
            <a:r>
              <a:rPr lang="en-US" sz="2400" b="0" i="0" dirty="0">
                <a:solidFill>
                  <a:schemeClr val="accent6"/>
                </a:solidFill>
                <a:effectLst/>
                <a:latin typeface="Darker Grotesque "/>
              </a:rPr>
              <a:t>border-style</a:t>
            </a:r>
          </a:p>
          <a:p>
            <a:pPr marL="596900" indent="-457200" algn="just">
              <a:buFont typeface="+mj-lt"/>
              <a:buAutoNum type="arabicPeriod"/>
            </a:pPr>
            <a:r>
              <a:rPr lang="en-US" sz="2400" b="0" i="0" dirty="0">
                <a:solidFill>
                  <a:schemeClr val="accent6"/>
                </a:solidFill>
                <a:effectLst/>
                <a:latin typeface="Darker Grotesque "/>
              </a:rPr>
              <a:t>border-color</a:t>
            </a:r>
          </a:p>
          <a:p>
            <a:pPr marL="596900" indent="-457200" algn="just">
              <a:buFont typeface="+mj-lt"/>
              <a:buAutoNum type="arabicPeriod"/>
            </a:pPr>
            <a:r>
              <a:rPr lang="en-US" sz="2400" b="0" i="0" dirty="0">
                <a:solidFill>
                  <a:schemeClr val="accent6"/>
                </a:solidFill>
                <a:effectLst/>
                <a:latin typeface="Darker Grotesque "/>
              </a:rPr>
              <a:t>border-width</a:t>
            </a:r>
          </a:p>
          <a:p>
            <a:pPr marL="596900" indent="-457200" algn="just">
              <a:buFont typeface="+mj-lt"/>
              <a:buAutoNum type="arabicPeriod"/>
            </a:pPr>
            <a:r>
              <a:rPr lang="en-US" sz="2400" b="0" i="0" dirty="0">
                <a:solidFill>
                  <a:schemeClr val="accent6"/>
                </a:solidFill>
                <a:effectLst/>
                <a:latin typeface="Darker Grotesque "/>
              </a:rPr>
              <a:t>border-radius</a:t>
            </a:r>
          </a:p>
          <a:p>
            <a:pPr marL="0" indent="0" algn="just"/>
            <a:endParaRPr lang="en-US" sz="2000" dirty="0">
              <a:solidFill>
                <a:srgbClr val="333333"/>
              </a:solidFill>
              <a:latin typeface="Darker Grotesque "/>
            </a:endParaRPr>
          </a:p>
        </p:txBody>
      </p:sp>
    </p:spTree>
    <p:extLst>
      <p:ext uri="{BB962C8B-B14F-4D97-AF65-F5344CB8AC3E}">
        <p14:creationId xmlns:p14="http://schemas.microsoft.com/office/powerpoint/2010/main" val="3690931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1).CSS border-style</a:t>
            </a:r>
            <a:endParaRPr sz="2800" dirty="0"/>
          </a:p>
        </p:txBody>
      </p:sp>
      <p:sp>
        <p:nvSpPr>
          <p:cNvPr id="846" name="Google Shape;846;p51"/>
          <p:cNvSpPr txBox="1">
            <a:spLocks noGrp="1"/>
          </p:cNvSpPr>
          <p:nvPr>
            <p:ph type="subTitle" idx="1"/>
          </p:nvPr>
        </p:nvSpPr>
        <p:spPr>
          <a:xfrm>
            <a:off x="3405354" y="3112779"/>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800" dirty="0">
                <a:solidFill>
                  <a:schemeClr val="accent6"/>
                </a:solidFill>
                <a:latin typeface="Darker Grotesque "/>
              </a:rPr>
              <a:t>&lt;!DOCTYPE html&gt;</a:t>
            </a:r>
          </a:p>
          <a:p>
            <a:pPr marL="0" lvl="0" indent="0" algn="just" rtl="0">
              <a:spcBef>
                <a:spcPts val="0"/>
              </a:spcBef>
              <a:spcAft>
                <a:spcPts val="0"/>
              </a:spcAft>
            </a:pPr>
            <a:r>
              <a:rPr lang="en-IN" sz="1800" dirty="0">
                <a:solidFill>
                  <a:schemeClr val="accent6"/>
                </a:solidFill>
                <a:latin typeface="Darker Grotesque "/>
              </a:rPr>
              <a:t>&lt;html&gt;</a:t>
            </a:r>
          </a:p>
          <a:p>
            <a:pPr marL="0" lvl="0" indent="0" algn="just" rtl="0">
              <a:spcBef>
                <a:spcPts val="0"/>
              </a:spcBef>
              <a:spcAft>
                <a:spcPts val="0"/>
              </a:spcAft>
            </a:pPr>
            <a:r>
              <a:rPr lang="en-IN" sz="1800" dirty="0">
                <a:solidFill>
                  <a:schemeClr val="accent6"/>
                </a:solidFill>
                <a:latin typeface="Darker Grotesque "/>
              </a:rPr>
              <a:t>&lt;head&gt;</a:t>
            </a:r>
          </a:p>
          <a:p>
            <a:pPr marL="0" lvl="0" indent="0" algn="just" rtl="0">
              <a:spcBef>
                <a:spcPts val="0"/>
              </a:spcBef>
              <a:spcAft>
                <a:spcPts val="0"/>
              </a:spcAft>
            </a:pPr>
            <a:r>
              <a:rPr lang="en-IN" sz="1800" dirty="0">
                <a:solidFill>
                  <a:schemeClr val="accent6"/>
                </a:solidFill>
                <a:latin typeface="Darker Grotesque "/>
              </a:rPr>
              <a:t>&lt;style&gt;</a:t>
            </a:r>
          </a:p>
          <a:p>
            <a:pPr marL="0" lvl="0" indent="0" algn="just" rtl="0">
              <a:spcBef>
                <a:spcPts val="0"/>
              </a:spcBef>
              <a:spcAft>
                <a:spcPts val="0"/>
              </a:spcAft>
            </a:pPr>
            <a:r>
              <a:rPr lang="en-IN" sz="1800" dirty="0" err="1">
                <a:solidFill>
                  <a:schemeClr val="accent6"/>
                </a:solidFill>
                <a:latin typeface="Darker Grotesque "/>
              </a:rPr>
              <a:t>p.none</a:t>
            </a:r>
            <a:r>
              <a:rPr lang="en-IN" sz="1800" dirty="0">
                <a:solidFill>
                  <a:schemeClr val="accent6"/>
                </a:solidFill>
                <a:latin typeface="Darker Grotesque "/>
              </a:rPr>
              <a:t> {border-style: none;}</a:t>
            </a:r>
          </a:p>
          <a:p>
            <a:pPr marL="0" lvl="0" indent="0" algn="just" rtl="0">
              <a:spcBef>
                <a:spcPts val="0"/>
              </a:spcBef>
              <a:spcAft>
                <a:spcPts val="0"/>
              </a:spcAft>
            </a:pPr>
            <a:r>
              <a:rPr lang="en-IN" sz="1800" dirty="0" err="1">
                <a:solidFill>
                  <a:schemeClr val="accent6"/>
                </a:solidFill>
                <a:latin typeface="Darker Grotesque "/>
              </a:rPr>
              <a:t>p.dotted</a:t>
            </a:r>
            <a:r>
              <a:rPr lang="en-IN" sz="1800" dirty="0">
                <a:solidFill>
                  <a:schemeClr val="accent6"/>
                </a:solidFill>
                <a:latin typeface="Darker Grotesque "/>
              </a:rPr>
              <a:t> {border-style: dotted;}</a:t>
            </a:r>
          </a:p>
          <a:p>
            <a:pPr marL="0" lvl="0" indent="0" algn="just" rtl="0">
              <a:spcBef>
                <a:spcPts val="0"/>
              </a:spcBef>
              <a:spcAft>
                <a:spcPts val="0"/>
              </a:spcAft>
            </a:pPr>
            <a:r>
              <a:rPr lang="en-IN" sz="1800" dirty="0" err="1">
                <a:solidFill>
                  <a:schemeClr val="accent6"/>
                </a:solidFill>
                <a:latin typeface="Darker Grotesque "/>
              </a:rPr>
              <a:t>p.dashed</a:t>
            </a:r>
            <a:r>
              <a:rPr lang="en-IN" sz="1800" dirty="0">
                <a:solidFill>
                  <a:schemeClr val="accent6"/>
                </a:solidFill>
                <a:latin typeface="Darker Grotesque "/>
              </a:rPr>
              <a:t> {border-style: dashed;}</a:t>
            </a:r>
          </a:p>
          <a:p>
            <a:pPr marL="0" lvl="0" indent="0" algn="just" rtl="0">
              <a:spcBef>
                <a:spcPts val="0"/>
              </a:spcBef>
              <a:spcAft>
                <a:spcPts val="0"/>
              </a:spcAft>
            </a:pPr>
            <a:r>
              <a:rPr lang="en-IN" sz="1800" dirty="0" err="1">
                <a:solidFill>
                  <a:schemeClr val="accent6"/>
                </a:solidFill>
                <a:latin typeface="Darker Grotesque "/>
              </a:rPr>
              <a:t>p.solid</a:t>
            </a:r>
            <a:r>
              <a:rPr lang="en-IN" sz="1800" dirty="0">
                <a:solidFill>
                  <a:schemeClr val="accent6"/>
                </a:solidFill>
                <a:latin typeface="Darker Grotesque "/>
              </a:rPr>
              <a:t> {border-style: solid;}</a:t>
            </a:r>
          </a:p>
          <a:p>
            <a:pPr marL="0" lvl="0" indent="0" algn="just" rtl="0">
              <a:spcBef>
                <a:spcPts val="0"/>
              </a:spcBef>
              <a:spcAft>
                <a:spcPts val="0"/>
              </a:spcAft>
            </a:pPr>
            <a:r>
              <a:rPr lang="en-IN" sz="1800" dirty="0" err="1">
                <a:solidFill>
                  <a:schemeClr val="accent6"/>
                </a:solidFill>
                <a:latin typeface="Darker Grotesque "/>
              </a:rPr>
              <a:t>p.double</a:t>
            </a:r>
            <a:r>
              <a:rPr lang="en-IN" sz="1800" dirty="0">
                <a:solidFill>
                  <a:schemeClr val="accent6"/>
                </a:solidFill>
                <a:latin typeface="Darker Grotesque "/>
              </a:rPr>
              <a:t> {border-style: double;}</a:t>
            </a:r>
          </a:p>
          <a:p>
            <a:pPr marL="0" lvl="0" indent="0" algn="just" rtl="0">
              <a:spcBef>
                <a:spcPts val="0"/>
              </a:spcBef>
              <a:spcAft>
                <a:spcPts val="0"/>
              </a:spcAft>
            </a:pPr>
            <a:endParaRPr lang="en-IN" sz="18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405354" y="727090"/>
            <a:ext cx="4665078" cy="1785104"/>
          </a:xfrm>
          <a:prstGeom prst="rect">
            <a:avLst/>
          </a:prstGeom>
          <a:noFill/>
        </p:spPr>
        <p:txBody>
          <a:bodyPr wrap="square" rtlCol="0">
            <a:spAutoFit/>
          </a:bodyPr>
          <a:lstStyle/>
          <a:p>
            <a:pPr algn="just"/>
            <a:r>
              <a:rPr lang="en-US" sz="1600" b="0" i="0" dirty="0">
                <a:solidFill>
                  <a:srgbClr val="333333"/>
                </a:solidFill>
                <a:effectLst/>
                <a:latin typeface="Montserrat" panose="00000500000000000000" pitchFamily="2" charset="0"/>
              </a:rPr>
              <a:t>The Border style property is used to specify the border type which you want to display on the web page.</a:t>
            </a:r>
          </a:p>
          <a:p>
            <a:pPr algn="just"/>
            <a:r>
              <a:rPr lang="en-US" sz="1600" b="0" i="0" dirty="0">
                <a:solidFill>
                  <a:srgbClr val="333333"/>
                </a:solidFill>
                <a:effectLst/>
                <a:latin typeface="Montserrat" panose="00000500000000000000" pitchFamily="2" charset="0"/>
              </a:rPr>
              <a:t>There are some border style values which are used with border-style property to define a border.</a:t>
            </a:r>
          </a:p>
          <a:p>
            <a:pPr algn="just"/>
            <a:endParaRPr lang="en-IN" sz="1200" dirty="0">
              <a:latin typeface="Montserrat" panose="00000500000000000000" pitchFamily="2" charset="0"/>
            </a:endParaRPr>
          </a:p>
        </p:txBody>
      </p:sp>
      <p:pic>
        <p:nvPicPr>
          <p:cNvPr id="4" name="Picture 3">
            <a:extLst>
              <a:ext uri="{FF2B5EF4-FFF2-40B4-BE49-F238E27FC236}">
                <a16:creationId xmlns:a16="http://schemas.microsoft.com/office/drawing/2014/main" id="{83885D65-C51A-2885-CDC3-556E4FDAF4CE}"/>
              </a:ext>
            </a:extLst>
          </p:cNvPr>
          <p:cNvPicPr>
            <a:picLocks noChangeAspect="1"/>
          </p:cNvPicPr>
          <p:nvPr/>
        </p:nvPicPr>
        <p:blipFill>
          <a:blip r:embed="rId3"/>
          <a:stretch>
            <a:fillRect/>
          </a:stretch>
        </p:blipFill>
        <p:spPr>
          <a:xfrm>
            <a:off x="463296" y="727090"/>
            <a:ext cx="2816831" cy="3829050"/>
          </a:xfrm>
          <a:prstGeom prst="rect">
            <a:avLst/>
          </a:prstGeom>
        </p:spPr>
      </p:pic>
    </p:spTree>
    <p:extLst>
      <p:ext uri="{BB962C8B-B14F-4D97-AF65-F5344CB8AC3E}">
        <p14:creationId xmlns:p14="http://schemas.microsoft.com/office/powerpoint/2010/main" val="463822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858946" y="267693"/>
            <a:ext cx="5486401"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border style</a:t>
            </a:r>
            <a:endParaRPr sz="2800" dirty="0"/>
          </a:p>
        </p:txBody>
      </p:sp>
      <p:sp>
        <p:nvSpPr>
          <p:cNvPr id="846" name="Google Shape;846;p51"/>
          <p:cNvSpPr txBox="1">
            <a:spLocks noGrp="1"/>
          </p:cNvSpPr>
          <p:nvPr>
            <p:ph type="subTitle" idx="1"/>
          </p:nvPr>
        </p:nvSpPr>
        <p:spPr>
          <a:xfrm>
            <a:off x="601883" y="2379826"/>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400" dirty="0" err="1">
                <a:solidFill>
                  <a:schemeClr val="accent6"/>
                </a:solidFill>
                <a:latin typeface="Darker Grotesque "/>
              </a:rPr>
              <a:t>p.groove</a:t>
            </a:r>
            <a:r>
              <a:rPr lang="en-IN" sz="1400" dirty="0">
                <a:solidFill>
                  <a:schemeClr val="accent6"/>
                </a:solidFill>
                <a:latin typeface="Darker Grotesque "/>
              </a:rPr>
              <a:t> {border-style: groove;}</a:t>
            </a:r>
          </a:p>
          <a:p>
            <a:pPr marL="0" lvl="0" indent="0" algn="just" rtl="0">
              <a:spcBef>
                <a:spcPts val="0"/>
              </a:spcBef>
              <a:spcAft>
                <a:spcPts val="0"/>
              </a:spcAft>
            </a:pPr>
            <a:r>
              <a:rPr lang="en-IN" sz="1400" dirty="0" err="1">
                <a:solidFill>
                  <a:schemeClr val="accent6"/>
                </a:solidFill>
                <a:latin typeface="Darker Grotesque "/>
              </a:rPr>
              <a:t>p.ridge</a:t>
            </a:r>
            <a:r>
              <a:rPr lang="en-IN" sz="1400" dirty="0">
                <a:solidFill>
                  <a:schemeClr val="accent6"/>
                </a:solidFill>
                <a:latin typeface="Darker Grotesque "/>
              </a:rPr>
              <a:t> {border-style: ridge;}</a:t>
            </a:r>
          </a:p>
          <a:p>
            <a:pPr marL="0" lvl="0" indent="0" algn="just" rtl="0">
              <a:spcBef>
                <a:spcPts val="0"/>
              </a:spcBef>
              <a:spcAft>
                <a:spcPts val="0"/>
              </a:spcAft>
            </a:pPr>
            <a:r>
              <a:rPr lang="en-IN" sz="1400" dirty="0" err="1">
                <a:solidFill>
                  <a:schemeClr val="accent6"/>
                </a:solidFill>
                <a:latin typeface="Darker Grotesque "/>
              </a:rPr>
              <a:t>p.inset</a:t>
            </a:r>
            <a:r>
              <a:rPr lang="en-IN" sz="1400" dirty="0">
                <a:solidFill>
                  <a:schemeClr val="accent6"/>
                </a:solidFill>
                <a:latin typeface="Darker Grotesque "/>
              </a:rPr>
              <a:t> {border-style: inset;}</a:t>
            </a:r>
          </a:p>
          <a:p>
            <a:pPr marL="0" lvl="0" indent="0" algn="just" rtl="0">
              <a:spcBef>
                <a:spcPts val="0"/>
              </a:spcBef>
              <a:spcAft>
                <a:spcPts val="0"/>
              </a:spcAft>
            </a:pPr>
            <a:r>
              <a:rPr lang="en-IN" sz="1400" dirty="0" err="1">
                <a:solidFill>
                  <a:schemeClr val="accent6"/>
                </a:solidFill>
                <a:latin typeface="Darker Grotesque "/>
              </a:rPr>
              <a:t>p.outset</a:t>
            </a:r>
            <a:r>
              <a:rPr lang="en-IN" sz="1400" dirty="0">
                <a:solidFill>
                  <a:schemeClr val="accent6"/>
                </a:solidFill>
                <a:latin typeface="Darker Grotesque "/>
              </a:rPr>
              <a:t> {border-style: outset;}</a:t>
            </a:r>
          </a:p>
          <a:p>
            <a:pPr marL="0" lvl="0" indent="0" algn="just" rtl="0">
              <a:spcBef>
                <a:spcPts val="0"/>
              </a:spcBef>
              <a:spcAft>
                <a:spcPts val="0"/>
              </a:spcAft>
            </a:pPr>
            <a:r>
              <a:rPr lang="en-IN" sz="1400" dirty="0" err="1">
                <a:solidFill>
                  <a:schemeClr val="accent6"/>
                </a:solidFill>
                <a:latin typeface="Darker Grotesque "/>
              </a:rPr>
              <a:t>p.hidden</a:t>
            </a:r>
            <a:r>
              <a:rPr lang="en-IN" sz="1400" dirty="0">
                <a:solidFill>
                  <a:schemeClr val="accent6"/>
                </a:solidFill>
                <a:latin typeface="Darker Grotesque "/>
              </a:rPr>
              <a:t> {border-style: hidden;}</a:t>
            </a:r>
          </a:p>
          <a:p>
            <a:pPr marL="0" lvl="0" indent="0" algn="just" rtl="0">
              <a:spcBef>
                <a:spcPts val="0"/>
              </a:spcBef>
              <a:spcAft>
                <a:spcPts val="0"/>
              </a:spcAft>
            </a:pPr>
            <a:r>
              <a:rPr lang="en-IN" sz="1400" dirty="0">
                <a:solidFill>
                  <a:schemeClr val="accent6"/>
                </a:solidFill>
                <a:latin typeface="Darker Grotesque "/>
              </a:rPr>
              <a:t>&lt;/style&gt;</a:t>
            </a:r>
          </a:p>
          <a:p>
            <a:pPr marL="0" lvl="0" indent="0" algn="just" rtl="0">
              <a:spcBef>
                <a:spcPts val="0"/>
              </a:spcBef>
              <a:spcAft>
                <a:spcPts val="0"/>
              </a:spcAft>
            </a:pPr>
            <a:r>
              <a:rPr lang="en-IN" sz="1400" dirty="0">
                <a:solidFill>
                  <a:schemeClr val="accent6"/>
                </a:solidFill>
                <a:latin typeface="Darker Grotesque "/>
              </a:rPr>
              <a:t>&lt;/head&gt;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r>
              <a:rPr lang="en-IN" sz="1400" dirty="0">
                <a:solidFill>
                  <a:schemeClr val="accent6"/>
                </a:solidFill>
                <a:latin typeface="Darker Grotesque "/>
              </a:rPr>
              <a:t>&lt;p class="none"&gt;No border.&lt;/p&gt;</a:t>
            </a:r>
          </a:p>
          <a:p>
            <a:pPr marL="0" lvl="0" indent="0" algn="just" rtl="0">
              <a:spcBef>
                <a:spcPts val="0"/>
              </a:spcBef>
              <a:spcAft>
                <a:spcPts val="0"/>
              </a:spcAft>
            </a:pPr>
            <a:r>
              <a:rPr lang="en-IN" sz="1400" dirty="0">
                <a:solidFill>
                  <a:schemeClr val="accent6"/>
                </a:solidFill>
                <a:latin typeface="Darker Grotesque "/>
              </a:rPr>
              <a:t>&lt;p class="dotted"&gt;A dotted border.&lt;/p&gt;</a:t>
            </a:r>
          </a:p>
          <a:p>
            <a:pPr marL="0" lvl="0" indent="0" algn="just" rtl="0">
              <a:spcBef>
                <a:spcPts val="0"/>
              </a:spcBef>
              <a:spcAft>
                <a:spcPts val="0"/>
              </a:spcAft>
            </a:pPr>
            <a:r>
              <a:rPr lang="en-IN" sz="1400" dirty="0">
                <a:solidFill>
                  <a:schemeClr val="accent6"/>
                </a:solidFill>
                <a:latin typeface="Darker Grotesque "/>
              </a:rPr>
              <a:t>&lt;p class="dashed"&gt;A dashed border.&lt;/p&gt;</a:t>
            </a:r>
          </a:p>
          <a:p>
            <a:pPr marL="0" lvl="0" indent="0" algn="just" rtl="0">
              <a:spcBef>
                <a:spcPts val="0"/>
              </a:spcBef>
              <a:spcAft>
                <a:spcPts val="0"/>
              </a:spcAft>
            </a:pPr>
            <a:r>
              <a:rPr lang="en-IN" sz="1400" dirty="0">
                <a:solidFill>
                  <a:schemeClr val="accent6"/>
                </a:solidFill>
                <a:latin typeface="Darker Grotesque "/>
              </a:rPr>
              <a:t>&lt;p class="solid"&gt;A solid border.&lt;/p&gt;</a:t>
            </a:r>
          </a:p>
          <a:p>
            <a:pPr marL="0" lvl="0" indent="0" algn="just" rtl="0">
              <a:spcBef>
                <a:spcPts val="0"/>
              </a:spcBef>
              <a:spcAft>
                <a:spcPts val="0"/>
              </a:spcAft>
            </a:pPr>
            <a:r>
              <a:rPr lang="en-IN" sz="1400" dirty="0">
                <a:solidFill>
                  <a:schemeClr val="accent6"/>
                </a:solidFill>
                <a:latin typeface="Darker Grotesque "/>
              </a:rPr>
              <a:t>&lt;p class="double"&gt;A double border.&lt;/p&gt;</a:t>
            </a:r>
          </a:p>
          <a:p>
            <a:pPr marL="0" lvl="0" indent="0" algn="just" rtl="0">
              <a:spcBef>
                <a:spcPts val="0"/>
              </a:spcBef>
              <a:spcAft>
                <a:spcPts val="0"/>
              </a:spcAft>
            </a:pPr>
            <a:r>
              <a:rPr lang="en-IN" sz="1400" dirty="0">
                <a:solidFill>
                  <a:schemeClr val="accent6"/>
                </a:solidFill>
                <a:latin typeface="Darker Grotesque "/>
              </a:rPr>
              <a:t>&lt;p class="groove"&gt;A groove border.&lt;/p&gt;</a:t>
            </a:r>
          </a:p>
          <a:p>
            <a:pPr marL="0" lvl="0" indent="0" algn="just" rtl="0">
              <a:spcBef>
                <a:spcPts val="0"/>
              </a:spcBef>
              <a:spcAft>
                <a:spcPts val="0"/>
              </a:spcAft>
            </a:pPr>
            <a:r>
              <a:rPr lang="en-IN" sz="1400" dirty="0">
                <a:solidFill>
                  <a:schemeClr val="accent6"/>
                </a:solidFill>
                <a:latin typeface="Darker Grotesque "/>
              </a:rPr>
              <a:t>&lt;p class="ridge"&gt;A ridge border.&lt;/p&gt;</a:t>
            </a:r>
          </a:p>
          <a:p>
            <a:pPr marL="0" lvl="0" indent="0" algn="just" rtl="0">
              <a:spcBef>
                <a:spcPts val="0"/>
              </a:spcBef>
              <a:spcAft>
                <a:spcPts val="0"/>
              </a:spcAft>
            </a:pPr>
            <a:r>
              <a:rPr lang="en-IN" sz="1400" dirty="0">
                <a:solidFill>
                  <a:schemeClr val="accent6"/>
                </a:solidFill>
                <a:latin typeface="Darker Grotesque "/>
              </a:rPr>
              <a:t>&lt;p class="inset"&gt;An inset border.&lt;/p&gt;</a:t>
            </a:r>
          </a:p>
          <a:p>
            <a:pPr marL="0" lvl="0" indent="0" algn="just" rtl="0">
              <a:spcBef>
                <a:spcPts val="0"/>
              </a:spcBef>
              <a:spcAft>
                <a:spcPts val="0"/>
              </a:spcAft>
            </a:pPr>
            <a:r>
              <a:rPr lang="en-IN" sz="1400" dirty="0">
                <a:solidFill>
                  <a:schemeClr val="accent6"/>
                </a:solidFill>
                <a:latin typeface="Darker Grotesque "/>
              </a:rPr>
              <a:t>&lt;p class="outset"&gt;An outset border.&lt;/p&gt;</a:t>
            </a:r>
          </a:p>
          <a:p>
            <a:pPr marL="0" lvl="0" indent="0" algn="just" rtl="0">
              <a:spcBef>
                <a:spcPts val="0"/>
              </a:spcBef>
              <a:spcAft>
                <a:spcPts val="0"/>
              </a:spcAft>
            </a:pPr>
            <a:r>
              <a:rPr lang="en-IN" sz="1400" dirty="0">
                <a:solidFill>
                  <a:schemeClr val="accent6"/>
                </a:solidFill>
                <a:latin typeface="Darker Grotesque "/>
              </a:rPr>
              <a:t>&lt;p class="hidden"&gt;A hidden border.&lt;/p&gt;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r>
              <a:rPr lang="en-IN" sz="1400" dirty="0">
                <a:solidFill>
                  <a:schemeClr val="accent6"/>
                </a:solidFill>
                <a:latin typeface="Darker Grotesque "/>
              </a:rPr>
              <a:t>&lt;/html&gt;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 </a:t>
            </a:r>
          </a:p>
          <a:p>
            <a:pPr marL="0" lvl="0" indent="0" algn="just" rtl="0">
              <a:spcBef>
                <a:spcPts val="0"/>
              </a:spcBef>
              <a:spcAft>
                <a:spcPts val="0"/>
              </a:spcAft>
            </a:pPr>
            <a:endParaRPr lang="en-IN" sz="1400" dirty="0">
              <a:solidFill>
                <a:schemeClr val="accent6"/>
              </a:solidFill>
              <a:latin typeface="Darker Grotesque "/>
            </a:endParaRPr>
          </a:p>
        </p:txBody>
      </p:sp>
      <p:pic>
        <p:nvPicPr>
          <p:cNvPr id="3" name="Picture 2">
            <a:extLst>
              <a:ext uri="{FF2B5EF4-FFF2-40B4-BE49-F238E27FC236}">
                <a16:creationId xmlns:a16="http://schemas.microsoft.com/office/drawing/2014/main" id="{BF4D6C45-F381-CA5D-2DD1-AA356C987714}"/>
              </a:ext>
            </a:extLst>
          </p:cNvPr>
          <p:cNvPicPr>
            <a:picLocks noChangeAspect="1"/>
          </p:cNvPicPr>
          <p:nvPr/>
        </p:nvPicPr>
        <p:blipFill>
          <a:blip r:embed="rId3"/>
          <a:stretch>
            <a:fillRect/>
          </a:stretch>
        </p:blipFill>
        <p:spPr>
          <a:xfrm>
            <a:off x="4797944" y="944233"/>
            <a:ext cx="3414056" cy="3787468"/>
          </a:xfrm>
          <a:prstGeom prst="rect">
            <a:avLst/>
          </a:prstGeom>
        </p:spPr>
      </p:pic>
    </p:spTree>
    <p:extLst>
      <p:ext uri="{BB962C8B-B14F-4D97-AF65-F5344CB8AC3E}">
        <p14:creationId xmlns:p14="http://schemas.microsoft.com/office/powerpoint/2010/main" val="2562388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2).CSS border width</a:t>
            </a:r>
            <a:endParaRPr sz="2800" dirty="0"/>
          </a:p>
        </p:txBody>
      </p:sp>
      <p:sp>
        <p:nvSpPr>
          <p:cNvPr id="846" name="Google Shape;846;p51"/>
          <p:cNvSpPr txBox="1">
            <a:spLocks noGrp="1"/>
          </p:cNvSpPr>
          <p:nvPr>
            <p:ph type="subTitle" idx="1"/>
          </p:nvPr>
        </p:nvSpPr>
        <p:spPr>
          <a:xfrm>
            <a:off x="363839" y="2140594"/>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400" dirty="0">
                <a:solidFill>
                  <a:schemeClr val="accent6"/>
                </a:solidFill>
                <a:latin typeface="Darker Grotesque "/>
              </a:rPr>
              <a:t>&lt;!DOCTYPE html&gt;</a:t>
            </a:r>
          </a:p>
          <a:p>
            <a:pPr marL="0" lvl="0" indent="0" algn="just" rtl="0">
              <a:spcBef>
                <a:spcPts val="0"/>
              </a:spcBef>
              <a:spcAft>
                <a:spcPts val="0"/>
              </a:spcAft>
            </a:pPr>
            <a:r>
              <a:rPr lang="en-IN" sz="1400" dirty="0">
                <a:solidFill>
                  <a:schemeClr val="accent6"/>
                </a:solidFill>
                <a:latin typeface="Darker Grotesque "/>
              </a:rPr>
              <a:t>&lt;html&gt;</a:t>
            </a:r>
          </a:p>
          <a:p>
            <a:pPr marL="0" lvl="0" indent="0" algn="just" rtl="0">
              <a:spcBef>
                <a:spcPts val="0"/>
              </a:spcBef>
              <a:spcAft>
                <a:spcPts val="0"/>
              </a:spcAft>
            </a:pPr>
            <a:r>
              <a:rPr lang="en-IN" sz="1400" dirty="0">
                <a:solidFill>
                  <a:schemeClr val="accent6"/>
                </a:solidFill>
                <a:latin typeface="Darker Grotesque "/>
              </a:rPr>
              <a:t>&lt;head&gt;</a:t>
            </a:r>
          </a:p>
          <a:p>
            <a:pPr marL="0" lvl="0" indent="0" algn="just" rtl="0">
              <a:spcBef>
                <a:spcPts val="0"/>
              </a:spcBef>
              <a:spcAft>
                <a:spcPts val="0"/>
              </a:spcAft>
            </a:pPr>
            <a:r>
              <a:rPr lang="en-IN" sz="1400" dirty="0">
                <a:solidFill>
                  <a:schemeClr val="accent6"/>
                </a:solidFill>
                <a:latin typeface="Darker Grotesque "/>
              </a:rPr>
              <a:t>&lt;style&gt;</a:t>
            </a:r>
          </a:p>
          <a:p>
            <a:pPr marL="0" lvl="0" indent="0" algn="just" rtl="0">
              <a:spcBef>
                <a:spcPts val="0"/>
              </a:spcBef>
              <a:spcAft>
                <a:spcPts val="0"/>
              </a:spcAft>
            </a:pPr>
            <a:r>
              <a:rPr lang="en-IN" sz="1400" dirty="0">
                <a:solidFill>
                  <a:schemeClr val="accent6"/>
                </a:solidFill>
                <a:latin typeface="Darker Grotesque "/>
              </a:rPr>
              <a:t>p.one {</a:t>
            </a:r>
          </a:p>
          <a:p>
            <a:pPr marL="0" lvl="0" indent="0" algn="just" rtl="0">
              <a:spcBef>
                <a:spcPts val="0"/>
              </a:spcBef>
              <a:spcAft>
                <a:spcPts val="0"/>
              </a:spcAft>
            </a:pPr>
            <a:r>
              <a:rPr lang="en-IN" sz="1400" dirty="0">
                <a:solidFill>
                  <a:schemeClr val="accent6"/>
                </a:solidFill>
                <a:latin typeface="Darker Grotesque "/>
              </a:rPr>
              <a:t>    border-style: solid;</a:t>
            </a:r>
          </a:p>
          <a:p>
            <a:pPr marL="0" lvl="0" indent="0" algn="just" rtl="0">
              <a:spcBef>
                <a:spcPts val="0"/>
              </a:spcBef>
              <a:spcAft>
                <a:spcPts val="0"/>
              </a:spcAft>
            </a:pPr>
            <a:r>
              <a:rPr lang="en-IN" sz="1400" dirty="0">
                <a:solidFill>
                  <a:schemeClr val="accent6"/>
                </a:solidFill>
                <a:latin typeface="Darker Grotesque "/>
              </a:rPr>
              <a:t>    border-width: 5px;</a:t>
            </a:r>
          </a:p>
          <a:p>
            <a:pPr marL="0" lvl="0" indent="0" algn="just" rtl="0">
              <a:spcBef>
                <a:spcPts val="0"/>
              </a:spcBef>
              <a:spcAft>
                <a:spcPts val="0"/>
              </a:spcAft>
            </a:pPr>
            <a:r>
              <a:rPr lang="en-IN" sz="1400" dirty="0">
                <a:solidFill>
                  <a:schemeClr val="accent6"/>
                </a:solidFill>
                <a:latin typeface="Darker Grotesque "/>
              </a:rPr>
              <a:t>}</a:t>
            </a:r>
          </a:p>
          <a:p>
            <a:pPr marL="0" lvl="0" indent="0" algn="just" rtl="0">
              <a:spcBef>
                <a:spcPts val="0"/>
              </a:spcBef>
              <a:spcAft>
                <a:spcPts val="0"/>
              </a:spcAft>
            </a:pPr>
            <a:r>
              <a:rPr lang="en-IN" sz="1400" dirty="0" err="1">
                <a:solidFill>
                  <a:schemeClr val="accent6"/>
                </a:solidFill>
                <a:latin typeface="Darker Grotesque "/>
              </a:rPr>
              <a:t>p.two</a:t>
            </a:r>
            <a:r>
              <a:rPr lang="en-IN" sz="1400" dirty="0">
                <a:solidFill>
                  <a:schemeClr val="accent6"/>
                </a:solidFill>
                <a:latin typeface="Darker Grotesque "/>
              </a:rPr>
              <a:t> {</a:t>
            </a:r>
          </a:p>
          <a:p>
            <a:pPr marL="0" lvl="0" indent="0" algn="just" rtl="0">
              <a:spcBef>
                <a:spcPts val="0"/>
              </a:spcBef>
              <a:spcAft>
                <a:spcPts val="0"/>
              </a:spcAft>
            </a:pPr>
            <a:r>
              <a:rPr lang="en-IN" sz="1400" dirty="0">
                <a:solidFill>
                  <a:schemeClr val="accent6"/>
                </a:solidFill>
                <a:latin typeface="Darker Grotesque "/>
              </a:rPr>
              <a:t>    border-style: solid;</a:t>
            </a:r>
          </a:p>
          <a:p>
            <a:pPr marL="0" lvl="0" indent="0" algn="just" rtl="0">
              <a:spcBef>
                <a:spcPts val="0"/>
              </a:spcBef>
              <a:spcAft>
                <a:spcPts val="0"/>
              </a:spcAft>
            </a:pPr>
            <a:r>
              <a:rPr lang="en-IN" sz="1400" dirty="0">
                <a:solidFill>
                  <a:schemeClr val="accent6"/>
                </a:solidFill>
                <a:latin typeface="Darker Grotesque "/>
              </a:rPr>
              <a:t>    border-width: medium;</a:t>
            </a:r>
          </a:p>
          <a:p>
            <a:pPr marL="0" lvl="0" indent="0" algn="just" rtl="0">
              <a:spcBef>
                <a:spcPts val="0"/>
              </a:spcBef>
              <a:spcAft>
                <a:spcPts val="0"/>
              </a:spcAft>
            </a:pPr>
            <a:r>
              <a:rPr lang="en-IN" sz="1400" dirty="0">
                <a:solidFill>
                  <a:schemeClr val="accent6"/>
                </a:solidFill>
                <a:latin typeface="Darker Grotesque "/>
              </a:rPr>
              <a:t>}</a:t>
            </a:r>
          </a:p>
          <a:p>
            <a:pPr marL="0" lvl="0" indent="0" algn="just" rtl="0">
              <a:spcBef>
                <a:spcPts val="0"/>
              </a:spcBef>
              <a:spcAft>
                <a:spcPts val="0"/>
              </a:spcAft>
            </a:pPr>
            <a:r>
              <a:rPr lang="en-IN" sz="1400" dirty="0" err="1">
                <a:solidFill>
                  <a:schemeClr val="accent6"/>
                </a:solidFill>
                <a:latin typeface="Darker Grotesque "/>
              </a:rPr>
              <a:t>p.three</a:t>
            </a:r>
            <a:r>
              <a:rPr lang="en-IN" sz="1400" dirty="0">
                <a:solidFill>
                  <a:schemeClr val="accent6"/>
                </a:solidFill>
                <a:latin typeface="Darker Grotesque "/>
              </a:rPr>
              <a:t> {</a:t>
            </a:r>
          </a:p>
          <a:p>
            <a:pPr marL="0" lvl="0" indent="0" algn="just" rtl="0">
              <a:spcBef>
                <a:spcPts val="0"/>
              </a:spcBef>
              <a:spcAft>
                <a:spcPts val="0"/>
              </a:spcAft>
            </a:pPr>
            <a:r>
              <a:rPr lang="en-IN" sz="1400" dirty="0">
                <a:solidFill>
                  <a:schemeClr val="accent6"/>
                </a:solidFill>
                <a:latin typeface="Darker Grotesque "/>
              </a:rPr>
              <a:t>    border-style: solid;</a:t>
            </a:r>
          </a:p>
          <a:p>
            <a:pPr marL="0" lvl="0" indent="0" algn="just" rtl="0">
              <a:spcBef>
                <a:spcPts val="0"/>
              </a:spcBef>
              <a:spcAft>
                <a:spcPts val="0"/>
              </a:spcAft>
            </a:pPr>
            <a:r>
              <a:rPr lang="en-IN" sz="1400" dirty="0">
                <a:solidFill>
                  <a:schemeClr val="accent6"/>
                </a:solidFill>
                <a:latin typeface="Darker Grotesque "/>
              </a:rPr>
              <a:t>    border-width: 1px;</a:t>
            </a:r>
          </a:p>
          <a:p>
            <a:pPr marL="0" lvl="0" indent="0" algn="just" rtl="0">
              <a:spcBef>
                <a:spcPts val="0"/>
              </a:spcBef>
              <a:spcAft>
                <a:spcPts val="0"/>
              </a:spcAft>
            </a:pPr>
            <a:r>
              <a:rPr lang="en-IN" sz="1400" dirty="0">
                <a:solidFill>
                  <a:schemeClr val="accent6"/>
                </a:solidFill>
                <a:latin typeface="Darker Grotesque "/>
              </a:rPr>
              <a:t>}</a:t>
            </a:r>
          </a:p>
          <a:p>
            <a:pPr marL="0" lvl="0" indent="0" algn="just" rtl="0">
              <a:spcBef>
                <a:spcPts val="0"/>
              </a:spcBef>
              <a:spcAft>
                <a:spcPts val="0"/>
              </a:spcAft>
            </a:pPr>
            <a:r>
              <a:rPr lang="en-IN" sz="1400" dirty="0">
                <a:solidFill>
                  <a:schemeClr val="accent6"/>
                </a:solidFill>
                <a:latin typeface="Darker Grotesque "/>
              </a:rPr>
              <a:t>&lt;/style&gt;</a:t>
            </a:r>
          </a:p>
          <a:p>
            <a:pPr marL="0" lvl="0" indent="0" algn="just" rtl="0">
              <a:spcBef>
                <a:spcPts val="0"/>
              </a:spcBef>
              <a:spcAft>
                <a:spcPts val="0"/>
              </a:spcAft>
            </a:pPr>
            <a:r>
              <a:rPr lang="en-IN" sz="1400" dirty="0">
                <a:solidFill>
                  <a:schemeClr val="accent6"/>
                </a:solidFill>
                <a:latin typeface="Darker Grotesque "/>
              </a:rPr>
              <a:t>&lt;/head&gt;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endParaRPr lang="en-IN" sz="14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405354" y="727090"/>
            <a:ext cx="4665078" cy="954107"/>
          </a:xfrm>
          <a:prstGeom prst="rect">
            <a:avLst/>
          </a:prstGeom>
          <a:noFill/>
        </p:spPr>
        <p:txBody>
          <a:bodyPr wrap="square" rtlCol="0">
            <a:spAutoFit/>
          </a:bodyPr>
          <a:lstStyle/>
          <a:p>
            <a:pPr algn="just"/>
            <a:r>
              <a:rPr lang="en-US" b="0" i="0" dirty="0">
                <a:solidFill>
                  <a:srgbClr val="333333"/>
                </a:solidFill>
                <a:effectLst/>
                <a:latin typeface="Montserrat" panose="00000500000000000000" pitchFamily="2" charset="0"/>
              </a:rPr>
              <a:t>The border-width property is used to set the border's width. It is set in pixels. You can also use the one of the three pre-defined values, thin, medium or thick to set the width of the border.</a:t>
            </a:r>
            <a:endParaRPr lang="en-IN" dirty="0">
              <a:latin typeface="Montserrat" panose="00000500000000000000" pitchFamily="2" charset="0"/>
            </a:endParaRPr>
          </a:p>
        </p:txBody>
      </p:sp>
      <p:sp>
        <p:nvSpPr>
          <p:cNvPr id="3" name="TextBox 2">
            <a:extLst>
              <a:ext uri="{FF2B5EF4-FFF2-40B4-BE49-F238E27FC236}">
                <a16:creationId xmlns:a16="http://schemas.microsoft.com/office/drawing/2014/main" id="{804E1C59-ABFC-3918-982E-BF2239A3D4E1}"/>
              </a:ext>
            </a:extLst>
          </p:cNvPr>
          <p:cNvSpPr txBox="1"/>
          <p:nvPr/>
        </p:nvSpPr>
        <p:spPr>
          <a:xfrm>
            <a:off x="3767303" y="1771531"/>
            <a:ext cx="3941180" cy="1600438"/>
          </a:xfrm>
          <a:prstGeom prst="rect">
            <a:avLst/>
          </a:prstGeom>
          <a:noFill/>
        </p:spPr>
        <p:txBody>
          <a:bodyPr wrap="square">
            <a:spAutoFit/>
          </a:bodyPr>
          <a:lstStyle/>
          <a:p>
            <a:pPr marL="0" lvl="0" indent="0" algn="just" rtl="0">
              <a:spcBef>
                <a:spcPts val="0"/>
              </a:spcBef>
              <a:spcAft>
                <a:spcPts val="0"/>
              </a:spcAft>
            </a:pPr>
            <a:r>
              <a:rPr lang="en-IN" sz="1400" dirty="0">
                <a:solidFill>
                  <a:schemeClr val="accent6"/>
                </a:solidFill>
                <a:latin typeface="Darker Grotesque "/>
              </a:rPr>
              <a:t>&lt;p class="one"&gt;Write your text here.&lt;/p&gt;</a:t>
            </a:r>
          </a:p>
          <a:p>
            <a:pPr marL="0" lvl="0" indent="0" algn="just" rtl="0">
              <a:spcBef>
                <a:spcPts val="0"/>
              </a:spcBef>
              <a:spcAft>
                <a:spcPts val="0"/>
              </a:spcAft>
            </a:pPr>
            <a:r>
              <a:rPr lang="en-IN" sz="1400" dirty="0">
                <a:solidFill>
                  <a:schemeClr val="accent6"/>
                </a:solidFill>
                <a:latin typeface="Darker Grotesque "/>
              </a:rPr>
              <a:t>&lt;p class="two"&gt;Write your text here.&lt;/p&gt;</a:t>
            </a:r>
          </a:p>
          <a:p>
            <a:pPr marL="0" lvl="0" indent="0" algn="just" rtl="0">
              <a:spcBef>
                <a:spcPts val="0"/>
              </a:spcBef>
              <a:spcAft>
                <a:spcPts val="0"/>
              </a:spcAft>
            </a:pPr>
            <a:r>
              <a:rPr lang="en-IN" sz="1400" dirty="0">
                <a:solidFill>
                  <a:schemeClr val="accent6"/>
                </a:solidFill>
                <a:latin typeface="Darker Grotesque "/>
              </a:rPr>
              <a:t>&lt;p class="three"&gt;Write your text here.&lt;/p&gt;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r>
              <a:rPr lang="en-IN" sz="1400" dirty="0">
                <a:solidFill>
                  <a:schemeClr val="accent6"/>
                </a:solidFill>
                <a:latin typeface="Darker Grotesque "/>
              </a:rPr>
              <a:t>&lt;/html&gt;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 </a:t>
            </a:r>
          </a:p>
        </p:txBody>
      </p:sp>
      <p:pic>
        <p:nvPicPr>
          <p:cNvPr id="7" name="Picture 6">
            <a:extLst>
              <a:ext uri="{FF2B5EF4-FFF2-40B4-BE49-F238E27FC236}">
                <a16:creationId xmlns:a16="http://schemas.microsoft.com/office/drawing/2014/main" id="{DDEC1F9B-FBA3-4FE5-CABD-4C7BD05CE470}"/>
              </a:ext>
            </a:extLst>
          </p:cNvPr>
          <p:cNvPicPr>
            <a:picLocks noChangeAspect="1"/>
          </p:cNvPicPr>
          <p:nvPr/>
        </p:nvPicPr>
        <p:blipFill>
          <a:blip r:embed="rId3"/>
          <a:stretch>
            <a:fillRect/>
          </a:stretch>
        </p:blipFill>
        <p:spPr>
          <a:xfrm>
            <a:off x="3405354" y="2981398"/>
            <a:ext cx="3497883" cy="1585097"/>
          </a:xfrm>
          <a:prstGeom prst="rect">
            <a:avLst/>
          </a:prstGeom>
        </p:spPr>
      </p:pic>
    </p:spTree>
    <p:extLst>
      <p:ext uri="{BB962C8B-B14F-4D97-AF65-F5344CB8AC3E}">
        <p14:creationId xmlns:p14="http://schemas.microsoft.com/office/powerpoint/2010/main" val="2108010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3).CSS border </a:t>
            </a:r>
            <a:r>
              <a:rPr lang="en-IN" sz="2800" dirty="0" err="1"/>
              <a:t>Color</a:t>
            </a:r>
            <a:endParaRPr sz="2800" dirty="0"/>
          </a:p>
        </p:txBody>
      </p:sp>
      <p:sp>
        <p:nvSpPr>
          <p:cNvPr id="846" name="Google Shape;846;p51"/>
          <p:cNvSpPr txBox="1">
            <a:spLocks noGrp="1"/>
          </p:cNvSpPr>
          <p:nvPr>
            <p:ph type="subTitle" idx="1"/>
          </p:nvPr>
        </p:nvSpPr>
        <p:spPr>
          <a:xfrm>
            <a:off x="451104" y="2372088"/>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400" dirty="0">
                <a:solidFill>
                  <a:schemeClr val="accent6"/>
                </a:solidFill>
                <a:latin typeface="Darker Grotesque "/>
              </a:rPr>
              <a:t>&lt;!DOCTYPE html&gt;</a:t>
            </a:r>
          </a:p>
          <a:p>
            <a:pPr marL="0" lvl="0" indent="0" algn="just" rtl="0">
              <a:spcBef>
                <a:spcPts val="0"/>
              </a:spcBef>
              <a:spcAft>
                <a:spcPts val="0"/>
              </a:spcAft>
            </a:pPr>
            <a:r>
              <a:rPr lang="en-IN" sz="1400" dirty="0">
                <a:solidFill>
                  <a:schemeClr val="accent6"/>
                </a:solidFill>
                <a:latin typeface="Darker Grotesque "/>
              </a:rPr>
              <a:t>&lt;html&gt;</a:t>
            </a:r>
          </a:p>
          <a:p>
            <a:pPr marL="0" lvl="0" indent="0" algn="just" rtl="0">
              <a:spcBef>
                <a:spcPts val="0"/>
              </a:spcBef>
              <a:spcAft>
                <a:spcPts val="0"/>
              </a:spcAft>
            </a:pPr>
            <a:r>
              <a:rPr lang="en-IN" sz="1400" dirty="0">
                <a:solidFill>
                  <a:schemeClr val="accent6"/>
                </a:solidFill>
                <a:latin typeface="Darker Grotesque "/>
              </a:rPr>
              <a:t>&lt;head&gt;</a:t>
            </a:r>
          </a:p>
          <a:p>
            <a:pPr marL="0" lvl="0" indent="0" algn="just" rtl="0">
              <a:spcBef>
                <a:spcPts val="0"/>
              </a:spcBef>
              <a:spcAft>
                <a:spcPts val="0"/>
              </a:spcAft>
            </a:pPr>
            <a:r>
              <a:rPr lang="en-IN" sz="1400" dirty="0">
                <a:solidFill>
                  <a:schemeClr val="accent6"/>
                </a:solidFill>
                <a:latin typeface="Darker Grotesque "/>
              </a:rPr>
              <a:t>&lt;style&gt;</a:t>
            </a:r>
          </a:p>
          <a:p>
            <a:pPr marL="0" lvl="0" indent="0" algn="just" rtl="0">
              <a:spcBef>
                <a:spcPts val="0"/>
              </a:spcBef>
              <a:spcAft>
                <a:spcPts val="0"/>
              </a:spcAft>
            </a:pPr>
            <a:r>
              <a:rPr lang="en-IN" sz="1400" dirty="0">
                <a:solidFill>
                  <a:schemeClr val="accent6"/>
                </a:solidFill>
                <a:latin typeface="Darker Grotesque "/>
              </a:rPr>
              <a:t>p.one {</a:t>
            </a:r>
          </a:p>
          <a:p>
            <a:pPr marL="0" lvl="0" indent="0" algn="just" rtl="0">
              <a:spcBef>
                <a:spcPts val="0"/>
              </a:spcBef>
              <a:spcAft>
                <a:spcPts val="0"/>
              </a:spcAft>
            </a:pPr>
            <a:r>
              <a:rPr lang="en-IN" sz="1400" dirty="0">
                <a:solidFill>
                  <a:schemeClr val="accent6"/>
                </a:solidFill>
                <a:latin typeface="Darker Grotesque "/>
              </a:rPr>
              <a:t>    border-style: solid;</a:t>
            </a:r>
          </a:p>
          <a:p>
            <a:pPr marL="0" lvl="0" indent="0" algn="just" rtl="0">
              <a:spcBef>
                <a:spcPts val="0"/>
              </a:spcBef>
              <a:spcAft>
                <a:spcPts val="0"/>
              </a:spcAft>
            </a:pPr>
            <a:r>
              <a:rPr lang="en-IN" sz="1400" dirty="0">
                <a:solidFill>
                  <a:schemeClr val="accent6"/>
                </a:solidFill>
                <a:latin typeface="Darker Grotesque "/>
              </a:rPr>
              <a:t>    border-</a:t>
            </a:r>
            <a:r>
              <a:rPr lang="en-IN" sz="1400" dirty="0" err="1">
                <a:solidFill>
                  <a:schemeClr val="accent6"/>
                </a:solidFill>
                <a:latin typeface="Darker Grotesque "/>
              </a:rPr>
              <a:t>color</a:t>
            </a:r>
            <a:r>
              <a:rPr lang="en-IN" sz="1400" dirty="0">
                <a:solidFill>
                  <a:schemeClr val="accent6"/>
                </a:solidFill>
                <a:latin typeface="Darker Grotesque "/>
              </a:rPr>
              <a:t>: red;</a:t>
            </a:r>
          </a:p>
          <a:p>
            <a:pPr marL="0" lvl="0" indent="0" algn="just" rtl="0">
              <a:spcBef>
                <a:spcPts val="0"/>
              </a:spcBef>
              <a:spcAft>
                <a:spcPts val="0"/>
              </a:spcAft>
            </a:pPr>
            <a:r>
              <a:rPr lang="en-IN" sz="1400" dirty="0">
                <a:solidFill>
                  <a:schemeClr val="accent6"/>
                </a:solidFill>
                <a:latin typeface="Darker Grotesque "/>
              </a:rPr>
              <a:t>}</a:t>
            </a:r>
          </a:p>
          <a:p>
            <a:pPr marL="0" lvl="0" indent="0" algn="just" rtl="0">
              <a:spcBef>
                <a:spcPts val="0"/>
              </a:spcBef>
              <a:spcAft>
                <a:spcPts val="0"/>
              </a:spcAft>
            </a:pPr>
            <a:r>
              <a:rPr lang="en-IN" sz="1400" dirty="0" err="1">
                <a:solidFill>
                  <a:schemeClr val="accent6"/>
                </a:solidFill>
                <a:latin typeface="Darker Grotesque "/>
              </a:rPr>
              <a:t>p.two</a:t>
            </a:r>
            <a:r>
              <a:rPr lang="en-IN" sz="1400" dirty="0">
                <a:solidFill>
                  <a:schemeClr val="accent6"/>
                </a:solidFill>
                <a:latin typeface="Darker Grotesque "/>
              </a:rPr>
              <a:t> {</a:t>
            </a:r>
          </a:p>
          <a:p>
            <a:pPr marL="0" lvl="0" indent="0" algn="just" rtl="0">
              <a:spcBef>
                <a:spcPts val="0"/>
              </a:spcBef>
              <a:spcAft>
                <a:spcPts val="0"/>
              </a:spcAft>
            </a:pPr>
            <a:r>
              <a:rPr lang="en-IN" sz="1400" dirty="0">
                <a:solidFill>
                  <a:schemeClr val="accent6"/>
                </a:solidFill>
                <a:latin typeface="Darker Grotesque "/>
              </a:rPr>
              <a:t>    border-style: solid;</a:t>
            </a:r>
          </a:p>
          <a:p>
            <a:pPr marL="0" lvl="0" indent="0" algn="just" rtl="0">
              <a:spcBef>
                <a:spcPts val="0"/>
              </a:spcBef>
              <a:spcAft>
                <a:spcPts val="0"/>
              </a:spcAft>
            </a:pPr>
            <a:r>
              <a:rPr lang="en-IN" sz="1400" dirty="0">
                <a:solidFill>
                  <a:schemeClr val="accent6"/>
                </a:solidFill>
                <a:latin typeface="Darker Grotesque "/>
              </a:rPr>
              <a:t>    border-</a:t>
            </a:r>
            <a:r>
              <a:rPr lang="en-IN" sz="1400" dirty="0" err="1">
                <a:solidFill>
                  <a:schemeClr val="accent6"/>
                </a:solidFill>
                <a:latin typeface="Darker Grotesque "/>
              </a:rPr>
              <a:t>color</a:t>
            </a:r>
            <a:r>
              <a:rPr lang="en-IN" sz="1400" dirty="0">
                <a:solidFill>
                  <a:schemeClr val="accent6"/>
                </a:solidFill>
                <a:latin typeface="Darker Grotesque "/>
              </a:rPr>
              <a:t>: #98bf21;</a:t>
            </a:r>
          </a:p>
          <a:p>
            <a:pPr marL="0" lvl="0" indent="0" algn="just" rtl="0">
              <a:spcBef>
                <a:spcPts val="0"/>
              </a:spcBef>
              <a:spcAft>
                <a:spcPts val="0"/>
              </a:spcAft>
            </a:pPr>
            <a:r>
              <a:rPr lang="en-IN" sz="1400" dirty="0">
                <a:solidFill>
                  <a:schemeClr val="accent6"/>
                </a:solidFill>
                <a:latin typeface="Darker Grotesque "/>
              </a:rPr>
              <a:t>} </a:t>
            </a:r>
          </a:p>
          <a:p>
            <a:pPr marL="0" lvl="0" indent="0" algn="just" rtl="0">
              <a:spcBef>
                <a:spcPts val="0"/>
              </a:spcBef>
              <a:spcAft>
                <a:spcPts val="0"/>
              </a:spcAft>
            </a:pPr>
            <a:r>
              <a:rPr lang="en-IN" sz="1400" dirty="0">
                <a:solidFill>
                  <a:schemeClr val="accent6"/>
                </a:solidFill>
                <a:latin typeface="Darker Grotesque "/>
              </a:rPr>
              <a:t>&lt;/style&gt;</a:t>
            </a:r>
          </a:p>
          <a:p>
            <a:pPr marL="0" lvl="0" indent="0" algn="just" rtl="0">
              <a:spcBef>
                <a:spcPts val="0"/>
              </a:spcBef>
              <a:spcAft>
                <a:spcPts val="0"/>
              </a:spcAft>
            </a:pPr>
            <a:r>
              <a:rPr lang="en-IN" sz="1400" dirty="0">
                <a:solidFill>
                  <a:schemeClr val="accent6"/>
                </a:solidFill>
                <a:latin typeface="Darker Grotesque "/>
              </a:rPr>
              <a:t>&lt;/head&gt;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r>
              <a:rPr lang="en-IN" sz="1400" dirty="0">
                <a:solidFill>
                  <a:schemeClr val="accent6"/>
                </a:solidFill>
                <a:latin typeface="Darker Grotesque "/>
              </a:rPr>
              <a:t>&lt;p class="one"&gt;This is a solid red border&lt;/p&gt;</a:t>
            </a:r>
          </a:p>
          <a:p>
            <a:pPr marL="0" lvl="0" indent="0" algn="just" rtl="0">
              <a:spcBef>
                <a:spcPts val="0"/>
              </a:spcBef>
              <a:spcAft>
                <a:spcPts val="0"/>
              </a:spcAft>
            </a:pPr>
            <a:r>
              <a:rPr lang="en-IN" sz="1400" dirty="0">
                <a:solidFill>
                  <a:schemeClr val="accent6"/>
                </a:solidFill>
                <a:latin typeface="Darker Grotesque "/>
              </a:rPr>
              <a:t>&lt;p class="two"&gt;This is a solid green border&lt;/p&gt;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r>
              <a:rPr lang="en-IN" sz="1400" dirty="0">
                <a:solidFill>
                  <a:schemeClr val="accent6"/>
                </a:solidFill>
                <a:latin typeface="Darker Grotesque "/>
              </a:rPr>
              <a:t>&lt;/html&gt;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 </a:t>
            </a:r>
          </a:p>
          <a:p>
            <a:pPr marL="0" lvl="0" indent="0" algn="just" rtl="0">
              <a:spcBef>
                <a:spcPts val="0"/>
              </a:spcBef>
              <a:spcAft>
                <a:spcPts val="0"/>
              </a:spcAft>
            </a:pPr>
            <a:endParaRPr lang="en-IN" sz="1400" dirty="0">
              <a:solidFill>
                <a:schemeClr val="accent6"/>
              </a:solidFill>
              <a:latin typeface="Darker Grotesque "/>
            </a:endParaRPr>
          </a:p>
        </p:txBody>
      </p:sp>
      <p:sp>
        <p:nvSpPr>
          <p:cNvPr id="5" name="TextBox 4">
            <a:extLst>
              <a:ext uri="{FF2B5EF4-FFF2-40B4-BE49-F238E27FC236}">
                <a16:creationId xmlns:a16="http://schemas.microsoft.com/office/drawing/2014/main" id="{4E540186-A3D0-598A-F5FE-2C13A3EE6D3C}"/>
              </a:ext>
            </a:extLst>
          </p:cNvPr>
          <p:cNvSpPr txBox="1"/>
          <p:nvPr/>
        </p:nvSpPr>
        <p:spPr>
          <a:xfrm>
            <a:off x="3405354" y="727090"/>
            <a:ext cx="4665078" cy="2031325"/>
          </a:xfrm>
          <a:prstGeom prst="rect">
            <a:avLst/>
          </a:prstGeom>
          <a:noFill/>
        </p:spPr>
        <p:txBody>
          <a:bodyPr wrap="square" rtlCol="0">
            <a:spAutoFit/>
          </a:bodyPr>
          <a:lstStyle/>
          <a:p>
            <a:pPr algn="just"/>
            <a:r>
              <a:rPr lang="en-US" b="0" i="0" dirty="0">
                <a:solidFill>
                  <a:srgbClr val="333333"/>
                </a:solidFill>
                <a:effectLst/>
                <a:latin typeface="Montserrat" panose="00000500000000000000" pitchFamily="2" charset="0"/>
              </a:rPr>
              <a:t>There are three methods to set the color of the border.</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Name: It specifies the color name. For example: "red".</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RGB: It specifies the RGB value of the color. For example: "</a:t>
            </a:r>
            <a:r>
              <a:rPr lang="en-US" b="0" i="0" dirty="0" err="1">
                <a:solidFill>
                  <a:srgbClr val="000000"/>
                </a:solidFill>
                <a:effectLst/>
                <a:latin typeface="Montserrat" panose="00000500000000000000" pitchFamily="2" charset="0"/>
              </a:rPr>
              <a:t>rgb</a:t>
            </a:r>
            <a:r>
              <a:rPr lang="en-US" b="0" i="0" dirty="0">
                <a:solidFill>
                  <a:srgbClr val="000000"/>
                </a:solidFill>
                <a:effectLst/>
                <a:latin typeface="Montserrat" panose="00000500000000000000" pitchFamily="2" charset="0"/>
              </a:rPr>
              <a:t>(255,0,0)".</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Hex: It specifies the hex value of the color. For example: "#ff0000".</a:t>
            </a:r>
          </a:p>
          <a:p>
            <a:pPr algn="just"/>
            <a:endParaRPr lang="en-IN" dirty="0">
              <a:latin typeface="Montserrat" panose="00000500000000000000" pitchFamily="2" charset="0"/>
            </a:endParaRPr>
          </a:p>
        </p:txBody>
      </p:sp>
      <p:pic>
        <p:nvPicPr>
          <p:cNvPr id="4" name="Picture 3">
            <a:extLst>
              <a:ext uri="{FF2B5EF4-FFF2-40B4-BE49-F238E27FC236}">
                <a16:creationId xmlns:a16="http://schemas.microsoft.com/office/drawing/2014/main" id="{B80CEC4F-AAE6-261E-4438-719B7F985263}"/>
              </a:ext>
            </a:extLst>
          </p:cNvPr>
          <p:cNvPicPr>
            <a:picLocks noChangeAspect="1"/>
          </p:cNvPicPr>
          <p:nvPr/>
        </p:nvPicPr>
        <p:blipFill>
          <a:blip r:embed="rId3"/>
          <a:stretch>
            <a:fillRect/>
          </a:stretch>
        </p:blipFill>
        <p:spPr>
          <a:xfrm>
            <a:off x="4008003" y="3041282"/>
            <a:ext cx="3459780" cy="830652"/>
          </a:xfrm>
          <a:prstGeom prst="rect">
            <a:avLst/>
          </a:prstGeom>
        </p:spPr>
      </p:pic>
    </p:spTree>
    <p:extLst>
      <p:ext uri="{BB962C8B-B14F-4D97-AF65-F5344CB8AC3E}">
        <p14:creationId xmlns:p14="http://schemas.microsoft.com/office/powerpoint/2010/main" val="25943078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4).CSS border radius</a:t>
            </a:r>
            <a:endParaRPr sz="2800" dirty="0"/>
          </a:p>
        </p:txBody>
      </p:sp>
      <p:sp>
        <p:nvSpPr>
          <p:cNvPr id="5" name="TextBox 4">
            <a:extLst>
              <a:ext uri="{FF2B5EF4-FFF2-40B4-BE49-F238E27FC236}">
                <a16:creationId xmlns:a16="http://schemas.microsoft.com/office/drawing/2014/main" id="{4E540186-A3D0-598A-F5FE-2C13A3EE6D3C}"/>
              </a:ext>
            </a:extLst>
          </p:cNvPr>
          <p:cNvSpPr txBox="1"/>
          <p:nvPr/>
        </p:nvSpPr>
        <p:spPr>
          <a:xfrm>
            <a:off x="312517" y="832332"/>
            <a:ext cx="7769490" cy="2677656"/>
          </a:xfrm>
          <a:prstGeom prst="rect">
            <a:avLst/>
          </a:prstGeom>
          <a:noFill/>
        </p:spPr>
        <p:txBody>
          <a:bodyPr wrap="square" rtlCol="0">
            <a:spAutoFit/>
          </a:bodyPr>
          <a:lstStyle/>
          <a:p>
            <a:pPr algn="just"/>
            <a:r>
              <a:rPr lang="en-US" b="0" i="0" dirty="0">
                <a:solidFill>
                  <a:srgbClr val="333333"/>
                </a:solidFill>
                <a:effectLst/>
                <a:latin typeface="Montserrat" panose="00000500000000000000" pitchFamily="2" charset="0"/>
              </a:rPr>
              <a:t>This CSS property sets the rounded borders and provides the rounded corners around an element, tags, or div. It defines the radius of the corners of an element.</a:t>
            </a:r>
          </a:p>
          <a:p>
            <a:pPr algn="just"/>
            <a:r>
              <a:rPr lang="en-US" b="0" i="0" dirty="0">
                <a:solidFill>
                  <a:srgbClr val="333333"/>
                </a:solidFill>
                <a:effectLst/>
                <a:latin typeface="Montserrat" panose="00000500000000000000" pitchFamily="2" charset="0"/>
              </a:rPr>
              <a:t>It is shorthand for </a:t>
            </a:r>
            <a:r>
              <a:rPr lang="en-US" b="1" i="0" dirty="0">
                <a:solidFill>
                  <a:srgbClr val="333333"/>
                </a:solidFill>
                <a:effectLst/>
                <a:latin typeface="Montserrat" panose="00000500000000000000" pitchFamily="2" charset="0"/>
              </a:rPr>
              <a:t>border top-left-radius, border-top-right-radius, border-bottom-right-radius</a:t>
            </a:r>
            <a:r>
              <a:rPr lang="en-US" b="0" i="0" dirty="0">
                <a:solidFill>
                  <a:srgbClr val="333333"/>
                </a:solidFill>
                <a:effectLst/>
                <a:latin typeface="Montserrat" panose="00000500000000000000" pitchFamily="2" charset="0"/>
              </a:rPr>
              <a:t> and </a:t>
            </a:r>
            <a:r>
              <a:rPr lang="en-US" b="1" i="0" dirty="0">
                <a:solidFill>
                  <a:srgbClr val="333333"/>
                </a:solidFill>
                <a:effectLst/>
                <a:latin typeface="Montserrat" panose="00000500000000000000" pitchFamily="2" charset="0"/>
              </a:rPr>
              <a:t>border-bottom-left-radius</a:t>
            </a:r>
            <a:r>
              <a:rPr lang="en-US" b="0" i="0" dirty="0">
                <a:solidFill>
                  <a:srgbClr val="333333"/>
                </a:solidFill>
                <a:effectLst/>
                <a:latin typeface="Montserrat" panose="00000500000000000000" pitchFamily="2" charset="0"/>
              </a:rPr>
              <a:t>. It gives the rounded shape to the corners of the border of an element. We can specify the border for all four corners of the box in a single declaration using the border-radius. The values of this property can be defined in percentage or length units.</a:t>
            </a:r>
          </a:p>
          <a:p>
            <a:pPr algn="just"/>
            <a:endParaRPr lang="en-US" dirty="0">
              <a:solidFill>
                <a:srgbClr val="333333"/>
              </a:solidFill>
              <a:latin typeface="Montserrat" panose="00000500000000000000" pitchFamily="2" charset="0"/>
            </a:endParaRPr>
          </a:p>
          <a:p>
            <a:pPr algn="just"/>
            <a:r>
              <a:rPr lang="en-US" b="0" i="0" dirty="0">
                <a:solidFill>
                  <a:srgbClr val="333333"/>
                </a:solidFill>
                <a:effectLst/>
                <a:latin typeface="Montserrat" panose="00000500000000000000" pitchFamily="2" charset="0"/>
              </a:rPr>
              <a:t>This </a:t>
            </a:r>
            <a:r>
              <a:rPr lang="en-US" b="0" i="0" u="none" strike="noStrike" dirty="0">
                <a:solidFill>
                  <a:srgbClr val="008000"/>
                </a:solidFill>
                <a:effectLst/>
                <a:latin typeface="Montserrat" panose="00000500000000000000" pitchFamily="2" charset="0"/>
                <a:hlinkClick r:id="rId3"/>
              </a:rPr>
              <a:t>CSS</a:t>
            </a:r>
            <a:r>
              <a:rPr lang="en-US" b="0" i="0" dirty="0">
                <a:solidFill>
                  <a:srgbClr val="333333"/>
                </a:solidFill>
                <a:effectLst/>
                <a:latin typeface="Montserrat" panose="00000500000000000000" pitchFamily="2" charset="0"/>
              </a:rPr>
              <a:t> property includes the properties that are tabulated as follows:</a:t>
            </a:r>
          </a:p>
          <a:p>
            <a:pPr algn="just"/>
            <a:endParaRPr lang="en-US" dirty="0">
              <a:solidFill>
                <a:srgbClr val="333333"/>
              </a:solidFill>
              <a:latin typeface="Montserrat" panose="00000500000000000000" pitchFamily="2" charset="0"/>
            </a:endParaRPr>
          </a:p>
          <a:p>
            <a:pPr algn="just"/>
            <a:endParaRPr lang="en-US" b="0" i="0" dirty="0">
              <a:solidFill>
                <a:srgbClr val="333333"/>
              </a:solidFill>
              <a:effectLst/>
              <a:latin typeface="Montserrat" panose="00000500000000000000" pitchFamily="2" charset="0"/>
            </a:endParaRPr>
          </a:p>
          <a:p>
            <a:pPr algn="just"/>
            <a:endParaRPr lang="en-IN" dirty="0">
              <a:latin typeface="Montserrat" panose="00000500000000000000" pitchFamily="2" charset="0"/>
            </a:endParaRPr>
          </a:p>
        </p:txBody>
      </p:sp>
      <p:pic>
        <p:nvPicPr>
          <p:cNvPr id="7" name="Picture 6">
            <a:extLst>
              <a:ext uri="{FF2B5EF4-FFF2-40B4-BE49-F238E27FC236}">
                <a16:creationId xmlns:a16="http://schemas.microsoft.com/office/drawing/2014/main" id="{60103F73-3962-2060-0653-DED8F61D5C65}"/>
              </a:ext>
            </a:extLst>
          </p:cNvPr>
          <p:cNvPicPr>
            <a:picLocks noChangeAspect="1"/>
          </p:cNvPicPr>
          <p:nvPr/>
        </p:nvPicPr>
        <p:blipFill>
          <a:blip r:embed="rId4"/>
          <a:stretch>
            <a:fillRect/>
          </a:stretch>
        </p:blipFill>
        <p:spPr>
          <a:xfrm>
            <a:off x="5683171" y="2171159"/>
            <a:ext cx="3248891" cy="2677657"/>
          </a:xfrm>
          <a:prstGeom prst="rect">
            <a:avLst/>
          </a:prstGeom>
        </p:spPr>
      </p:pic>
    </p:spTree>
    <p:extLst>
      <p:ext uri="{BB962C8B-B14F-4D97-AF65-F5344CB8AC3E}">
        <p14:creationId xmlns:p14="http://schemas.microsoft.com/office/powerpoint/2010/main" val="2617209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border radius</a:t>
            </a:r>
            <a:endParaRPr sz="2800" dirty="0"/>
          </a:p>
        </p:txBody>
      </p:sp>
      <p:sp>
        <p:nvSpPr>
          <p:cNvPr id="5" name="TextBox 4">
            <a:extLst>
              <a:ext uri="{FF2B5EF4-FFF2-40B4-BE49-F238E27FC236}">
                <a16:creationId xmlns:a16="http://schemas.microsoft.com/office/drawing/2014/main" id="{4E540186-A3D0-598A-F5FE-2C13A3EE6D3C}"/>
              </a:ext>
            </a:extLst>
          </p:cNvPr>
          <p:cNvSpPr txBox="1"/>
          <p:nvPr/>
        </p:nvSpPr>
        <p:spPr>
          <a:xfrm>
            <a:off x="486137" y="959654"/>
            <a:ext cx="7769490" cy="3539430"/>
          </a:xfrm>
          <a:prstGeom prst="rect">
            <a:avLst/>
          </a:prstGeom>
          <a:noFill/>
        </p:spPr>
        <p:txBody>
          <a:bodyPr wrap="square" rtlCol="0">
            <a:spAutoFit/>
          </a:bodyPr>
          <a:lstStyle/>
          <a:p>
            <a:pPr algn="just"/>
            <a:r>
              <a:rPr lang="en-US" b="0" i="0" dirty="0">
                <a:solidFill>
                  <a:srgbClr val="333333"/>
                </a:solidFill>
                <a:effectLst/>
                <a:latin typeface="Montserrat" panose="00000500000000000000" pitchFamily="2" charset="0"/>
              </a:rPr>
              <a:t>Let's see what happens when we provide a single value, two values, three values, and four values to this property.</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If we provide a single value </a:t>
            </a:r>
            <a:r>
              <a:rPr lang="en-US" b="1" i="0" dirty="0">
                <a:solidFill>
                  <a:srgbClr val="000000"/>
                </a:solidFill>
                <a:effectLst/>
                <a:latin typeface="Montserrat" panose="00000500000000000000" pitchFamily="2" charset="0"/>
              </a:rPr>
              <a:t>(</a:t>
            </a:r>
            <a:r>
              <a:rPr lang="en-US" b="0" i="0" dirty="0">
                <a:solidFill>
                  <a:srgbClr val="000000"/>
                </a:solidFill>
                <a:effectLst/>
                <a:latin typeface="Montserrat" panose="00000500000000000000" pitchFamily="2" charset="0"/>
              </a:rPr>
              <a:t>such as </a:t>
            </a:r>
            <a:r>
              <a:rPr lang="en-US" b="1" i="0" dirty="0">
                <a:solidFill>
                  <a:srgbClr val="000000"/>
                </a:solidFill>
                <a:effectLst/>
                <a:latin typeface="Montserrat" panose="00000500000000000000" pitchFamily="2" charset="0"/>
              </a:rPr>
              <a:t>border-radius: 30px;)</a:t>
            </a:r>
            <a:r>
              <a:rPr lang="en-US" b="0" i="0" dirty="0">
                <a:solidFill>
                  <a:srgbClr val="000000"/>
                </a:solidFill>
                <a:effectLst/>
                <a:latin typeface="Montserrat" panose="00000500000000000000" pitchFamily="2" charset="0"/>
              </a:rPr>
              <a:t> to this property, it will set all corners to the same value.</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When we specify two values </a:t>
            </a:r>
            <a:r>
              <a:rPr lang="en-US" b="1" i="0" dirty="0">
                <a:solidFill>
                  <a:srgbClr val="000000"/>
                </a:solidFill>
                <a:effectLst/>
                <a:latin typeface="Montserrat" panose="00000500000000000000" pitchFamily="2" charset="0"/>
              </a:rPr>
              <a:t>(</a:t>
            </a:r>
            <a:r>
              <a:rPr lang="en-US" b="0" i="0" dirty="0">
                <a:solidFill>
                  <a:srgbClr val="000000"/>
                </a:solidFill>
                <a:effectLst/>
                <a:latin typeface="Montserrat" panose="00000500000000000000" pitchFamily="2" charset="0"/>
              </a:rPr>
              <a:t>such as </a:t>
            </a:r>
            <a:r>
              <a:rPr lang="en-US" b="1" i="0" dirty="0">
                <a:solidFill>
                  <a:srgbClr val="000000"/>
                </a:solidFill>
                <a:effectLst/>
                <a:latin typeface="Montserrat" panose="00000500000000000000" pitchFamily="2" charset="0"/>
              </a:rPr>
              <a:t>border-radius: 20% 10% ;)</a:t>
            </a:r>
            <a:r>
              <a:rPr lang="en-US" b="0" i="0" dirty="0">
                <a:solidFill>
                  <a:srgbClr val="000000"/>
                </a:solidFill>
                <a:effectLst/>
                <a:latin typeface="Montserrat" panose="00000500000000000000" pitchFamily="2" charset="0"/>
              </a:rPr>
              <a:t>, then the first value will be used for the top-left and bottom-right corners, and the second value will be used for the top-right and bottom-left corners.</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When we use three values </a:t>
            </a:r>
            <a:r>
              <a:rPr lang="en-US" b="1" i="0" dirty="0">
                <a:solidFill>
                  <a:srgbClr val="000000"/>
                </a:solidFill>
                <a:effectLst/>
                <a:latin typeface="Montserrat" panose="00000500000000000000" pitchFamily="2" charset="0"/>
              </a:rPr>
              <a:t>(</a:t>
            </a:r>
            <a:r>
              <a:rPr lang="en-US" b="0" i="0" dirty="0">
                <a:solidFill>
                  <a:srgbClr val="000000"/>
                </a:solidFill>
                <a:effectLst/>
                <a:latin typeface="Montserrat" panose="00000500000000000000" pitchFamily="2" charset="0"/>
              </a:rPr>
              <a:t>such as </a:t>
            </a:r>
            <a:r>
              <a:rPr lang="en-US" b="1" i="0" dirty="0">
                <a:solidFill>
                  <a:srgbClr val="000000"/>
                </a:solidFill>
                <a:effectLst/>
                <a:latin typeface="Montserrat" panose="00000500000000000000" pitchFamily="2" charset="0"/>
              </a:rPr>
              <a:t>border-radius: 10% 30% 20%;)</a:t>
            </a:r>
            <a:r>
              <a:rPr lang="en-US" b="0" i="0" dirty="0">
                <a:solidFill>
                  <a:srgbClr val="000000"/>
                </a:solidFill>
                <a:effectLst/>
                <a:latin typeface="Montserrat" panose="00000500000000000000" pitchFamily="2" charset="0"/>
              </a:rPr>
              <a:t> then the first value will be used for the top-left corner, the second value will be applied on top-right, and bottom-left corners and the third value will be applied to the bottom-right corner.</a:t>
            </a:r>
          </a:p>
          <a:p>
            <a:pPr algn="just">
              <a:buFont typeface="Arial" panose="020B0604020202020204" pitchFamily="34" charset="0"/>
              <a:buChar char="•"/>
            </a:pPr>
            <a:r>
              <a:rPr lang="en-US" b="0" i="0" dirty="0">
                <a:solidFill>
                  <a:srgbClr val="000000"/>
                </a:solidFill>
                <a:effectLst/>
                <a:latin typeface="Montserrat" panose="00000500000000000000" pitchFamily="2" charset="0"/>
              </a:rPr>
              <a:t>Similarly, when this property has four values </a:t>
            </a:r>
            <a:r>
              <a:rPr lang="en-US" b="1" i="0" dirty="0">
                <a:solidFill>
                  <a:srgbClr val="000000"/>
                </a:solidFill>
                <a:effectLst/>
                <a:latin typeface="Montserrat" panose="00000500000000000000" pitchFamily="2" charset="0"/>
              </a:rPr>
              <a:t>(border-radius: 10% 30% 20% 40%;)</a:t>
            </a:r>
            <a:r>
              <a:rPr lang="en-US" b="0" i="0" dirty="0">
                <a:solidFill>
                  <a:srgbClr val="000000"/>
                </a:solidFill>
                <a:effectLst/>
                <a:latin typeface="Montserrat" panose="00000500000000000000" pitchFamily="2" charset="0"/>
              </a:rPr>
              <a:t> then the first value will be the radius of top-left, the second value will be used for the top-right, the third value will be applied on bottom-right, and the fourth value is used for bottom-left.</a:t>
            </a:r>
          </a:p>
          <a:p>
            <a:pPr algn="just"/>
            <a:endParaRPr lang="en-IN" dirty="0">
              <a:latin typeface="Montserrat" panose="00000500000000000000" pitchFamily="2" charset="0"/>
            </a:endParaRPr>
          </a:p>
        </p:txBody>
      </p:sp>
    </p:spTree>
    <p:extLst>
      <p:ext uri="{BB962C8B-B14F-4D97-AF65-F5344CB8AC3E}">
        <p14:creationId xmlns:p14="http://schemas.microsoft.com/office/powerpoint/2010/main" val="1234168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border radius</a:t>
            </a:r>
            <a:endParaRPr sz="2800" dirty="0"/>
          </a:p>
        </p:txBody>
      </p:sp>
      <p:sp>
        <p:nvSpPr>
          <p:cNvPr id="5" name="TextBox 4">
            <a:extLst>
              <a:ext uri="{FF2B5EF4-FFF2-40B4-BE49-F238E27FC236}">
                <a16:creationId xmlns:a16="http://schemas.microsoft.com/office/drawing/2014/main" id="{4E540186-A3D0-598A-F5FE-2C13A3EE6D3C}"/>
              </a:ext>
            </a:extLst>
          </p:cNvPr>
          <p:cNvSpPr txBox="1"/>
          <p:nvPr/>
        </p:nvSpPr>
        <p:spPr>
          <a:xfrm>
            <a:off x="330876" y="2070824"/>
            <a:ext cx="7769490" cy="1600438"/>
          </a:xfrm>
          <a:prstGeom prst="rect">
            <a:avLst/>
          </a:prstGeom>
          <a:noFill/>
        </p:spPr>
        <p:txBody>
          <a:bodyPr wrap="square" rtlCol="0">
            <a:spAutoFit/>
          </a:bodyPr>
          <a:lstStyle/>
          <a:p>
            <a:pPr algn="just"/>
            <a:r>
              <a:rPr lang="en-US" b="0" i="0" dirty="0">
                <a:solidFill>
                  <a:srgbClr val="610B4B"/>
                </a:solidFill>
                <a:effectLst/>
                <a:latin typeface="Montserrat" panose="00000500000000000000" pitchFamily="2" charset="0"/>
              </a:rPr>
              <a:t>Property values</a:t>
            </a:r>
          </a:p>
          <a:p>
            <a:pPr algn="just"/>
            <a:r>
              <a:rPr lang="en-US" b="1" i="0" dirty="0">
                <a:solidFill>
                  <a:srgbClr val="333333"/>
                </a:solidFill>
                <a:effectLst/>
                <a:latin typeface="Montserrat" panose="00000500000000000000" pitchFamily="2" charset="0"/>
              </a:rPr>
              <a:t>length:</a:t>
            </a:r>
            <a:r>
              <a:rPr lang="en-US" b="0" i="0" dirty="0">
                <a:solidFill>
                  <a:srgbClr val="333333"/>
                </a:solidFill>
                <a:effectLst/>
                <a:latin typeface="Montserrat" panose="00000500000000000000" pitchFamily="2" charset="0"/>
              </a:rPr>
              <a:t> It defines the shape of the corners. It denotes the size of the radius using length values. Its default value is 0. It does not allow negative values.</a:t>
            </a:r>
          </a:p>
          <a:p>
            <a:pPr algn="just"/>
            <a:r>
              <a:rPr lang="en-US" b="1" i="0" dirty="0">
                <a:solidFill>
                  <a:srgbClr val="333333"/>
                </a:solidFill>
                <a:effectLst/>
                <a:latin typeface="Montserrat" panose="00000500000000000000" pitchFamily="2" charset="0"/>
              </a:rPr>
              <a:t>percentage:</a:t>
            </a:r>
            <a:r>
              <a:rPr lang="en-US" b="0" i="0" dirty="0">
                <a:solidFill>
                  <a:srgbClr val="333333"/>
                </a:solidFill>
                <a:effectLst/>
                <a:latin typeface="Montserrat" panose="00000500000000000000" pitchFamily="2" charset="0"/>
              </a:rPr>
              <a:t> It denotes the size of the radius in percentage. It also does not allow negative values.</a:t>
            </a:r>
          </a:p>
          <a:p>
            <a:br>
              <a:rPr lang="en-US" dirty="0">
                <a:latin typeface="Montserrat" panose="00000500000000000000" pitchFamily="2" charset="0"/>
              </a:rPr>
            </a:br>
            <a:endParaRPr lang="en-IN" dirty="0">
              <a:latin typeface="Montserrat" panose="00000500000000000000" pitchFamily="2" charset="0"/>
            </a:endParaRPr>
          </a:p>
        </p:txBody>
      </p:sp>
      <p:pic>
        <p:nvPicPr>
          <p:cNvPr id="3" name="Picture 2">
            <a:extLst>
              <a:ext uri="{FF2B5EF4-FFF2-40B4-BE49-F238E27FC236}">
                <a16:creationId xmlns:a16="http://schemas.microsoft.com/office/drawing/2014/main" id="{94DB3AFD-FF51-1049-8ECD-DC583E8EB5D9}"/>
              </a:ext>
            </a:extLst>
          </p:cNvPr>
          <p:cNvPicPr>
            <a:picLocks noChangeAspect="1"/>
          </p:cNvPicPr>
          <p:nvPr/>
        </p:nvPicPr>
        <p:blipFill>
          <a:blip r:embed="rId3"/>
          <a:stretch>
            <a:fillRect/>
          </a:stretch>
        </p:blipFill>
        <p:spPr>
          <a:xfrm>
            <a:off x="330876" y="851518"/>
            <a:ext cx="7056732" cy="1219306"/>
          </a:xfrm>
          <a:prstGeom prst="rect">
            <a:avLst/>
          </a:prstGeom>
        </p:spPr>
      </p:pic>
    </p:spTree>
    <p:extLst>
      <p:ext uri="{BB962C8B-B14F-4D97-AF65-F5344CB8AC3E}">
        <p14:creationId xmlns:p14="http://schemas.microsoft.com/office/powerpoint/2010/main" val="213417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border radius</a:t>
            </a:r>
            <a:endParaRPr sz="2800" dirty="0"/>
          </a:p>
        </p:txBody>
      </p:sp>
      <p:sp>
        <p:nvSpPr>
          <p:cNvPr id="5" name="TextBox 4">
            <a:extLst>
              <a:ext uri="{FF2B5EF4-FFF2-40B4-BE49-F238E27FC236}">
                <a16:creationId xmlns:a16="http://schemas.microsoft.com/office/drawing/2014/main" id="{4E540186-A3D0-598A-F5FE-2C13A3EE6D3C}"/>
              </a:ext>
            </a:extLst>
          </p:cNvPr>
          <p:cNvSpPr txBox="1"/>
          <p:nvPr/>
        </p:nvSpPr>
        <p:spPr>
          <a:xfrm>
            <a:off x="400324" y="599297"/>
            <a:ext cx="7769490" cy="4185761"/>
          </a:xfrm>
          <a:prstGeom prst="rect">
            <a:avLst/>
          </a:prstGeom>
          <a:noFill/>
        </p:spPr>
        <p:txBody>
          <a:bodyPr wrap="square" rtlCol="0">
            <a:spAutoFit/>
          </a:bodyPr>
          <a:lstStyle/>
          <a:p>
            <a:pPr algn="just"/>
            <a:r>
              <a:rPr lang="en-IN" dirty="0">
                <a:solidFill>
                  <a:schemeClr val="bg1"/>
                </a:solidFill>
                <a:latin typeface="Darker Grotesque "/>
              </a:rPr>
              <a:t>&lt;!DOCTYPE html&gt;</a:t>
            </a:r>
          </a:p>
          <a:p>
            <a:pPr algn="just"/>
            <a:r>
              <a:rPr lang="en-IN" dirty="0">
                <a:solidFill>
                  <a:schemeClr val="bg1"/>
                </a:solidFill>
                <a:latin typeface="Darker Grotesque "/>
              </a:rPr>
              <a:t>&lt;html&gt;</a:t>
            </a:r>
          </a:p>
          <a:p>
            <a:pPr algn="just"/>
            <a:endParaRPr lang="en-IN" dirty="0">
              <a:solidFill>
                <a:schemeClr val="bg1"/>
              </a:solidFill>
              <a:latin typeface="Darker Grotesque "/>
            </a:endParaRPr>
          </a:p>
          <a:p>
            <a:pPr algn="just"/>
            <a:r>
              <a:rPr lang="en-IN" dirty="0">
                <a:solidFill>
                  <a:schemeClr val="bg1"/>
                </a:solidFill>
                <a:latin typeface="Darker Grotesque "/>
              </a:rPr>
              <a:t>&lt;head&gt;</a:t>
            </a:r>
          </a:p>
          <a:p>
            <a:pPr algn="just"/>
            <a:r>
              <a:rPr lang="en-IN" dirty="0">
                <a:solidFill>
                  <a:schemeClr val="bg1"/>
                </a:solidFill>
                <a:latin typeface="Darker Grotesque "/>
              </a:rPr>
              <a:t>&lt;title&gt; CSS border-radius &lt;/title&gt;</a:t>
            </a:r>
          </a:p>
          <a:p>
            <a:pPr algn="just"/>
            <a:r>
              <a:rPr lang="en-IN" dirty="0">
                <a:solidFill>
                  <a:schemeClr val="bg1"/>
                </a:solidFill>
                <a:latin typeface="Darker Grotesque "/>
              </a:rPr>
              <a:t>&lt;style&gt;</a:t>
            </a:r>
          </a:p>
          <a:p>
            <a:pPr algn="just"/>
            <a:r>
              <a:rPr lang="en-IN" dirty="0">
                <a:solidFill>
                  <a:schemeClr val="bg1"/>
                </a:solidFill>
                <a:latin typeface="Darker Grotesque "/>
              </a:rPr>
              <a:t>div {</a:t>
            </a:r>
          </a:p>
          <a:p>
            <a:pPr algn="just"/>
            <a:r>
              <a:rPr lang="en-IN" dirty="0">
                <a:solidFill>
                  <a:schemeClr val="bg1"/>
                </a:solidFill>
                <a:latin typeface="Darker Grotesque "/>
              </a:rPr>
              <a:t>padding: 50px;</a:t>
            </a:r>
          </a:p>
          <a:p>
            <a:pPr algn="just"/>
            <a:r>
              <a:rPr lang="en-IN" dirty="0">
                <a:solidFill>
                  <a:schemeClr val="bg1"/>
                </a:solidFill>
                <a:latin typeface="Darker Grotesque "/>
              </a:rPr>
              <a:t>margin: 20px;</a:t>
            </a:r>
          </a:p>
          <a:p>
            <a:pPr algn="just"/>
            <a:r>
              <a:rPr lang="en-IN" dirty="0">
                <a:solidFill>
                  <a:schemeClr val="bg1"/>
                </a:solidFill>
                <a:latin typeface="Darker Grotesque "/>
              </a:rPr>
              <a:t>border: 6px ridge red;</a:t>
            </a:r>
          </a:p>
          <a:p>
            <a:pPr algn="just"/>
            <a:r>
              <a:rPr lang="en-IN" dirty="0">
                <a:solidFill>
                  <a:schemeClr val="bg1"/>
                </a:solidFill>
                <a:latin typeface="Darker Grotesque "/>
              </a:rPr>
              <a:t>width: 300px;</a:t>
            </a:r>
          </a:p>
          <a:p>
            <a:pPr algn="just"/>
            <a:r>
              <a:rPr lang="en-IN" dirty="0">
                <a:solidFill>
                  <a:schemeClr val="bg1"/>
                </a:solidFill>
                <a:latin typeface="Darker Grotesque "/>
              </a:rPr>
              <a:t>float: left;</a:t>
            </a:r>
          </a:p>
          <a:p>
            <a:pPr algn="just"/>
            <a:r>
              <a:rPr lang="en-IN" dirty="0">
                <a:solidFill>
                  <a:schemeClr val="bg1"/>
                </a:solidFill>
                <a:latin typeface="Darker Grotesque "/>
              </a:rPr>
              <a:t>height: 150px;</a:t>
            </a:r>
          </a:p>
          <a:p>
            <a:pPr algn="just"/>
            <a:r>
              <a:rPr lang="en-IN" dirty="0">
                <a:solidFill>
                  <a:schemeClr val="bg1"/>
                </a:solidFill>
                <a:latin typeface="Darker Grotesque "/>
              </a:rPr>
              <a:t>}</a:t>
            </a:r>
          </a:p>
          <a:p>
            <a:pPr algn="just"/>
            <a:r>
              <a:rPr lang="en-IN" dirty="0">
                <a:solidFill>
                  <a:schemeClr val="bg1"/>
                </a:solidFill>
                <a:latin typeface="Darker Grotesque "/>
              </a:rPr>
              <a:t>p{</a:t>
            </a:r>
          </a:p>
          <a:p>
            <a:pPr algn="just"/>
            <a:r>
              <a:rPr lang="en-IN" dirty="0">
                <a:solidFill>
                  <a:schemeClr val="bg1"/>
                </a:solidFill>
                <a:latin typeface="Darker Grotesque "/>
              </a:rPr>
              <a:t>font-size: 25px;</a:t>
            </a:r>
          </a:p>
          <a:p>
            <a:pPr algn="just"/>
            <a:r>
              <a:rPr lang="en-IN" dirty="0">
                <a:solidFill>
                  <a:schemeClr val="bg1"/>
                </a:solidFill>
                <a:latin typeface="Darker Grotesque "/>
              </a:rPr>
              <a:t>}</a:t>
            </a:r>
          </a:p>
          <a:p>
            <a:pPr algn="just"/>
            <a:r>
              <a:rPr lang="en-IN" dirty="0">
                <a:solidFill>
                  <a:schemeClr val="bg1"/>
                </a:solidFill>
                <a:latin typeface="Darker Grotesque "/>
              </a:rPr>
              <a:t>#one {</a:t>
            </a:r>
          </a:p>
          <a:p>
            <a:pPr algn="just"/>
            <a:r>
              <a:rPr lang="en-IN" dirty="0">
                <a:solidFill>
                  <a:schemeClr val="bg1"/>
                </a:solidFill>
                <a:latin typeface="Darker Grotesque "/>
              </a:rPr>
              <a:t>border-radius: 90px;</a:t>
            </a:r>
          </a:p>
        </p:txBody>
      </p:sp>
      <p:sp>
        <p:nvSpPr>
          <p:cNvPr id="4" name="TextBox 3">
            <a:extLst>
              <a:ext uri="{FF2B5EF4-FFF2-40B4-BE49-F238E27FC236}">
                <a16:creationId xmlns:a16="http://schemas.microsoft.com/office/drawing/2014/main" id="{82024168-F320-B741-9F13-C24B181CF1FA}"/>
              </a:ext>
            </a:extLst>
          </p:cNvPr>
          <p:cNvSpPr txBox="1"/>
          <p:nvPr/>
        </p:nvSpPr>
        <p:spPr>
          <a:xfrm>
            <a:off x="3861962" y="860907"/>
            <a:ext cx="4572000" cy="4616648"/>
          </a:xfrm>
          <a:prstGeom prst="rect">
            <a:avLst/>
          </a:prstGeom>
          <a:noFill/>
        </p:spPr>
        <p:txBody>
          <a:bodyPr wrap="square">
            <a:spAutoFit/>
          </a:bodyPr>
          <a:lstStyle/>
          <a:p>
            <a:pPr algn="just"/>
            <a:r>
              <a:rPr lang="en-IN" dirty="0">
                <a:solidFill>
                  <a:schemeClr val="bg1"/>
                </a:solidFill>
                <a:latin typeface="Darker Grotesque "/>
              </a:rPr>
              <a:t>background: </a:t>
            </a:r>
            <a:r>
              <a:rPr lang="en-IN" dirty="0" err="1">
                <a:solidFill>
                  <a:schemeClr val="bg1"/>
                </a:solidFill>
                <a:latin typeface="Darker Grotesque "/>
              </a:rPr>
              <a:t>lightgreen</a:t>
            </a:r>
            <a:r>
              <a:rPr lang="en-IN" dirty="0">
                <a:solidFill>
                  <a:schemeClr val="bg1"/>
                </a:solidFill>
                <a:latin typeface="Darker Grotesque "/>
              </a:rPr>
              <a:t>;</a:t>
            </a:r>
          </a:p>
          <a:p>
            <a:pPr algn="just"/>
            <a:endParaRPr lang="en-IN" dirty="0">
              <a:solidFill>
                <a:schemeClr val="bg1"/>
              </a:solidFill>
              <a:latin typeface="Darker Grotesque "/>
            </a:endParaRPr>
          </a:p>
          <a:p>
            <a:pPr algn="just"/>
            <a:r>
              <a:rPr lang="en-IN" dirty="0">
                <a:solidFill>
                  <a:schemeClr val="bg1"/>
                </a:solidFill>
                <a:latin typeface="Darker Grotesque "/>
              </a:rPr>
              <a:t>}</a:t>
            </a:r>
          </a:p>
          <a:p>
            <a:pPr algn="just"/>
            <a:r>
              <a:rPr lang="en-IN" dirty="0">
                <a:solidFill>
                  <a:schemeClr val="bg1"/>
                </a:solidFill>
                <a:latin typeface="Darker Grotesque "/>
              </a:rPr>
              <a:t>#two {</a:t>
            </a:r>
          </a:p>
          <a:p>
            <a:pPr algn="just"/>
            <a:r>
              <a:rPr lang="en-IN" dirty="0">
                <a:solidFill>
                  <a:schemeClr val="bg1"/>
                </a:solidFill>
                <a:latin typeface="Darker Grotesque "/>
              </a:rPr>
              <a:t>border-radius: 25% 10%;</a:t>
            </a:r>
          </a:p>
          <a:p>
            <a:pPr algn="just"/>
            <a:r>
              <a:rPr lang="en-IN" dirty="0">
                <a:solidFill>
                  <a:schemeClr val="bg1"/>
                </a:solidFill>
                <a:latin typeface="Darker Grotesque "/>
              </a:rPr>
              <a:t>background: orange;</a:t>
            </a:r>
          </a:p>
          <a:p>
            <a:pPr algn="just"/>
            <a:r>
              <a:rPr lang="en-IN" dirty="0">
                <a:solidFill>
                  <a:schemeClr val="bg1"/>
                </a:solidFill>
                <a:latin typeface="Darker Grotesque "/>
              </a:rPr>
              <a:t>}</a:t>
            </a:r>
          </a:p>
          <a:p>
            <a:pPr algn="just"/>
            <a:r>
              <a:rPr lang="en-IN" dirty="0">
                <a:solidFill>
                  <a:schemeClr val="bg1"/>
                </a:solidFill>
                <a:latin typeface="Darker Grotesque "/>
              </a:rPr>
              <a:t>#three {</a:t>
            </a:r>
          </a:p>
          <a:p>
            <a:pPr algn="just"/>
            <a:r>
              <a:rPr lang="en-IN" dirty="0">
                <a:solidFill>
                  <a:schemeClr val="bg1"/>
                </a:solidFill>
                <a:latin typeface="Darker Grotesque "/>
              </a:rPr>
              <a:t>border-radius: 35px 10em 10%;</a:t>
            </a:r>
          </a:p>
          <a:p>
            <a:pPr algn="just"/>
            <a:r>
              <a:rPr lang="en-IN" dirty="0">
                <a:solidFill>
                  <a:schemeClr val="bg1"/>
                </a:solidFill>
                <a:latin typeface="Darker Grotesque "/>
              </a:rPr>
              <a:t>background: cyan;</a:t>
            </a:r>
          </a:p>
          <a:p>
            <a:pPr algn="just"/>
            <a:r>
              <a:rPr lang="en-IN" dirty="0">
                <a:solidFill>
                  <a:schemeClr val="bg1"/>
                </a:solidFill>
                <a:latin typeface="Darker Grotesque "/>
              </a:rPr>
              <a:t>}</a:t>
            </a:r>
          </a:p>
          <a:p>
            <a:pPr algn="just"/>
            <a:r>
              <a:rPr lang="en-IN" dirty="0">
                <a:solidFill>
                  <a:schemeClr val="bg1"/>
                </a:solidFill>
                <a:latin typeface="Darker Grotesque "/>
              </a:rPr>
              <a:t>#four {</a:t>
            </a:r>
          </a:p>
          <a:p>
            <a:pPr algn="just"/>
            <a:r>
              <a:rPr lang="en-IN" dirty="0">
                <a:solidFill>
                  <a:schemeClr val="bg1"/>
                </a:solidFill>
                <a:latin typeface="Darker Grotesque "/>
              </a:rPr>
              <a:t>border-radius: 50px 50% 50cm 50em;</a:t>
            </a:r>
          </a:p>
          <a:p>
            <a:pPr algn="just"/>
            <a:r>
              <a:rPr lang="en-IN" dirty="0">
                <a:solidFill>
                  <a:schemeClr val="bg1"/>
                </a:solidFill>
                <a:latin typeface="Darker Grotesque "/>
              </a:rPr>
              <a:t>background: </a:t>
            </a:r>
            <a:r>
              <a:rPr lang="en-IN" dirty="0" err="1">
                <a:solidFill>
                  <a:schemeClr val="bg1"/>
                </a:solidFill>
                <a:latin typeface="Darker Grotesque "/>
              </a:rPr>
              <a:t>lightblue</a:t>
            </a:r>
            <a:r>
              <a:rPr lang="en-IN" dirty="0">
                <a:solidFill>
                  <a:schemeClr val="bg1"/>
                </a:solidFill>
                <a:latin typeface="Darker Grotesque "/>
              </a:rPr>
              <a:t>;</a:t>
            </a:r>
          </a:p>
          <a:p>
            <a:pPr algn="just"/>
            <a:r>
              <a:rPr lang="en-IN" dirty="0">
                <a:solidFill>
                  <a:schemeClr val="bg1"/>
                </a:solidFill>
                <a:latin typeface="Darker Grotesque "/>
              </a:rPr>
              <a:t>}</a:t>
            </a:r>
          </a:p>
          <a:p>
            <a:pPr algn="just"/>
            <a:endParaRPr lang="en-IN" dirty="0">
              <a:solidFill>
                <a:schemeClr val="bg1"/>
              </a:solidFill>
              <a:latin typeface="Darker Grotesque "/>
            </a:endParaRPr>
          </a:p>
          <a:p>
            <a:pPr algn="just"/>
            <a:r>
              <a:rPr lang="en-IN" dirty="0">
                <a:solidFill>
                  <a:schemeClr val="bg1"/>
                </a:solidFill>
                <a:latin typeface="Darker Grotesque "/>
              </a:rPr>
              <a:t>&lt;/style&gt;</a:t>
            </a:r>
          </a:p>
          <a:p>
            <a:pPr algn="just"/>
            <a:r>
              <a:rPr lang="en-IN" dirty="0">
                <a:solidFill>
                  <a:schemeClr val="bg1"/>
                </a:solidFill>
                <a:latin typeface="Darker Grotesque "/>
              </a:rPr>
              <a:t>&lt;/head&gt;</a:t>
            </a:r>
          </a:p>
          <a:p>
            <a:pPr algn="just"/>
            <a:endParaRPr lang="en-IN" dirty="0">
              <a:solidFill>
                <a:schemeClr val="bg1"/>
              </a:solidFill>
              <a:latin typeface="Darker Grotesque "/>
            </a:endParaRPr>
          </a:p>
          <a:p>
            <a:pPr algn="just"/>
            <a:endParaRPr lang="en-IN" dirty="0">
              <a:solidFill>
                <a:schemeClr val="bg1"/>
              </a:solidFill>
              <a:latin typeface="Darker Grotesque "/>
            </a:endParaRPr>
          </a:p>
          <a:p>
            <a:pPr algn="just"/>
            <a:r>
              <a:rPr lang="en-IN" dirty="0">
                <a:solidFill>
                  <a:schemeClr val="bg1"/>
                </a:solidFill>
                <a:latin typeface="Darker Grotesque "/>
              </a:rPr>
              <a:t> </a:t>
            </a:r>
          </a:p>
        </p:txBody>
      </p:sp>
    </p:spTree>
    <p:extLst>
      <p:ext uri="{BB962C8B-B14F-4D97-AF65-F5344CB8AC3E}">
        <p14:creationId xmlns:p14="http://schemas.microsoft.com/office/powerpoint/2010/main" val="2408427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border radius</a:t>
            </a:r>
            <a:endParaRPr sz="2800" dirty="0"/>
          </a:p>
        </p:txBody>
      </p:sp>
      <p:sp>
        <p:nvSpPr>
          <p:cNvPr id="5" name="TextBox 4">
            <a:extLst>
              <a:ext uri="{FF2B5EF4-FFF2-40B4-BE49-F238E27FC236}">
                <a16:creationId xmlns:a16="http://schemas.microsoft.com/office/drawing/2014/main" id="{4E540186-A3D0-598A-F5FE-2C13A3EE6D3C}"/>
              </a:ext>
            </a:extLst>
          </p:cNvPr>
          <p:cNvSpPr txBox="1"/>
          <p:nvPr/>
        </p:nvSpPr>
        <p:spPr>
          <a:xfrm>
            <a:off x="400324" y="599297"/>
            <a:ext cx="7769490" cy="4185761"/>
          </a:xfrm>
          <a:prstGeom prst="rect">
            <a:avLst/>
          </a:prstGeom>
          <a:noFill/>
        </p:spPr>
        <p:txBody>
          <a:bodyPr wrap="square" rtlCol="0">
            <a:spAutoFit/>
          </a:bodyPr>
          <a:lstStyle/>
          <a:p>
            <a:pPr algn="just"/>
            <a:r>
              <a:rPr lang="en-IN" dirty="0">
                <a:solidFill>
                  <a:schemeClr val="bg1"/>
                </a:solidFill>
                <a:latin typeface="Darker Grotesque "/>
              </a:rPr>
              <a:t>&lt;body&gt;</a:t>
            </a:r>
          </a:p>
          <a:p>
            <a:pPr algn="just"/>
            <a:r>
              <a:rPr lang="en-IN" dirty="0">
                <a:solidFill>
                  <a:schemeClr val="bg1"/>
                </a:solidFill>
                <a:latin typeface="Darker Grotesque "/>
              </a:rPr>
              <a:t>&lt;div id = "one"&gt;</a:t>
            </a:r>
          </a:p>
          <a:p>
            <a:pPr algn="just"/>
            <a:r>
              <a:rPr lang="en-IN" dirty="0">
                <a:solidFill>
                  <a:schemeClr val="bg1"/>
                </a:solidFill>
                <a:latin typeface="Darker Grotesque "/>
              </a:rPr>
              <a:t>&lt;h2&gt; Welcome Sanjil &lt;/h2&gt;</a:t>
            </a:r>
          </a:p>
          <a:p>
            <a:pPr algn="just"/>
            <a:r>
              <a:rPr lang="en-IN" dirty="0">
                <a:solidFill>
                  <a:schemeClr val="bg1"/>
                </a:solidFill>
                <a:latin typeface="Darker Grotesque "/>
              </a:rPr>
              <a:t>&lt;p&gt; border-radius: 90px; &lt;/p&gt;</a:t>
            </a:r>
          </a:p>
          <a:p>
            <a:pPr algn="just"/>
            <a:r>
              <a:rPr lang="en-IN" dirty="0">
                <a:solidFill>
                  <a:schemeClr val="bg1"/>
                </a:solidFill>
                <a:latin typeface="Darker Grotesque "/>
              </a:rPr>
              <a:t>&lt;/div&gt;</a:t>
            </a:r>
          </a:p>
          <a:p>
            <a:pPr algn="just"/>
            <a:r>
              <a:rPr lang="en-IN" dirty="0">
                <a:solidFill>
                  <a:schemeClr val="bg1"/>
                </a:solidFill>
                <a:latin typeface="Darker Grotesque "/>
              </a:rPr>
              <a:t>&lt;div id = "two"&gt;</a:t>
            </a:r>
          </a:p>
          <a:p>
            <a:pPr algn="just"/>
            <a:r>
              <a:rPr lang="en-IN" dirty="0">
                <a:solidFill>
                  <a:schemeClr val="bg1"/>
                </a:solidFill>
                <a:latin typeface="Darker Grotesque "/>
              </a:rPr>
              <a:t>&lt;h2&gt; Welcome Sanjil &lt;/h2&gt;</a:t>
            </a:r>
          </a:p>
          <a:p>
            <a:pPr algn="just"/>
            <a:r>
              <a:rPr lang="en-IN" dirty="0">
                <a:solidFill>
                  <a:schemeClr val="bg1"/>
                </a:solidFill>
                <a:latin typeface="Darker Grotesque "/>
              </a:rPr>
              <a:t>&lt;p&gt; border-radius: 25% 10%; &lt;/p&gt;</a:t>
            </a:r>
          </a:p>
          <a:p>
            <a:pPr algn="just"/>
            <a:r>
              <a:rPr lang="en-IN" dirty="0">
                <a:solidFill>
                  <a:schemeClr val="bg1"/>
                </a:solidFill>
                <a:latin typeface="Darker Grotesque "/>
              </a:rPr>
              <a:t>&lt;/div&gt;</a:t>
            </a:r>
          </a:p>
          <a:p>
            <a:pPr algn="just"/>
            <a:r>
              <a:rPr lang="en-IN" dirty="0">
                <a:solidFill>
                  <a:schemeClr val="bg1"/>
                </a:solidFill>
                <a:latin typeface="Darker Grotesque "/>
              </a:rPr>
              <a:t>&lt;div id = "three"&gt;</a:t>
            </a:r>
          </a:p>
          <a:p>
            <a:pPr algn="just"/>
            <a:r>
              <a:rPr lang="en-IN" dirty="0">
                <a:solidFill>
                  <a:schemeClr val="bg1"/>
                </a:solidFill>
                <a:latin typeface="Darker Grotesque "/>
              </a:rPr>
              <a:t>&lt;h2&gt; Welcome Sanjil&lt;/h2&gt;</a:t>
            </a:r>
          </a:p>
          <a:p>
            <a:pPr algn="just"/>
            <a:r>
              <a:rPr lang="en-IN" dirty="0">
                <a:solidFill>
                  <a:schemeClr val="bg1"/>
                </a:solidFill>
                <a:latin typeface="Darker Grotesque "/>
              </a:rPr>
              <a:t>&lt;p&gt; border-radius: 35px 10em 10%; &lt;/p&gt;</a:t>
            </a:r>
          </a:p>
          <a:p>
            <a:pPr algn="just"/>
            <a:r>
              <a:rPr lang="en-IN" dirty="0">
                <a:solidFill>
                  <a:schemeClr val="bg1"/>
                </a:solidFill>
                <a:latin typeface="Darker Grotesque "/>
              </a:rPr>
              <a:t>&lt;/div&gt;</a:t>
            </a:r>
          </a:p>
          <a:p>
            <a:pPr algn="just"/>
            <a:r>
              <a:rPr lang="en-IN" dirty="0">
                <a:solidFill>
                  <a:schemeClr val="bg1"/>
                </a:solidFill>
                <a:latin typeface="Darker Grotesque "/>
              </a:rPr>
              <a:t>&lt;div id = "four"&gt;</a:t>
            </a:r>
          </a:p>
          <a:p>
            <a:pPr algn="just"/>
            <a:r>
              <a:rPr lang="en-IN" dirty="0">
                <a:solidFill>
                  <a:schemeClr val="bg1"/>
                </a:solidFill>
                <a:latin typeface="Darker Grotesque "/>
              </a:rPr>
              <a:t>&lt;h2&gt;Welcome Sanjil&lt;/h2&gt;</a:t>
            </a:r>
          </a:p>
          <a:p>
            <a:pPr algn="just"/>
            <a:r>
              <a:rPr lang="en-IN" dirty="0">
                <a:solidFill>
                  <a:schemeClr val="bg1"/>
                </a:solidFill>
                <a:latin typeface="Darker Grotesque "/>
              </a:rPr>
              <a:t>&lt;p&gt;border-radius: 50px 50% 50cm 50em;&lt;/p&gt;</a:t>
            </a:r>
          </a:p>
          <a:p>
            <a:pPr algn="just"/>
            <a:r>
              <a:rPr lang="en-IN" dirty="0">
                <a:solidFill>
                  <a:schemeClr val="bg1"/>
                </a:solidFill>
                <a:latin typeface="Darker Grotesque "/>
              </a:rPr>
              <a:t>&lt;/div&gt;</a:t>
            </a:r>
          </a:p>
          <a:p>
            <a:pPr algn="just"/>
            <a:r>
              <a:rPr lang="en-IN" dirty="0">
                <a:solidFill>
                  <a:schemeClr val="bg1"/>
                </a:solidFill>
                <a:latin typeface="Darker Grotesque "/>
              </a:rPr>
              <a:t>&lt;/body&gt;</a:t>
            </a:r>
          </a:p>
          <a:p>
            <a:pPr algn="just"/>
            <a:r>
              <a:rPr lang="en-IN" dirty="0">
                <a:solidFill>
                  <a:schemeClr val="bg1"/>
                </a:solidFill>
                <a:latin typeface="Darker Grotesque "/>
              </a:rPr>
              <a:t>&lt;/html&gt;</a:t>
            </a:r>
          </a:p>
        </p:txBody>
      </p:sp>
      <p:pic>
        <p:nvPicPr>
          <p:cNvPr id="3" name="Picture 2">
            <a:extLst>
              <a:ext uri="{FF2B5EF4-FFF2-40B4-BE49-F238E27FC236}">
                <a16:creationId xmlns:a16="http://schemas.microsoft.com/office/drawing/2014/main" id="{9F6FC84D-1A80-6C0E-3265-EE28B25F5973}"/>
              </a:ext>
            </a:extLst>
          </p:cNvPr>
          <p:cNvPicPr>
            <a:picLocks noChangeAspect="1"/>
          </p:cNvPicPr>
          <p:nvPr/>
        </p:nvPicPr>
        <p:blipFill>
          <a:blip r:embed="rId3"/>
          <a:stretch>
            <a:fillRect/>
          </a:stretch>
        </p:blipFill>
        <p:spPr>
          <a:xfrm>
            <a:off x="4285069" y="840393"/>
            <a:ext cx="3270407" cy="3865944"/>
          </a:xfrm>
          <a:prstGeom prst="rect">
            <a:avLst/>
          </a:prstGeom>
        </p:spPr>
      </p:pic>
    </p:spTree>
    <p:extLst>
      <p:ext uri="{BB962C8B-B14F-4D97-AF65-F5344CB8AC3E}">
        <p14:creationId xmlns:p14="http://schemas.microsoft.com/office/powerpoint/2010/main" val="17308892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5"/>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854923" y="755676"/>
            <a:ext cx="7248933" cy="3974085"/>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txBox="1">
            <a:spLocks noGrp="1"/>
          </p:cNvSpPr>
          <p:nvPr>
            <p:ph type="subTitle" idx="1"/>
          </p:nvPr>
        </p:nvSpPr>
        <p:spPr>
          <a:xfrm>
            <a:off x="1178114" y="2201043"/>
            <a:ext cx="6157332" cy="1478400"/>
          </a:xfrm>
          <a:prstGeom prst="rect">
            <a:avLst/>
          </a:prstGeom>
        </p:spPr>
        <p:txBody>
          <a:bodyPr spcFirstLastPara="1" wrap="square" lIns="91425" tIns="91425" rIns="91425" bIns="91425" anchor="ctr" anchorCtr="0">
            <a:noAutofit/>
          </a:bodyPr>
          <a:lstStyle/>
          <a:p>
            <a:pPr algn="just">
              <a:buClr>
                <a:schemeClr val="accent5">
                  <a:lumMod val="75000"/>
                </a:schemeClr>
              </a:buClr>
              <a:buSzPct val="100000"/>
              <a:buFont typeface="Wingdings" panose="05000000000000000000" pitchFamily="2" charset="2"/>
              <a:buChar char="q"/>
            </a:pPr>
            <a:r>
              <a:rPr lang="en-US" sz="1400" b="1" i="0" dirty="0">
                <a:solidFill>
                  <a:schemeClr val="tx1">
                    <a:lumMod val="75000"/>
                  </a:schemeClr>
                </a:solidFill>
                <a:effectLst/>
                <a:latin typeface="Darker Grotesque Medium" panose="020B0604020202020204" charset="0"/>
              </a:rPr>
              <a:t>        Cascading Style Sheets</a:t>
            </a:r>
            <a:r>
              <a:rPr lang="en-US" sz="1400" b="0" i="0" dirty="0">
                <a:solidFill>
                  <a:schemeClr val="tx1">
                    <a:lumMod val="75000"/>
                  </a:schemeClr>
                </a:solidFill>
                <a:effectLst/>
                <a:latin typeface="Darker Grotesque Medium" panose="020B0604020202020204" charset="0"/>
              </a:rPr>
              <a:t> (</a:t>
            </a:r>
            <a:r>
              <a:rPr lang="en-US" sz="1400" b="1" i="0" dirty="0">
                <a:solidFill>
                  <a:schemeClr val="tx1">
                    <a:lumMod val="75000"/>
                  </a:schemeClr>
                </a:solidFill>
                <a:effectLst/>
                <a:latin typeface="Darker Grotesque Medium" panose="020B0604020202020204" charset="0"/>
              </a:rPr>
              <a:t>CSS</a:t>
            </a:r>
            <a:r>
              <a:rPr lang="en-US" sz="1400" b="0" i="0" dirty="0">
                <a:solidFill>
                  <a:schemeClr val="tx1">
                    <a:lumMod val="75000"/>
                  </a:schemeClr>
                </a:solidFill>
                <a:effectLst/>
                <a:latin typeface="Darker Grotesque Medium" panose="020B0604020202020204" charset="0"/>
              </a:rPr>
              <a:t>) is a </a:t>
            </a:r>
            <a:r>
              <a:rPr lang="en-US" sz="1400" b="0" i="0" u="sng" dirty="0">
                <a:solidFill>
                  <a:schemeClr val="tx1">
                    <a:lumMod val="75000"/>
                  </a:schemeClr>
                </a:solidFill>
                <a:effectLst/>
                <a:latin typeface="Darker Grotesque Medium" panose="020B0604020202020204" charset="0"/>
                <a:hlinkClick r:id="rId3">
                  <a:extLst>
                    <a:ext uri="{A12FA001-AC4F-418D-AE19-62706E023703}">
                      <ahyp:hlinkClr xmlns:ahyp="http://schemas.microsoft.com/office/drawing/2018/hyperlinkcolor" val="tx"/>
                    </a:ext>
                  </a:extLst>
                </a:hlinkClick>
              </a:rPr>
              <a:t>stylesheet</a:t>
            </a:r>
            <a:r>
              <a:rPr lang="en-US" sz="1400" b="0" i="0" dirty="0">
                <a:solidFill>
                  <a:schemeClr val="tx1">
                    <a:lumMod val="75000"/>
                  </a:schemeClr>
                </a:solidFill>
                <a:effectLst/>
                <a:latin typeface="Darker Grotesque Medium" panose="020B0604020202020204" charset="0"/>
              </a:rPr>
              <a:t> language used to describe the presentation of a document written in </a:t>
            </a:r>
            <a:r>
              <a:rPr lang="en-US" sz="1400" b="0" i="0" u="sng" dirty="0">
                <a:solidFill>
                  <a:schemeClr val="tx1">
                    <a:lumMod val="75000"/>
                  </a:schemeClr>
                </a:solidFill>
                <a:effectLst/>
                <a:latin typeface="Darker Grotesque Medium" panose="020B0604020202020204" charset="0"/>
                <a:hlinkClick r:id="rId4">
                  <a:extLst>
                    <a:ext uri="{A12FA001-AC4F-418D-AE19-62706E023703}">
                      <ahyp:hlinkClr xmlns:ahyp="http://schemas.microsoft.com/office/drawing/2018/hyperlinkcolor" val="tx"/>
                    </a:ext>
                  </a:extLst>
                </a:hlinkClick>
              </a:rPr>
              <a:t>HTML</a:t>
            </a:r>
            <a:r>
              <a:rPr lang="en-US" sz="1400" b="0" i="0" dirty="0">
                <a:solidFill>
                  <a:schemeClr val="tx1">
                    <a:lumMod val="75000"/>
                  </a:schemeClr>
                </a:solidFill>
                <a:effectLst/>
                <a:latin typeface="Darker Grotesque Medium" panose="020B0604020202020204" charset="0"/>
              </a:rPr>
              <a:t> or </a:t>
            </a:r>
            <a:r>
              <a:rPr lang="en-US" sz="1400" b="0" i="0" u="sng" dirty="0">
                <a:solidFill>
                  <a:schemeClr val="tx1">
                    <a:lumMod val="75000"/>
                  </a:schemeClr>
                </a:solidFill>
                <a:effectLst/>
                <a:latin typeface="Darker Grotesque Medium" panose="020B0604020202020204" charset="0"/>
                <a:hlinkClick r:id="rId5">
                  <a:extLst>
                    <a:ext uri="{A12FA001-AC4F-418D-AE19-62706E023703}">
                      <ahyp:hlinkClr xmlns:ahyp="http://schemas.microsoft.com/office/drawing/2018/hyperlinkcolor" val="tx"/>
                    </a:ext>
                  </a:extLst>
                </a:hlinkClick>
              </a:rPr>
              <a:t>XML</a:t>
            </a:r>
            <a:r>
              <a:rPr lang="en-US" sz="1400" b="0" i="0" dirty="0">
                <a:solidFill>
                  <a:schemeClr val="tx1">
                    <a:lumMod val="75000"/>
                  </a:schemeClr>
                </a:solidFill>
                <a:effectLst/>
                <a:latin typeface="Darker Grotesque Medium" panose="020B0604020202020204" charset="0"/>
              </a:rPr>
              <a:t> (including XML dialects such as </a:t>
            </a:r>
            <a:r>
              <a:rPr lang="en-US" sz="1400" b="0" i="0" u="sng" dirty="0">
                <a:solidFill>
                  <a:schemeClr val="tx1">
                    <a:lumMod val="75000"/>
                  </a:schemeClr>
                </a:solidFill>
                <a:effectLst/>
                <a:latin typeface="Darker Grotesque Medium" panose="020B0604020202020204" charset="0"/>
                <a:hlinkClick r:id="rId6">
                  <a:extLst>
                    <a:ext uri="{A12FA001-AC4F-418D-AE19-62706E023703}">
                      <ahyp:hlinkClr xmlns:ahyp="http://schemas.microsoft.com/office/drawing/2018/hyperlinkcolor" val="tx"/>
                    </a:ext>
                  </a:extLst>
                </a:hlinkClick>
              </a:rPr>
              <a:t>SVG</a:t>
            </a:r>
            <a:r>
              <a:rPr lang="en-US" sz="1400" b="0" i="0" dirty="0">
                <a:solidFill>
                  <a:schemeClr val="tx1">
                    <a:lumMod val="75000"/>
                  </a:schemeClr>
                </a:solidFill>
                <a:effectLst/>
                <a:latin typeface="Darker Grotesque Medium" panose="020B0604020202020204" charset="0"/>
              </a:rPr>
              <a:t>, </a:t>
            </a:r>
            <a:r>
              <a:rPr lang="en-US" sz="1400" b="0" i="0" u="sng" dirty="0">
                <a:solidFill>
                  <a:schemeClr val="tx1">
                    <a:lumMod val="75000"/>
                  </a:schemeClr>
                </a:solidFill>
                <a:effectLst/>
                <a:latin typeface="Darker Grotesque Medium" panose="020B0604020202020204" charset="0"/>
                <a:hlinkClick r:id="rId7">
                  <a:extLst>
                    <a:ext uri="{A12FA001-AC4F-418D-AE19-62706E023703}">
                      <ahyp:hlinkClr xmlns:ahyp="http://schemas.microsoft.com/office/drawing/2018/hyperlinkcolor" val="tx"/>
                    </a:ext>
                  </a:extLst>
                </a:hlinkClick>
              </a:rPr>
              <a:t>MathML</a:t>
            </a:r>
            <a:r>
              <a:rPr lang="en-US" sz="1400" b="0" i="0" dirty="0">
                <a:solidFill>
                  <a:schemeClr val="tx1">
                    <a:lumMod val="75000"/>
                  </a:schemeClr>
                </a:solidFill>
                <a:effectLst/>
                <a:latin typeface="Darker Grotesque Medium" panose="020B0604020202020204" charset="0"/>
              </a:rPr>
              <a:t> or </a:t>
            </a:r>
            <a:r>
              <a:rPr lang="en-US" sz="1400" b="0" i="0" u="sng" dirty="0">
                <a:solidFill>
                  <a:schemeClr val="tx1">
                    <a:lumMod val="75000"/>
                  </a:schemeClr>
                </a:solidFill>
                <a:effectLst/>
                <a:latin typeface="Darker Grotesque Medium" panose="020B0604020202020204" charset="0"/>
                <a:hlinkClick r:id="rId8">
                  <a:extLst>
                    <a:ext uri="{A12FA001-AC4F-418D-AE19-62706E023703}">
                      <ahyp:hlinkClr xmlns:ahyp="http://schemas.microsoft.com/office/drawing/2018/hyperlinkcolor" val="tx"/>
                    </a:ext>
                  </a:extLst>
                </a:hlinkClick>
              </a:rPr>
              <a:t>XHTML</a:t>
            </a:r>
            <a:r>
              <a:rPr lang="en-US" sz="1400" b="0" i="0" dirty="0">
                <a:solidFill>
                  <a:schemeClr val="tx1">
                    <a:lumMod val="75000"/>
                  </a:schemeClr>
                </a:solidFill>
                <a:effectLst/>
                <a:latin typeface="Darker Grotesque Medium" panose="020B0604020202020204" charset="0"/>
              </a:rPr>
              <a:t>). CSS describes how elements should be rendered on screen, on paper, in speech, or on other media.</a:t>
            </a:r>
          </a:p>
          <a:p>
            <a:pPr algn="just">
              <a:buClr>
                <a:schemeClr val="accent5">
                  <a:lumMod val="75000"/>
                </a:schemeClr>
              </a:buClr>
              <a:buSzPct val="100000"/>
              <a:buFont typeface="Wingdings" panose="05000000000000000000" pitchFamily="2" charset="2"/>
              <a:buChar char="q"/>
            </a:pPr>
            <a:endParaRPr lang="en-US" sz="1400" b="0" i="0" dirty="0">
              <a:solidFill>
                <a:schemeClr val="tx1">
                  <a:lumMod val="75000"/>
                </a:schemeClr>
              </a:solidFill>
              <a:effectLst/>
              <a:latin typeface="Darker Grotesque Medium" panose="020B0604020202020204" charset="0"/>
            </a:endParaRPr>
          </a:p>
          <a:p>
            <a:pPr algn="just">
              <a:buClr>
                <a:schemeClr val="accent5">
                  <a:lumMod val="75000"/>
                </a:schemeClr>
              </a:buClr>
              <a:buSzPct val="100000"/>
              <a:buFont typeface="Wingdings" panose="05000000000000000000" pitchFamily="2" charset="2"/>
              <a:buChar char="q"/>
            </a:pPr>
            <a:r>
              <a:rPr lang="en-US" sz="1400" b="0" i="0" dirty="0">
                <a:solidFill>
                  <a:schemeClr val="tx1">
                    <a:lumMod val="75000"/>
                  </a:schemeClr>
                </a:solidFill>
                <a:effectLst/>
                <a:latin typeface="Darker Grotesque Medium" panose="020B0604020202020204" charset="0"/>
              </a:rPr>
              <a:t>       CSS is among the core languages of the </a:t>
            </a:r>
            <a:r>
              <a:rPr lang="en-US" sz="1400" b="1" i="0" dirty="0">
                <a:solidFill>
                  <a:schemeClr val="tx1">
                    <a:lumMod val="75000"/>
                  </a:schemeClr>
                </a:solidFill>
                <a:effectLst/>
                <a:latin typeface="Darker Grotesque Medium" panose="020B0604020202020204" charset="0"/>
              </a:rPr>
              <a:t>open web</a:t>
            </a:r>
            <a:r>
              <a:rPr lang="en-US" sz="1400" b="0" i="0" dirty="0">
                <a:solidFill>
                  <a:schemeClr val="tx1">
                    <a:lumMod val="75000"/>
                  </a:schemeClr>
                </a:solidFill>
                <a:effectLst/>
                <a:latin typeface="Darker Grotesque Medium" panose="020B0604020202020204" charset="0"/>
              </a:rPr>
              <a:t> and is standardized across Web browsers according to </a:t>
            </a:r>
            <a:r>
              <a:rPr lang="en-US" sz="1400" b="0" i="0" u="sng" dirty="0">
                <a:solidFill>
                  <a:schemeClr val="tx1">
                    <a:lumMod val="75000"/>
                  </a:schemeClr>
                </a:solidFill>
                <a:effectLst/>
                <a:latin typeface="Darker Grotesque Medium" panose="020B0604020202020204" charset="0"/>
                <a:hlinkClick r:id="rId9">
                  <a:extLst>
                    <a:ext uri="{A12FA001-AC4F-418D-AE19-62706E023703}">
                      <ahyp:hlinkClr xmlns:ahyp="http://schemas.microsoft.com/office/drawing/2018/hyperlinkcolor" val="tx"/>
                    </a:ext>
                  </a:extLst>
                </a:hlinkClick>
              </a:rPr>
              <a:t>W3C specifications</a:t>
            </a:r>
            <a:r>
              <a:rPr lang="en-US" sz="1400" b="0" i="0" dirty="0">
                <a:solidFill>
                  <a:schemeClr val="tx1">
                    <a:lumMod val="75000"/>
                  </a:schemeClr>
                </a:solidFill>
                <a:effectLst/>
                <a:latin typeface="Darker Grotesque Medium" panose="020B0604020202020204" charset="0"/>
              </a:rPr>
              <a:t>. Previously, the development of various parts of CSS specification was done synchronously, which allowed the versioning of the latest recommendations. You might have heard about CSS1, CSS2.1, or even CSS3. There will never be a CSS3 or a CSS4; rather, everything is now CSS without a version number.</a:t>
            </a:r>
          </a:p>
          <a:p>
            <a:pPr algn="just">
              <a:buClr>
                <a:schemeClr val="accent5">
                  <a:lumMod val="75000"/>
                </a:schemeClr>
              </a:buClr>
              <a:buSzPct val="100000"/>
              <a:buFont typeface="Wingdings" panose="05000000000000000000" pitchFamily="2" charset="2"/>
              <a:buChar char="q"/>
            </a:pPr>
            <a:endParaRPr lang="en-US" sz="1400" b="0" i="0" dirty="0">
              <a:solidFill>
                <a:schemeClr val="tx1">
                  <a:lumMod val="75000"/>
                </a:schemeClr>
              </a:solidFill>
              <a:effectLst/>
              <a:latin typeface="Darker Grotesque Medium" panose="020B0604020202020204" charset="0"/>
            </a:endParaRPr>
          </a:p>
          <a:p>
            <a:pPr algn="just">
              <a:buClr>
                <a:schemeClr val="accent5">
                  <a:lumMod val="75000"/>
                </a:schemeClr>
              </a:buClr>
              <a:buSzPct val="100000"/>
              <a:buFont typeface="Wingdings" panose="05000000000000000000" pitchFamily="2" charset="2"/>
              <a:buChar char="q"/>
            </a:pPr>
            <a:r>
              <a:rPr lang="en-US" sz="1400" b="0" i="0" dirty="0">
                <a:solidFill>
                  <a:schemeClr val="tx1">
                    <a:lumMod val="75000"/>
                  </a:schemeClr>
                </a:solidFill>
                <a:effectLst/>
                <a:latin typeface="Darker Grotesque Medium" panose="020B0604020202020204" charset="0"/>
              </a:rPr>
              <a:t>       After CSS 2.1, the scope of the specification increased significantly and the progress on different CSS modules started to differ so much, that it became more effective to </a:t>
            </a:r>
            <a:r>
              <a:rPr lang="en-US" sz="1400" b="0" i="0" u="sng" dirty="0">
                <a:solidFill>
                  <a:schemeClr val="tx1">
                    <a:lumMod val="75000"/>
                  </a:schemeClr>
                </a:solidFill>
                <a:effectLst/>
                <a:latin typeface="Darker Grotesque Medium" panose="020B0604020202020204" charset="0"/>
                <a:hlinkClick r:id="rId10">
                  <a:extLst>
                    <a:ext uri="{A12FA001-AC4F-418D-AE19-62706E023703}">
                      <ahyp:hlinkClr xmlns:ahyp="http://schemas.microsoft.com/office/drawing/2018/hyperlinkcolor" val="tx"/>
                    </a:ext>
                  </a:extLst>
                </a:hlinkClick>
              </a:rPr>
              <a:t>develop and release recommendations separately per module</a:t>
            </a:r>
            <a:r>
              <a:rPr lang="en-US" sz="1400" b="0" i="0" dirty="0">
                <a:solidFill>
                  <a:schemeClr val="tx1">
                    <a:lumMod val="75000"/>
                  </a:schemeClr>
                </a:solidFill>
                <a:effectLst/>
                <a:latin typeface="Darker Grotesque Medium" panose="020B0604020202020204" charset="0"/>
              </a:rPr>
              <a:t>. Instead of versioning the CSS specification, W3C now periodically takes a snapshot of </a:t>
            </a:r>
            <a:r>
              <a:rPr lang="en-US" sz="1400" b="0" i="0" u="sng" dirty="0">
                <a:solidFill>
                  <a:schemeClr val="tx1">
                    <a:lumMod val="75000"/>
                  </a:schemeClr>
                </a:solidFill>
                <a:effectLst/>
                <a:latin typeface="Darker Grotesque Medium" panose="020B0604020202020204" charset="0"/>
                <a:hlinkClick r:id="rId11">
                  <a:extLst>
                    <a:ext uri="{A12FA001-AC4F-418D-AE19-62706E023703}">
                      <ahyp:hlinkClr xmlns:ahyp="http://schemas.microsoft.com/office/drawing/2018/hyperlinkcolor" val="tx"/>
                    </a:ext>
                  </a:extLst>
                </a:hlinkClick>
              </a:rPr>
              <a:t>the latest stable state of the CSS specification</a:t>
            </a:r>
            <a:r>
              <a:rPr lang="en-US" sz="1400" b="0" i="0" dirty="0">
                <a:solidFill>
                  <a:schemeClr val="tx1">
                    <a:lumMod val="75000"/>
                  </a:schemeClr>
                </a:solidFill>
                <a:effectLst/>
                <a:latin typeface="Darker Grotesque Medium" panose="020B0604020202020204" charset="0"/>
              </a:rPr>
              <a:t> and individual modules progress. CSS modules now have version numbers, or levels, such as </a:t>
            </a:r>
            <a:r>
              <a:rPr lang="en-US" sz="1400" b="0" i="0" u="sng" dirty="0">
                <a:solidFill>
                  <a:schemeClr val="tx1">
                    <a:lumMod val="75000"/>
                  </a:schemeClr>
                </a:solidFill>
                <a:effectLst/>
                <a:latin typeface="Darker Grotesque Medium" panose="020B0604020202020204" charset="0"/>
                <a:hlinkClick r:id="rId12">
                  <a:extLst>
                    <a:ext uri="{A12FA001-AC4F-418D-AE19-62706E023703}">
                      <ahyp:hlinkClr xmlns:ahyp="http://schemas.microsoft.com/office/drawing/2018/hyperlinkcolor" val="tx"/>
                    </a:ext>
                  </a:extLst>
                </a:hlinkClick>
              </a:rPr>
              <a:t>CSS Color Module Level 5</a:t>
            </a:r>
            <a:endParaRPr lang="en-US" sz="1400" b="0" i="0" dirty="0">
              <a:solidFill>
                <a:schemeClr val="tx1">
                  <a:lumMod val="75000"/>
                </a:schemeClr>
              </a:solidFill>
              <a:effectLst/>
              <a:latin typeface="Darker Grotesque Medium" panose="020B0604020202020204" charset="0"/>
            </a:endParaRPr>
          </a:p>
          <a:p>
            <a:pPr marL="285750" lvl="0" indent="-285750" algn="just" rtl="0">
              <a:spcBef>
                <a:spcPts val="0"/>
              </a:spcBef>
              <a:spcAft>
                <a:spcPts val="0"/>
              </a:spcAft>
              <a:buClr>
                <a:schemeClr val="accent5">
                  <a:lumMod val="75000"/>
                </a:schemeClr>
              </a:buClr>
              <a:buSzPct val="100000"/>
              <a:buFont typeface="Wingdings" panose="05000000000000000000" pitchFamily="2" charset="2"/>
              <a:buChar char="q"/>
            </a:pPr>
            <a:endParaRPr lang="en-US" sz="1400" dirty="0">
              <a:solidFill>
                <a:schemeClr val="tx1">
                  <a:lumMod val="75000"/>
                </a:schemeClr>
              </a:solidFill>
              <a:latin typeface="Darker Grotesque Medium" panose="020B0604020202020204" charset="0"/>
            </a:endParaRPr>
          </a:p>
        </p:txBody>
      </p:sp>
      <p:grpSp>
        <p:nvGrpSpPr>
          <p:cNvPr id="697" name="Google Shape;697;p45"/>
          <p:cNvGrpSpPr/>
          <p:nvPr/>
        </p:nvGrpSpPr>
        <p:grpSpPr>
          <a:xfrm>
            <a:off x="864572" y="4169417"/>
            <a:ext cx="627083" cy="436814"/>
            <a:chOff x="5779976" y="1418876"/>
            <a:chExt cx="421200" cy="293400"/>
          </a:xfrm>
        </p:grpSpPr>
        <p:sp>
          <p:nvSpPr>
            <p:cNvPr id="698" name="Google Shape;698;p45"/>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00" name="Google Shape;700;p45"/>
          <p:cNvGrpSpPr/>
          <p:nvPr/>
        </p:nvGrpSpPr>
        <p:grpSpPr>
          <a:xfrm>
            <a:off x="7411181" y="360180"/>
            <a:ext cx="891300" cy="486300"/>
            <a:chOff x="6930163" y="1358338"/>
            <a:chExt cx="891300" cy="486300"/>
          </a:xfrm>
        </p:grpSpPr>
        <p:sp>
          <p:nvSpPr>
            <p:cNvPr id="701" name="Google Shape;701;p45"/>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5"/>
            <p:cNvGrpSpPr/>
            <p:nvPr/>
          </p:nvGrpSpPr>
          <p:grpSpPr>
            <a:xfrm>
              <a:off x="7109579" y="1554476"/>
              <a:ext cx="532464" cy="94014"/>
              <a:chOff x="4703325" y="2297975"/>
              <a:chExt cx="242525" cy="42825"/>
            </a:xfrm>
          </p:grpSpPr>
          <p:sp>
            <p:nvSpPr>
              <p:cNvPr id="703" name="Google Shape;703;p45"/>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6" name="Google Shape;706;p45"/>
          <p:cNvSpPr/>
          <p:nvPr/>
        </p:nvSpPr>
        <p:spPr>
          <a:xfrm>
            <a:off x="7781623" y="4396003"/>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8272090" y="2034524"/>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45"/>
          <p:cNvGrpSpPr/>
          <p:nvPr/>
        </p:nvGrpSpPr>
        <p:grpSpPr>
          <a:xfrm>
            <a:off x="885373" y="773430"/>
            <a:ext cx="2008800" cy="146100"/>
            <a:chOff x="847125" y="3296850"/>
            <a:chExt cx="2008800" cy="146100"/>
          </a:xfrm>
        </p:grpSpPr>
        <p:sp>
          <p:nvSpPr>
            <p:cNvPr id="711" name="Google Shape;711;p45"/>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2" name="Google Shape;712;p45"/>
            <p:cNvGrpSpPr/>
            <p:nvPr/>
          </p:nvGrpSpPr>
          <p:grpSpPr>
            <a:xfrm rot="10800000" flipH="1">
              <a:off x="878209" y="3322949"/>
              <a:ext cx="429322" cy="93999"/>
              <a:chOff x="5795037" y="809024"/>
              <a:chExt cx="431653" cy="94500"/>
            </a:xfrm>
          </p:grpSpPr>
          <p:sp>
            <p:nvSpPr>
              <p:cNvPr id="713" name="Google Shape;713;p45"/>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5"/>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Google Shape;695;p45">
            <a:extLst>
              <a:ext uri="{FF2B5EF4-FFF2-40B4-BE49-F238E27FC236}">
                <a16:creationId xmlns:a16="http://schemas.microsoft.com/office/drawing/2014/main" id="{689EAAEC-86E4-109E-5B60-059F447F8F6E}"/>
              </a:ext>
            </a:extLst>
          </p:cNvPr>
          <p:cNvSpPr/>
          <p:nvPr/>
        </p:nvSpPr>
        <p:spPr>
          <a:xfrm>
            <a:off x="299947" y="292875"/>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6;p45">
            <a:extLst>
              <a:ext uri="{FF2B5EF4-FFF2-40B4-BE49-F238E27FC236}">
                <a16:creationId xmlns:a16="http://schemas.microsoft.com/office/drawing/2014/main" id="{1020A589-15D1-0A15-87B2-8A487C5F3BEF}"/>
              </a:ext>
            </a:extLst>
          </p:cNvPr>
          <p:cNvSpPr txBox="1">
            <a:spLocks/>
          </p:cNvSpPr>
          <p:nvPr/>
        </p:nvSpPr>
        <p:spPr>
          <a:xfrm>
            <a:off x="457147" y="318876"/>
            <a:ext cx="2994600" cy="25410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IN" sz="2400" dirty="0"/>
              <a:t>CSS</a:t>
            </a:r>
          </a:p>
        </p:txBody>
      </p:sp>
      <p:sp>
        <p:nvSpPr>
          <p:cNvPr id="11" name="Google Shape;706;p45">
            <a:extLst>
              <a:ext uri="{FF2B5EF4-FFF2-40B4-BE49-F238E27FC236}">
                <a16:creationId xmlns:a16="http://schemas.microsoft.com/office/drawing/2014/main" id="{28FE4212-6E60-B669-AA19-9E13477764D4}"/>
              </a:ext>
            </a:extLst>
          </p:cNvPr>
          <p:cNvSpPr/>
          <p:nvPr/>
        </p:nvSpPr>
        <p:spPr>
          <a:xfrm>
            <a:off x="3169987" y="310957"/>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47253" y="0"/>
            <a:ext cx="4812565"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500" dirty="0"/>
              <a:t>CSS Text Effects</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380815" y="408395"/>
            <a:ext cx="8026264" cy="35685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marL="139700" indent="0" algn="just"/>
            <a:r>
              <a:rPr lang="en-US" sz="2400" b="0" i="0" dirty="0">
                <a:solidFill>
                  <a:schemeClr val="accent6"/>
                </a:solidFill>
                <a:effectLst/>
                <a:latin typeface="Darker Grotesque "/>
              </a:rPr>
              <a:t>In this topic we will learn following properties  </a:t>
            </a:r>
          </a:p>
          <a:p>
            <a:pPr marL="596900" indent="-457200" algn="just">
              <a:buFont typeface="+mj-lt"/>
              <a:buAutoNum type="arabicPeriod"/>
            </a:pPr>
            <a:r>
              <a:rPr lang="en-US" sz="2400" dirty="0">
                <a:solidFill>
                  <a:schemeClr val="accent6"/>
                </a:solidFill>
                <a:latin typeface="Darker Grotesque "/>
              </a:rPr>
              <a:t>CSS text-overflow</a:t>
            </a:r>
            <a:endParaRPr lang="en-US" sz="2400" b="0" i="0" dirty="0">
              <a:solidFill>
                <a:schemeClr val="accent6"/>
              </a:solidFill>
              <a:effectLst/>
              <a:latin typeface="Darker Grotesque "/>
            </a:endParaRPr>
          </a:p>
          <a:p>
            <a:pPr marL="596900" indent="-457200" algn="just">
              <a:buFont typeface="+mj-lt"/>
              <a:buAutoNum type="arabicPeriod"/>
            </a:pPr>
            <a:r>
              <a:rPr lang="en-US" sz="2400" dirty="0">
                <a:solidFill>
                  <a:schemeClr val="accent6"/>
                </a:solidFill>
                <a:latin typeface="Darker Grotesque "/>
              </a:rPr>
              <a:t>CSS word-wrap</a:t>
            </a:r>
            <a:endParaRPr lang="en-US" sz="2400" b="0" i="0" dirty="0">
              <a:solidFill>
                <a:schemeClr val="accent6"/>
              </a:solidFill>
              <a:effectLst/>
              <a:latin typeface="Darker Grotesque "/>
            </a:endParaRPr>
          </a:p>
          <a:p>
            <a:pPr marL="596900" indent="-457200" algn="just">
              <a:buFont typeface="+mj-lt"/>
              <a:buAutoNum type="arabicPeriod"/>
            </a:pPr>
            <a:r>
              <a:rPr lang="en-US" sz="2400" dirty="0">
                <a:solidFill>
                  <a:schemeClr val="accent6"/>
                </a:solidFill>
                <a:latin typeface="Darker Grotesque "/>
              </a:rPr>
              <a:t>CSS word-break</a:t>
            </a:r>
            <a:endParaRPr lang="en-US" sz="2400" b="0" i="0" dirty="0">
              <a:solidFill>
                <a:schemeClr val="accent6"/>
              </a:solidFill>
              <a:effectLst/>
              <a:latin typeface="Darker Grotesque "/>
            </a:endParaRPr>
          </a:p>
          <a:p>
            <a:pPr marL="596900" indent="-457200" algn="just">
              <a:buFont typeface="+mj-lt"/>
              <a:buAutoNum type="arabicPeriod"/>
            </a:pPr>
            <a:r>
              <a:rPr lang="en-US" sz="2400" dirty="0">
                <a:solidFill>
                  <a:schemeClr val="accent6"/>
                </a:solidFill>
                <a:latin typeface="Darker Grotesque "/>
              </a:rPr>
              <a:t>CSS writing-mode</a:t>
            </a:r>
            <a:endParaRPr lang="en-US" sz="2400" b="0" i="0" dirty="0">
              <a:solidFill>
                <a:schemeClr val="accent6"/>
              </a:solidFill>
              <a:effectLst/>
              <a:latin typeface="Darker Grotesque "/>
            </a:endParaRPr>
          </a:p>
          <a:p>
            <a:pPr marL="0" indent="0" algn="just"/>
            <a:endParaRPr lang="en-US" sz="2000" dirty="0">
              <a:solidFill>
                <a:srgbClr val="333333"/>
              </a:solidFill>
              <a:latin typeface="Darker Grotesque "/>
            </a:endParaRPr>
          </a:p>
        </p:txBody>
      </p:sp>
      <p:pic>
        <p:nvPicPr>
          <p:cNvPr id="5" name="Picture 4">
            <a:extLst>
              <a:ext uri="{FF2B5EF4-FFF2-40B4-BE49-F238E27FC236}">
                <a16:creationId xmlns:a16="http://schemas.microsoft.com/office/drawing/2014/main" id="{3DCF6174-4DD2-DFD8-DCD2-EAC3B75E3CB9}"/>
              </a:ext>
            </a:extLst>
          </p:cNvPr>
          <p:cNvPicPr>
            <a:picLocks noChangeAspect="1"/>
          </p:cNvPicPr>
          <p:nvPr/>
        </p:nvPicPr>
        <p:blipFill>
          <a:blip r:embed="rId3"/>
          <a:stretch>
            <a:fillRect/>
          </a:stretch>
        </p:blipFill>
        <p:spPr>
          <a:xfrm>
            <a:off x="3442575" y="1775956"/>
            <a:ext cx="4621920" cy="2816726"/>
          </a:xfrm>
          <a:prstGeom prst="rect">
            <a:avLst/>
          </a:prstGeom>
        </p:spPr>
      </p:pic>
    </p:spTree>
    <p:extLst>
      <p:ext uri="{BB962C8B-B14F-4D97-AF65-F5344CB8AC3E}">
        <p14:creationId xmlns:p14="http://schemas.microsoft.com/office/powerpoint/2010/main" val="3013806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1).CSS Text Overflow</a:t>
            </a:r>
            <a:endParaRPr sz="2800" dirty="0"/>
          </a:p>
        </p:txBody>
      </p:sp>
      <p:sp>
        <p:nvSpPr>
          <p:cNvPr id="846" name="Google Shape;846;p51"/>
          <p:cNvSpPr txBox="1">
            <a:spLocks noGrp="1"/>
          </p:cNvSpPr>
          <p:nvPr>
            <p:ph type="subTitle" idx="1"/>
          </p:nvPr>
        </p:nvSpPr>
        <p:spPr>
          <a:xfrm>
            <a:off x="451104" y="2289592"/>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800" dirty="0">
                <a:solidFill>
                  <a:schemeClr val="accent6"/>
                </a:solidFill>
                <a:latin typeface="Darker Grotesque "/>
              </a:rPr>
              <a:t>&lt;!DOCTYPE html&gt;</a:t>
            </a:r>
          </a:p>
          <a:p>
            <a:pPr marL="0" lvl="0" indent="0" algn="just" rtl="0">
              <a:spcBef>
                <a:spcPts val="0"/>
              </a:spcBef>
              <a:spcAft>
                <a:spcPts val="0"/>
              </a:spcAft>
            </a:pPr>
            <a:r>
              <a:rPr lang="en-IN" sz="1800" dirty="0">
                <a:solidFill>
                  <a:schemeClr val="accent6"/>
                </a:solidFill>
                <a:latin typeface="Darker Grotesque "/>
              </a:rPr>
              <a:t>&lt;html&gt;</a:t>
            </a:r>
          </a:p>
          <a:p>
            <a:pPr marL="0" lvl="0" indent="0" algn="just" rtl="0">
              <a:spcBef>
                <a:spcPts val="0"/>
              </a:spcBef>
              <a:spcAft>
                <a:spcPts val="0"/>
              </a:spcAft>
            </a:pPr>
            <a:r>
              <a:rPr lang="en-IN" sz="1800" dirty="0">
                <a:solidFill>
                  <a:schemeClr val="accent6"/>
                </a:solidFill>
                <a:latin typeface="Darker Grotesque "/>
              </a:rPr>
              <a:t>&lt;head&gt;</a:t>
            </a:r>
          </a:p>
          <a:p>
            <a:pPr marL="0" lvl="0" indent="0" algn="just" rtl="0">
              <a:spcBef>
                <a:spcPts val="0"/>
              </a:spcBef>
              <a:spcAft>
                <a:spcPts val="0"/>
              </a:spcAft>
            </a:pPr>
            <a:r>
              <a:rPr lang="en-IN" sz="1800" dirty="0">
                <a:solidFill>
                  <a:schemeClr val="accent6"/>
                </a:solidFill>
                <a:latin typeface="Darker Grotesque "/>
              </a:rPr>
              <a:t>&lt;style&gt; </a:t>
            </a:r>
          </a:p>
          <a:p>
            <a:pPr marL="0" lvl="0" indent="0" algn="just" rtl="0">
              <a:spcBef>
                <a:spcPts val="0"/>
              </a:spcBef>
              <a:spcAft>
                <a:spcPts val="0"/>
              </a:spcAft>
            </a:pPr>
            <a:r>
              <a:rPr lang="en-IN" sz="1800" dirty="0">
                <a:solidFill>
                  <a:schemeClr val="accent6"/>
                </a:solidFill>
                <a:latin typeface="Darker Grotesque "/>
              </a:rPr>
              <a:t>p.test1 {</a:t>
            </a:r>
          </a:p>
          <a:p>
            <a:pPr marL="0" lvl="0" indent="0" algn="just" rtl="0">
              <a:spcBef>
                <a:spcPts val="0"/>
              </a:spcBef>
              <a:spcAft>
                <a:spcPts val="0"/>
              </a:spcAft>
            </a:pPr>
            <a:r>
              <a:rPr lang="en-IN" sz="1800" dirty="0">
                <a:solidFill>
                  <a:schemeClr val="accent6"/>
                </a:solidFill>
                <a:latin typeface="Darker Grotesque "/>
              </a:rPr>
              <a:t>  white-space: </a:t>
            </a:r>
            <a:r>
              <a:rPr lang="en-IN" sz="1800" dirty="0" err="1">
                <a:solidFill>
                  <a:schemeClr val="accent6"/>
                </a:solidFill>
                <a:latin typeface="Darker Grotesque "/>
              </a:rPr>
              <a:t>nowrap</a:t>
            </a:r>
            <a:r>
              <a:rPr lang="en-IN" sz="1800" dirty="0">
                <a:solidFill>
                  <a:schemeClr val="accent6"/>
                </a:solidFill>
                <a:latin typeface="Darker Grotesque "/>
              </a:rPr>
              <a:t>; </a:t>
            </a:r>
          </a:p>
          <a:p>
            <a:pPr marL="0" lvl="0" indent="0" algn="just" rtl="0">
              <a:spcBef>
                <a:spcPts val="0"/>
              </a:spcBef>
              <a:spcAft>
                <a:spcPts val="0"/>
              </a:spcAft>
            </a:pPr>
            <a:r>
              <a:rPr lang="en-IN" sz="1800" dirty="0">
                <a:solidFill>
                  <a:schemeClr val="accent6"/>
                </a:solidFill>
                <a:latin typeface="Darker Grotesque "/>
              </a:rPr>
              <a:t>  width: 200px; </a:t>
            </a:r>
          </a:p>
          <a:p>
            <a:pPr marL="0" lvl="0" indent="0" algn="just" rtl="0">
              <a:spcBef>
                <a:spcPts val="0"/>
              </a:spcBef>
              <a:spcAft>
                <a:spcPts val="0"/>
              </a:spcAft>
            </a:pPr>
            <a:r>
              <a:rPr lang="en-IN" sz="1800" dirty="0">
                <a:solidFill>
                  <a:schemeClr val="accent6"/>
                </a:solidFill>
                <a:latin typeface="Darker Grotesque "/>
              </a:rPr>
              <a:t>  border: 1px solid #000000;</a:t>
            </a:r>
          </a:p>
          <a:p>
            <a:pPr marL="0" lvl="0" indent="0" algn="just" rtl="0">
              <a:spcBef>
                <a:spcPts val="0"/>
              </a:spcBef>
              <a:spcAft>
                <a:spcPts val="0"/>
              </a:spcAft>
            </a:pPr>
            <a:r>
              <a:rPr lang="en-IN" sz="1800" dirty="0">
                <a:solidFill>
                  <a:schemeClr val="accent6"/>
                </a:solidFill>
                <a:latin typeface="Darker Grotesque "/>
              </a:rPr>
              <a:t>  overflow: hidden;</a:t>
            </a:r>
          </a:p>
          <a:p>
            <a:pPr marL="0" lvl="0" indent="0" algn="just" rtl="0">
              <a:spcBef>
                <a:spcPts val="0"/>
              </a:spcBef>
              <a:spcAft>
                <a:spcPts val="0"/>
              </a:spcAft>
            </a:pPr>
            <a:r>
              <a:rPr lang="en-IN" sz="1800" dirty="0">
                <a:solidFill>
                  <a:schemeClr val="accent6"/>
                </a:solidFill>
                <a:latin typeface="Darker Grotesque "/>
              </a:rPr>
              <a:t>  text-overflow: clip;</a:t>
            </a:r>
          </a:p>
          <a:p>
            <a:pPr marL="0" lvl="0" indent="0" algn="just" rtl="0">
              <a:spcBef>
                <a:spcPts val="0"/>
              </a:spcBef>
              <a:spcAft>
                <a:spcPts val="0"/>
              </a:spcAft>
            </a:pPr>
            <a:r>
              <a:rPr lang="en-IN" sz="1800" dirty="0">
                <a:solidFill>
                  <a:schemeClr val="accent6"/>
                </a:solidFill>
                <a:latin typeface="Darker Grotesque "/>
              </a:rPr>
              <a:t>}</a:t>
            </a:r>
          </a:p>
          <a:p>
            <a:pPr marL="0" lvl="0" indent="0" algn="just" rtl="0">
              <a:spcBef>
                <a:spcPts val="0"/>
              </a:spcBef>
              <a:spcAft>
                <a:spcPts val="0"/>
              </a:spcAft>
            </a:pPr>
            <a:endParaRPr lang="en-IN" sz="1800" dirty="0">
              <a:solidFill>
                <a:schemeClr val="accent6"/>
              </a:solidFill>
              <a:latin typeface="Darker Grotesque "/>
            </a:endParaRPr>
          </a:p>
          <a:p>
            <a:pPr marL="0" lvl="0" indent="0" algn="just" rtl="0">
              <a:spcBef>
                <a:spcPts val="0"/>
              </a:spcBef>
              <a:spcAft>
                <a:spcPts val="0"/>
              </a:spcAft>
            </a:pPr>
            <a:r>
              <a:rPr lang="en-IN" sz="1800" dirty="0">
                <a:solidFill>
                  <a:schemeClr val="accent6"/>
                </a:solidFill>
                <a:latin typeface="Darker Grotesque "/>
              </a:rPr>
              <a:t>p.test2 {</a:t>
            </a:r>
          </a:p>
          <a:p>
            <a:pPr marL="0" lvl="0" indent="0" algn="just" rtl="0">
              <a:spcBef>
                <a:spcPts val="0"/>
              </a:spcBef>
              <a:spcAft>
                <a:spcPts val="0"/>
              </a:spcAft>
            </a:pPr>
            <a:r>
              <a:rPr lang="en-IN" sz="1800" dirty="0">
                <a:solidFill>
                  <a:schemeClr val="accent6"/>
                </a:solidFill>
                <a:latin typeface="Darker Grotesque "/>
              </a:rPr>
              <a:t>  white-space: </a:t>
            </a:r>
            <a:r>
              <a:rPr lang="en-IN" sz="1800" dirty="0" err="1">
                <a:solidFill>
                  <a:schemeClr val="accent6"/>
                </a:solidFill>
                <a:latin typeface="Darker Grotesque "/>
              </a:rPr>
              <a:t>nowrap</a:t>
            </a:r>
            <a:r>
              <a:rPr lang="en-IN" sz="1800" dirty="0">
                <a:solidFill>
                  <a:schemeClr val="accent6"/>
                </a:solidFill>
                <a:latin typeface="Darker Grotesque "/>
              </a:rPr>
              <a:t>; </a:t>
            </a:r>
          </a:p>
          <a:p>
            <a:pPr marL="0" lvl="0" indent="0" algn="just" rtl="0">
              <a:spcBef>
                <a:spcPts val="0"/>
              </a:spcBef>
              <a:spcAft>
                <a:spcPts val="0"/>
              </a:spcAft>
            </a:pPr>
            <a:r>
              <a:rPr lang="en-IN" sz="1800" dirty="0">
                <a:solidFill>
                  <a:schemeClr val="accent6"/>
                </a:solidFill>
                <a:latin typeface="Darker Grotesque "/>
              </a:rPr>
              <a:t>  width: 200px; </a:t>
            </a:r>
          </a:p>
          <a:p>
            <a:pPr marL="0" lvl="0" indent="0" algn="just" rtl="0">
              <a:spcBef>
                <a:spcPts val="0"/>
              </a:spcBef>
              <a:spcAft>
                <a:spcPts val="0"/>
              </a:spcAft>
            </a:pPr>
            <a:endParaRPr lang="en-IN" sz="1800" dirty="0">
              <a:solidFill>
                <a:schemeClr val="accent6"/>
              </a:solidFill>
              <a:latin typeface="Darker Grotesque "/>
            </a:endParaRPr>
          </a:p>
        </p:txBody>
      </p:sp>
      <p:pic>
        <p:nvPicPr>
          <p:cNvPr id="6" name="Picture 5">
            <a:extLst>
              <a:ext uri="{FF2B5EF4-FFF2-40B4-BE49-F238E27FC236}">
                <a16:creationId xmlns:a16="http://schemas.microsoft.com/office/drawing/2014/main" id="{B58E5856-3D7A-C41C-99FA-AA14518F1FB8}"/>
              </a:ext>
            </a:extLst>
          </p:cNvPr>
          <p:cNvPicPr>
            <a:picLocks noChangeAspect="1"/>
          </p:cNvPicPr>
          <p:nvPr/>
        </p:nvPicPr>
        <p:blipFill>
          <a:blip r:embed="rId3"/>
          <a:stretch>
            <a:fillRect/>
          </a:stretch>
        </p:blipFill>
        <p:spPr>
          <a:xfrm>
            <a:off x="3977904" y="1109439"/>
            <a:ext cx="4702800" cy="1520257"/>
          </a:xfrm>
          <a:prstGeom prst="rect">
            <a:avLst/>
          </a:prstGeom>
        </p:spPr>
      </p:pic>
    </p:spTree>
    <p:extLst>
      <p:ext uri="{BB962C8B-B14F-4D97-AF65-F5344CB8AC3E}">
        <p14:creationId xmlns:p14="http://schemas.microsoft.com/office/powerpoint/2010/main" val="8602301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Text Overflow</a:t>
            </a:r>
            <a:endParaRPr sz="2800" dirty="0"/>
          </a:p>
        </p:txBody>
      </p:sp>
      <p:sp>
        <p:nvSpPr>
          <p:cNvPr id="846" name="Google Shape;846;p51"/>
          <p:cNvSpPr txBox="1">
            <a:spLocks noGrp="1"/>
          </p:cNvSpPr>
          <p:nvPr>
            <p:ph type="subTitle" idx="1"/>
          </p:nvPr>
        </p:nvSpPr>
        <p:spPr>
          <a:xfrm>
            <a:off x="451104" y="2289592"/>
            <a:ext cx="8692896" cy="1218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IN" sz="1400" dirty="0">
                <a:solidFill>
                  <a:schemeClr val="accent6"/>
                </a:solidFill>
                <a:latin typeface="Darker Grotesque "/>
              </a:rPr>
              <a:t> border: 1px solid #000000;</a:t>
            </a:r>
          </a:p>
          <a:p>
            <a:pPr marL="0" lvl="0" indent="0" algn="just" rtl="0">
              <a:spcBef>
                <a:spcPts val="0"/>
              </a:spcBef>
              <a:spcAft>
                <a:spcPts val="0"/>
              </a:spcAft>
            </a:pPr>
            <a:r>
              <a:rPr lang="en-IN" sz="1400" dirty="0">
                <a:solidFill>
                  <a:schemeClr val="accent6"/>
                </a:solidFill>
                <a:latin typeface="Darker Grotesque "/>
              </a:rPr>
              <a:t>  overflow: hidden;</a:t>
            </a:r>
          </a:p>
          <a:p>
            <a:pPr marL="0" lvl="0" indent="0" algn="just" rtl="0">
              <a:spcBef>
                <a:spcPts val="0"/>
              </a:spcBef>
              <a:spcAft>
                <a:spcPts val="0"/>
              </a:spcAft>
            </a:pPr>
            <a:r>
              <a:rPr lang="en-IN" sz="1400" dirty="0">
                <a:solidFill>
                  <a:schemeClr val="accent6"/>
                </a:solidFill>
                <a:latin typeface="Darker Grotesque "/>
              </a:rPr>
              <a:t>  text-overflow: ellipsis;</a:t>
            </a:r>
          </a:p>
          <a:p>
            <a:pPr marL="0" lvl="0" indent="0" algn="just" rtl="0">
              <a:spcBef>
                <a:spcPts val="0"/>
              </a:spcBef>
              <a:spcAft>
                <a:spcPts val="0"/>
              </a:spcAft>
            </a:pPr>
            <a:r>
              <a:rPr lang="en-IN" sz="1400" dirty="0">
                <a:solidFill>
                  <a:schemeClr val="accent6"/>
                </a:solidFill>
                <a:latin typeface="Darker Grotesque "/>
              </a:rPr>
              <a:t>}</a:t>
            </a:r>
          </a:p>
          <a:p>
            <a:pPr marL="0" lvl="0" indent="0" algn="just" rtl="0">
              <a:spcBef>
                <a:spcPts val="0"/>
              </a:spcBef>
              <a:spcAft>
                <a:spcPts val="0"/>
              </a:spcAft>
            </a:pPr>
            <a:r>
              <a:rPr lang="en-IN" sz="1400" dirty="0">
                <a:solidFill>
                  <a:schemeClr val="accent6"/>
                </a:solidFill>
                <a:latin typeface="Darker Grotesque "/>
              </a:rPr>
              <a:t>&lt;/style&gt;</a:t>
            </a:r>
          </a:p>
          <a:p>
            <a:pPr marL="0" lvl="0" indent="0" algn="just" rtl="0">
              <a:spcBef>
                <a:spcPts val="0"/>
              </a:spcBef>
              <a:spcAft>
                <a:spcPts val="0"/>
              </a:spcAft>
            </a:pPr>
            <a:r>
              <a:rPr lang="en-IN" sz="1400" dirty="0">
                <a:solidFill>
                  <a:schemeClr val="accent6"/>
                </a:solidFill>
                <a:latin typeface="Darker Grotesque "/>
              </a:rPr>
              <a:t>&lt;/head&gt;</a:t>
            </a: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&lt;h1&gt;The text-overflow Property&lt;/h1&gt;</a:t>
            </a:r>
          </a:p>
          <a:p>
            <a:pPr marL="0" lvl="0" indent="0" algn="just" rtl="0">
              <a:spcBef>
                <a:spcPts val="0"/>
              </a:spcBef>
              <a:spcAft>
                <a:spcPts val="0"/>
              </a:spcAft>
            </a:pPr>
            <a:r>
              <a:rPr lang="en-IN" sz="1400" dirty="0">
                <a:solidFill>
                  <a:schemeClr val="accent6"/>
                </a:solidFill>
                <a:latin typeface="Darker Grotesque "/>
              </a:rPr>
              <a:t>&lt;p&gt;The following two paragraphs contains a long text that will not fit in the box.&lt;/p&gt;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&lt;h2&gt;text-overflow: clip:&lt;/h2&gt;</a:t>
            </a:r>
          </a:p>
          <a:p>
            <a:pPr marL="0" lvl="0" indent="0" algn="just" rtl="0">
              <a:spcBef>
                <a:spcPts val="0"/>
              </a:spcBef>
              <a:spcAft>
                <a:spcPts val="0"/>
              </a:spcAft>
            </a:pPr>
            <a:r>
              <a:rPr lang="en-IN" sz="1400" dirty="0">
                <a:solidFill>
                  <a:schemeClr val="accent6"/>
                </a:solidFill>
                <a:latin typeface="Darker Grotesque "/>
              </a:rPr>
              <a:t>&lt;p class="test1"&gt;This is some long text that will not fit in the box&lt;/p&gt;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&lt;h2&gt;text-overflow: ellipsis:&lt;/h2&gt;</a:t>
            </a:r>
          </a:p>
          <a:p>
            <a:pPr marL="0" lvl="0" indent="0" algn="just" rtl="0">
              <a:spcBef>
                <a:spcPts val="0"/>
              </a:spcBef>
              <a:spcAft>
                <a:spcPts val="0"/>
              </a:spcAft>
            </a:pPr>
            <a:r>
              <a:rPr lang="en-IN" sz="1400" dirty="0">
                <a:solidFill>
                  <a:schemeClr val="accent6"/>
                </a:solidFill>
                <a:latin typeface="Darker Grotesque "/>
              </a:rPr>
              <a:t>&lt;p class="test2"&gt;This is some long text that will not fit in the box&lt;/p&gt;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r>
              <a:rPr lang="en-IN" sz="1400" dirty="0">
                <a:solidFill>
                  <a:schemeClr val="accent6"/>
                </a:solidFill>
                <a:latin typeface="Darker Grotesque "/>
              </a:rPr>
              <a:t>&lt;/body&gt;</a:t>
            </a:r>
          </a:p>
          <a:p>
            <a:pPr marL="0" lvl="0" indent="0" algn="just" rtl="0">
              <a:spcBef>
                <a:spcPts val="0"/>
              </a:spcBef>
              <a:spcAft>
                <a:spcPts val="0"/>
              </a:spcAft>
            </a:pPr>
            <a:r>
              <a:rPr lang="en-IN" sz="1400" dirty="0">
                <a:solidFill>
                  <a:schemeClr val="accent6"/>
                </a:solidFill>
                <a:latin typeface="Darker Grotesque "/>
              </a:rPr>
              <a:t>&lt;/html&gt;</a:t>
            </a:r>
          </a:p>
          <a:p>
            <a:pPr marL="0" lvl="0" indent="0" algn="just" rtl="0">
              <a:spcBef>
                <a:spcPts val="0"/>
              </a:spcBef>
              <a:spcAft>
                <a:spcPts val="0"/>
              </a:spcAft>
            </a:pPr>
            <a:endParaRPr lang="en-IN" sz="1400" dirty="0">
              <a:solidFill>
                <a:schemeClr val="accent6"/>
              </a:solidFill>
              <a:latin typeface="Darker Grotesque "/>
            </a:endParaRPr>
          </a:p>
          <a:p>
            <a:pPr marL="0" lvl="0" indent="0" algn="just" rtl="0">
              <a:spcBef>
                <a:spcPts val="0"/>
              </a:spcBef>
              <a:spcAft>
                <a:spcPts val="0"/>
              </a:spcAft>
            </a:pPr>
            <a:endParaRPr lang="en-IN" sz="1400" dirty="0">
              <a:solidFill>
                <a:schemeClr val="accent6"/>
              </a:solidFill>
              <a:latin typeface="Darker Grotesque "/>
            </a:endParaRPr>
          </a:p>
        </p:txBody>
      </p:sp>
      <p:pic>
        <p:nvPicPr>
          <p:cNvPr id="3" name="Picture 2">
            <a:extLst>
              <a:ext uri="{FF2B5EF4-FFF2-40B4-BE49-F238E27FC236}">
                <a16:creationId xmlns:a16="http://schemas.microsoft.com/office/drawing/2014/main" id="{F5BEC79D-A81D-B713-95B2-000851016E37}"/>
              </a:ext>
            </a:extLst>
          </p:cNvPr>
          <p:cNvPicPr>
            <a:picLocks noChangeAspect="1"/>
          </p:cNvPicPr>
          <p:nvPr/>
        </p:nvPicPr>
        <p:blipFill>
          <a:blip r:embed="rId3"/>
          <a:stretch>
            <a:fillRect/>
          </a:stretch>
        </p:blipFill>
        <p:spPr>
          <a:xfrm>
            <a:off x="5090180" y="2950791"/>
            <a:ext cx="3759705" cy="2006300"/>
          </a:xfrm>
          <a:prstGeom prst="rect">
            <a:avLst/>
          </a:prstGeom>
        </p:spPr>
      </p:pic>
    </p:spTree>
    <p:extLst>
      <p:ext uri="{BB962C8B-B14F-4D97-AF65-F5344CB8AC3E}">
        <p14:creationId xmlns:p14="http://schemas.microsoft.com/office/powerpoint/2010/main" val="32734522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2).CSS Word Wrapping</a:t>
            </a:r>
            <a:endParaRPr sz="2800" dirty="0"/>
          </a:p>
        </p:txBody>
      </p:sp>
      <p:pic>
        <p:nvPicPr>
          <p:cNvPr id="5" name="Picture 4">
            <a:extLst>
              <a:ext uri="{FF2B5EF4-FFF2-40B4-BE49-F238E27FC236}">
                <a16:creationId xmlns:a16="http://schemas.microsoft.com/office/drawing/2014/main" id="{CEA9CF18-611D-76C9-71C8-DBAB66A2D56F}"/>
              </a:ext>
            </a:extLst>
          </p:cNvPr>
          <p:cNvPicPr>
            <a:picLocks noChangeAspect="1"/>
          </p:cNvPicPr>
          <p:nvPr/>
        </p:nvPicPr>
        <p:blipFill>
          <a:blip r:embed="rId3"/>
          <a:stretch>
            <a:fillRect/>
          </a:stretch>
        </p:blipFill>
        <p:spPr>
          <a:xfrm>
            <a:off x="452319" y="787014"/>
            <a:ext cx="5589665" cy="4088793"/>
          </a:xfrm>
          <a:prstGeom prst="rect">
            <a:avLst/>
          </a:prstGeom>
        </p:spPr>
      </p:pic>
    </p:spTree>
    <p:extLst>
      <p:ext uri="{BB962C8B-B14F-4D97-AF65-F5344CB8AC3E}">
        <p14:creationId xmlns:p14="http://schemas.microsoft.com/office/powerpoint/2010/main" val="2142486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Word Wrapping</a:t>
            </a:r>
            <a:endParaRPr sz="2800" dirty="0"/>
          </a:p>
        </p:txBody>
      </p:sp>
      <p:sp>
        <p:nvSpPr>
          <p:cNvPr id="3" name="TextBox 2">
            <a:extLst>
              <a:ext uri="{FF2B5EF4-FFF2-40B4-BE49-F238E27FC236}">
                <a16:creationId xmlns:a16="http://schemas.microsoft.com/office/drawing/2014/main" id="{8B928026-1BD8-DE68-1D34-39834EFE66D5}"/>
              </a:ext>
            </a:extLst>
          </p:cNvPr>
          <p:cNvSpPr txBox="1"/>
          <p:nvPr/>
        </p:nvSpPr>
        <p:spPr>
          <a:xfrm>
            <a:off x="481024" y="404626"/>
            <a:ext cx="4970652" cy="5047536"/>
          </a:xfrm>
          <a:prstGeom prst="rect">
            <a:avLst/>
          </a:prstGeom>
          <a:noFill/>
        </p:spPr>
        <p:txBody>
          <a:bodyPr wrap="square">
            <a:spAutoFit/>
          </a:bodyPr>
          <a:lstStyle/>
          <a:p>
            <a:r>
              <a:rPr lang="en-IN" dirty="0">
                <a:solidFill>
                  <a:schemeClr val="bg1"/>
                </a:solidFill>
                <a:latin typeface="Darker Grotesque "/>
              </a:rPr>
              <a:t>&lt;!DOCTYPE html&gt;</a:t>
            </a:r>
          </a:p>
          <a:p>
            <a:r>
              <a:rPr lang="en-IN" dirty="0">
                <a:solidFill>
                  <a:schemeClr val="bg1"/>
                </a:solidFill>
                <a:latin typeface="Darker Grotesque "/>
              </a:rPr>
              <a:t>&lt;html&gt;</a:t>
            </a:r>
          </a:p>
          <a:p>
            <a:r>
              <a:rPr lang="en-IN" dirty="0">
                <a:solidFill>
                  <a:schemeClr val="bg1"/>
                </a:solidFill>
                <a:latin typeface="Darker Grotesque "/>
              </a:rPr>
              <a:t>&lt;head&gt;</a:t>
            </a:r>
          </a:p>
          <a:p>
            <a:r>
              <a:rPr lang="en-IN" dirty="0">
                <a:solidFill>
                  <a:schemeClr val="bg1"/>
                </a:solidFill>
                <a:latin typeface="Darker Grotesque "/>
              </a:rPr>
              <a:t>&lt;style&gt; </a:t>
            </a:r>
          </a:p>
          <a:p>
            <a:r>
              <a:rPr lang="en-IN" dirty="0" err="1">
                <a:solidFill>
                  <a:schemeClr val="bg1"/>
                </a:solidFill>
                <a:latin typeface="Darker Grotesque "/>
              </a:rPr>
              <a:t>p.test</a:t>
            </a:r>
            <a:r>
              <a:rPr lang="en-IN" dirty="0">
                <a:solidFill>
                  <a:schemeClr val="bg1"/>
                </a:solidFill>
                <a:latin typeface="Darker Grotesque "/>
              </a:rPr>
              <a:t> {</a:t>
            </a:r>
          </a:p>
          <a:p>
            <a:r>
              <a:rPr lang="en-IN" dirty="0">
                <a:solidFill>
                  <a:schemeClr val="bg1"/>
                </a:solidFill>
                <a:latin typeface="Darker Grotesque "/>
              </a:rPr>
              <a:t>  width: 11em; </a:t>
            </a:r>
          </a:p>
          <a:p>
            <a:r>
              <a:rPr lang="en-IN" dirty="0">
                <a:solidFill>
                  <a:schemeClr val="bg1"/>
                </a:solidFill>
                <a:latin typeface="Darker Grotesque "/>
              </a:rPr>
              <a:t>  border: 1px solid #000000;</a:t>
            </a:r>
          </a:p>
          <a:p>
            <a:r>
              <a:rPr lang="en-IN" dirty="0">
                <a:solidFill>
                  <a:schemeClr val="bg1"/>
                </a:solidFill>
                <a:latin typeface="Darker Grotesque "/>
              </a:rPr>
              <a:t>  word-wrap: break-word;</a:t>
            </a:r>
          </a:p>
          <a:p>
            <a:r>
              <a:rPr lang="en-IN" dirty="0">
                <a:solidFill>
                  <a:schemeClr val="bg1"/>
                </a:solidFill>
                <a:latin typeface="Darker Grotesque "/>
              </a:rPr>
              <a:t>}</a:t>
            </a:r>
          </a:p>
          <a:p>
            <a:r>
              <a:rPr lang="en-IN" dirty="0">
                <a:solidFill>
                  <a:schemeClr val="bg1"/>
                </a:solidFill>
                <a:latin typeface="Darker Grotesque "/>
              </a:rPr>
              <a:t>&lt;/style&gt;</a:t>
            </a:r>
          </a:p>
          <a:p>
            <a:r>
              <a:rPr lang="en-IN" dirty="0">
                <a:solidFill>
                  <a:schemeClr val="bg1"/>
                </a:solidFill>
                <a:latin typeface="Darker Grotesque "/>
              </a:rPr>
              <a:t>&lt;/head&gt;</a:t>
            </a:r>
          </a:p>
          <a:p>
            <a:r>
              <a:rPr lang="en-IN" dirty="0">
                <a:solidFill>
                  <a:schemeClr val="bg1"/>
                </a:solidFill>
                <a:latin typeface="Darker Grotesque "/>
              </a:rPr>
              <a:t>&lt;body&gt;</a:t>
            </a:r>
          </a:p>
          <a:p>
            <a:endParaRPr lang="en-IN" dirty="0">
              <a:solidFill>
                <a:schemeClr val="bg1"/>
              </a:solidFill>
              <a:latin typeface="Darker Grotesque "/>
            </a:endParaRPr>
          </a:p>
          <a:p>
            <a:r>
              <a:rPr lang="en-IN" dirty="0">
                <a:solidFill>
                  <a:schemeClr val="bg1"/>
                </a:solidFill>
                <a:latin typeface="Darker Grotesque "/>
              </a:rPr>
              <a:t>&lt;h1&gt;The word-wrap Property&lt;/h1&gt;</a:t>
            </a:r>
          </a:p>
          <a:p>
            <a:endParaRPr lang="en-IN" dirty="0">
              <a:solidFill>
                <a:schemeClr val="bg1"/>
              </a:solidFill>
              <a:latin typeface="Darker Grotesque "/>
            </a:endParaRPr>
          </a:p>
          <a:p>
            <a:r>
              <a:rPr lang="en-IN" dirty="0">
                <a:solidFill>
                  <a:schemeClr val="bg1"/>
                </a:solidFill>
                <a:latin typeface="Darker Grotesque "/>
              </a:rPr>
              <a:t>&lt;p class="test"&gt;This paragraph contains a very long word: </a:t>
            </a:r>
            <a:r>
              <a:rPr lang="en-IN" dirty="0" err="1">
                <a:solidFill>
                  <a:schemeClr val="bg1"/>
                </a:solidFill>
                <a:latin typeface="Darker Grotesque "/>
              </a:rPr>
              <a:t>thisisaveryveryveryveryveryverylongword</a:t>
            </a:r>
            <a:r>
              <a:rPr lang="en-IN" dirty="0">
                <a:solidFill>
                  <a:schemeClr val="bg1"/>
                </a:solidFill>
                <a:latin typeface="Darker Grotesque "/>
              </a:rPr>
              <a:t>. The long word will break and wrap to the next line.&lt;/p&gt;</a:t>
            </a:r>
          </a:p>
          <a:p>
            <a:endParaRPr lang="en-IN" dirty="0">
              <a:solidFill>
                <a:schemeClr val="bg1"/>
              </a:solidFill>
              <a:latin typeface="Darker Grotesque "/>
            </a:endParaRPr>
          </a:p>
          <a:p>
            <a:r>
              <a:rPr lang="en-IN" dirty="0">
                <a:solidFill>
                  <a:schemeClr val="bg1"/>
                </a:solidFill>
                <a:latin typeface="Darker Grotesque "/>
              </a:rPr>
              <a:t>&lt;/body&gt;</a:t>
            </a:r>
          </a:p>
          <a:p>
            <a:r>
              <a:rPr lang="en-IN" dirty="0">
                <a:solidFill>
                  <a:schemeClr val="bg1"/>
                </a:solidFill>
                <a:latin typeface="Darker Grotesque "/>
              </a:rPr>
              <a:t>&lt;/html&gt;</a:t>
            </a:r>
          </a:p>
          <a:p>
            <a:endParaRPr lang="en-IN" dirty="0">
              <a:solidFill>
                <a:schemeClr val="bg1"/>
              </a:solidFill>
              <a:latin typeface="Darker Grotesque "/>
            </a:endParaRPr>
          </a:p>
          <a:p>
            <a:endParaRPr lang="en-IN" dirty="0">
              <a:solidFill>
                <a:schemeClr val="bg1"/>
              </a:solidFill>
              <a:latin typeface="Darker Grotesque "/>
            </a:endParaRPr>
          </a:p>
        </p:txBody>
      </p:sp>
      <p:pic>
        <p:nvPicPr>
          <p:cNvPr id="6" name="Picture 5">
            <a:extLst>
              <a:ext uri="{FF2B5EF4-FFF2-40B4-BE49-F238E27FC236}">
                <a16:creationId xmlns:a16="http://schemas.microsoft.com/office/drawing/2014/main" id="{6949E532-C439-2C81-3126-25505E67817C}"/>
              </a:ext>
            </a:extLst>
          </p:cNvPr>
          <p:cNvPicPr>
            <a:picLocks noChangeAspect="1"/>
          </p:cNvPicPr>
          <p:nvPr/>
        </p:nvPicPr>
        <p:blipFill>
          <a:blip r:embed="rId3"/>
          <a:stretch>
            <a:fillRect/>
          </a:stretch>
        </p:blipFill>
        <p:spPr>
          <a:xfrm>
            <a:off x="4572000" y="1096319"/>
            <a:ext cx="3429297" cy="2049958"/>
          </a:xfrm>
          <a:prstGeom prst="rect">
            <a:avLst/>
          </a:prstGeom>
        </p:spPr>
      </p:pic>
    </p:spTree>
    <p:extLst>
      <p:ext uri="{BB962C8B-B14F-4D97-AF65-F5344CB8AC3E}">
        <p14:creationId xmlns:p14="http://schemas.microsoft.com/office/powerpoint/2010/main" val="36720622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3).CSS Word Breaking</a:t>
            </a:r>
            <a:endParaRPr sz="2800" dirty="0"/>
          </a:p>
        </p:txBody>
      </p:sp>
      <p:pic>
        <p:nvPicPr>
          <p:cNvPr id="3" name="Picture 2">
            <a:extLst>
              <a:ext uri="{FF2B5EF4-FFF2-40B4-BE49-F238E27FC236}">
                <a16:creationId xmlns:a16="http://schemas.microsoft.com/office/drawing/2014/main" id="{B3C97EB1-5BD1-E5CD-9BAD-8CA705915C69}"/>
              </a:ext>
            </a:extLst>
          </p:cNvPr>
          <p:cNvPicPr>
            <a:picLocks noChangeAspect="1"/>
          </p:cNvPicPr>
          <p:nvPr/>
        </p:nvPicPr>
        <p:blipFill>
          <a:blip r:embed="rId3"/>
          <a:stretch>
            <a:fillRect/>
          </a:stretch>
        </p:blipFill>
        <p:spPr>
          <a:xfrm>
            <a:off x="1592322" y="1127635"/>
            <a:ext cx="5959356" cy="2888230"/>
          </a:xfrm>
          <a:prstGeom prst="rect">
            <a:avLst/>
          </a:prstGeom>
        </p:spPr>
      </p:pic>
    </p:spTree>
    <p:extLst>
      <p:ext uri="{BB962C8B-B14F-4D97-AF65-F5344CB8AC3E}">
        <p14:creationId xmlns:p14="http://schemas.microsoft.com/office/powerpoint/2010/main" val="17035942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Word Breaking </a:t>
            </a:r>
            <a:endParaRPr sz="2800" dirty="0"/>
          </a:p>
        </p:txBody>
      </p:sp>
      <p:sp>
        <p:nvSpPr>
          <p:cNvPr id="4" name="TextBox 3">
            <a:extLst>
              <a:ext uri="{FF2B5EF4-FFF2-40B4-BE49-F238E27FC236}">
                <a16:creationId xmlns:a16="http://schemas.microsoft.com/office/drawing/2014/main" id="{E9612399-2695-59B3-DFC5-A773E604E69B}"/>
              </a:ext>
            </a:extLst>
          </p:cNvPr>
          <p:cNvSpPr txBox="1"/>
          <p:nvPr/>
        </p:nvSpPr>
        <p:spPr>
          <a:xfrm>
            <a:off x="572946" y="688746"/>
            <a:ext cx="4572000" cy="4401205"/>
          </a:xfrm>
          <a:prstGeom prst="rect">
            <a:avLst/>
          </a:prstGeom>
          <a:noFill/>
        </p:spPr>
        <p:txBody>
          <a:bodyPr wrap="square">
            <a:spAutoFit/>
          </a:bodyPr>
          <a:lstStyle/>
          <a:p>
            <a:r>
              <a:rPr lang="en-IN" dirty="0">
                <a:solidFill>
                  <a:schemeClr val="bg1"/>
                </a:solidFill>
                <a:latin typeface="Darker Grotesque "/>
              </a:rPr>
              <a:t>&lt;!DOCTYPE html&gt;</a:t>
            </a:r>
          </a:p>
          <a:p>
            <a:r>
              <a:rPr lang="en-IN" dirty="0">
                <a:solidFill>
                  <a:schemeClr val="bg1"/>
                </a:solidFill>
                <a:latin typeface="Darker Grotesque "/>
              </a:rPr>
              <a:t>&lt;html&gt;</a:t>
            </a:r>
          </a:p>
          <a:p>
            <a:r>
              <a:rPr lang="en-IN" dirty="0">
                <a:solidFill>
                  <a:schemeClr val="bg1"/>
                </a:solidFill>
                <a:latin typeface="Darker Grotesque "/>
              </a:rPr>
              <a:t>&lt;head&gt;</a:t>
            </a:r>
          </a:p>
          <a:p>
            <a:r>
              <a:rPr lang="en-IN" dirty="0">
                <a:solidFill>
                  <a:schemeClr val="bg1"/>
                </a:solidFill>
                <a:latin typeface="Darker Grotesque "/>
              </a:rPr>
              <a:t>&lt;style&gt; </a:t>
            </a:r>
          </a:p>
          <a:p>
            <a:r>
              <a:rPr lang="en-IN" dirty="0">
                <a:solidFill>
                  <a:schemeClr val="bg1"/>
                </a:solidFill>
                <a:latin typeface="Darker Grotesque "/>
              </a:rPr>
              <a:t>p.test1 {</a:t>
            </a:r>
          </a:p>
          <a:p>
            <a:r>
              <a:rPr lang="en-IN" dirty="0">
                <a:solidFill>
                  <a:schemeClr val="bg1"/>
                </a:solidFill>
                <a:latin typeface="Darker Grotesque "/>
              </a:rPr>
              <a:t>  width: 140px; </a:t>
            </a:r>
          </a:p>
          <a:p>
            <a:r>
              <a:rPr lang="en-IN" dirty="0">
                <a:solidFill>
                  <a:schemeClr val="bg1"/>
                </a:solidFill>
                <a:latin typeface="Darker Grotesque "/>
              </a:rPr>
              <a:t>  border: 1px solid #000000;</a:t>
            </a:r>
          </a:p>
          <a:p>
            <a:r>
              <a:rPr lang="en-IN" dirty="0">
                <a:solidFill>
                  <a:schemeClr val="bg1"/>
                </a:solidFill>
                <a:latin typeface="Darker Grotesque "/>
              </a:rPr>
              <a:t>  word-break: keep-all;</a:t>
            </a:r>
          </a:p>
          <a:p>
            <a:r>
              <a:rPr lang="en-IN" dirty="0">
                <a:solidFill>
                  <a:schemeClr val="bg1"/>
                </a:solidFill>
                <a:latin typeface="Darker Grotesque "/>
              </a:rPr>
              <a:t>}</a:t>
            </a:r>
          </a:p>
          <a:p>
            <a:endParaRPr lang="en-IN" dirty="0">
              <a:solidFill>
                <a:schemeClr val="bg1"/>
              </a:solidFill>
              <a:latin typeface="Darker Grotesque "/>
            </a:endParaRPr>
          </a:p>
          <a:p>
            <a:r>
              <a:rPr lang="en-IN" dirty="0">
                <a:solidFill>
                  <a:schemeClr val="bg1"/>
                </a:solidFill>
                <a:latin typeface="Darker Grotesque "/>
              </a:rPr>
              <a:t>p.test2 {</a:t>
            </a:r>
          </a:p>
          <a:p>
            <a:r>
              <a:rPr lang="en-IN" dirty="0">
                <a:solidFill>
                  <a:schemeClr val="bg1"/>
                </a:solidFill>
                <a:latin typeface="Darker Grotesque "/>
              </a:rPr>
              <a:t>  width: 140px; </a:t>
            </a:r>
          </a:p>
          <a:p>
            <a:r>
              <a:rPr lang="en-IN" dirty="0">
                <a:solidFill>
                  <a:schemeClr val="bg1"/>
                </a:solidFill>
                <a:latin typeface="Darker Grotesque "/>
              </a:rPr>
              <a:t>  border: 1px solid #000000;</a:t>
            </a:r>
          </a:p>
          <a:p>
            <a:r>
              <a:rPr lang="en-IN" dirty="0">
                <a:solidFill>
                  <a:schemeClr val="bg1"/>
                </a:solidFill>
                <a:latin typeface="Darker Grotesque "/>
              </a:rPr>
              <a:t>  word-break: break-all;</a:t>
            </a:r>
          </a:p>
          <a:p>
            <a:r>
              <a:rPr lang="en-IN" dirty="0">
                <a:solidFill>
                  <a:schemeClr val="bg1"/>
                </a:solidFill>
                <a:latin typeface="Darker Grotesque "/>
              </a:rPr>
              <a:t>}</a:t>
            </a:r>
          </a:p>
          <a:p>
            <a:r>
              <a:rPr lang="en-IN" dirty="0">
                <a:solidFill>
                  <a:schemeClr val="bg1"/>
                </a:solidFill>
                <a:latin typeface="Darker Grotesque "/>
              </a:rPr>
              <a:t>&lt;/style&gt;</a:t>
            </a:r>
          </a:p>
          <a:p>
            <a:r>
              <a:rPr lang="en-IN" dirty="0">
                <a:solidFill>
                  <a:schemeClr val="bg1"/>
                </a:solidFill>
                <a:latin typeface="Darker Grotesque "/>
              </a:rPr>
              <a:t>&lt;/head&gt;</a:t>
            </a:r>
          </a:p>
          <a:p>
            <a:r>
              <a:rPr lang="en-IN" dirty="0">
                <a:solidFill>
                  <a:schemeClr val="bg1"/>
                </a:solidFill>
                <a:latin typeface="Darker Grotesque "/>
              </a:rPr>
              <a:t>&lt;body&gt;</a:t>
            </a:r>
          </a:p>
          <a:p>
            <a:endParaRPr lang="en-IN" dirty="0">
              <a:solidFill>
                <a:schemeClr val="bg1"/>
              </a:solidFill>
              <a:latin typeface="Darker Grotesque "/>
            </a:endParaRPr>
          </a:p>
          <a:p>
            <a:endParaRPr lang="en-IN" dirty="0">
              <a:solidFill>
                <a:schemeClr val="bg1"/>
              </a:solidFill>
              <a:latin typeface="Darker Grotesque "/>
            </a:endParaRPr>
          </a:p>
        </p:txBody>
      </p:sp>
      <p:sp>
        <p:nvSpPr>
          <p:cNvPr id="7" name="TextBox 6">
            <a:extLst>
              <a:ext uri="{FF2B5EF4-FFF2-40B4-BE49-F238E27FC236}">
                <a16:creationId xmlns:a16="http://schemas.microsoft.com/office/drawing/2014/main" id="{26DEE968-5EFD-A3F0-92CA-3DE949A2BC11}"/>
              </a:ext>
            </a:extLst>
          </p:cNvPr>
          <p:cNvSpPr txBox="1"/>
          <p:nvPr/>
        </p:nvSpPr>
        <p:spPr>
          <a:xfrm>
            <a:off x="4218973" y="840393"/>
            <a:ext cx="4572000" cy="2462213"/>
          </a:xfrm>
          <a:prstGeom prst="rect">
            <a:avLst/>
          </a:prstGeom>
          <a:noFill/>
        </p:spPr>
        <p:txBody>
          <a:bodyPr wrap="square">
            <a:spAutoFit/>
          </a:bodyPr>
          <a:lstStyle/>
          <a:p>
            <a:r>
              <a:rPr lang="en-IN" dirty="0">
                <a:solidFill>
                  <a:schemeClr val="bg1"/>
                </a:solidFill>
                <a:latin typeface="Darker Grotesque "/>
              </a:rPr>
              <a:t>&lt;h1&gt;The word-break Property&lt;/h1&gt;</a:t>
            </a:r>
          </a:p>
          <a:p>
            <a:endParaRPr lang="en-IN" dirty="0">
              <a:solidFill>
                <a:schemeClr val="bg1"/>
              </a:solidFill>
              <a:latin typeface="Darker Grotesque "/>
            </a:endParaRPr>
          </a:p>
          <a:p>
            <a:r>
              <a:rPr lang="en-IN" dirty="0">
                <a:solidFill>
                  <a:schemeClr val="bg1"/>
                </a:solidFill>
                <a:latin typeface="Darker Grotesque "/>
              </a:rPr>
              <a:t>&lt;p class="test1"&gt;This paragraph contains some text. This line will-break-at-hyphens.&lt;/p&gt;</a:t>
            </a:r>
          </a:p>
          <a:p>
            <a:endParaRPr lang="en-IN" dirty="0">
              <a:solidFill>
                <a:schemeClr val="bg1"/>
              </a:solidFill>
              <a:latin typeface="Darker Grotesque "/>
            </a:endParaRPr>
          </a:p>
          <a:p>
            <a:r>
              <a:rPr lang="en-IN" dirty="0">
                <a:solidFill>
                  <a:schemeClr val="bg1"/>
                </a:solidFill>
                <a:latin typeface="Darker Grotesque "/>
              </a:rPr>
              <a:t>&lt;p class="test2"&gt;This paragraph contains some text. The lines will break at any character.&lt;/p&gt;</a:t>
            </a:r>
          </a:p>
          <a:p>
            <a:endParaRPr lang="en-IN" dirty="0">
              <a:solidFill>
                <a:schemeClr val="bg1"/>
              </a:solidFill>
              <a:latin typeface="Darker Grotesque "/>
            </a:endParaRPr>
          </a:p>
          <a:p>
            <a:r>
              <a:rPr lang="en-IN" dirty="0">
                <a:solidFill>
                  <a:schemeClr val="bg1"/>
                </a:solidFill>
                <a:latin typeface="Darker Grotesque "/>
              </a:rPr>
              <a:t>&lt;/body&gt;</a:t>
            </a:r>
          </a:p>
          <a:p>
            <a:r>
              <a:rPr lang="en-IN" dirty="0">
                <a:solidFill>
                  <a:schemeClr val="bg1"/>
                </a:solidFill>
                <a:latin typeface="Darker Grotesque "/>
              </a:rPr>
              <a:t>&lt;/html&gt;</a:t>
            </a:r>
          </a:p>
          <a:p>
            <a:endParaRPr lang="en-IN" dirty="0">
              <a:solidFill>
                <a:schemeClr val="bg1"/>
              </a:solidFill>
              <a:latin typeface="Darker Grotesque "/>
            </a:endParaRPr>
          </a:p>
        </p:txBody>
      </p:sp>
      <p:pic>
        <p:nvPicPr>
          <p:cNvPr id="9" name="Picture 8">
            <a:extLst>
              <a:ext uri="{FF2B5EF4-FFF2-40B4-BE49-F238E27FC236}">
                <a16:creationId xmlns:a16="http://schemas.microsoft.com/office/drawing/2014/main" id="{6505DCA4-E28A-A269-21C9-69A39B2E9B96}"/>
              </a:ext>
            </a:extLst>
          </p:cNvPr>
          <p:cNvPicPr>
            <a:picLocks noChangeAspect="1"/>
          </p:cNvPicPr>
          <p:nvPr/>
        </p:nvPicPr>
        <p:blipFill>
          <a:blip r:embed="rId3"/>
          <a:stretch>
            <a:fillRect/>
          </a:stretch>
        </p:blipFill>
        <p:spPr>
          <a:xfrm>
            <a:off x="5173882" y="2529409"/>
            <a:ext cx="3436918" cy="2560542"/>
          </a:xfrm>
          <a:prstGeom prst="rect">
            <a:avLst/>
          </a:prstGeom>
        </p:spPr>
      </p:pic>
    </p:spTree>
    <p:extLst>
      <p:ext uri="{BB962C8B-B14F-4D97-AF65-F5344CB8AC3E}">
        <p14:creationId xmlns:p14="http://schemas.microsoft.com/office/powerpoint/2010/main" val="7070101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4).CSS Writing Mode</a:t>
            </a:r>
            <a:endParaRPr sz="2800" dirty="0"/>
          </a:p>
        </p:txBody>
      </p:sp>
      <p:pic>
        <p:nvPicPr>
          <p:cNvPr id="4" name="Picture 3">
            <a:extLst>
              <a:ext uri="{FF2B5EF4-FFF2-40B4-BE49-F238E27FC236}">
                <a16:creationId xmlns:a16="http://schemas.microsoft.com/office/drawing/2014/main" id="{15C91414-1EF3-B73D-C511-20C9E7A99E86}"/>
              </a:ext>
            </a:extLst>
          </p:cNvPr>
          <p:cNvPicPr>
            <a:picLocks noChangeAspect="1"/>
          </p:cNvPicPr>
          <p:nvPr/>
        </p:nvPicPr>
        <p:blipFill>
          <a:blip r:embed="rId3"/>
          <a:stretch>
            <a:fillRect/>
          </a:stretch>
        </p:blipFill>
        <p:spPr>
          <a:xfrm>
            <a:off x="582876" y="840393"/>
            <a:ext cx="6797629" cy="1607959"/>
          </a:xfrm>
          <a:prstGeom prst="rect">
            <a:avLst/>
          </a:prstGeom>
        </p:spPr>
      </p:pic>
      <p:sp>
        <p:nvSpPr>
          <p:cNvPr id="6" name="TextBox 5">
            <a:extLst>
              <a:ext uri="{FF2B5EF4-FFF2-40B4-BE49-F238E27FC236}">
                <a16:creationId xmlns:a16="http://schemas.microsoft.com/office/drawing/2014/main" id="{7D5678A5-2E87-6AE2-97E5-074510D4D7B7}"/>
              </a:ext>
            </a:extLst>
          </p:cNvPr>
          <p:cNvSpPr txBox="1"/>
          <p:nvPr/>
        </p:nvSpPr>
        <p:spPr>
          <a:xfrm>
            <a:off x="582876" y="2448352"/>
            <a:ext cx="4572000" cy="2677656"/>
          </a:xfrm>
          <a:prstGeom prst="rect">
            <a:avLst/>
          </a:prstGeom>
          <a:noFill/>
        </p:spPr>
        <p:txBody>
          <a:bodyPr wrap="square">
            <a:spAutoFit/>
          </a:bodyPr>
          <a:lstStyle/>
          <a:p>
            <a:r>
              <a:rPr lang="en-IN" dirty="0">
                <a:solidFill>
                  <a:schemeClr val="bg1"/>
                </a:solidFill>
                <a:latin typeface="Darker Grotesque "/>
              </a:rPr>
              <a:t>&lt;!DOCTYPE html&gt;</a:t>
            </a:r>
          </a:p>
          <a:p>
            <a:r>
              <a:rPr lang="en-IN" dirty="0">
                <a:solidFill>
                  <a:schemeClr val="bg1"/>
                </a:solidFill>
                <a:latin typeface="Darker Grotesque "/>
              </a:rPr>
              <a:t>&lt;html&gt;</a:t>
            </a:r>
          </a:p>
          <a:p>
            <a:r>
              <a:rPr lang="en-IN" dirty="0">
                <a:solidFill>
                  <a:schemeClr val="bg1"/>
                </a:solidFill>
                <a:latin typeface="Darker Grotesque "/>
              </a:rPr>
              <a:t>&lt;head&gt;</a:t>
            </a:r>
          </a:p>
          <a:p>
            <a:r>
              <a:rPr lang="en-IN" dirty="0">
                <a:solidFill>
                  <a:schemeClr val="bg1"/>
                </a:solidFill>
                <a:latin typeface="Darker Grotesque "/>
              </a:rPr>
              <a:t>&lt;style&gt; </a:t>
            </a:r>
          </a:p>
          <a:p>
            <a:r>
              <a:rPr lang="en-IN" dirty="0">
                <a:solidFill>
                  <a:schemeClr val="bg1"/>
                </a:solidFill>
                <a:latin typeface="Darker Grotesque "/>
              </a:rPr>
              <a:t>p.test1 {</a:t>
            </a:r>
          </a:p>
          <a:p>
            <a:r>
              <a:rPr lang="en-IN" dirty="0">
                <a:solidFill>
                  <a:schemeClr val="bg1"/>
                </a:solidFill>
                <a:latin typeface="Darker Grotesque "/>
              </a:rPr>
              <a:t>  writing-mode: horizontal-tb; </a:t>
            </a:r>
          </a:p>
          <a:p>
            <a:r>
              <a:rPr lang="en-IN" dirty="0">
                <a:solidFill>
                  <a:schemeClr val="bg1"/>
                </a:solidFill>
                <a:latin typeface="Darker Grotesque "/>
              </a:rPr>
              <a:t>}</a:t>
            </a:r>
          </a:p>
          <a:p>
            <a:endParaRPr lang="en-IN" dirty="0">
              <a:solidFill>
                <a:schemeClr val="bg1"/>
              </a:solidFill>
              <a:latin typeface="Darker Grotesque "/>
            </a:endParaRPr>
          </a:p>
          <a:p>
            <a:r>
              <a:rPr lang="en-IN" dirty="0">
                <a:solidFill>
                  <a:schemeClr val="bg1"/>
                </a:solidFill>
                <a:latin typeface="Darker Grotesque "/>
              </a:rPr>
              <a:t>span.test2 {</a:t>
            </a:r>
          </a:p>
          <a:p>
            <a:r>
              <a:rPr lang="en-IN" dirty="0">
                <a:solidFill>
                  <a:schemeClr val="bg1"/>
                </a:solidFill>
                <a:latin typeface="Darker Grotesque "/>
              </a:rPr>
              <a:t>  writing-mode: vertical-</a:t>
            </a:r>
            <a:r>
              <a:rPr lang="en-IN" dirty="0" err="1">
                <a:solidFill>
                  <a:schemeClr val="bg1"/>
                </a:solidFill>
                <a:latin typeface="Darker Grotesque "/>
              </a:rPr>
              <a:t>rl</a:t>
            </a:r>
            <a:r>
              <a:rPr lang="en-IN" dirty="0">
                <a:solidFill>
                  <a:schemeClr val="bg1"/>
                </a:solidFill>
                <a:latin typeface="Darker Grotesque "/>
              </a:rPr>
              <a:t>; </a:t>
            </a:r>
          </a:p>
          <a:p>
            <a:r>
              <a:rPr lang="en-IN" dirty="0">
                <a:solidFill>
                  <a:schemeClr val="bg1"/>
                </a:solidFill>
                <a:latin typeface="Darker Grotesque "/>
              </a:rPr>
              <a:t>}</a:t>
            </a:r>
          </a:p>
          <a:p>
            <a:endParaRPr lang="en-IN" dirty="0">
              <a:solidFill>
                <a:schemeClr val="bg1"/>
              </a:solidFill>
              <a:latin typeface="Darker Grotesque "/>
            </a:endParaRPr>
          </a:p>
        </p:txBody>
      </p:sp>
    </p:spTree>
    <p:extLst>
      <p:ext uri="{BB962C8B-B14F-4D97-AF65-F5344CB8AC3E}">
        <p14:creationId xmlns:p14="http://schemas.microsoft.com/office/powerpoint/2010/main" val="692422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2204522" y="267693"/>
            <a:ext cx="622944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t>CSS Writing Mode</a:t>
            </a:r>
            <a:endParaRPr sz="2800" dirty="0"/>
          </a:p>
        </p:txBody>
      </p:sp>
      <p:sp>
        <p:nvSpPr>
          <p:cNvPr id="6" name="TextBox 5">
            <a:extLst>
              <a:ext uri="{FF2B5EF4-FFF2-40B4-BE49-F238E27FC236}">
                <a16:creationId xmlns:a16="http://schemas.microsoft.com/office/drawing/2014/main" id="{7D5678A5-2E87-6AE2-97E5-074510D4D7B7}"/>
              </a:ext>
            </a:extLst>
          </p:cNvPr>
          <p:cNvSpPr txBox="1"/>
          <p:nvPr/>
        </p:nvSpPr>
        <p:spPr>
          <a:xfrm>
            <a:off x="571302" y="690046"/>
            <a:ext cx="4572000" cy="4185761"/>
          </a:xfrm>
          <a:prstGeom prst="rect">
            <a:avLst/>
          </a:prstGeom>
          <a:noFill/>
        </p:spPr>
        <p:txBody>
          <a:bodyPr wrap="square">
            <a:spAutoFit/>
          </a:bodyPr>
          <a:lstStyle/>
          <a:p>
            <a:r>
              <a:rPr lang="en-IN" dirty="0">
                <a:solidFill>
                  <a:schemeClr val="bg1"/>
                </a:solidFill>
                <a:latin typeface="Darker Grotesque "/>
              </a:rPr>
              <a:t>p.test2 {</a:t>
            </a:r>
          </a:p>
          <a:p>
            <a:r>
              <a:rPr lang="en-IN" dirty="0">
                <a:solidFill>
                  <a:schemeClr val="bg1"/>
                </a:solidFill>
                <a:latin typeface="Darker Grotesque "/>
              </a:rPr>
              <a:t>  writing-mode: vertical-</a:t>
            </a:r>
            <a:r>
              <a:rPr lang="en-IN" dirty="0" err="1">
                <a:solidFill>
                  <a:schemeClr val="bg1"/>
                </a:solidFill>
                <a:latin typeface="Darker Grotesque "/>
              </a:rPr>
              <a:t>rl</a:t>
            </a:r>
            <a:r>
              <a:rPr lang="en-IN" dirty="0">
                <a:solidFill>
                  <a:schemeClr val="bg1"/>
                </a:solidFill>
                <a:latin typeface="Darker Grotesque "/>
              </a:rPr>
              <a:t>; </a:t>
            </a:r>
          </a:p>
          <a:p>
            <a:r>
              <a:rPr lang="en-IN" dirty="0">
                <a:solidFill>
                  <a:schemeClr val="bg1"/>
                </a:solidFill>
                <a:latin typeface="Darker Grotesque "/>
              </a:rPr>
              <a:t>}</a:t>
            </a:r>
          </a:p>
          <a:p>
            <a:r>
              <a:rPr lang="en-IN" dirty="0">
                <a:solidFill>
                  <a:schemeClr val="bg1"/>
                </a:solidFill>
                <a:latin typeface="Darker Grotesque "/>
              </a:rPr>
              <a:t>&lt;/style&gt;</a:t>
            </a:r>
          </a:p>
          <a:p>
            <a:r>
              <a:rPr lang="en-IN" dirty="0">
                <a:solidFill>
                  <a:schemeClr val="bg1"/>
                </a:solidFill>
                <a:latin typeface="Darker Grotesque "/>
              </a:rPr>
              <a:t>&lt;/head&gt;</a:t>
            </a:r>
          </a:p>
          <a:p>
            <a:r>
              <a:rPr lang="en-IN" dirty="0">
                <a:solidFill>
                  <a:schemeClr val="bg1"/>
                </a:solidFill>
                <a:latin typeface="Darker Grotesque "/>
              </a:rPr>
              <a:t>&lt;body&gt;</a:t>
            </a:r>
          </a:p>
          <a:p>
            <a:r>
              <a:rPr lang="en-IN" dirty="0">
                <a:solidFill>
                  <a:schemeClr val="bg1"/>
                </a:solidFill>
                <a:latin typeface="Darker Grotesque "/>
              </a:rPr>
              <a:t>&lt;h1&gt;The writing-mode Property&lt;/h1&gt;</a:t>
            </a:r>
          </a:p>
          <a:p>
            <a:endParaRPr lang="en-IN" dirty="0">
              <a:solidFill>
                <a:schemeClr val="bg1"/>
              </a:solidFill>
              <a:latin typeface="Darker Grotesque "/>
            </a:endParaRPr>
          </a:p>
          <a:p>
            <a:r>
              <a:rPr lang="en-IN" dirty="0">
                <a:solidFill>
                  <a:schemeClr val="bg1"/>
                </a:solidFill>
                <a:latin typeface="Darker Grotesque "/>
              </a:rPr>
              <a:t>&lt;p class="test1"&gt;Some text with default writing-mode.&lt;/p&gt;</a:t>
            </a:r>
          </a:p>
          <a:p>
            <a:endParaRPr lang="en-IN" dirty="0">
              <a:solidFill>
                <a:schemeClr val="bg1"/>
              </a:solidFill>
              <a:latin typeface="Darker Grotesque "/>
            </a:endParaRPr>
          </a:p>
          <a:p>
            <a:r>
              <a:rPr lang="en-IN" dirty="0">
                <a:solidFill>
                  <a:schemeClr val="bg1"/>
                </a:solidFill>
                <a:latin typeface="Darker Grotesque "/>
              </a:rPr>
              <a:t>&lt;p&gt;Some text with a span element with a &lt;span class="test2"&gt;vertical-</a:t>
            </a:r>
            <a:r>
              <a:rPr lang="en-IN" dirty="0" err="1">
                <a:solidFill>
                  <a:schemeClr val="bg1"/>
                </a:solidFill>
                <a:latin typeface="Darker Grotesque "/>
              </a:rPr>
              <a:t>rl</a:t>
            </a:r>
            <a:r>
              <a:rPr lang="en-IN" dirty="0">
                <a:solidFill>
                  <a:schemeClr val="bg1"/>
                </a:solidFill>
                <a:latin typeface="Darker Grotesque "/>
              </a:rPr>
              <a:t>&lt;/span&gt; writing-mode.&lt;/p&gt;</a:t>
            </a:r>
          </a:p>
          <a:p>
            <a:endParaRPr lang="en-IN" dirty="0">
              <a:solidFill>
                <a:schemeClr val="bg1"/>
              </a:solidFill>
              <a:latin typeface="Darker Grotesque "/>
            </a:endParaRPr>
          </a:p>
          <a:p>
            <a:r>
              <a:rPr lang="en-IN" dirty="0">
                <a:solidFill>
                  <a:schemeClr val="bg1"/>
                </a:solidFill>
                <a:latin typeface="Darker Grotesque "/>
              </a:rPr>
              <a:t>&lt;p class="test2"&gt;Some text with writing-mode: vertical-</a:t>
            </a:r>
            <a:r>
              <a:rPr lang="en-IN" dirty="0" err="1">
                <a:solidFill>
                  <a:schemeClr val="bg1"/>
                </a:solidFill>
                <a:latin typeface="Darker Grotesque "/>
              </a:rPr>
              <a:t>rl</a:t>
            </a:r>
            <a:r>
              <a:rPr lang="en-IN" dirty="0">
                <a:solidFill>
                  <a:schemeClr val="bg1"/>
                </a:solidFill>
                <a:latin typeface="Darker Grotesque "/>
              </a:rPr>
              <a:t>.&lt;/p&gt;</a:t>
            </a:r>
          </a:p>
          <a:p>
            <a:endParaRPr lang="en-IN" dirty="0">
              <a:solidFill>
                <a:schemeClr val="bg1"/>
              </a:solidFill>
              <a:latin typeface="Darker Grotesque "/>
            </a:endParaRPr>
          </a:p>
          <a:p>
            <a:r>
              <a:rPr lang="en-IN" dirty="0">
                <a:solidFill>
                  <a:schemeClr val="bg1"/>
                </a:solidFill>
                <a:latin typeface="Darker Grotesque "/>
              </a:rPr>
              <a:t>&lt;/body&gt;</a:t>
            </a:r>
          </a:p>
          <a:p>
            <a:r>
              <a:rPr lang="en-IN" dirty="0">
                <a:solidFill>
                  <a:schemeClr val="bg1"/>
                </a:solidFill>
                <a:latin typeface="Darker Grotesque "/>
              </a:rPr>
              <a:t>&lt;/html&gt;</a:t>
            </a:r>
          </a:p>
          <a:p>
            <a:endParaRPr lang="en-IN" dirty="0">
              <a:solidFill>
                <a:schemeClr val="bg1"/>
              </a:solidFill>
              <a:latin typeface="Darker Grotesque "/>
            </a:endParaRPr>
          </a:p>
          <a:p>
            <a:endParaRPr lang="en-IN" dirty="0">
              <a:solidFill>
                <a:schemeClr val="bg1"/>
              </a:solidFill>
              <a:latin typeface="Darker Grotesque "/>
            </a:endParaRPr>
          </a:p>
        </p:txBody>
      </p:sp>
      <p:pic>
        <p:nvPicPr>
          <p:cNvPr id="3" name="Picture 2">
            <a:extLst>
              <a:ext uri="{FF2B5EF4-FFF2-40B4-BE49-F238E27FC236}">
                <a16:creationId xmlns:a16="http://schemas.microsoft.com/office/drawing/2014/main" id="{269B2BFB-F0AD-F94D-76FB-A1080AFD44A3}"/>
              </a:ext>
            </a:extLst>
          </p:cNvPr>
          <p:cNvPicPr>
            <a:picLocks noChangeAspect="1"/>
          </p:cNvPicPr>
          <p:nvPr/>
        </p:nvPicPr>
        <p:blipFill>
          <a:blip r:embed="rId3"/>
          <a:stretch>
            <a:fillRect/>
          </a:stretch>
        </p:blipFill>
        <p:spPr>
          <a:xfrm>
            <a:off x="5528709" y="826804"/>
            <a:ext cx="2519845" cy="3912243"/>
          </a:xfrm>
          <a:prstGeom prst="rect">
            <a:avLst/>
          </a:prstGeom>
        </p:spPr>
      </p:pic>
    </p:spTree>
    <p:extLst>
      <p:ext uri="{BB962C8B-B14F-4D97-AF65-F5344CB8AC3E}">
        <p14:creationId xmlns:p14="http://schemas.microsoft.com/office/powerpoint/2010/main" val="1981271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4" name="Google Shape;644;p43"/>
          <p:cNvSpPr txBox="1">
            <a:spLocks noGrp="1"/>
          </p:cNvSpPr>
          <p:nvPr>
            <p:ph type="title" idx="18"/>
          </p:nvPr>
        </p:nvSpPr>
        <p:spPr>
          <a:xfrm>
            <a:off x="4679838" y="25179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45" name="Google Shape;645;p43"/>
          <p:cNvSpPr txBox="1">
            <a:spLocks noGrp="1"/>
          </p:cNvSpPr>
          <p:nvPr>
            <p:ph type="title" idx="19"/>
          </p:nvPr>
        </p:nvSpPr>
        <p:spPr>
          <a:xfrm>
            <a:off x="4679825" y="1480217"/>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46" name="Google Shape;646;p43"/>
          <p:cNvSpPr txBox="1">
            <a:spLocks noGrp="1"/>
          </p:cNvSpPr>
          <p:nvPr>
            <p:ph type="title" idx="2"/>
          </p:nvPr>
        </p:nvSpPr>
        <p:spPr>
          <a:xfrm>
            <a:off x="2159813" y="2517949"/>
            <a:ext cx="2520010" cy="2972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https://developer.mozilla.org/en-US/docs/Web/CSS</a:t>
            </a:r>
            <a:endParaRPr dirty="0"/>
          </a:p>
        </p:txBody>
      </p:sp>
      <p:sp>
        <p:nvSpPr>
          <p:cNvPr id="647" name="Google Shape;647;p43"/>
          <p:cNvSpPr txBox="1">
            <a:spLocks noGrp="1"/>
          </p:cNvSpPr>
          <p:nvPr>
            <p:ph type="title" idx="3"/>
          </p:nvPr>
        </p:nvSpPr>
        <p:spPr>
          <a:xfrm>
            <a:off x="5767658" y="1480217"/>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geeksforgeeks.org/</a:t>
            </a:r>
            <a:r>
              <a:rPr lang="en-IN" dirty="0" err="1"/>
              <a:t>css</a:t>
            </a:r>
            <a:r>
              <a:rPr lang="en-IN" dirty="0"/>
              <a:t>/</a:t>
            </a:r>
            <a:endParaRPr dirty="0"/>
          </a:p>
        </p:txBody>
      </p:sp>
      <p:sp>
        <p:nvSpPr>
          <p:cNvPr id="648" name="Google Shape;648;p43"/>
          <p:cNvSpPr txBox="1">
            <a:spLocks noGrp="1"/>
          </p:cNvSpPr>
          <p:nvPr>
            <p:ph type="title" idx="5"/>
          </p:nvPr>
        </p:nvSpPr>
        <p:spPr>
          <a:xfrm>
            <a:off x="2172636" y="3701348"/>
            <a:ext cx="2305500" cy="251100"/>
          </a:xfrm>
          <a:prstGeom prst="rect">
            <a:avLst/>
          </a:prstGeom>
        </p:spPr>
        <p:txBody>
          <a:bodyPr spcFirstLastPara="1" wrap="square" lIns="91425" tIns="91425" rIns="91425" bIns="91425" anchor="ctr" anchorCtr="0">
            <a:noAutofit/>
          </a:bodyPr>
          <a:lstStyle/>
          <a:p>
            <a:r>
              <a:rPr lang="en-IN" dirty="0"/>
              <a:t>https://www.javatpoint.com/css-tutorial</a:t>
            </a:r>
            <a:br>
              <a:rPr lang="en-IN" dirty="0"/>
            </a:br>
            <a:endParaRPr dirty="0"/>
          </a:p>
        </p:txBody>
      </p:sp>
      <p:sp>
        <p:nvSpPr>
          <p:cNvPr id="649" name="Google Shape;649;p43"/>
          <p:cNvSpPr txBox="1">
            <a:spLocks noGrp="1"/>
          </p:cNvSpPr>
          <p:nvPr>
            <p:ph type="title" idx="7"/>
          </p:nvPr>
        </p:nvSpPr>
        <p:spPr>
          <a:xfrm>
            <a:off x="2159813" y="1480217"/>
            <a:ext cx="2305500" cy="2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https://www.w3schools.com/w3css/defaulT.asp</a:t>
            </a:r>
            <a:endParaRPr dirty="0"/>
          </a:p>
        </p:txBody>
      </p:sp>
      <p:sp>
        <p:nvSpPr>
          <p:cNvPr id="650" name="Google Shape;650;p43"/>
          <p:cNvSpPr txBox="1">
            <a:spLocks noGrp="1"/>
          </p:cNvSpPr>
          <p:nvPr>
            <p:ph type="title" idx="9"/>
          </p:nvPr>
        </p:nvSpPr>
        <p:spPr>
          <a:xfrm>
            <a:off x="5708634" y="2234367"/>
            <a:ext cx="2935820" cy="25054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https://github.com/PipedreamHQ/pipedream/tree/master/components/github?gclid=Cj0KCQjwyt-ZBhCNARIsAKH1174Ut1-7TvgscvL8VVTjrZWOdBMLCj4n2-a0yoofrBd0HM9pxfy8wqkaAs2mEALw_wcB#github-api-integration-platform</a:t>
            </a:r>
            <a:endParaRPr sz="1400" dirty="0"/>
          </a:p>
        </p:txBody>
      </p:sp>
      <p:sp>
        <p:nvSpPr>
          <p:cNvPr id="652" name="Google Shape;65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Reference</a:t>
            </a:r>
            <a:endParaRPr dirty="0"/>
          </a:p>
        </p:txBody>
      </p:sp>
      <p:sp>
        <p:nvSpPr>
          <p:cNvPr id="659" name="Google Shape;659;p43"/>
          <p:cNvSpPr txBox="1">
            <a:spLocks noGrp="1"/>
          </p:cNvSpPr>
          <p:nvPr>
            <p:ph type="title" idx="16"/>
          </p:nvPr>
        </p:nvSpPr>
        <p:spPr>
          <a:xfrm>
            <a:off x="1077443" y="3450248"/>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0" name="Google Shape;660;p43"/>
          <p:cNvSpPr txBox="1">
            <a:spLocks noGrp="1"/>
          </p:cNvSpPr>
          <p:nvPr>
            <p:ph type="title" idx="20"/>
          </p:nvPr>
        </p:nvSpPr>
        <p:spPr>
          <a:xfrm>
            <a:off x="1070838" y="2517950"/>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1" name="Google Shape;661;p43"/>
          <p:cNvSpPr txBox="1">
            <a:spLocks noGrp="1"/>
          </p:cNvSpPr>
          <p:nvPr>
            <p:ph type="title" idx="21"/>
          </p:nvPr>
        </p:nvSpPr>
        <p:spPr>
          <a:xfrm>
            <a:off x="1070838" y="1480217"/>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62" name="Google Shape;662;p43"/>
          <p:cNvGrpSpPr/>
          <p:nvPr/>
        </p:nvGrpSpPr>
        <p:grpSpPr>
          <a:xfrm flipH="1">
            <a:off x="1772990" y="1558774"/>
            <a:ext cx="337856" cy="93999"/>
            <a:chOff x="5963614" y="809024"/>
            <a:chExt cx="339690" cy="94500"/>
          </a:xfrm>
        </p:grpSpPr>
        <p:sp>
          <p:nvSpPr>
            <p:cNvPr id="663" name="Google Shape;663;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43"/>
          <p:cNvGrpSpPr/>
          <p:nvPr/>
        </p:nvGrpSpPr>
        <p:grpSpPr>
          <a:xfrm flipH="1">
            <a:off x="1772990" y="2638049"/>
            <a:ext cx="337856" cy="93999"/>
            <a:chOff x="5963614" y="809024"/>
            <a:chExt cx="339690" cy="94500"/>
          </a:xfrm>
        </p:grpSpPr>
        <p:sp>
          <p:nvSpPr>
            <p:cNvPr id="666" name="Google Shape;666;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43"/>
          <p:cNvGrpSpPr/>
          <p:nvPr/>
        </p:nvGrpSpPr>
        <p:grpSpPr>
          <a:xfrm flipH="1">
            <a:off x="1798343" y="3564355"/>
            <a:ext cx="337856" cy="93999"/>
            <a:chOff x="5963614" y="809024"/>
            <a:chExt cx="339690" cy="94500"/>
          </a:xfrm>
        </p:grpSpPr>
        <p:sp>
          <p:nvSpPr>
            <p:cNvPr id="669" name="Google Shape;669;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43"/>
          <p:cNvGrpSpPr/>
          <p:nvPr/>
        </p:nvGrpSpPr>
        <p:grpSpPr>
          <a:xfrm flipH="1">
            <a:off x="5429790" y="1558774"/>
            <a:ext cx="337856" cy="93999"/>
            <a:chOff x="5963614" y="809024"/>
            <a:chExt cx="339690" cy="94500"/>
          </a:xfrm>
        </p:grpSpPr>
        <p:sp>
          <p:nvSpPr>
            <p:cNvPr id="672" name="Google Shape;672;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3"/>
          <p:cNvGrpSpPr/>
          <p:nvPr/>
        </p:nvGrpSpPr>
        <p:grpSpPr>
          <a:xfrm flipH="1">
            <a:off x="5429790" y="2638049"/>
            <a:ext cx="337856" cy="93999"/>
            <a:chOff x="5963614" y="809024"/>
            <a:chExt cx="339690" cy="94500"/>
          </a:xfrm>
        </p:grpSpPr>
        <p:sp>
          <p:nvSpPr>
            <p:cNvPr id="675" name="Google Shape;675;p43"/>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2390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7"/>
          <p:cNvSpPr txBox="1">
            <a:spLocks noGrp="1"/>
          </p:cNvSpPr>
          <p:nvPr>
            <p:ph type="title"/>
          </p:nvPr>
        </p:nvSpPr>
        <p:spPr>
          <a:xfrm>
            <a:off x="305998" y="474851"/>
            <a:ext cx="4069849" cy="113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Why Use CSS?</a:t>
            </a:r>
            <a:endParaRPr sz="4000" dirty="0"/>
          </a:p>
        </p:txBody>
      </p:sp>
      <p:sp>
        <p:nvSpPr>
          <p:cNvPr id="727" name="Google Shape;727;p47"/>
          <p:cNvSpPr txBox="1">
            <a:spLocks noGrp="1"/>
          </p:cNvSpPr>
          <p:nvPr>
            <p:ph type="subTitle" idx="1"/>
          </p:nvPr>
        </p:nvSpPr>
        <p:spPr>
          <a:xfrm>
            <a:off x="479909" y="2447172"/>
            <a:ext cx="4837311" cy="801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800" b="0" i="0" dirty="0">
                <a:solidFill>
                  <a:schemeClr val="accent6"/>
                </a:solidFill>
                <a:effectLst/>
                <a:latin typeface="Darker Grotesque "/>
              </a:rPr>
              <a:t>CSS is used to define styles for your web pages, including the design, layout and variations in display for different devices and screen sizes.</a:t>
            </a:r>
          </a:p>
          <a:p>
            <a:pPr marL="0" lvl="0" indent="0" algn="just" rtl="0">
              <a:spcBef>
                <a:spcPts val="0"/>
              </a:spcBef>
              <a:spcAft>
                <a:spcPts val="0"/>
              </a:spcAft>
              <a:buNone/>
            </a:pPr>
            <a:endParaRPr lang="en-US" sz="2800" dirty="0">
              <a:solidFill>
                <a:schemeClr val="accent6"/>
              </a:solidFill>
              <a:latin typeface="Darker Grotesque "/>
            </a:endParaRPr>
          </a:p>
        </p:txBody>
      </p:sp>
      <p:grpSp>
        <p:nvGrpSpPr>
          <p:cNvPr id="728" name="Google Shape;728;p47"/>
          <p:cNvGrpSpPr/>
          <p:nvPr/>
        </p:nvGrpSpPr>
        <p:grpSpPr>
          <a:xfrm>
            <a:off x="5580173" y="1409904"/>
            <a:ext cx="3083918" cy="2074535"/>
            <a:chOff x="4374739" y="1425006"/>
            <a:chExt cx="4256539" cy="2259874"/>
          </a:xfrm>
        </p:grpSpPr>
        <p:sp>
          <p:nvSpPr>
            <p:cNvPr id="729" name="Google Shape;729;p47"/>
            <p:cNvSpPr/>
            <p:nvPr/>
          </p:nvSpPr>
          <p:spPr>
            <a:xfrm>
              <a:off x="6905597" y="3112174"/>
              <a:ext cx="419225" cy="572706"/>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flipH="1">
              <a:off x="7687763" y="190824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47"/>
            <p:cNvGrpSpPr/>
            <p:nvPr/>
          </p:nvGrpSpPr>
          <p:grpSpPr>
            <a:xfrm>
              <a:off x="4851597" y="1425006"/>
              <a:ext cx="1542900" cy="316800"/>
              <a:chOff x="4801222" y="1142831"/>
              <a:chExt cx="1542900" cy="316800"/>
            </a:xfrm>
          </p:grpSpPr>
          <p:sp>
            <p:nvSpPr>
              <p:cNvPr id="732" name="Google Shape;732;p47"/>
              <p:cNvSpPr/>
              <p:nvPr/>
            </p:nvSpPr>
            <p:spPr>
              <a:xfrm>
                <a:off x="4801222" y="1142831"/>
                <a:ext cx="1542900" cy="316800"/>
              </a:xfrm>
              <a:prstGeom prst="roundRect">
                <a:avLst>
                  <a:gd name="adj" fmla="val 16667"/>
                </a:avLst>
              </a:prstGeom>
              <a:solidFill>
                <a:schemeClr val="accent2"/>
              </a:solidFill>
              <a:ln>
                <a:noFill/>
              </a:ln>
              <a:effectLst>
                <a:outerShdw blurRad="185738"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5161905" y="1239184"/>
                <a:ext cx="604800" cy="35100"/>
              </a:xfrm>
              <a:prstGeom prst="roundRect">
                <a:avLst>
                  <a:gd name="adj" fmla="val 50000"/>
                </a:avLst>
              </a:prstGeom>
              <a:solidFill>
                <a:schemeClr val="accent6"/>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5810078" y="1239184"/>
                <a:ext cx="442500" cy="35100"/>
              </a:xfrm>
              <a:prstGeom prst="roundRect">
                <a:avLst>
                  <a:gd name="adj" fmla="val 50000"/>
                </a:avLst>
              </a:prstGeom>
              <a:solidFill>
                <a:schemeClr val="accent6"/>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5161905" y="1344867"/>
                <a:ext cx="274800" cy="35100"/>
              </a:xfrm>
              <a:prstGeom prst="roundRect">
                <a:avLst>
                  <a:gd name="adj" fmla="val 50000"/>
                </a:avLst>
              </a:prstGeom>
              <a:solidFill>
                <a:schemeClr val="accent6"/>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4858914" y="1184993"/>
                <a:ext cx="232500" cy="232500"/>
              </a:xfrm>
              <a:prstGeom prst="ellipse">
                <a:avLst/>
              </a:pr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7" name="Google Shape;737;p47"/>
            <p:cNvSpPr/>
            <p:nvPr/>
          </p:nvSpPr>
          <p:spPr>
            <a:xfrm>
              <a:off x="6517358" y="1636165"/>
              <a:ext cx="521400" cy="105600"/>
            </a:xfrm>
            <a:prstGeom prst="roundRect">
              <a:avLst>
                <a:gd name="adj" fmla="val 42298"/>
              </a:avLst>
            </a:prstGeom>
            <a:solidFill>
              <a:schemeClr val="accent3"/>
            </a:soli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4374739" y="2773665"/>
              <a:ext cx="394500" cy="274800"/>
            </a:xfrm>
            <a:prstGeom prst="wedgeRoundRectCallout">
              <a:avLst>
                <a:gd name="adj1" fmla="val -17374"/>
                <a:gd name="adj2" fmla="val 73101"/>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47"/>
            <p:cNvGrpSpPr/>
            <p:nvPr/>
          </p:nvGrpSpPr>
          <p:grpSpPr>
            <a:xfrm>
              <a:off x="5386483" y="2396195"/>
              <a:ext cx="801000" cy="801000"/>
              <a:chOff x="5372267" y="434783"/>
              <a:chExt cx="801000" cy="801000"/>
            </a:xfrm>
          </p:grpSpPr>
          <p:sp>
            <p:nvSpPr>
              <p:cNvPr id="740" name="Google Shape;740;p47"/>
              <p:cNvSpPr/>
              <p:nvPr/>
            </p:nvSpPr>
            <p:spPr>
              <a:xfrm>
                <a:off x="5372267" y="434783"/>
                <a:ext cx="801000" cy="801000"/>
              </a:xfrm>
              <a:prstGeom prst="blockArc">
                <a:avLst>
                  <a:gd name="adj1" fmla="val 10800000"/>
                  <a:gd name="adj2" fmla="val 0"/>
                  <a:gd name="adj3" fmla="val 25000"/>
                </a:avLst>
              </a:prstGeom>
              <a:solidFill>
                <a:schemeClr val="accent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rot="10800000" flipH="1">
                <a:off x="5372267" y="434783"/>
                <a:ext cx="801000" cy="801000"/>
              </a:xfrm>
              <a:prstGeom prst="blockArc">
                <a:avLst>
                  <a:gd name="adj1" fmla="val 10800000"/>
                  <a:gd name="adj2" fmla="val 0"/>
                  <a:gd name="adj3" fmla="val 25000"/>
                </a:avLst>
              </a:prstGeom>
              <a:solidFill>
                <a:schemeClr val="accent4"/>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47"/>
            <p:cNvGrpSpPr/>
            <p:nvPr/>
          </p:nvGrpSpPr>
          <p:grpSpPr>
            <a:xfrm>
              <a:off x="4785772" y="2647318"/>
              <a:ext cx="739744" cy="1028624"/>
              <a:chOff x="8161500" y="2897475"/>
              <a:chExt cx="1020900" cy="1419575"/>
            </a:xfrm>
          </p:grpSpPr>
          <p:sp>
            <p:nvSpPr>
              <p:cNvPr id="743" name="Google Shape;743;p47"/>
              <p:cNvSpPr/>
              <p:nvPr/>
            </p:nvSpPr>
            <p:spPr>
              <a:xfrm>
                <a:off x="8424000" y="2897475"/>
                <a:ext cx="758400" cy="758400"/>
              </a:xfrm>
              <a:prstGeom prst="ellipse">
                <a:avLst/>
              </a:prstGeom>
              <a:solidFill>
                <a:schemeClr val="dk1"/>
              </a:solidFill>
              <a:ln>
                <a:noFill/>
              </a:ln>
              <a:effectLst>
                <a:outerShdw blurRad="214313" dist="19050" dir="5400000" algn="bl" rotWithShape="0">
                  <a:schemeClr val="dk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7"/>
              <p:cNvSpPr/>
              <p:nvPr/>
            </p:nvSpPr>
            <p:spPr>
              <a:xfrm>
                <a:off x="8877600" y="3669350"/>
                <a:ext cx="138900" cy="138900"/>
              </a:xfrm>
              <a:prstGeom prst="ellipse">
                <a:avLst/>
              </a:prstGeom>
              <a:solidFill>
                <a:schemeClr val="dk1"/>
              </a:solidFill>
              <a:ln>
                <a:noFill/>
              </a:ln>
              <a:effectLst>
                <a:outerShdw blurRad="57150" dist="19050" dir="5400000" algn="bl" rotWithShape="0">
                  <a:schemeClr val="dk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47"/>
              <p:cNvGrpSpPr/>
              <p:nvPr/>
            </p:nvGrpSpPr>
            <p:grpSpPr>
              <a:xfrm>
                <a:off x="8662225" y="3048175"/>
                <a:ext cx="281950" cy="894600"/>
                <a:chOff x="9961275" y="3048175"/>
                <a:chExt cx="281950" cy="894600"/>
              </a:xfrm>
            </p:grpSpPr>
            <p:cxnSp>
              <p:nvCxnSpPr>
                <p:cNvPr id="746" name="Google Shape;746;p47"/>
                <p:cNvCxnSpPr/>
                <p:nvPr/>
              </p:nvCxnSpPr>
              <p:spPr>
                <a:xfrm>
                  <a:off x="10097400" y="3048175"/>
                  <a:ext cx="0" cy="8946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cxnSp>
              <p:nvCxnSpPr>
                <p:cNvPr id="747" name="Google Shape;747;p47"/>
                <p:cNvCxnSpPr/>
                <p:nvPr/>
              </p:nvCxnSpPr>
              <p:spPr>
                <a:xfrm>
                  <a:off x="9961275" y="3354450"/>
                  <a:ext cx="131400" cy="1314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cxnSp>
              <p:nvCxnSpPr>
                <p:cNvPr id="748" name="Google Shape;748;p47"/>
                <p:cNvCxnSpPr/>
                <p:nvPr/>
              </p:nvCxnSpPr>
              <p:spPr>
                <a:xfrm flipH="1">
                  <a:off x="10102175" y="3150275"/>
                  <a:ext cx="111900" cy="1119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cxnSp>
              <p:nvCxnSpPr>
                <p:cNvPr id="749" name="Google Shape;749;p47"/>
                <p:cNvCxnSpPr/>
                <p:nvPr/>
              </p:nvCxnSpPr>
              <p:spPr>
                <a:xfrm flipH="1">
                  <a:off x="10092625" y="3753100"/>
                  <a:ext cx="150600" cy="150600"/>
                </a:xfrm>
                <a:prstGeom prst="straightConnector1">
                  <a:avLst/>
                </a:prstGeom>
                <a:noFill/>
                <a:ln w="19050" cap="flat" cmpd="sng">
                  <a:solidFill>
                    <a:schemeClr val="accent1"/>
                  </a:solidFill>
                  <a:prstDash val="solid"/>
                  <a:round/>
                  <a:headEnd type="none" w="med" len="med"/>
                  <a:tailEnd type="none" w="med" len="med"/>
                </a:ln>
                <a:effectLst>
                  <a:outerShdw blurRad="57150" dist="19050" dir="5400000" algn="bl" rotWithShape="0">
                    <a:schemeClr val="dk1">
                      <a:alpha val="28000"/>
                    </a:schemeClr>
                  </a:outerShdw>
                </a:effectLst>
              </p:spPr>
            </p:cxnSp>
          </p:grpSp>
          <p:sp>
            <p:nvSpPr>
              <p:cNvPr id="750" name="Google Shape;750;p47"/>
              <p:cNvSpPr/>
              <p:nvPr/>
            </p:nvSpPr>
            <p:spPr>
              <a:xfrm>
                <a:off x="8586863" y="3937850"/>
                <a:ext cx="432675" cy="379200"/>
              </a:xfrm>
              <a:custGeom>
                <a:avLst/>
                <a:gdLst/>
                <a:ahLst/>
                <a:cxnLst/>
                <a:rect l="l" t="t" r="r" b="b"/>
                <a:pathLst>
                  <a:path w="17307" h="15168" extrusionOk="0">
                    <a:moveTo>
                      <a:pt x="0" y="0"/>
                    </a:moveTo>
                    <a:lnTo>
                      <a:pt x="17307" y="0"/>
                    </a:lnTo>
                    <a:lnTo>
                      <a:pt x="15362" y="15168"/>
                    </a:lnTo>
                    <a:lnTo>
                      <a:pt x="1556" y="15168"/>
                    </a:lnTo>
                    <a:close/>
                  </a:path>
                </a:pathLst>
              </a:custGeom>
              <a:gradFill>
                <a:gsLst>
                  <a:gs pos="0">
                    <a:schemeClr val="accent6"/>
                  </a:gs>
                  <a:gs pos="100000">
                    <a:schemeClr val="accent2"/>
                  </a:gs>
                </a:gsLst>
                <a:lin ang="0" scaled="0"/>
              </a:gradFill>
              <a:ln>
                <a:noFill/>
              </a:ln>
              <a:effectLst>
                <a:outerShdw blurRad="328613" dist="19050" dir="5400000" algn="bl" rotWithShape="0">
                  <a:schemeClr val="dk1">
                    <a:alpha val="24000"/>
                  </a:schemeClr>
                </a:outerShdw>
              </a:effectLst>
            </p:spPr>
          </p:sp>
          <p:grpSp>
            <p:nvGrpSpPr>
              <p:cNvPr id="751" name="Google Shape;751;p47"/>
              <p:cNvGrpSpPr/>
              <p:nvPr/>
            </p:nvGrpSpPr>
            <p:grpSpPr>
              <a:xfrm>
                <a:off x="8161500" y="3500302"/>
                <a:ext cx="525000" cy="298200"/>
                <a:chOff x="10048800" y="3500302"/>
                <a:chExt cx="525000" cy="298200"/>
              </a:xfrm>
            </p:grpSpPr>
            <p:sp>
              <p:nvSpPr>
                <p:cNvPr id="752" name="Google Shape;752;p47"/>
                <p:cNvSpPr/>
                <p:nvPr/>
              </p:nvSpPr>
              <p:spPr>
                <a:xfrm>
                  <a:off x="10048800" y="3500302"/>
                  <a:ext cx="525000" cy="298200"/>
                </a:xfrm>
                <a:prstGeom prst="wedgeRoundRectCallout">
                  <a:avLst>
                    <a:gd name="adj1" fmla="val 31681"/>
                    <a:gd name="adj2" fmla="val 70641"/>
                    <a:gd name="adj3"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a:off x="10111975" y="3601931"/>
                  <a:ext cx="78600" cy="7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a:off x="10271953" y="3601931"/>
                  <a:ext cx="78600" cy="7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7"/>
                <p:cNvSpPr/>
                <p:nvPr/>
              </p:nvSpPr>
              <p:spPr>
                <a:xfrm>
                  <a:off x="10431932" y="3601931"/>
                  <a:ext cx="78600" cy="786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6" name="Google Shape;756;p47"/>
            <p:cNvSpPr/>
            <p:nvPr/>
          </p:nvSpPr>
          <p:spPr>
            <a:xfrm>
              <a:off x="8032619" y="3271615"/>
              <a:ext cx="253800" cy="2538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7"/>
            <p:cNvSpPr/>
            <p:nvPr/>
          </p:nvSpPr>
          <p:spPr>
            <a:xfrm>
              <a:off x="5386471" y="2095984"/>
              <a:ext cx="197100" cy="1971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47"/>
            <p:cNvGrpSpPr/>
            <p:nvPr/>
          </p:nvGrpSpPr>
          <p:grpSpPr>
            <a:xfrm>
              <a:off x="4408235" y="1688223"/>
              <a:ext cx="3745392" cy="1987726"/>
              <a:chOff x="2442475" y="1834625"/>
              <a:chExt cx="3131075" cy="1661700"/>
            </a:xfrm>
          </p:grpSpPr>
          <p:sp>
            <p:nvSpPr>
              <p:cNvPr id="759" name="Google Shape;759;p47"/>
              <p:cNvSpPr/>
              <p:nvPr/>
            </p:nvSpPr>
            <p:spPr>
              <a:xfrm>
                <a:off x="2442475" y="1941350"/>
                <a:ext cx="2724775" cy="107300"/>
              </a:xfrm>
              <a:custGeom>
                <a:avLst/>
                <a:gdLst/>
                <a:ahLst/>
                <a:cxnLst/>
                <a:rect l="l" t="t" r="r" b="b"/>
                <a:pathLst>
                  <a:path w="108991" h="4292" extrusionOk="0">
                    <a:moveTo>
                      <a:pt x="2283" y="0"/>
                    </a:moveTo>
                    <a:cubicBezTo>
                      <a:pt x="1141" y="0"/>
                      <a:pt x="0" y="867"/>
                      <a:pt x="0" y="2009"/>
                    </a:cubicBezTo>
                    <a:cubicBezTo>
                      <a:pt x="0" y="3424"/>
                      <a:pt x="1141" y="4291"/>
                      <a:pt x="2283" y="4291"/>
                    </a:cubicBezTo>
                    <a:lnTo>
                      <a:pt x="106982" y="4291"/>
                    </a:lnTo>
                    <a:cubicBezTo>
                      <a:pt x="108124" y="4291"/>
                      <a:pt x="108991" y="3424"/>
                      <a:pt x="108991" y="2009"/>
                    </a:cubicBezTo>
                    <a:cubicBezTo>
                      <a:pt x="108991" y="867"/>
                      <a:pt x="108124" y="0"/>
                      <a:pt x="106982"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7"/>
              <p:cNvSpPr/>
              <p:nvPr/>
            </p:nvSpPr>
            <p:spPr>
              <a:xfrm>
                <a:off x="2442475" y="1834625"/>
                <a:ext cx="42825" cy="42825"/>
              </a:xfrm>
              <a:custGeom>
                <a:avLst/>
                <a:gdLst/>
                <a:ahLst/>
                <a:cxnLst/>
                <a:rect l="l" t="t" r="r" b="b"/>
                <a:pathLst>
                  <a:path w="1713" h="1713" extrusionOk="0">
                    <a:moveTo>
                      <a:pt x="845" y="1"/>
                    </a:moveTo>
                    <a:cubicBezTo>
                      <a:pt x="274" y="1"/>
                      <a:pt x="0" y="275"/>
                      <a:pt x="0" y="845"/>
                    </a:cubicBezTo>
                    <a:cubicBezTo>
                      <a:pt x="0" y="1416"/>
                      <a:pt x="274" y="1713"/>
                      <a:pt x="845" y="1713"/>
                    </a:cubicBezTo>
                    <a:cubicBezTo>
                      <a:pt x="1415" y="1713"/>
                      <a:pt x="1712" y="1416"/>
                      <a:pt x="1712" y="845"/>
                    </a:cubicBezTo>
                    <a:cubicBezTo>
                      <a:pt x="1712" y="275"/>
                      <a:pt x="1415" y="1"/>
                      <a:pt x="845" y="1"/>
                    </a:cubicBezTo>
                    <a:close/>
                  </a:path>
                </a:pathLst>
              </a:custGeom>
              <a:solidFill>
                <a:schemeClr val="accent3"/>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7"/>
              <p:cNvSpPr/>
              <p:nvPr/>
            </p:nvSpPr>
            <p:spPr>
              <a:xfrm>
                <a:off x="2534900" y="1834625"/>
                <a:ext cx="50250" cy="42825"/>
              </a:xfrm>
              <a:custGeom>
                <a:avLst/>
                <a:gdLst/>
                <a:ahLst/>
                <a:cxnLst/>
                <a:rect l="l" t="t" r="r" b="b"/>
                <a:pathLst>
                  <a:path w="2010" h="1713" extrusionOk="0">
                    <a:moveTo>
                      <a:pt x="868" y="1"/>
                    </a:moveTo>
                    <a:cubicBezTo>
                      <a:pt x="571" y="1"/>
                      <a:pt x="1" y="275"/>
                      <a:pt x="1" y="845"/>
                    </a:cubicBezTo>
                    <a:cubicBezTo>
                      <a:pt x="1" y="1416"/>
                      <a:pt x="571" y="1713"/>
                      <a:pt x="868" y="1713"/>
                    </a:cubicBezTo>
                    <a:cubicBezTo>
                      <a:pt x="1439" y="1713"/>
                      <a:pt x="2009" y="1416"/>
                      <a:pt x="2009" y="845"/>
                    </a:cubicBezTo>
                    <a:cubicBezTo>
                      <a:pt x="2009" y="275"/>
                      <a:pt x="1439" y="1"/>
                      <a:pt x="868" y="1"/>
                    </a:cubicBezTo>
                    <a:close/>
                  </a:path>
                </a:pathLst>
              </a:custGeom>
              <a:solidFill>
                <a:schemeClr val="accent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7"/>
              <p:cNvSpPr/>
              <p:nvPr/>
            </p:nvSpPr>
            <p:spPr>
              <a:xfrm>
                <a:off x="2627925" y="1834625"/>
                <a:ext cx="49675" cy="42825"/>
              </a:xfrm>
              <a:custGeom>
                <a:avLst/>
                <a:gdLst/>
                <a:ahLst/>
                <a:cxnLst/>
                <a:rect l="l" t="t" r="r" b="b"/>
                <a:pathLst>
                  <a:path w="1987" h="1713" extrusionOk="0">
                    <a:moveTo>
                      <a:pt x="1142" y="1"/>
                    </a:moveTo>
                    <a:cubicBezTo>
                      <a:pt x="571" y="1"/>
                      <a:pt x="0" y="275"/>
                      <a:pt x="0" y="845"/>
                    </a:cubicBezTo>
                    <a:cubicBezTo>
                      <a:pt x="0" y="1416"/>
                      <a:pt x="571" y="1713"/>
                      <a:pt x="1142" y="1713"/>
                    </a:cubicBezTo>
                    <a:cubicBezTo>
                      <a:pt x="1712" y="1713"/>
                      <a:pt x="1986" y="1416"/>
                      <a:pt x="1986" y="845"/>
                    </a:cubicBezTo>
                    <a:cubicBezTo>
                      <a:pt x="1986" y="275"/>
                      <a:pt x="1712" y="1"/>
                      <a:pt x="1142" y="1"/>
                    </a:cubicBezTo>
                    <a:close/>
                  </a:path>
                </a:pathLst>
              </a:custGeom>
              <a:solidFill>
                <a:schemeClr val="accent4"/>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p:nvPr/>
            </p:nvSpPr>
            <p:spPr>
              <a:xfrm>
                <a:off x="4646250" y="2191275"/>
                <a:ext cx="927300" cy="1305050"/>
              </a:xfrm>
              <a:custGeom>
                <a:avLst/>
                <a:gdLst/>
                <a:ahLst/>
                <a:cxnLst/>
                <a:rect l="l" t="t" r="r" b="b"/>
                <a:pathLst>
                  <a:path w="37092" h="52202" extrusionOk="0">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accent3"/>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7"/>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accent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7"/>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4"/>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7"/>
              <p:cNvSpPr/>
              <p:nvPr/>
            </p:nvSpPr>
            <p:spPr>
              <a:xfrm>
                <a:off x="4845975" y="2827891"/>
                <a:ext cx="535275" cy="535275"/>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dk1"/>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7"/>
              <p:cNvSpPr/>
              <p:nvPr/>
            </p:nvSpPr>
            <p:spPr>
              <a:xfrm>
                <a:off x="3598000" y="2191275"/>
                <a:ext cx="927300" cy="1305050"/>
              </a:xfrm>
              <a:custGeom>
                <a:avLst/>
                <a:gdLst/>
                <a:ahLst/>
                <a:cxnLst/>
                <a:rect l="l" t="t" r="r" b="b"/>
                <a:pathLst>
                  <a:path w="37092" h="52202" extrusionOk="0">
                    <a:moveTo>
                      <a:pt x="1142" y="1"/>
                    </a:moveTo>
                    <a:cubicBezTo>
                      <a:pt x="274" y="1"/>
                      <a:pt x="0" y="571"/>
                      <a:pt x="0" y="1142"/>
                    </a:cubicBezTo>
                    <a:lnTo>
                      <a:pt x="0" y="51061"/>
                    </a:lnTo>
                    <a:cubicBezTo>
                      <a:pt x="0" y="51631"/>
                      <a:pt x="274" y="52202"/>
                      <a:pt x="1142" y="52202"/>
                    </a:cubicBezTo>
                    <a:lnTo>
                      <a:pt x="35950" y="52202"/>
                    </a:lnTo>
                    <a:cubicBezTo>
                      <a:pt x="36521" y="52202"/>
                      <a:pt x="37092" y="51631"/>
                      <a:pt x="37092" y="51061"/>
                    </a:cubicBezTo>
                    <a:lnTo>
                      <a:pt x="37092" y="1142"/>
                    </a:lnTo>
                    <a:cubicBezTo>
                      <a:pt x="37092" y="571"/>
                      <a:pt x="36521" y="1"/>
                      <a:pt x="35950" y="1"/>
                    </a:cubicBezTo>
                    <a:close/>
                  </a:path>
                </a:pathLst>
              </a:custGeom>
              <a:solidFill>
                <a:schemeClr val="accent1"/>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7"/>
              <p:cNvSpPr/>
              <p:nvPr/>
            </p:nvSpPr>
            <p:spPr>
              <a:xfrm>
                <a:off x="3655050" y="2433800"/>
                <a:ext cx="813175" cy="1005475"/>
              </a:xfrm>
              <a:custGeom>
                <a:avLst/>
                <a:gdLst/>
                <a:ahLst/>
                <a:cxnLst/>
                <a:rect l="l" t="t" r="r" b="b"/>
                <a:pathLst>
                  <a:path w="32527" h="40219" extrusionOk="0">
                    <a:moveTo>
                      <a:pt x="1" y="0"/>
                    </a:moveTo>
                    <a:lnTo>
                      <a:pt x="1" y="40218"/>
                    </a:lnTo>
                    <a:lnTo>
                      <a:pt x="32527" y="40218"/>
                    </a:lnTo>
                    <a:lnTo>
                      <a:pt x="32527" y="0"/>
                    </a:lnTo>
                    <a:close/>
                  </a:path>
                </a:pathLst>
              </a:custGeom>
              <a:solidFill>
                <a:schemeClr val="dk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7"/>
              <p:cNvSpPr/>
              <p:nvPr/>
            </p:nvSpPr>
            <p:spPr>
              <a:xfrm>
                <a:off x="3647650" y="2297975"/>
                <a:ext cx="50225" cy="42825"/>
              </a:xfrm>
              <a:custGeom>
                <a:avLst/>
                <a:gdLst/>
                <a:ahLst/>
                <a:cxnLst/>
                <a:rect l="l" t="t" r="r" b="b"/>
                <a:pathLst>
                  <a:path w="2009" h="1713" extrusionOk="0">
                    <a:moveTo>
                      <a:pt x="868" y="1"/>
                    </a:moveTo>
                    <a:cubicBezTo>
                      <a:pt x="297" y="1"/>
                      <a:pt x="0" y="298"/>
                      <a:pt x="0" y="868"/>
                    </a:cubicBezTo>
                    <a:cubicBezTo>
                      <a:pt x="0" y="1439"/>
                      <a:pt x="297" y="1713"/>
                      <a:pt x="868" y="1713"/>
                    </a:cubicBezTo>
                    <a:cubicBezTo>
                      <a:pt x="1438" y="1713"/>
                      <a:pt x="2009" y="1439"/>
                      <a:pt x="2009" y="868"/>
                    </a:cubicBezTo>
                    <a:cubicBezTo>
                      <a:pt x="2009" y="298"/>
                      <a:pt x="1438" y="1"/>
                      <a:pt x="868" y="1"/>
                    </a:cubicBezTo>
                    <a:close/>
                  </a:path>
                </a:pathLst>
              </a:custGeom>
              <a:solidFill>
                <a:schemeClr val="accent3"/>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7"/>
              <p:cNvSpPr/>
              <p:nvPr/>
            </p:nvSpPr>
            <p:spPr>
              <a:xfrm>
                <a:off x="3740650" y="2297975"/>
                <a:ext cx="49675" cy="42825"/>
              </a:xfrm>
              <a:custGeom>
                <a:avLst/>
                <a:gdLst/>
                <a:ahLst/>
                <a:cxnLst/>
                <a:rect l="l" t="t" r="r" b="b"/>
                <a:pathLst>
                  <a:path w="1987" h="1713" extrusionOk="0">
                    <a:moveTo>
                      <a:pt x="1142" y="1"/>
                    </a:moveTo>
                    <a:cubicBezTo>
                      <a:pt x="571" y="1"/>
                      <a:pt x="1" y="298"/>
                      <a:pt x="1" y="868"/>
                    </a:cubicBezTo>
                    <a:cubicBezTo>
                      <a:pt x="1" y="1439"/>
                      <a:pt x="571"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7"/>
              <p:cNvSpPr/>
              <p:nvPr/>
            </p:nvSpPr>
            <p:spPr>
              <a:xfrm>
                <a:off x="3840525" y="2297975"/>
                <a:ext cx="42825" cy="42825"/>
              </a:xfrm>
              <a:custGeom>
                <a:avLst/>
                <a:gdLst/>
                <a:ahLst/>
                <a:cxnLst/>
                <a:rect l="l" t="t" r="r" b="b"/>
                <a:pathLst>
                  <a:path w="1713" h="1713" extrusionOk="0">
                    <a:moveTo>
                      <a:pt x="845" y="1"/>
                    </a:moveTo>
                    <a:cubicBezTo>
                      <a:pt x="274" y="1"/>
                      <a:pt x="0" y="298"/>
                      <a:pt x="0" y="868"/>
                    </a:cubicBezTo>
                    <a:cubicBezTo>
                      <a:pt x="0" y="1439"/>
                      <a:pt x="274" y="1713"/>
                      <a:pt x="845" y="1713"/>
                    </a:cubicBezTo>
                    <a:cubicBezTo>
                      <a:pt x="1415" y="1713"/>
                      <a:pt x="1712" y="1439"/>
                      <a:pt x="1712" y="868"/>
                    </a:cubicBezTo>
                    <a:cubicBezTo>
                      <a:pt x="1712" y="298"/>
                      <a:pt x="1415" y="1"/>
                      <a:pt x="845" y="1"/>
                    </a:cubicBezTo>
                    <a:close/>
                  </a:path>
                </a:pathLst>
              </a:custGeom>
              <a:solidFill>
                <a:schemeClr val="accent5"/>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a:off x="3790300" y="3061500"/>
                <a:ext cx="542125" cy="35400"/>
              </a:xfrm>
              <a:custGeom>
                <a:avLst/>
                <a:gdLst/>
                <a:ahLst/>
                <a:cxnLst/>
                <a:rect l="l" t="t" r="r" b="b"/>
                <a:pathLst>
                  <a:path w="21685" h="1416" extrusionOk="0">
                    <a:moveTo>
                      <a:pt x="571" y="0"/>
                    </a:moveTo>
                    <a:cubicBezTo>
                      <a:pt x="297" y="0"/>
                      <a:pt x="1" y="274"/>
                      <a:pt x="1" y="571"/>
                    </a:cubicBezTo>
                    <a:cubicBezTo>
                      <a:pt x="1" y="1141"/>
                      <a:pt x="297" y="1415"/>
                      <a:pt x="571" y="1415"/>
                    </a:cubicBezTo>
                    <a:lnTo>
                      <a:pt x="20840" y="1415"/>
                    </a:lnTo>
                    <a:cubicBezTo>
                      <a:pt x="21411" y="1415"/>
                      <a:pt x="21685" y="1141"/>
                      <a:pt x="21685" y="571"/>
                    </a:cubicBezTo>
                    <a:cubicBezTo>
                      <a:pt x="21685" y="274"/>
                      <a:pt x="21411" y="0"/>
                      <a:pt x="20840"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790300" y="3175625"/>
                <a:ext cx="542125" cy="35400"/>
              </a:xfrm>
              <a:custGeom>
                <a:avLst/>
                <a:gdLst/>
                <a:ahLst/>
                <a:cxnLst/>
                <a:rect l="l" t="t" r="r" b="b"/>
                <a:pathLst>
                  <a:path w="21685" h="1416" extrusionOk="0">
                    <a:moveTo>
                      <a:pt x="571" y="0"/>
                    </a:moveTo>
                    <a:cubicBezTo>
                      <a:pt x="297" y="0"/>
                      <a:pt x="1" y="274"/>
                      <a:pt x="1" y="571"/>
                    </a:cubicBezTo>
                    <a:cubicBezTo>
                      <a:pt x="1" y="1141"/>
                      <a:pt x="297" y="1415"/>
                      <a:pt x="571" y="1415"/>
                    </a:cubicBezTo>
                    <a:lnTo>
                      <a:pt x="20840" y="1415"/>
                    </a:lnTo>
                    <a:cubicBezTo>
                      <a:pt x="21411" y="1415"/>
                      <a:pt x="21685" y="1141"/>
                      <a:pt x="21685" y="571"/>
                    </a:cubicBezTo>
                    <a:cubicBezTo>
                      <a:pt x="21685" y="274"/>
                      <a:pt x="21411" y="0"/>
                      <a:pt x="20840"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7"/>
              <p:cNvSpPr/>
              <p:nvPr/>
            </p:nvSpPr>
            <p:spPr>
              <a:xfrm>
                <a:off x="3932950" y="3282325"/>
                <a:ext cx="256825" cy="42825"/>
              </a:xfrm>
              <a:custGeom>
                <a:avLst/>
                <a:gdLst/>
                <a:ahLst/>
                <a:cxnLst/>
                <a:rect l="l" t="t" r="r" b="b"/>
                <a:pathLst>
                  <a:path w="10273" h="1713" extrusionOk="0">
                    <a:moveTo>
                      <a:pt x="571" y="0"/>
                    </a:moveTo>
                    <a:cubicBezTo>
                      <a:pt x="298" y="0"/>
                      <a:pt x="1" y="571"/>
                      <a:pt x="1" y="868"/>
                    </a:cubicBezTo>
                    <a:cubicBezTo>
                      <a:pt x="1" y="1142"/>
                      <a:pt x="298" y="1712"/>
                      <a:pt x="571" y="1712"/>
                    </a:cubicBezTo>
                    <a:lnTo>
                      <a:pt x="9428" y="1712"/>
                    </a:lnTo>
                    <a:cubicBezTo>
                      <a:pt x="9998" y="1712"/>
                      <a:pt x="10272" y="1142"/>
                      <a:pt x="10272" y="868"/>
                    </a:cubicBezTo>
                    <a:cubicBezTo>
                      <a:pt x="10272" y="571"/>
                      <a:pt x="9998" y="0"/>
                      <a:pt x="9428" y="0"/>
                    </a:cubicBezTo>
                    <a:close/>
                  </a:path>
                </a:pathLst>
              </a:custGeom>
              <a:solidFill>
                <a:schemeClr val="accent6"/>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7"/>
              <p:cNvSpPr/>
              <p:nvPr/>
            </p:nvSpPr>
            <p:spPr>
              <a:xfrm>
                <a:off x="3911850" y="2533650"/>
                <a:ext cx="306450" cy="306450"/>
              </a:xfrm>
              <a:custGeom>
                <a:avLst/>
                <a:gdLst/>
                <a:ahLst/>
                <a:cxnLst/>
                <a:rect l="l" t="t" r="r" b="b"/>
                <a:pathLst>
                  <a:path w="12258" h="12258" extrusionOk="0">
                    <a:moveTo>
                      <a:pt x="5981" y="1"/>
                    </a:moveTo>
                    <a:cubicBezTo>
                      <a:pt x="2557" y="1"/>
                      <a:pt x="0" y="2557"/>
                      <a:pt x="0" y="5981"/>
                    </a:cubicBezTo>
                    <a:cubicBezTo>
                      <a:pt x="0" y="9405"/>
                      <a:pt x="2557" y="12258"/>
                      <a:pt x="5981" y="12258"/>
                    </a:cubicBezTo>
                    <a:cubicBezTo>
                      <a:pt x="9404" y="12258"/>
                      <a:pt x="12258" y="9405"/>
                      <a:pt x="12258" y="5981"/>
                    </a:cubicBezTo>
                    <a:cubicBezTo>
                      <a:pt x="12258" y="2557"/>
                      <a:pt x="9404" y="1"/>
                      <a:pt x="5981" y="1"/>
                    </a:cubicBezTo>
                    <a:close/>
                  </a:path>
                </a:pathLst>
              </a:custGeom>
              <a:solidFill>
                <a:schemeClr val="accent4"/>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7"/>
              <p:cNvSpPr/>
              <p:nvPr/>
            </p:nvSpPr>
            <p:spPr>
              <a:xfrm>
                <a:off x="4004300" y="2576450"/>
                <a:ext cx="114150" cy="106725"/>
              </a:xfrm>
              <a:custGeom>
                <a:avLst/>
                <a:gdLst/>
                <a:ahLst/>
                <a:cxnLst/>
                <a:rect l="l" t="t" r="r" b="b"/>
                <a:pathLst>
                  <a:path w="4566" h="4269" extrusionOk="0">
                    <a:moveTo>
                      <a:pt x="2283" y="1"/>
                    </a:moveTo>
                    <a:cubicBezTo>
                      <a:pt x="1141" y="1"/>
                      <a:pt x="0" y="845"/>
                      <a:pt x="0" y="2283"/>
                    </a:cubicBezTo>
                    <a:cubicBezTo>
                      <a:pt x="0" y="3424"/>
                      <a:pt x="1141" y="4269"/>
                      <a:pt x="2283" y="4269"/>
                    </a:cubicBezTo>
                    <a:cubicBezTo>
                      <a:pt x="3424" y="4269"/>
                      <a:pt x="4565" y="3424"/>
                      <a:pt x="4565" y="2283"/>
                    </a:cubicBezTo>
                    <a:cubicBezTo>
                      <a:pt x="4565" y="845"/>
                      <a:pt x="3424" y="1"/>
                      <a:pt x="2283" y="1"/>
                    </a:cubicBezTo>
                    <a:close/>
                  </a:path>
                </a:pathLst>
              </a:custGeom>
              <a:solidFill>
                <a:srgbClr val="FFFFFF"/>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7"/>
              <p:cNvSpPr/>
              <p:nvPr/>
            </p:nvSpPr>
            <p:spPr>
              <a:xfrm>
                <a:off x="3954650" y="2711700"/>
                <a:ext cx="214000" cy="121550"/>
              </a:xfrm>
              <a:custGeom>
                <a:avLst/>
                <a:gdLst/>
                <a:ahLst/>
                <a:cxnLst/>
                <a:rect l="l" t="t" r="r" b="b"/>
                <a:pathLst>
                  <a:path w="8560" h="4862" extrusionOk="0">
                    <a:moveTo>
                      <a:pt x="4269" y="0"/>
                    </a:moveTo>
                    <a:cubicBezTo>
                      <a:pt x="2283" y="0"/>
                      <a:pt x="571" y="1141"/>
                      <a:pt x="0" y="2853"/>
                    </a:cubicBezTo>
                    <a:cubicBezTo>
                      <a:pt x="1141" y="3995"/>
                      <a:pt x="2557" y="4862"/>
                      <a:pt x="4269" y="4862"/>
                    </a:cubicBezTo>
                    <a:cubicBezTo>
                      <a:pt x="5980" y="4862"/>
                      <a:pt x="7418" y="3995"/>
                      <a:pt x="8560" y="2853"/>
                    </a:cubicBezTo>
                    <a:cubicBezTo>
                      <a:pt x="7989" y="1141"/>
                      <a:pt x="6277" y="0"/>
                      <a:pt x="4269" y="0"/>
                    </a:cubicBezTo>
                    <a:close/>
                  </a:path>
                </a:pathLst>
              </a:custGeom>
              <a:solidFill>
                <a:srgbClr val="FFFFFF"/>
              </a:solidFill>
              <a:ln>
                <a:noFill/>
              </a:ln>
              <a:effectLst>
                <a:outerShdw blurRad="57150" dist="19050" dir="5400000" algn="bl" rotWithShape="0">
                  <a:schemeClr val="dk1">
                    <a:alpha val="18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7"/>
            <p:cNvGrpSpPr/>
            <p:nvPr/>
          </p:nvGrpSpPr>
          <p:grpSpPr>
            <a:xfrm>
              <a:off x="7199564" y="2548592"/>
              <a:ext cx="836053" cy="232500"/>
              <a:chOff x="7110769" y="2167592"/>
              <a:chExt cx="836053" cy="232500"/>
            </a:xfrm>
          </p:grpSpPr>
          <p:sp>
            <p:nvSpPr>
              <p:cNvPr id="780" name="Google Shape;780;p47"/>
              <p:cNvSpPr/>
              <p:nvPr/>
            </p:nvSpPr>
            <p:spPr>
              <a:xfrm>
                <a:off x="7110769" y="2167592"/>
                <a:ext cx="338100" cy="232500"/>
              </a:xfrm>
              <a:prstGeom prst="roundRect">
                <a:avLst>
                  <a:gd name="adj" fmla="val 16667"/>
                </a:avLst>
              </a:prstGeom>
              <a:solidFill>
                <a:schemeClr val="lt1"/>
              </a:solidFill>
              <a:ln>
                <a:noFill/>
              </a:ln>
              <a:effectLst>
                <a:outerShdw blurRad="57150" dist="19050" dir="5400000" algn="bl" rotWithShape="0">
                  <a:schemeClr val="dk1">
                    <a:alpha val="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7"/>
              <p:cNvSpPr/>
              <p:nvPr/>
            </p:nvSpPr>
            <p:spPr>
              <a:xfrm>
                <a:off x="7552322" y="2167610"/>
                <a:ext cx="394500" cy="35100"/>
              </a:xfrm>
              <a:prstGeom prst="roundRect">
                <a:avLst>
                  <a:gd name="adj" fmla="val 50000"/>
                </a:avLst>
              </a:prstGeom>
              <a:solidFill>
                <a:schemeClr val="lt1"/>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7"/>
              <p:cNvSpPr/>
              <p:nvPr/>
            </p:nvSpPr>
            <p:spPr>
              <a:xfrm>
                <a:off x="7552322" y="2259290"/>
                <a:ext cx="274800" cy="35100"/>
              </a:xfrm>
              <a:prstGeom prst="roundRect">
                <a:avLst>
                  <a:gd name="adj" fmla="val 50000"/>
                </a:avLst>
              </a:prstGeom>
              <a:solidFill>
                <a:schemeClr val="lt1"/>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7"/>
              <p:cNvSpPr/>
              <p:nvPr/>
            </p:nvSpPr>
            <p:spPr>
              <a:xfrm>
                <a:off x="7552322" y="2350970"/>
                <a:ext cx="159600" cy="35100"/>
              </a:xfrm>
              <a:prstGeom prst="roundRect">
                <a:avLst>
                  <a:gd name="adj" fmla="val 50000"/>
                </a:avLst>
              </a:prstGeom>
              <a:solidFill>
                <a:schemeClr val="lt1"/>
              </a:solidFill>
              <a:ln>
                <a:noFill/>
              </a:ln>
              <a:effectLst>
                <a:outerShdw blurRad="57150" dist="190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grpSp>
        <p:nvGrpSpPr>
          <p:cNvPr id="10" name="Google Shape;2465;p100">
            <a:extLst>
              <a:ext uri="{FF2B5EF4-FFF2-40B4-BE49-F238E27FC236}">
                <a16:creationId xmlns:a16="http://schemas.microsoft.com/office/drawing/2014/main" id="{95045D2A-C0D8-6F17-DC9D-C1FD4941C9F1}"/>
              </a:ext>
            </a:extLst>
          </p:cNvPr>
          <p:cNvGrpSpPr/>
          <p:nvPr/>
        </p:nvGrpSpPr>
        <p:grpSpPr>
          <a:xfrm>
            <a:off x="4676874" y="1329001"/>
            <a:ext cx="3628999" cy="2848200"/>
            <a:chOff x="4331274" y="1329001"/>
            <a:chExt cx="3628999" cy="2848200"/>
          </a:xfrm>
        </p:grpSpPr>
        <p:grpSp>
          <p:nvGrpSpPr>
            <p:cNvPr id="11" name="Google Shape;2466;p100">
              <a:extLst>
                <a:ext uri="{FF2B5EF4-FFF2-40B4-BE49-F238E27FC236}">
                  <a16:creationId xmlns:a16="http://schemas.microsoft.com/office/drawing/2014/main" id="{1314B7D2-1916-8E55-80F5-E18C15D0DA4C}"/>
                </a:ext>
              </a:extLst>
            </p:cNvPr>
            <p:cNvGrpSpPr/>
            <p:nvPr/>
          </p:nvGrpSpPr>
          <p:grpSpPr>
            <a:xfrm rot="5400000" flipH="1">
              <a:off x="5234996" y="2541645"/>
              <a:ext cx="801000" cy="801000"/>
              <a:chOff x="5372267" y="434783"/>
              <a:chExt cx="801000" cy="801000"/>
            </a:xfrm>
          </p:grpSpPr>
          <p:sp>
            <p:nvSpPr>
              <p:cNvPr id="51" name="Google Shape;2467;p100">
                <a:extLst>
                  <a:ext uri="{FF2B5EF4-FFF2-40B4-BE49-F238E27FC236}">
                    <a16:creationId xmlns:a16="http://schemas.microsoft.com/office/drawing/2014/main" id="{7577A2E2-5E39-DE5D-EE64-C2DD78E65859}"/>
                  </a:ext>
                </a:extLst>
              </p:cNvPr>
              <p:cNvSpPr/>
              <p:nvPr/>
            </p:nvSpPr>
            <p:spPr>
              <a:xfrm>
                <a:off x="5372267" y="434783"/>
                <a:ext cx="801000" cy="801000"/>
              </a:xfrm>
              <a:prstGeom prst="blockArc">
                <a:avLst>
                  <a:gd name="adj1" fmla="val 10800000"/>
                  <a:gd name="adj2" fmla="val 0"/>
                  <a:gd name="adj3" fmla="val 25000"/>
                </a:avLst>
              </a:prstGeom>
              <a:solidFill>
                <a:schemeClr val="dk1"/>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68;p100">
                <a:extLst>
                  <a:ext uri="{FF2B5EF4-FFF2-40B4-BE49-F238E27FC236}">
                    <a16:creationId xmlns:a16="http://schemas.microsoft.com/office/drawing/2014/main" id="{75FCCA57-FD11-4E7C-17E6-5A7EDE46B6FF}"/>
                  </a:ext>
                </a:extLst>
              </p:cNvPr>
              <p:cNvSpPr/>
              <p:nvPr/>
            </p:nvSpPr>
            <p:spPr>
              <a:xfrm rot="10800000" flipH="1">
                <a:off x="5372267" y="434783"/>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469;p100">
              <a:extLst>
                <a:ext uri="{FF2B5EF4-FFF2-40B4-BE49-F238E27FC236}">
                  <a16:creationId xmlns:a16="http://schemas.microsoft.com/office/drawing/2014/main" id="{B59DCECD-9A07-4AF2-C465-2475B1C8C407}"/>
                </a:ext>
              </a:extLst>
            </p:cNvPr>
            <p:cNvSpPr/>
            <p:nvPr/>
          </p:nvSpPr>
          <p:spPr>
            <a:xfrm rot="-430288" flipH="1">
              <a:off x="5768217" y="2126655"/>
              <a:ext cx="542144" cy="1716950"/>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2470;p100">
              <a:extLst>
                <a:ext uri="{FF2B5EF4-FFF2-40B4-BE49-F238E27FC236}">
                  <a16:creationId xmlns:a16="http://schemas.microsoft.com/office/drawing/2014/main" id="{E04570FF-498A-51D5-C465-A9E94A626EC7}"/>
                </a:ext>
              </a:extLst>
            </p:cNvPr>
            <p:cNvGrpSpPr/>
            <p:nvPr/>
          </p:nvGrpSpPr>
          <p:grpSpPr>
            <a:xfrm flipH="1">
              <a:off x="5061739" y="1452317"/>
              <a:ext cx="627083" cy="436814"/>
              <a:chOff x="5779976" y="1418876"/>
              <a:chExt cx="421200" cy="293400"/>
            </a:xfrm>
          </p:grpSpPr>
          <p:sp>
            <p:nvSpPr>
              <p:cNvPr id="49" name="Google Shape;2471;p100">
                <a:extLst>
                  <a:ext uri="{FF2B5EF4-FFF2-40B4-BE49-F238E27FC236}">
                    <a16:creationId xmlns:a16="http://schemas.microsoft.com/office/drawing/2014/main" id="{EBB86EAD-3B1E-76FF-25FD-F36F7270202E}"/>
                  </a:ext>
                </a:extLst>
              </p:cNvPr>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2;p100">
                <a:extLst>
                  <a:ext uri="{FF2B5EF4-FFF2-40B4-BE49-F238E27FC236}">
                    <a16:creationId xmlns:a16="http://schemas.microsoft.com/office/drawing/2014/main" id="{324D6425-6699-C0EC-4D98-E18CD46E81F1}"/>
                  </a:ext>
                </a:extLst>
              </p:cNvPr>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Google Shape;2473;p100">
              <a:extLst>
                <a:ext uri="{FF2B5EF4-FFF2-40B4-BE49-F238E27FC236}">
                  <a16:creationId xmlns:a16="http://schemas.microsoft.com/office/drawing/2014/main" id="{F4FE46A1-D9F8-80C2-59E9-474F3FB1BC25}"/>
                </a:ext>
              </a:extLst>
            </p:cNvPr>
            <p:cNvSpPr/>
            <p:nvPr/>
          </p:nvSpPr>
          <p:spPr>
            <a:xfrm>
              <a:off x="6282673" y="1329001"/>
              <a:ext cx="1677600" cy="2848200"/>
            </a:xfrm>
            <a:prstGeom prst="roundRect">
              <a:avLst>
                <a:gd name="adj" fmla="val 10049"/>
              </a:avLst>
            </a:prstGeom>
            <a:solidFill>
              <a:schemeClr val="accent6"/>
            </a:solidFill>
            <a:ln>
              <a:noFill/>
            </a:ln>
            <a:effectLst>
              <a:outerShdw blurRad="57150" dist="19050" dir="5400000" algn="bl" rotWithShape="0">
                <a:schemeClr val="dk1">
                  <a:alpha val="26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74;p100">
              <a:extLst>
                <a:ext uri="{FF2B5EF4-FFF2-40B4-BE49-F238E27FC236}">
                  <a16:creationId xmlns:a16="http://schemas.microsoft.com/office/drawing/2014/main" id="{BD169550-9A12-2A8D-4CC5-E50E45C0217A}"/>
                </a:ext>
              </a:extLst>
            </p:cNvPr>
            <p:cNvSpPr/>
            <p:nvPr/>
          </p:nvSpPr>
          <p:spPr>
            <a:xfrm>
              <a:off x="6331650" y="1860175"/>
              <a:ext cx="1577700" cy="2260500"/>
            </a:xfrm>
            <a:prstGeom prst="roundRect">
              <a:avLst>
                <a:gd name="adj" fmla="val 3424"/>
              </a:avLst>
            </a:prstGeom>
            <a:solidFill>
              <a:schemeClr val="lt1"/>
            </a:solidFill>
            <a:ln>
              <a:noFill/>
            </a:ln>
            <a:effectLst>
              <a:outerShdw blurRad="57150" dist="19050" dir="5400000" algn="bl" rotWithShape="0">
                <a:schemeClr val="dk1">
                  <a:alpha val="26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75;p100">
              <a:extLst>
                <a:ext uri="{FF2B5EF4-FFF2-40B4-BE49-F238E27FC236}">
                  <a16:creationId xmlns:a16="http://schemas.microsoft.com/office/drawing/2014/main" id="{44C7F9B3-3804-F68B-8A6B-8325A3933239}"/>
                </a:ext>
              </a:extLst>
            </p:cNvPr>
            <p:cNvSpPr/>
            <p:nvPr/>
          </p:nvSpPr>
          <p:spPr>
            <a:xfrm>
              <a:off x="6474026" y="1445487"/>
              <a:ext cx="71135" cy="71135"/>
            </a:xfrm>
            <a:custGeom>
              <a:avLst/>
              <a:gdLst/>
              <a:ahLst/>
              <a:cxnLst/>
              <a:rect l="l" t="t" r="r" b="b"/>
              <a:pathLst>
                <a:path w="3655" h="3655" extrusionOk="0">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76;p100">
              <a:extLst>
                <a:ext uri="{FF2B5EF4-FFF2-40B4-BE49-F238E27FC236}">
                  <a16:creationId xmlns:a16="http://schemas.microsoft.com/office/drawing/2014/main" id="{FE87C357-44F4-AE46-6F7E-1B4677C2F329}"/>
                </a:ext>
              </a:extLst>
            </p:cNvPr>
            <p:cNvSpPr/>
            <p:nvPr/>
          </p:nvSpPr>
          <p:spPr>
            <a:xfrm>
              <a:off x="6615915" y="1445487"/>
              <a:ext cx="71174" cy="71135"/>
            </a:xfrm>
            <a:custGeom>
              <a:avLst/>
              <a:gdLst/>
              <a:ahLst/>
              <a:cxnLst/>
              <a:rect l="l" t="t" r="r" b="b"/>
              <a:pathLst>
                <a:path w="3657" h="3655" extrusionOk="0">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7;p100">
              <a:extLst>
                <a:ext uri="{FF2B5EF4-FFF2-40B4-BE49-F238E27FC236}">
                  <a16:creationId xmlns:a16="http://schemas.microsoft.com/office/drawing/2014/main" id="{BEB0D568-FF8A-67AB-2A29-13284F18829E}"/>
                </a:ext>
              </a:extLst>
            </p:cNvPr>
            <p:cNvSpPr/>
            <p:nvPr/>
          </p:nvSpPr>
          <p:spPr>
            <a:xfrm>
              <a:off x="6757823" y="1445487"/>
              <a:ext cx="71155" cy="71135"/>
            </a:xfrm>
            <a:custGeom>
              <a:avLst/>
              <a:gdLst/>
              <a:ahLst/>
              <a:cxnLst/>
              <a:rect l="l" t="t" r="r" b="b"/>
              <a:pathLst>
                <a:path w="3656" h="3655" extrusionOk="0">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78;p100">
              <a:extLst>
                <a:ext uri="{FF2B5EF4-FFF2-40B4-BE49-F238E27FC236}">
                  <a16:creationId xmlns:a16="http://schemas.microsoft.com/office/drawing/2014/main" id="{A4660746-EEC9-6218-67BC-630549E0A981}"/>
                </a:ext>
              </a:extLst>
            </p:cNvPr>
            <p:cNvSpPr/>
            <p:nvPr/>
          </p:nvSpPr>
          <p:spPr>
            <a:xfrm>
              <a:off x="6432549" y="1666144"/>
              <a:ext cx="721670" cy="44511"/>
            </a:xfrm>
            <a:custGeom>
              <a:avLst/>
              <a:gdLst/>
              <a:ahLst/>
              <a:cxnLst/>
              <a:rect l="l" t="t" r="r" b="b"/>
              <a:pathLst>
                <a:path w="37080" h="2287" extrusionOk="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79;p100">
              <a:extLst>
                <a:ext uri="{FF2B5EF4-FFF2-40B4-BE49-F238E27FC236}">
                  <a16:creationId xmlns:a16="http://schemas.microsoft.com/office/drawing/2014/main" id="{06CAE787-3CF3-5CC9-1B88-3DF86972BC1C}"/>
                </a:ext>
              </a:extLst>
            </p:cNvPr>
            <p:cNvSpPr/>
            <p:nvPr/>
          </p:nvSpPr>
          <p:spPr>
            <a:xfrm>
              <a:off x="6068484" y="2157656"/>
              <a:ext cx="1677629" cy="1677220"/>
            </a:xfrm>
            <a:custGeom>
              <a:avLst/>
              <a:gdLst/>
              <a:ahLst/>
              <a:cxnLst/>
              <a:rect l="l" t="t" r="r" b="b"/>
              <a:pathLst>
                <a:path w="86198" h="86177" extrusionOk="0">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80;p100">
              <a:extLst>
                <a:ext uri="{FF2B5EF4-FFF2-40B4-BE49-F238E27FC236}">
                  <a16:creationId xmlns:a16="http://schemas.microsoft.com/office/drawing/2014/main" id="{203213E3-D49B-CADF-CFA3-90E5AD7D1908}"/>
                </a:ext>
              </a:extLst>
            </p:cNvPr>
            <p:cNvSpPr/>
            <p:nvPr/>
          </p:nvSpPr>
          <p:spPr>
            <a:xfrm>
              <a:off x="6098536" y="3037212"/>
              <a:ext cx="1617509" cy="768049"/>
            </a:xfrm>
            <a:custGeom>
              <a:avLst/>
              <a:gdLst/>
              <a:ahLst/>
              <a:cxnLst/>
              <a:rect l="l" t="t" r="r" b="b"/>
              <a:pathLst>
                <a:path w="83109" h="39463" extrusionOk="0">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81;p100">
              <a:extLst>
                <a:ext uri="{FF2B5EF4-FFF2-40B4-BE49-F238E27FC236}">
                  <a16:creationId xmlns:a16="http://schemas.microsoft.com/office/drawing/2014/main" id="{B4EEA36F-75E1-AB1A-FFA2-5AD24A82FE1D}"/>
                </a:ext>
              </a:extLst>
            </p:cNvPr>
            <p:cNvSpPr/>
            <p:nvPr/>
          </p:nvSpPr>
          <p:spPr>
            <a:xfrm>
              <a:off x="6098536" y="2187318"/>
              <a:ext cx="1616750" cy="849869"/>
            </a:xfrm>
            <a:custGeom>
              <a:avLst/>
              <a:gdLst/>
              <a:ahLst/>
              <a:cxnLst/>
              <a:rect l="l" t="t" r="r" b="b"/>
              <a:pathLst>
                <a:path w="83070" h="43667" extrusionOk="0">
                  <a:moveTo>
                    <a:pt x="83070" y="1"/>
                  </a:moveTo>
                  <a:lnTo>
                    <a:pt x="0" y="40"/>
                  </a:lnTo>
                  <a:lnTo>
                    <a:pt x="39" y="43666"/>
                  </a:lnTo>
                  <a:lnTo>
                    <a:pt x="83070" y="43666"/>
                  </a:lnTo>
                  <a:lnTo>
                    <a:pt x="83070" y="1"/>
                  </a:ln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2;p100">
              <a:extLst>
                <a:ext uri="{FF2B5EF4-FFF2-40B4-BE49-F238E27FC236}">
                  <a16:creationId xmlns:a16="http://schemas.microsoft.com/office/drawing/2014/main" id="{4BD27B47-F8BD-31ED-31FF-5620CE564ABA}"/>
                </a:ext>
              </a:extLst>
            </p:cNvPr>
            <p:cNvSpPr/>
            <p:nvPr/>
          </p:nvSpPr>
          <p:spPr>
            <a:xfrm>
              <a:off x="6818296" y="2384386"/>
              <a:ext cx="323000" cy="448903"/>
            </a:xfrm>
            <a:custGeom>
              <a:avLst/>
              <a:gdLst/>
              <a:ahLst/>
              <a:cxnLst/>
              <a:rect l="l" t="t" r="r" b="b"/>
              <a:pathLst>
                <a:path w="16596" h="23065" extrusionOk="0">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83;p100">
              <a:extLst>
                <a:ext uri="{FF2B5EF4-FFF2-40B4-BE49-F238E27FC236}">
                  <a16:creationId xmlns:a16="http://schemas.microsoft.com/office/drawing/2014/main" id="{CAEAB04C-B9CA-FB1E-07F1-DF2FC502277D}"/>
                </a:ext>
              </a:extLst>
            </p:cNvPr>
            <p:cNvSpPr/>
            <p:nvPr/>
          </p:nvSpPr>
          <p:spPr>
            <a:xfrm>
              <a:off x="6673371" y="2579936"/>
              <a:ext cx="122516" cy="289874"/>
            </a:xfrm>
            <a:custGeom>
              <a:avLst/>
              <a:gdLst/>
              <a:ahLst/>
              <a:cxnLst/>
              <a:rect l="l" t="t" r="r" b="b"/>
              <a:pathLst>
                <a:path w="6295" h="14894" extrusionOk="0">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4;p100">
              <a:extLst>
                <a:ext uri="{FF2B5EF4-FFF2-40B4-BE49-F238E27FC236}">
                  <a16:creationId xmlns:a16="http://schemas.microsoft.com/office/drawing/2014/main" id="{03F3CBE9-2B28-8C05-AD2D-835EAD07E688}"/>
                </a:ext>
              </a:extLst>
            </p:cNvPr>
            <p:cNvSpPr/>
            <p:nvPr/>
          </p:nvSpPr>
          <p:spPr>
            <a:xfrm>
              <a:off x="6432938" y="3180249"/>
              <a:ext cx="101575" cy="101575"/>
            </a:xfrm>
            <a:custGeom>
              <a:avLst/>
              <a:gdLst/>
              <a:ahLst/>
              <a:cxnLst/>
              <a:rect l="l" t="t" r="r" b="b"/>
              <a:pathLst>
                <a:path w="5219" h="5219" extrusionOk="0">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5;p100">
              <a:extLst>
                <a:ext uri="{FF2B5EF4-FFF2-40B4-BE49-F238E27FC236}">
                  <a16:creationId xmlns:a16="http://schemas.microsoft.com/office/drawing/2014/main" id="{D6DD0780-427F-15A1-CBC6-25E1B2749F7C}"/>
                </a:ext>
              </a:extLst>
            </p:cNvPr>
            <p:cNvSpPr/>
            <p:nvPr/>
          </p:nvSpPr>
          <p:spPr>
            <a:xfrm>
              <a:off x="6432938" y="3370466"/>
              <a:ext cx="101575" cy="101575"/>
            </a:xfrm>
            <a:custGeom>
              <a:avLst/>
              <a:gdLst/>
              <a:ahLst/>
              <a:cxnLst/>
              <a:rect l="l" t="t" r="r" b="b"/>
              <a:pathLst>
                <a:path w="5219" h="5219" extrusionOk="0">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486;p100">
              <a:extLst>
                <a:ext uri="{FF2B5EF4-FFF2-40B4-BE49-F238E27FC236}">
                  <a16:creationId xmlns:a16="http://schemas.microsoft.com/office/drawing/2014/main" id="{4F0F0DBD-88B3-3917-8F8F-E59C19B41401}"/>
                </a:ext>
              </a:extLst>
            </p:cNvPr>
            <p:cNvGrpSpPr/>
            <p:nvPr/>
          </p:nvGrpSpPr>
          <p:grpSpPr>
            <a:xfrm>
              <a:off x="6647232" y="3130557"/>
              <a:ext cx="948437" cy="402155"/>
              <a:chOff x="5806369" y="3534407"/>
              <a:chExt cx="948437" cy="402155"/>
            </a:xfrm>
          </p:grpSpPr>
          <p:sp>
            <p:nvSpPr>
              <p:cNvPr id="40" name="Google Shape;2487;p100">
                <a:extLst>
                  <a:ext uri="{FF2B5EF4-FFF2-40B4-BE49-F238E27FC236}">
                    <a16:creationId xmlns:a16="http://schemas.microsoft.com/office/drawing/2014/main" id="{DA01E107-14A3-BCFE-0A9B-D43108ED3743}"/>
                  </a:ext>
                </a:extLst>
              </p:cNvPr>
              <p:cNvSpPr/>
              <p:nvPr/>
            </p:nvSpPr>
            <p:spPr>
              <a:xfrm>
                <a:off x="6432938" y="3560663"/>
                <a:ext cx="101580" cy="101580"/>
              </a:xfrm>
              <a:custGeom>
                <a:avLst/>
                <a:gdLst/>
                <a:ahLst/>
                <a:cxnLst/>
                <a:rect l="l" t="t" r="r" b="b"/>
                <a:pathLst>
                  <a:path w="5219" h="5219" extrusionOk="0">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88;p100">
                <a:extLst>
                  <a:ext uri="{FF2B5EF4-FFF2-40B4-BE49-F238E27FC236}">
                    <a16:creationId xmlns:a16="http://schemas.microsoft.com/office/drawing/2014/main" id="{5FBDEBEF-DB9B-76EA-DE39-20CD60BAA72F}"/>
                  </a:ext>
                </a:extLst>
              </p:cNvPr>
              <p:cNvSpPr/>
              <p:nvPr/>
            </p:nvSpPr>
            <p:spPr>
              <a:xfrm>
                <a:off x="5806369" y="3653504"/>
                <a:ext cx="948437" cy="283058"/>
              </a:xfrm>
              <a:custGeom>
                <a:avLst/>
                <a:gdLst/>
                <a:ahLst/>
                <a:cxnLst/>
                <a:rect l="l" t="t" r="r" b="b"/>
                <a:pathLst>
                  <a:path w="48729" h="14543" extrusionOk="0">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dist="19050" dir="5400000" algn="bl" rotWithShape="0">
                  <a:schemeClr val="dk1">
                    <a:alpha val="3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9;p100">
                <a:extLst>
                  <a:ext uri="{FF2B5EF4-FFF2-40B4-BE49-F238E27FC236}">
                    <a16:creationId xmlns:a16="http://schemas.microsoft.com/office/drawing/2014/main" id="{0ADACF27-AF5D-3070-892B-D522BE4B3BC0}"/>
                  </a:ext>
                </a:extLst>
              </p:cNvPr>
              <p:cNvSpPr/>
              <p:nvPr/>
            </p:nvSpPr>
            <p:spPr>
              <a:xfrm>
                <a:off x="5806369" y="3534407"/>
                <a:ext cx="948437" cy="119117"/>
              </a:xfrm>
              <a:custGeom>
                <a:avLst/>
                <a:gdLst/>
                <a:ahLst/>
                <a:cxnLst/>
                <a:rect l="l" t="t" r="r" b="b"/>
                <a:pathLst>
                  <a:path w="48729" h="6120" extrusionOk="0">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dist="19050" dir="5400000" algn="bl" rotWithShape="0">
                  <a:schemeClr val="dk1">
                    <a:alpha val="2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0;p100">
                <a:extLst>
                  <a:ext uri="{FF2B5EF4-FFF2-40B4-BE49-F238E27FC236}">
                    <a16:creationId xmlns:a16="http://schemas.microsoft.com/office/drawing/2014/main" id="{9EDBCD48-87AF-C4E9-975E-8512BFB03BBE}"/>
                  </a:ext>
                </a:extLst>
              </p:cNvPr>
              <p:cNvSpPr/>
              <p:nvPr/>
            </p:nvSpPr>
            <p:spPr>
              <a:xfrm>
                <a:off x="5961201" y="3572847"/>
                <a:ext cx="37681" cy="37662"/>
              </a:xfrm>
              <a:custGeom>
                <a:avLst/>
                <a:gdLst/>
                <a:ahLst/>
                <a:cxnLst/>
                <a:rect l="l" t="t" r="r" b="b"/>
                <a:pathLst>
                  <a:path w="1936" h="1935" extrusionOk="0">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91;p100">
                <a:extLst>
                  <a:ext uri="{FF2B5EF4-FFF2-40B4-BE49-F238E27FC236}">
                    <a16:creationId xmlns:a16="http://schemas.microsoft.com/office/drawing/2014/main" id="{9D2FE1E0-87FB-23B9-CE05-A843C00AEA92}"/>
                  </a:ext>
                </a:extLst>
              </p:cNvPr>
              <p:cNvSpPr/>
              <p:nvPr/>
            </p:nvSpPr>
            <p:spPr>
              <a:xfrm>
                <a:off x="6043376" y="3572847"/>
                <a:ext cx="37681" cy="37662"/>
              </a:xfrm>
              <a:custGeom>
                <a:avLst/>
                <a:gdLst/>
                <a:ahLst/>
                <a:cxnLst/>
                <a:rect l="l" t="t" r="r" b="b"/>
                <a:pathLst>
                  <a:path w="1936" h="1935" extrusionOk="0">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92;p100">
                <a:extLst>
                  <a:ext uri="{FF2B5EF4-FFF2-40B4-BE49-F238E27FC236}">
                    <a16:creationId xmlns:a16="http://schemas.microsoft.com/office/drawing/2014/main" id="{1B7C2668-4F83-221F-E69D-909097232EAC}"/>
                  </a:ext>
                </a:extLst>
              </p:cNvPr>
              <p:cNvSpPr/>
              <p:nvPr/>
            </p:nvSpPr>
            <p:spPr>
              <a:xfrm>
                <a:off x="5907949" y="3721217"/>
                <a:ext cx="145353" cy="144945"/>
              </a:xfrm>
              <a:custGeom>
                <a:avLst/>
                <a:gdLst/>
                <a:ahLst/>
                <a:cxnLst/>
                <a:rect l="l" t="t" r="r" b="b"/>
                <a:pathLst>
                  <a:path w="7468" h="7447" extrusionOk="0">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93;p100">
                <a:extLst>
                  <a:ext uri="{FF2B5EF4-FFF2-40B4-BE49-F238E27FC236}">
                    <a16:creationId xmlns:a16="http://schemas.microsoft.com/office/drawing/2014/main" id="{98E732E0-646E-82DF-B1BA-0EFCCA93BE9B}"/>
                  </a:ext>
                </a:extLst>
              </p:cNvPr>
              <p:cNvSpPr/>
              <p:nvPr/>
            </p:nvSpPr>
            <p:spPr>
              <a:xfrm>
                <a:off x="6116793" y="3740233"/>
                <a:ext cx="510197" cy="33497"/>
              </a:xfrm>
              <a:custGeom>
                <a:avLst/>
                <a:gdLst/>
                <a:ahLst/>
                <a:cxnLst/>
                <a:rect l="l" t="t" r="r" b="b"/>
                <a:pathLst>
                  <a:path w="26213" h="1721" extrusionOk="0">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94;p100">
                <a:extLst>
                  <a:ext uri="{FF2B5EF4-FFF2-40B4-BE49-F238E27FC236}">
                    <a16:creationId xmlns:a16="http://schemas.microsoft.com/office/drawing/2014/main" id="{FBA6B0F4-2F95-47E6-34C0-BD7D24583565}"/>
                  </a:ext>
                </a:extLst>
              </p:cNvPr>
              <p:cNvSpPr/>
              <p:nvPr/>
            </p:nvSpPr>
            <p:spPr>
              <a:xfrm>
                <a:off x="6116793" y="3823926"/>
                <a:ext cx="284206" cy="33497"/>
              </a:xfrm>
              <a:custGeom>
                <a:avLst/>
                <a:gdLst/>
                <a:ahLst/>
                <a:cxnLst/>
                <a:rect l="l" t="t" r="r" b="b"/>
                <a:pathLst>
                  <a:path w="14602" h="1721" extrusionOk="0">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95;p100">
                <a:extLst>
                  <a:ext uri="{FF2B5EF4-FFF2-40B4-BE49-F238E27FC236}">
                    <a16:creationId xmlns:a16="http://schemas.microsoft.com/office/drawing/2014/main" id="{2A273925-71AA-F245-91D8-92D029D53F61}"/>
                  </a:ext>
                </a:extLst>
              </p:cNvPr>
              <p:cNvSpPr/>
              <p:nvPr/>
            </p:nvSpPr>
            <p:spPr>
              <a:xfrm>
                <a:off x="6435235" y="3823926"/>
                <a:ext cx="81416" cy="33497"/>
              </a:xfrm>
              <a:custGeom>
                <a:avLst/>
                <a:gdLst/>
                <a:ahLst/>
                <a:cxnLst/>
                <a:rect l="l" t="t" r="r" b="b"/>
                <a:pathLst>
                  <a:path w="4183" h="1721" extrusionOk="0">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496;p100">
              <a:extLst>
                <a:ext uri="{FF2B5EF4-FFF2-40B4-BE49-F238E27FC236}">
                  <a16:creationId xmlns:a16="http://schemas.microsoft.com/office/drawing/2014/main" id="{F5A3ACB8-B707-4D33-7681-69840CBFB14E}"/>
                </a:ext>
              </a:extLst>
            </p:cNvPr>
            <p:cNvSpPr/>
            <p:nvPr/>
          </p:nvSpPr>
          <p:spPr>
            <a:xfrm>
              <a:off x="5900339" y="1446873"/>
              <a:ext cx="481230" cy="481210"/>
            </a:xfrm>
            <a:custGeom>
              <a:avLst/>
              <a:gdLst/>
              <a:ahLst/>
              <a:cxnLst/>
              <a:rect l="l" t="t" r="r" b="b"/>
              <a:pathLst>
                <a:path w="24726" h="24725" extrusionOk="0">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dist="19050" dir="5400000" algn="bl" rotWithShape="0">
                <a:schemeClr val="dk1">
                  <a:alpha val="3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97;p100">
              <a:extLst>
                <a:ext uri="{FF2B5EF4-FFF2-40B4-BE49-F238E27FC236}">
                  <a16:creationId xmlns:a16="http://schemas.microsoft.com/office/drawing/2014/main" id="{DF5B89F0-772E-DC9A-26C4-4591CBC246B7}"/>
                </a:ext>
              </a:extLst>
            </p:cNvPr>
            <p:cNvSpPr/>
            <p:nvPr/>
          </p:nvSpPr>
          <p:spPr>
            <a:xfrm>
              <a:off x="6055152" y="1516105"/>
              <a:ext cx="171601" cy="171212"/>
            </a:xfrm>
            <a:custGeom>
              <a:avLst/>
              <a:gdLst/>
              <a:ahLst/>
              <a:cxnLst/>
              <a:rect l="l" t="t" r="r" b="b"/>
              <a:pathLst>
                <a:path w="8817" h="8797" extrusionOk="0">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98;p100">
              <a:extLst>
                <a:ext uri="{FF2B5EF4-FFF2-40B4-BE49-F238E27FC236}">
                  <a16:creationId xmlns:a16="http://schemas.microsoft.com/office/drawing/2014/main" id="{854BEC65-C4D6-FC9D-7F61-10E7765B48D7}"/>
                </a:ext>
              </a:extLst>
            </p:cNvPr>
            <p:cNvSpPr/>
            <p:nvPr/>
          </p:nvSpPr>
          <p:spPr>
            <a:xfrm>
              <a:off x="5976422" y="1724578"/>
              <a:ext cx="329461" cy="188708"/>
            </a:xfrm>
            <a:custGeom>
              <a:avLst/>
              <a:gdLst/>
              <a:ahLst/>
              <a:cxnLst/>
              <a:rect l="l" t="t" r="r" b="b"/>
              <a:pathLst>
                <a:path w="16928" h="9696" extrusionOk="0">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2499;p100">
              <a:extLst>
                <a:ext uri="{FF2B5EF4-FFF2-40B4-BE49-F238E27FC236}">
                  <a16:creationId xmlns:a16="http://schemas.microsoft.com/office/drawing/2014/main" id="{AA0C0629-D541-FC73-D8AD-F95459572600}"/>
                </a:ext>
              </a:extLst>
            </p:cNvPr>
            <p:cNvGrpSpPr/>
            <p:nvPr/>
          </p:nvGrpSpPr>
          <p:grpSpPr>
            <a:xfrm>
              <a:off x="4331274" y="2093184"/>
              <a:ext cx="1074309" cy="356822"/>
              <a:chOff x="1725115" y="1291147"/>
              <a:chExt cx="519090" cy="172403"/>
            </a:xfrm>
          </p:grpSpPr>
          <p:sp>
            <p:nvSpPr>
              <p:cNvPr id="37" name="Google Shape;2500;p100">
                <a:extLst>
                  <a:ext uri="{FF2B5EF4-FFF2-40B4-BE49-F238E27FC236}">
                    <a16:creationId xmlns:a16="http://schemas.microsoft.com/office/drawing/2014/main" id="{47E9FFE5-25D4-9CC1-4635-A7E367AA5E7D}"/>
                  </a:ext>
                </a:extLst>
              </p:cNvPr>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1;p100">
                <a:extLst>
                  <a:ext uri="{FF2B5EF4-FFF2-40B4-BE49-F238E27FC236}">
                    <a16:creationId xmlns:a16="http://schemas.microsoft.com/office/drawing/2014/main" id="{23D1E1E1-C7E3-F47F-E4E1-7CAC7C440A24}"/>
                  </a:ext>
                </a:extLst>
              </p:cNvPr>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2;p100">
                <a:extLst>
                  <a:ext uri="{FF2B5EF4-FFF2-40B4-BE49-F238E27FC236}">
                    <a16:creationId xmlns:a16="http://schemas.microsoft.com/office/drawing/2014/main" id="{8FDD8C41-4B10-1DD8-9316-8A7AE1B9D8C3}"/>
                  </a:ext>
                </a:extLst>
              </p:cNvPr>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503;p100">
              <a:extLst>
                <a:ext uri="{FF2B5EF4-FFF2-40B4-BE49-F238E27FC236}">
                  <a16:creationId xmlns:a16="http://schemas.microsoft.com/office/drawing/2014/main" id="{CF3C96AE-105B-3A4B-7F3A-4CD96468F284}"/>
                </a:ext>
              </a:extLst>
            </p:cNvPr>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04;p100">
              <a:extLst>
                <a:ext uri="{FF2B5EF4-FFF2-40B4-BE49-F238E27FC236}">
                  <a16:creationId xmlns:a16="http://schemas.microsoft.com/office/drawing/2014/main" id="{3ACA993F-4202-D584-ADB6-2C46468895D9}"/>
                </a:ext>
              </a:extLst>
            </p:cNvPr>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2505;p100">
              <a:extLst>
                <a:ext uri="{FF2B5EF4-FFF2-40B4-BE49-F238E27FC236}">
                  <a16:creationId xmlns:a16="http://schemas.microsoft.com/office/drawing/2014/main" id="{B11ADD69-12C3-9740-B6E8-0FC6F8492018}"/>
                </a:ext>
              </a:extLst>
            </p:cNvPr>
            <p:cNvGrpSpPr/>
            <p:nvPr/>
          </p:nvGrpSpPr>
          <p:grpSpPr>
            <a:xfrm>
              <a:off x="4825565" y="3357409"/>
              <a:ext cx="546643" cy="356848"/>
              <a:chOff x="5013102" y="2654046"/>
              <a:chExt cx="546643" cy="356848"/>
            </a:xfrm>
          </p:grpSpPr>
          <p:sp>
            <p:nvSpPr>
              <p:cNvPr id="35" name="Google Shape;2506;p100">
                <a:extLst>
                  <a:ext uri="{FF2B5EF4-FFF2-40B4-BE49-F238E27FC236}">
                    <a16:creationId xmlns:a16="http://schemas.microsoft.com/office/drawing/2014/main" id="{24803EF1-BEDF-0504-9A4A-A5D7212A391B}"/>
                  </a:ext>
                </a:extLst>
              </p:cNvPr>
              <p:cNvSpPr/>
              <p:nvPr/>
            </p:nvSpPr>
            <p:spPr>
              <a:xfrm>
                <a:off x="5013102" y="2654046"/>
                <a:ext cx="546643" cy="356848"/>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7;p100">
                <a:extLst>
                  <a:ext uri="{FF2B5EF4-FFF2-40B4-BE49-F238E27FC236}">
                    <a16:creationId xmlns:a16="http://schemas.microsoft.com/office/drawing/2014/main" id="{85E5576A-50F2-20F2-2AF6-2BDDA54E868F}"/>
                  </a:ext>
                </a:extLst>
              </p:cNvPr>
              <p:cNvSpPr/>
              <p:nvPr/>
            </p:nvSpPr>
            <p:spPr>
              <a:xfrm>
                <a:off x="5106723" y="2758236"/>
                <a:ext cx="359392" cy="76161"/>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 name="Google Shape;2459;p100">
            <a:extLst>
              <a:ext uri="{FF2B5EF4-FFF2-40B4-BE49-F238E27FC236}">
                <a16:creationId xmlns:a16="http://schemas.microsoft.com/office/drawing/2014/main" id="{4CA3B091-8D8D-67D4-230D-F11A0993E40F}"/>
              </a:ext>
            </a:extLst>
          </p:cNvPr>
          <p:cNvSpPr txBox="1">
            <a:spLocks noGrp="1"/>
          </p:cNvSpPr>
          <p:nvPr>
            <p:ph type="title"/>
          </p:nvPr>
        </p:nvSpPr>
        <p:spPr>
          <a:xfrm>
            <a:off x="40040" y="1329001"/>
            <a:ext cx="5526300" cy="873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dirty="0"/>
              <a:t>Thank</a:t>
            </a:r>
            <a:br>
              <a:rPr lang="en" sz="6000" dirty="0"/>
            </a:br>
            <a:r>
              <a:rPr lang="en" sz="6000" dirty="0"/>
              <a:t>You</a:t>
            </a:r>
            <a:endParaRPr sz="60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2" name="Google Shape;726;p47">
            <a:extLst>
              <a:ext uri="{FF2B5EF4-FFF2-40B4-BE49-F238E27FC236}">
                <a16:creationId xmlns:a16="http://schemas.microsoft.com/office/drawing/2014/main" id="{8A3E3804-C422-0A66-9377-03C2A374F739}"/>
              </a:ext>
            </a:extLst>
          </p:cNvPr>
          <p:cNvSpPr txBox="1">
            <a:spLocks/>
          </p:cNvSpPr>
          <p:nvPr/>
        </p:nvSpPr>
        <p:spPr>
          <a:xfrm>
            <a:off x="3392973" y="-95649"/>
            <a:ext cx="4812565" cy="11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Montserrat"/>
              <a:buNone/>
              <a:defRPr sz="90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500"/>
              <a:buFont typeface="Montserrat"/>
              <a:buNone/>
              <a:defRPr sz="3500" b="1" i="0" u="none" strike="noStrike" cap="none">
                <a:solidFill>
                  <a:schemeClr val="lt1"/>
                </a:solidFill>
                <a:latin typeface="Montserrat"/>
                <a:ea typeface="Montserrat"/>
                <a:cs typeface="Montserrat"/>
                <a:sym typeface="Montserrat"/>
              </a:defRPr>
            </a:lvl9pPr>
          </a:lstStyle>
          <a:p>
            <a:r>
              <a:rPr lang="en-IN" sz="2500" dirty="0"/>
              <a:t>CSS Solved a Big Problem</a:t>
            </a:r>
          </a:p>
        </p:txBody>
      </p:sp>
      <p:sp>
        <p:nvSpPr>
          <p:cNvPr id="3" name="Google Shape;727;p47">
            <a:extLst>
              <a:ext uri="{FF2B5EF4-FFF2-40B4-BE49-F238E27FC236}">
                <a16:creationId xmlns:a16="http://schemas.microsoft.com/office/drawing/2014/main" id="{18CCCA34-0809-F3E7-9215-88849FC1B805}"/>
              </a:ext>
            </a:extLst>
          </p:cNvPr>
          <p:cNvSpPr txBox="1">
            <a:spLocks/>
          </p:cNvSpPr>
          <p:nvPr/>
        </p:nvSpPr>
        <p:spPr>
          <a:xfrm>
            <a:off x="508136" y="2571750"/>
            <a:ext cx="8501752" cy="80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arker Grotesque"/>
              <a:buNone/>
              <a:defRPr sz="1600" b="0" i="0" u="none" strike="noStrike" cap="none">
                <a:solidFill>
                  <a:schemeClr val="lt1"/>
                </a:solidFill>
                <a:latin typeface="Darker Grotesque"/>
                <a:ea typeface="Darker Grotesque"/>
                <a:cs typeface="Darker Grotesque"/>
                <a:sym typeface="Darker Grotesque"/>
              </a:defRPr>
            </a:lvl1pPr>
            <a:lvl2pPr marL="914400" marR="0" lvl="1" indent="-317500" algn="ctr" rtl="0">
              <a:lnSpc>
                <a:spcPct val="100000"/>
              </a:lnSpc>
              <a:spcBef>
                <a:spcPts val="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1400"/>
              <a:buFont typeface="Darker Grotesque"/>
              <a:buNone/>
              <a:defRPr sz="1400" b="0" i="0" u="none" strike="noStrike" cap="none">
                <a:solidFill>
                  <a:schemeClr val="lt1"/>
                </a:solidFill>
                <a:latin typeface="Darker Grotesque"/>
                <a:ea typeface="Darker Grotesque"/>
                <a:cs typeface="Darker Grotesque"/>
                <a:sym typeface="Darker Grotesque"/>
              </a:defRPr>
            </a:lvl9pPr>
          </a:lstStyle>
          <a:p>
            <a:pPr algn="l"/>
            <a:r>
              <a:rPr lang="en-US" sz="1800" b="0" i="0" dirty="0">
                <a:solidFill>
                  <a:schemeClr val="accent6"/>
                </a:solidFill>
                <a:effectLst/>
                <a:latin typeface="Darker Grotesque "/>
              </a:rPr>
              <a:t>HTML was NEVER intended to contain tags for formatting a web page!</a:t>
            </a:r>
          </a:p>
          <a:p>
            <a:pPr algn="l"/>
            <a:endParaRPr lang="en-US" sz="1800" b="0" i="0" dirty="0">
              <a:solidFill>
                <a:schemeClr val="accent6"/>
              </a:solidFill>
              <a:effectLst/>
              <a:latin typeface="Darker Grotesque "/>
            </a:endParaRPr>
          </a:p>
          <a:p>
            <a:pPr algn="l"/>
            <a:r>
              <a:rPr lang="en-US" sz="1800" b="0" i="0" dirty="0">
                <a:solidFill>
                  <a:schemeClr val="accent6"/>
                </a:solidFill>
                <a:effectLst/>
                <a:latin typeface="Darker Grotesque "/>
              </a:rPr>
              <a:t>HTML was created to describe the content of a web page, like:</a:t>
            </a:r>
          </a:p>
          <a:p>
            <a:pPr algn="l"/>
            <a:endParaRPr lang="en-US" sz="1800" b="0" i="0" dirty="0">
              <a:solidFill>
                <a:schemeClr val="accent6"/>
              </a:solidFill>
              <a:effectLst/>
              <a:latin typeface="Darker Grotesque "/>
            </a:endParaRPr>
          </a:p>
          <a:p>
            <a:pPr algn="l"/>
            <a:r>
              <a:rPr lang="en-US" sz="1800" b="0" i="0" dirty="0">
                <a:solidFill>
                  <a:schemeClr val="accent6"/>
                </a:solidFill>
                <a:effectLst/>
                <a:latin typeface="Darker Grotesque "/>
              </a:rPr>
              <a:t>&lt;h1&gt;This is a heading&lt;/h1&gt;</a:t>
            </a:r>
          </a:p>
          <a:p>
            <a:pPr algn="l"/>
            <a:endParaRPr lang="en-US" sz="1800" b="0" i="0" dirty="0">
              <a:solidFill>
                <a:schemeClr val="accent6"/>
              </a:solidFill>
              <a:effectLst/>
              <a:latin typeface="Darker Grotesque "/>
            </a:endParaRPr>
          </a:p>
          <a:p>
            <a:pPr algn="l"/>
            <a:r>
              <a:rPr lang="en-US" sz="1800" b="0" i="0" dirty="0">
                <a:solidFill>
                  <a:schemeClr val="accent6"/>
                </a:solidFill>
                <a:effectLst/>
                <a:latin typeface="Darker Grotesque "/>
              </a:rPr>
              <a:t>&lt;p&gt;This is a paragraph.&lt;/p&gt;</a:t>
            </a:r>
          </a:p>
          <a:p>
            <a:pPr algn="l"/>
            <a:endParaRPr lang="en-US" sz="1800" b="0" i="0" dirty="0">
              <a:solidFill>
                <a:schemeClr val="accent6"/>
              </a:solidFill>
              <a:effectLst/>
              <a:latin typeface="Darker Grotesque "/>
            </a:endParaRPr>
          </a:p>
          <a:p>
            <a:pPr algn="l"/>
            <a:r>
              <a:rPr lang="en-US" sz="1800" b="0" i="0" dirty="0">
                <a:solidFill>
                  <a:schemeClr val="accent6"/>
                </a:solidFill>
                <a:effectLst/>
                <a:latin typeface="Darker Grotesque "/>
              </a:rPr>
              <a:t>When tags like &lt;font&gt;, and color attributes were added to the HTML 3.2 specification, it started a nightmare for web developers. Development of large websites, where fonts and color information were added to every single page, became a long and expensive process.</a:t>
            </a:r>
          </a:p>
          <a:p>
            <a:pPr algn="l"/>
            <a:endParaRPr lang="en-US" sz="1800" b="0" i="0" dirty="0">
              <a:solidFill>
                <a:schemeClr val="accent6"/>
              </a:solidFill>
              <a:effectLst/>
              <a:latin typeface="Darker Grotesque "/>
            </a:endParaRPr>
          </a:p>
          <a:p>
            <a:pPr algn="l"/>
            <a:r>
              <a:rPr lang="en-US" sz="1800" b="0" i="0" dirty="0">
                <a:solidFill>
                  <a:schemeClr val="accent6"/>
                </a:solidFill>
                <a:effectLst/>
                <a:latin typeface="Darker Grotesque "/>
              </a:rPr>
              <a:t>To solve this problem, the World Wide Web Consortium (W3C) created CSS.</a:t>
            </a:r>
          </a:p>
          <a:p>
            <a:pPr algn="l"/>
            <a:endParaRPr lang="en-US" sz="1800" b="0" i="0" dirty="0">
              <a:solidFill>
                <a:schemeClr val="accent6"/>
              </a:solidFill>
              <a:effectLst/>
              <a:latin typeface="Darker Grotesque "/>
            </a:endParaRPr>
          </a:p>
          <a:p>
            <a:pPr algn="l"/>
            <a:r>
              <a:rPr lang="en-US" sz="1800" b="0" i="0" dirty="0">
                <a:solidFill>
                  <a:schemeClr val="accent6"/>
                </a:solidFill>
                <a:effectLst/>
                <a:latin typeface="Darker Grotesque "/>
              </a:rPr>
              <a:t>CSS removed the style formatting from the HTML page!</a:t>
            </a:r>
          </a:p>
          <a:p>
            <a:pPr marL="0" indent="0"/>
            <a:endParaRPr lang="en-US" sz="1800" dirty="0">
              <a:solidFill>
                <a:schemeClr val="accent6"/>
              </a:solidFill>
              <a:latin typeface="Darker Grotesque "/>
            </a:endParaRPr>
          </a:p>
        </p:txBody>
      </p:sp>
    </p:spTree>
    <p:extLst>
      <p:ext uri="{BB962C8B-B14F-4D97-AF65-F5344CB8AC3E}">
        <p14:creationId xmlns:p14="http://schemas.microsoft.com/office/powerpoint/2010/main" val="16799710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51"/>
          <p:cNvSpPr txBox="1">
            <a:spLocks noGrp="1"/>
          </p:cNvSpPr>
          <p:nvPr>
            <p:ph type="title"/>
          </p:nvPr>
        </p:nvSpPr>
        <p:spPr>
          <a:xfrm>
            <a:off x="4658232" y="273912"/>
            <a:ext cx="34122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CSS Syntax</a:t>
            </a:r>
            <a:endParaRPr dirty="0"/>
          </a:p>
        </p:txBody>
      </p:sp>
      <p:sp>
        <p:nvSpPr>
          <p:cNvPr id="846" name="Google Shape;846;p51"/>
          <p:cNvSpPr txBox="1">
            <a:spLocks noGrp="1"/>
          </p:cNvSpPr>
          <p:nvPr>
            <p:ph type="subTitle" idx="1"/>
          </p:nvPr>
        </p:nvSpPr>
        <p:spPr>
          <a:xfrm>
            <a:off x="170688" y="2718054"/>
            <a:ext cx="8692896" cy="1218300"/>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Ø"/>
            </a:pPr>
            <a:r>
              <a:rPr lang="en-US" sz="1800" b="0" i="0" dirty="0">
                <a:solidFill>
                  <a:schemeClr val="accent6"/>
                </a:solidFill>
                <a:effectLst/>
                <a:latin typeface="Darker Grotesque "/>
              </a:rPr>
              <a:t>The selector points to the HTML element you want to style.</a:t>
            </a:r>
          </a:p>
          <a:p>
            <a:pPr algn="just">
              <a:buFont typeface="Wingdings" panose="05000000000000000000" pitchFamily="2" charset="2"/>
              <a:buChar char="Ø"/>
            </a:pPr>
            <a:endParaRPr lang="en-US" sz="1800" b="0" i="0" dirty="0">
              <a:solidFill>
                <a:schemeClr val="accent6"/>
              </a:solidFill>
              <a:effectLst/>
              <a:latin typeface="Darker Grotesque "/>
            </a:endParaRPr>
          </a:p>
          <a:p>
            <a:pPr algn="just">
              <a:buFont typeface="Wingdings" panose="05000000000000000000" pitchFamily="2" charset="2"/>
              <a:buChar char="Ø"/>
            </a:pPr>
            <a:r>
              <a:rPr lang="en-US" sz="1800" b="0" i="0" dirty="0">
                <a:solidFill>
                  <a:schemeClr val="accent6"/>
                </a:solidFill>
                <a:effectLst/>
                <a:latin typeface="Darker Grotesque "/>
              </a:rPr>
              <a:t>The declaration block contains one or more declarations separated by semicolons.</a:t>
            </a:r>
          </a:p>
          <a:p>
            <a:pPr algn="just">
              <a:buFont typeface="Wingdings" panose="05000000000000000000" pitchFamily="2" charset="2"/>
              <a:buChar char="Ø"/>
            </a:pPr>
            <a:endParaRPr lang="en-US" sz="1800" b="0" i="0" dirty="0">
              <a:solidFill>
                <a:schemeClr val="accent6"/>
              </a:solidFill>
              <a:effectLst/>
              <a:latin typeface="Darker Grotesque "/>
            </a:endParaRPr>
          </a:p>
          <a:p>
            <a:pPr algn="just">
              <a:buFont typeface="Wingdings" panose="05000000000000000000" pitchFamily="2" charset="2"/>
              <a:buChar char="Ø"/>
            </a:pPr>
            <a:r>
              <a:rPr lang="en-US" sz="1800" b="0" i="0" dirty="0">
                <a:solidFill>
                  <a:schemeClr val="accent6"/>
                </a:solidFill>
                <a:effectLst/>
                <a:latin typeface="Darker Grotesque "/>
              </a:rPr>
              <a:t>Each declaration includes a CSS property name and a value, separated by a colon.</a:t>
            </a:r>
          </a:p>
          <a:p>
            <a:pPr algn="just">
              <a:buFont typeface="Wingdings" panose="05000000000000000000" pitchFamily="2" charset="2"/>
              <a:buChar char="Ø"/>
            </a:pPr>
            <a:endParaRPr lang="en-US" sz="1800" b="0" i="0" dirty="0">
              <a:solidFill>
                <a:schemeClr val="accent6"/>
              </a:solidFill>
              <a:effectLst/>
              <a:latin typeface="Darker Grotesque "/>
            </a:endParaRPr>
          </a:p>
          <a:p>
            <a:pPr algn="just">
              <a:buFont typeface="Wingdings" panose="05000000000000000000" pitchFamily="2" charset="2"/>
              <a:buChar char="Ø"/>
            </a:pPr>
            <a:r>
              <a:rPr lang="en-US" sz="1800" b="0" i="0" dirty="0">
                <a:solidFill>
                  <a:schemeClr val="accent6"/>
                </a:solidFill>
                <a:effectLst/>
                <a:latin typeface="Darker Grotesque "/>
              </a:rPr>
              <a:t>Multiple CSS declarations are separated with semicolons, and declaration blocks are surrounded by curly braces.</a:t>
            </a:r>
          </a:p>
          <a:p>
            <a:pPr marL="285750" lvl="0" indent="-285750" algn="just" rtl="0">
              <a:spcBef>
                <a:spcPts val="0"/>
              </a:spcBef>
              <a:spcAft>
                <a:spcPts val="0"/>
              </a:spcAft>
              <a:buFont typeface="Wingdings" panose="05000000000000000000" pitchFamily="2" charset="2"/>
              <a:buChar char="Ø"/>
            </a:pPr>
            <a:endParaRPr sz="1800" dirty="0">
              <a:solidFill>
                <a:schemeClr val="accent6"/>
              </a:solidFill>
              <a:latin typeface="Darker Grotesque "/>
            </a:endParaRPr>
          </a:p>
        </p:txBody>
      </p:sp>
      <p:pic>
        <p:nvPicPr>
          <p:cNvPr id="3" name="Picture 2">
            <a:extLst>
              <a:ext uri="{FF2B5EF4-FFF2-40B4-BE49-F238E27FC236}">
                <a16:creationId xmlns:a16="http://schemas.microsoft.com/office/drawing/2014/main" id="{A49F7141-79C4-2E43-1BE0-972616B1A3B2}"/>
              </a:ext>
            </a:extLst>
          </p:cNvPr>
          <p:cNvPicPr>
            <a:picLocks noChangeAspect="1"/>
          </p:cNvPicPr>
          <p:nvPr/>
        </p:nvPicPr>
        <p:blipFill>
          <a:blip r:embed="rId3"/>
          <a:stretch>
            <a:fillRect/>
          </a:stretch>
        </p:blipFill>
        <p:spPr>
          <a:xfrm>
            <a:off x="825896" y="662711"/>
            <a:ext cx="3832336" cy="1047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57"/>
          <p:cNvSpPr txBox="1">
            <a:spLocks noGrp="1"/>
          </p:cNvSpPr>
          <p:nvPr>
            <p:ph type="title"/>
          </p:nvPr>
        </p:nvSpPr>
        <p:spPr>
          <a:xfrm>
            <a:off x="606132" y="591613"/>
            <a:ext cx="7790927" cy="8496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chemeClr val="accent6"/>
                </a:solidFill>
                <a:effectLst/>
                <a:latin typeface="Montserrat" panose="00000500000000000000" pitchFamily="2" charset="0"/>
              </a:rPr>
              <a:t>In this example all &lt;p&gt; elements will be center-aligned, with a </a:t>
            </a:r>
            <a:r>
              <a:rPr lang="en-US" sz="1600" b="0" dirty="0">
                <a:solidFill>
                  <a:schemeClr val="accent6"/>
                </a:solidFill>
                <a:latin typeface="Montserrat" panose="00000500000000000000" pitchFamily="2" charset="0"/>
              </a:rPr>
              <a:t>green </a:t>
            </a:r>
            <a:r>
              <a:rPr lang="en-US" sz="1600" b="0" i="0" dirty="0">
                <a:solidFill>
                  <a:schemeClr val="accent6"/>
                </a:solidFill>
                <a:effectLst/>
                <a:latin typeface="Montserrat" panose="00000500000000000000" pitchFamily="2" charset="0"/>
              </a:rPr>
              <a:t>text color:</a:t>
            </a:r>
            <a:endParaRPr sz="1600" dirty="0">
              <a:solidFill>
                <a:schemeClr val="accent6"/>
              </a:solidFill>
              <a:latin typeface="Montserrat" panose="00000500000000000000" pitchFamily="2" charset="0"/>
            </a:endParaRPr>
          </a:p>
        </p:txBody>
      </p:sp>
      <p:sp>
        <p:nvSpPr>
          <p:cNvPr id="1014" name="Google Shape;1014;p57"/>
          <p:cNvSpPr txBox="1">
            <a:spLocks noGrp="1"/>
          </p:cNvSpPr>
          <p:nvPr>
            <p:ph type="subTitle" idx="1"/>
          </p:nvPr>
        </p:nvSpPr>
        <p:spPr>
          <a:xfrm>
            <a:off x="734606" y="2132647"/>
            <a:ext cx="3705300" cy="22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IN" dirty="0"/>
              <a:t>&lt;!DOCTYPE html&gt;</a:t>
            </a:r>
          </a:p>
          <a:p>
            <a:pPr marL="0" lvl="0" indent="0" algn="l" rtl="0">
              <a:spcBef>
                <a:spcPts val="0"/>
              </a:spcBef>
              <a:spcAft>
                <a:spcPts val="0"/>
              </a:spcAft>
              <a:buClr>
                <a:srgbClr val="273D40"/>
              </a:buClr>
              <a:buSzPts val="600"/>
              <a:buFont typeface="Arial"/>
              <a:buNone/>
            </a:pPr>
            <a:r>
              <a:rPr lang="en-IN" dirty="0"/>
              <a:t>&lt;html&gt;</a:t>
            </a:r>
          </a:p>
          <a:p>
            <a:pPr marL="0" lvl="0" indent="0" algn="l" rtl="0">
              <a:spcBef>
                <a:spcPts val="0"/>
              </a:spcBef>
              <a:spcAft>
                <a:spcPts val="0"/>
              </a:spcAft>
              <a:buClr>
                <a:srgbClr val="273D40"/>
              </a:buClr>
              <a:buSzPts val="600"/>
              <a:buFont typeface="Arial"/>
              <a:buNone/>
            </a:pPr>
            <a:r>
              <a:rPr lang="en-IN" dirty="0"/>
              <a:t>&lt;head&gt;</a:t>
            </a:r>
          </a:p>
          <a:p>
            <a:pPr marL="0" lvl="0" indent="0" algn="l" rtl="0">
              <a:spcBef>
                <a:spcPts val="0"/>
              </a:spcBef>
              <a:spcAft>
                <a:spcPts val="0"/>
              </a:spcAft>
              <a:buClr>
                <a:srgbClr val="273D40"/>
              </a:buClr>
              <a:buSzPts val="600"/>
              <a:buFont typeface="Arial"/>
              <a:buNone/>
            </a:pPr>
            <a:r>
              <a:rPr lang="en-IN" dirty="0"/>
              <a:t>&lt;style&gt;</a:t>
            </a:r>
          </a:p>
          <a:p>
            <a:pPr marL="0" lvl="0" indent="0" algn="l" rtl="0">
              <a:spcBef>
                <a:spcPts val="0"/>
              </a:spcBef>
              <a:spcAft>
                <a:spcPts val="0"/>
              </a:spcAft>
              <a:buClr>
                <a:srgbClr val="273D40"/>
              </a:buClr>
              <a:buSzPts val="600"/>
              <a:buFont typeface="Arial"/>
              <a:buNone/>
            </a:pPr>
            <a:r>
              <a:rPr lang="en-IN" dirty="0"/>
              <a:t>p {</a:t>
            </a:r>
          </a:p>
          <a:p>
            <a:pPr marL="0" lvl="0" indent="0" algn="l" rtl="0">
              <a:spcBef>
                <a:spcPts val="0"/>
              </a:spcBef>
              <a:spcAft>
                <a:spcPts val="0"/>
              </a:spcAft>
              <a:buClr>
                <a:srgbClr val="273D40"/>
              </a:buClr>
              <a:buSzPts val="600"/>
              <a:buFont typeface="Arial"/>
              <a:buNone/>
            </a:pPr>
            <a:r>
              <a:rPr lang="en-IN" dirty="0"/>
              <a:t>  </a:t>
            </a:r>
            <a:r>
              <a:rPr lang="en-IN" dirty="0" err="1"/>
              <a:t>color</a:t>
            </a:r>
            <a:r>
              <a:rPr lang="en-IN" dirty="0"/>
              <a:t>: green;</a:t>
            </a:r>
          </a:p>
          <a:p>
            <a:pPr marL="0" lvl="0" indent="0" algn="l" rtl="0">
              <a:spcBef>
                <a:spcPts val="0"/>
              </a:spcBef>
              <a:spcAft>
                <a:spcPts val="0"/>
              </a:spcAft>
              <a:buClr>
                <a:srgbClr val="273D40"/>
              </a:buClr>
              <a:buSzPts val="600"/>
              <a:buFont typeface="Arial"/>
              <a:buNone/>
            </a:pPr>
            <a:r>
              <a:rPr lang="en-IN" dirty="0"/>
              <a:t>  text-align: </a:t>
            </a:r>
            <a:r>
              <a:rPr lang="en-IN" dirty="0" err="1"/>
              <a:t>center</a:t>
            </a:r>
            <a:r>
              <a:rPr lang="en-IN" dirty="0"/>
              <a:t>;</a:t>
            </a:r>
          </a:p>
          <a:p>
            <a:pPr marL="0" lvl="0" indent="0" algn="l" rtl="0">
              <a:spcBef>
                <a:spcPts val="0"/>
              </a:spcBef>
              <a:spcAft>
                <a:spcPts val="0"/>
              </a:spcAft>
              <a:buClr>
                <a:srgbClr val="273D40"/>
              </a:buClr>
              <a:buSzPts val="600"/>
              <a:buFont typeface="Arial"/>
              <a:buNone/>
            </a:pPr>
            <a:r>
              <a:rPr lang="en-IN" dirty="0"/>
              <a:t>} </a:t>
            </a:r>
          </a:p>
          <a:p>
            <a:pPr marL="0" lvl="0" indent="0" algn="l" rtl="0">
              <a:spcBef>
                <a:spcPts val="0"/>
              </a:spcBef>
              <a:spcAft>
                <a:spcPts val="0"/>
              </a:spcAft>
              <a:buClr>
                <a:srgbClr val="273D40"/>
              </a:buClr>
              <a:buSzPts val="600"/>
              <a:buFont typeface="Arial"/>
              <a:buNone/>
            </a:pPr>
            <a:r>
              <a:rPr lang="en-IN" dirty="0"/>
              <a:t>&lt;/style&gt;</a:t>
            </a:r>
          </a:p>
          <a:p>
            <a:pPr marL="0" lvl="0" indent="0" algn="l" rtl="0">
              <a:spcBef>
                <a:spcPts val="0"/>
              </a:spcBef>
              <a:spcAft>
                <a:spcPts val="0"/>
              </a:spcAft>
              <a:buClr>
                <a:srgbClr val="273D40"/>
              </a:buClr>
              <a:buSzPts val="600"/>
              <a:buFont typeface="Arial"/>
              <a:buNone/>
            </a:pPr>
            <a:r>
              <a:rPr lang="en-IN" dirty="0"/>
              <a:t>&lt;/head&gt;</a:t>
            </a:r>
          </a:p>
          <a:p>
            <a:pPr marL="0" lvl="0" indent="0" algn="l" rtl="0">
              <a:spcBef>
                <a:spcPts val="0"/>
              </a:spcBef>
              <a:spcAft>
                <a:spcPts val="0"/>
              </a:spcAft>
              <a:buClr>
                <a:srgbClr val="273D40"/>
              </a:buClr>
              <a:buSzPts val="600"/>
              <a:buFont typeface="Arial"/>
              <a:buNone/>
            </a:pPr>
            <a:r>
              <a:rPr lang="en-IN" dirty="0"/>
              <a:t>&lt;body&gt;</a:t>
            </a:r>
          </a:p>
          <a:p>
            <a:pPr marL="0" lvl="0" indent="0" algn="l" rtl="0">
              <a:spcBef>
                <a:spcPts val="0"/>
              </a:spcBef>
              <a:spcAft>
                <a:spcPts val="0"/>
              </a:spcAft>
              <a:buClr>
                <a:srgbClr val="273D40"/>
              </a:buClr>
              <a:buSzPts val="600"/>
              <a:buFont typeface="Arial"/>
              <a:buNone/>
            </a:pPr>
            <a:endParaRPr lang="en-IN" dirty="0"/>
          </a:p>
          <a:p>
            <a:pPr marL="0" lvl="0" indent="0" algn="l" rtl="0">
              <a:spcBef>
                <a:spcPts val="0"/>
              </a:spcBef>
              <a:spcAft>
                <a:spcPts val="0"/>
              </a:spcAft>
              <a:buClr>
                <a:srgbClr val="273D40"/>
              </a:buClr>
              <a:buSzPts val="600"/>
              <a:buFont typeface="Arial"/>
              <a:buNone/>
            </a:pPr>
            <a:r>
              <a:rPr lang="en-IN" dirty="0"/>
              <a:t>&lt;p&gt;Hello Sanjil!&lt;/p&gt;</a:t>
            </a:r>
          </a:p>
          <a:p>
            <a:pPr marL="0" lvl="0" indent="0" algn="l" rtl="0">
              <a:spcBef>
                <a:spcPts val="0"/>
              </a:spcBef>
              <a:spcAft>
                <a:spcPts val="0"/>
              </a:spcAft>
              <a:buClr>
                <a:srgbClr val="273D40"/>
              </a:buClr>
              <a:buSzPts val="600"/>
              <a:buFont typeface="Arial"/>
              <a:buNone/>
            </a:pPr>
            <a:r>
              <a:rPr lang="en-IN" dirty="0"/>
              <a:t>&lt;p&gt;These paragraphs are styled with CSS.&lt;/p&gt;</a:t>
            </a:r>
          </a:p>
          <a:p>
            <a:pPr marL="0" lvl="0" indent="0" algn="l" rtl="0">
              <a:spcBef>
                <a:spcPts val="0"/>
              </a:spcBef>
              <a:spcAft>
                <a:spcPts val="0"/>
              </a:spcAft>
              <a:buClr>
                <a:srgbClr val="273D40"/>
              </a:buClr>
              <a:buSzPts val="600"/>
              <a:buFont typeface="Arial"/>
              <a:buNone/>
            </a:pPr>
            <a:endParaRPr lang="en-IN" dirty="0"/>
          </a:p>
          <a:p>
            <a:pPr marL="0" lvl="0" indent="0" algn="l" rtl="0">
              <a:spcBef>
                <a:spcPts val="0"/>
              </a:spcBef>
              <a:spcAft>
                <a:spcPts val="0"/>
              </a:spcAft>
              <a:buClr>
                <a:srgbClr val="273D40"/>
              </a:buClr>
              <a:buSzPts val="600"/>
              <a:buFont typeface="Arial"/>
              <a:buNone/>
            </a:pPr>
            <a:r>
              <a:rPr lang="en-IN" dirty="0"/>
              <a:t>&lt;/body&gt;</a:t>
            </a:r>
          </a:p>
          <a:p>
            <a:pPr marL="0" lvl="0" indent="0" algn="l" rtl="0">
              <a:spcBef>
                <a:spcPts val="0"/>
              </a:spcBef>
              <a:spcAft>
                <a:spcPts val="0"/>
              </a:spcAft>
              <a:buClr>
                <a:srgbClr val="273D40"/>
              </a:buClr>
              <a:buSzPts val="600"/>
              <a:buFont typeface="Arial"/>
              <a:buNone/>
            </a:pPr>
            <a:r>
              <a:rPr lang="en-IN" dirty="0"/>
              <a:t>&lt;/html&gt;</a:t>
            </a:r>
          </a:p>
          <a:p>
            <a:pPr marL="0" lvl="0" indent="0" algn="l" rtl="0">
              <a:spcBef>
                <a:spcPts val="0"/>
              </a:spcBef>
              <a:spcAft>
                <a:spcPts val="0"/>
              </a:spcAft>
              <a:buClr>
                <a:srgbClr val="273D40"/>
              </a:buClr>
              <a:buSzPts val="600"/>
              <a:buFont typeface="Arial"/>
              <a:buNone/>
            </a:pPr>
            <a:endParaRPr lang="en-IN" dirty="0"/>
          </a:p>
          <a:p>
            <a:pPr marL="0" lvl="0" indent="0" algn="l" rtl="0">
              <a:spcBef>
                <a:spcPts val="0"/>
              </a:spcBef>
              <a:spcAft>
                <a:spcPts val="0"/>
              </a:spcAft>
              <a:buClr>
                <a:srgbClr val="273D40"/>
              </a:buClr>
              <a:buSzPts val="600"/>
              <a:buFont typeface="Arial"/>
              <a:buNone/>
            </a:pPr>
            <a:endParaRPr dirty="0"/>
          </a:p>
        </p:txBody>
      </p:sp>
      <p:pic>
        <p:nvPicPr>
          <p:cNvPr id="3" name="Picture 2">
            <a:extLst>
              <a:ext uri="{FF2B5EF4-FFF2-40B4-BE49-F238E27FC236}">
                <a16:creationId xmlns:a16="http://schemas.microsoft.com/office/drawing/2014/main" id="{DC4A49FD-23D5-5795-8D82-D6753B16FFD1}"/>
              </a:ext>
            </a:extLst>
          </p:cNvPr>
          <p:cNvPicPr>
            <a:picLocks noChangeAspect="1"/>
          </p:cNvPicPr>
          <p:nvPr/>
        </p:nvPicPr>
        <p:blipFill>
          <a:blip r:embed="rId3"/>
          <a:stretch>
            <a:fillRect/>
          </a:stretch>
        </p:blipFill>
        <p:spPr>
          <a:xfrm>
            <a:off x="4038490" y="1547794"/>
            <a:ext cx="3663604" cy="11697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5"/>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854923" y="755676"/>
            <a:ext cx="7248933" cy="3974085"/>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txBox="1">
            <a:spLocks noGrp="1"/>
          </p:cNvSpPr>
          <p:nvPr>
            <p:ph type="subTitle" idx="1"/>
          </p:nvPr>
        </p:nvSpPr>
        <p:spPr>
          <a:xfrm>
            <a:off x="881424" y="2142826"/>
            <a:ext cx="3764895" cy="147840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Clr>
                <a:schemeClr val="accent5">
                  <a:lumMod val="75000"/>
                </a:schemeClr>
              </a:buClr>
              <a:buSzPct val="100000"/>
              <a:buFont typeface="Wingdings" panose="05000000000000000000" pitchFamily="2" charset="2"/>
              <a:buChar char="q"/>
            </a:pPr>
            <a:r>
              <a:rPr lang="en-US" sz="1400" dirty="0">
                <a:solidFill>
                  <a:schemeClr val="tx1">
                    <a:lumMod val="75000"/>
                  </a:schemeClr>
                </a:solidFill>
                <a:latin typeface="Darker Grotesque "/>
              </a:rPr>
              <a:t>Inline CSS</a:t>
            </a:r>
            <a:r>
              <a:rPr lang="en-US" sz="1400" dirty="0">
                <a:solidFill>
                  <a:schemeClr val="bg1">
                    <a:lumMod val="10000"/>
                  </a:schemeClr>
                </a:solidFill>
                <a:latin typeface="Darker Grotesque "/>
              </a:rPr>
              <a:t>  </a:t>
            </a:r>
            <a:r>
              <a:rPr lang="en-US" sz="1400" b="0" i="0" dirty="0">
                <a:solidFill>
                  <a:schemeClr val="bg1">
                    <a:lumMod val="10000"/>
                  </a:schemeClr>
                </a:solidFill>
                <a:effectLst/>
                <a:latin typeface="Darker Grotesque "/>
              </a:rPr>
              <a:t>Inline CSS contains the CSS property in the body section attached with element is known as inline CSS.</a:t>
            </a:r>
            <a:r>
              <a:rPr lang="en-US" sz="1400" b="0" i="0" dirty="0">
                <a:solidFill>
                  <a:srgbClr val="FFFFFF"/>
                </a:solidFill>
                <a:effectLst/>
                <a:latin typeface="Darker Grotesque "/>
              </a:rPr>
              <a:t> </a:t>
            </a:r>
            <a:r>
              <a:rPr lang="en-US" sz="1400" b="0" i="0" dirty="0">
                <a:solidFill>
                  <a:schemeClr val="bg1">
                    <a:lumMod val="10000"/>
                  </a:schemeClr>
                </a:solidFill>
                <a:effectLst/>
                <a:latin typeface="Darker Grotesque "/>
              </a:rPr>
              <a:t>This kind of style is specified within an HTML tag using the style attribute. </a:t>
            </a:r>
            <a:endParaRPr lang="en-US" sz="1400" dirty="0">
              <a:solidFill>
                <a:schemeClr val="bg1">
                  <a:lumMod val="10000"/>
                </a:schemeClr>
              </a:solidFill>
              <a:latin typeface="Darker Grotesque "/>
            </a:endParaRPr>
          </a:p>
          <a:p>
            <a:pPr marL="285750" lvl="0" indent="-285750" algn="just" rtl="0">
              <a:spcBef>
                <a:spcPts val="0"/>
              </a:spcBef>
              <a:spcAft>
                <a:spcPts val="0"/>
              </a:spcAft>
              <a:buClr>
                <a:schemeClr val="accent5">
                  <a:lumMod val="75000"/>
                </a:schemeClr>
              </a:buClr>
              <a:buSzPct val="100000"/>
              <a:buFont typeface="Wingdings" panose="05000000000000000000" pitchFamily="2" charset="2"/>
              <a:buChar char="q"/>
            </a:pPr>
            <a:r>
              <a:rPr lang="en-US" sz="1400" dirty="0">
                <a:solidFill>
                  <a:schemeClr val="tx1">
                    <a:lumMod val="75000"/>
                  </a:schemeClr>
                </a:solidFill>
                <a:latin typeface="Darker Grotesque "/>
              </a:rPr>
              <a:t>Internal CSS  </a:t>
            </a:r>
            <a:r>
              <a:rPr lang="en-US" sz="1400" b="0" i="0" dirty="0">
                <a:solidFill>
                  <a:schemeClr val="bg1">
                    <a:lumMod val="10000"/>
                  </a:schemeClr>
                </a:solidFill>
                <a:effectLst/>
                <a:latin typeface="Darker Grotesque "/>
              </a:rPr>
              <a:t>This can be used when a single HTML document must be styled uniquely. The CSS rule set should be within the HTML file in the head section </a:t>
            </a:r>
            <a:r>
              <a:rPr lang="en-US" sz="1400" b="0" i="0" dirty="0" err="1">
                <a:solidFill>
                  <a:schemeClr val="bg1">
                    <a:lumMod val="10000"/>
                  </a:schemeClr>
                </a:solidFill>
                <a:effectLst/>
                <a:latin typeface="Darker Grotesque "/>
              </a:rPr>
              <a:t>i.e</a:t>
            </a:r>
            <a:r>
              <a:rPr lang="en-US" sz="1400" b="0" i="0" dirty="0">
                <a:solidFill>
                  <a:schemeClr val="bg1">
                    <a:lumMod val="10000"/>
                  </a:schemeClr>
                </a:solidFill>
                <a:effectLst/>
                <a:latin typeface="Darker Grotesque "/>
              </a:rPr>
              <a:t> the CSS is embedded within the HTML file</a:t>
            </a:r>
            <a:r>
              <a:rPr lang="en-US" sz="1400" b="0" i="0" dirty="0">
                <a:solidFill>
                  <a:srgbClr val="FFFFFF"/>
                </a:solidFill>
                <a:effectLst/>
                <a:latin typeface="Darker Grotesque "/>
              </a:rPr>
              <a:t>. </a:t>
            </a:r>
            <a:endParaRPr lang="en-US" sz="1400" dirty="0">
              <a:solidFill>
                <a:schemeClr val="tx1">
                  <a:lumMod val="75000"/>
                </a:schemeClr>
              </a:solidFill>
              <a:latin typeface="Darker Grotesque "/>
            </a:endParaRPr>
          </a:p>
          <a:p>
            <a:pPr marL="285750" lvl="0" indent="-285750" algn="just" rtl="0">
              <a:spcBef>
                <a:spcPts val="0"/>
              </a:spcBef>
              <a:spcAft>
                <a:spcPts val="0"/>
              </a:spcAft>
              <a:buClr>
                <a:schemeClr val="accent5">
                  <a:lumMod val="75000"/>
                </a:schemeClr>
              </a:buClr>
              <a:buSzPct val="100000"/>
              <a:buFont typeface="Wingdings" panose="05000000000000000000" pitchFamily="2" charset="2"/>
              <a:buChar char="q"/>
            </a:pPr>
            <a:r>
              <a:rPr lang="en-US" sz="1400" dirty="0">
                <a:solidFill>
                  <a:schemeClr val="tx1">
                    <a:lumMod val="75000"/>
                  </a:schemeClr>
                </a:solidFill>
                <a:latin typeface="Darker Grotesque "/>
              </a:rPr>
              <a:t>External CSS </a:t>
            </a:r>
            <a:r>
              <a:rPr lang="en-US" sz="1400" b="0" i="0" dirty="0">
                <a:solidFill>
                  <a:schemeClr val="bg1">
                    <a:lumMod val="10000"/>
                  </a:schemeClr>
                </a:solidFill>
                <a:effectLst/>
                <a:latin typeface="Darker Grotesque "/>
              </a:rPr>
              <a:t>External CSS contains separate CSS file which contains only style property with the help of tag attributes (For example class, id, heading, … </a:t>
            </a:r>
            <a:r>
              <a:rPr lang="en-US" sz="1400" b="0" i="0" dirty="0" err="1">
                <a:solidFill>
                  <a:schemeClr val="bg1">
                    <a:lumMod val="10000"/>
                  </a:schemeClr>
                </a:solidFill>
                <a:effectLst/>
                <a:latin typeface="Darker Grotesque "/>
              </a:rPr>
              <a:t>etc</a:t>
            </a:r>
            <a:r>
              <a:rPr lang="en-US" sz="1400" b="0" i="0" dirty="0">
                <a:solidFill>
                  <a:schemeClr val="bg1">
                    <a:lumMod val="10000"/>
                  </a:schemeClr>
                </a:solidFill>
                <a:effectLst/>
                <a:latin typeface="Darker Grotesque "/>
              </a:rPr>
              <a:t>). CSS property written in a separate file with .</a:t>
            </a:r>
            <a:r>
              <a:rPr lang="en-US" sz="1400" b="0" i="0" dirty="0" err="1">
                <a:solidFill>
                  <a:schemeClr val="bg1">
                    <a:lumMod val="10000"/>
                  </a:schemeClr>
                </a:solidFill>
                <a:effectLst/>
                <a:latin typeface="Darker Grotesque "/>
              </a:rPr>
              <a:t>css</a:t>
            </a:r>
            <a:r>
              <a:rPr lang="en-US" sz="1400" b="0" i="0" dirty="0">
                <a:solidFill>
                  <a:schemeClr val="bg1">
                    <a:lumMod val="10000"/>
                  </a:schemeClr>
                </a:solidFill>
                <a:effectLst/>
                <a:latin typeface="Darker Grotesque "/>
              </a:rPr>
              <a:t> extension and should be linked to the HTML document using </a:t>
            </a:r>
            <a:r>
              <a:rPr lang="en-US" sz="1400" b="1" i="0" dirty="0">
                <a:solidFill>
                  <a:schemeClr val="bg1">
                    <a:lumMod val="10000"/>
                  </a:schemeClr>
                </a:solidFill>
                <a:effectLst/>
                <a:latin typeface="Darker Grotesque "/>
              </a:rPr>
              <a:t>link</a:t>
            </a:r>
            <a:r>
              <a:rPr lang="en-US" sz="1400" b="0" i="0" dirty="0">
                <a:solidFill>
                  <a:schemeClr val="bg1">
                    <a:lumMod val="10000"/>
                  </a:schemeClr>
                </a:solidFill>
                <a:effectLst/>
                <a:latin typeface="Darker Grotesque "/>
              </a:rPr>
              <a:t> tag. This means that for each element, style can be set only once and that will be applied across web pages.</a:t>
            </a:r>
            <a:endParaRPr lang="en-US" sz="1400" dirty="0">
              <a:solidFill>
                <a:schemeClr val="bg1">
                  <a:lumMod val="10000"/>
                </a:schemeClr>
              </a:solidFill>
              <a:latin typeface="Darker Grotesque "/>
            </a:endParaRPr>
          </a:p>
          <a:p>
            <a:pPr marL="0" lvl="0" indent="0" algn="just" rtl="0">
              <a:spcBef>
                <a:spcPts val="0"/>
              </a:spcBef>
              <a:spcAft>
                <a:spcPts val="0"/>
              </a:spcAft>
              <a:buClr>
                <a:schemeClr val="accent5">
                  <a:lumMod val="75000"/>
                </a:schemeClr>
              </a:buClr>
              <a:buSzPct val="100000"/>
            </a:pPr>
            <a:endParaRPr lang="en-US" sz="1400" dirty="0">
              <a:solidFill>
                <a:schemeClr val="tx1">
                  <a:lumMod val="75000"/>
                </a:schemeClr>
              </a:solidFill>
              <a:latin typeface="Darker Grotesque "/>
            </a:endParaRPr>
          </a:p>
        </p:txBody>
      </p:sp>
      <p:grpSp>
        <p:nvGrpSpPr>
          <p:cNvPr id="697" name="Google Shape;697;p45"/>
          <p:cNvGrpSpPr/>
          <p:nvPr/>
        </p:nvGrpSpPr>
        <p:grpSpPr>
          <a:xfrm>
            <a:off x="176507" y="4230089"/>
            <a:ext cx="627083" cy="436814"/>
            <a:chOff x="5779976" y="1418876"/>
            <a:chExt cx="421200" cy="293400"/>
          </a:xfrm>
        </p:grpSpPr>
        <p:sp>
          <p:nvSpPr>
            <p:cNvPr id="698" name="Google Shape;698;p45"/>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00" name="Google Shape;700;p45"/>
          <p:cNvGrpSpPr/>
          <p:nvPr/>
        </p:nvGrpSpPr>
        <p:grpSpPr>
          <a:xfrm>
            <a:off x="7411181" y="360180"/>
            <a:ext cx="891300" cy="486300"/>
            <a:chOff x="6930163" y="1358338"/>
            <a:chExt cx="891300" cy="486300"/>
          </a:xfrm>
        </p:grpSpPr>
        <p:sp>
          <p:nvSpPr>
            <p:cNvPr id="701" name="Google Shape;701;p45"/>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5"/>
            <p:cNvGrpSpPr/>
            <p:nvPr/>
          </p:nvGrpSpPr>
          <p:grpSpPr>
            <a:xfrm>
              <a:off x="7109579" y="1554476"/>
              <a:ext cx="532464" cy="94014"/>
              <a:chOff x="4703325" y="2297975"/>
              <a:chExt cx="242525" cy="42825"/>
            </a:xfrm>
          </p:grpSpPr>
          <p:sp>
            <p:nvSpPr>
              <p:cNvPr id="703" name="Google Shape;703;p45"/>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6" name="Google Shape;706;p45"/>
          <p:cNvSpPr/>
          <p:nvPr/>
        </p:nvSpPr>
        <p:spPr>
          <a:xfrm>
            <a:off x="7781623" y="4396003"/>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8272090" y="2034524"/>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45"/>
          <p:cNvGrpSpPr/>
          <p:nvPr/>
        </p:nvGrpSpPr>
        <p:grpSpPr>
          <a:xfrm>
            <a:off x="885373" y="773430"/>
            <a:ext cx="2008800" cy="146100"/>
            <a:chOff x="847125" y="3296850"/>
            <a:chExt cx="2008800" cy="146100"/>
          </a:xfrm>
        </p:grpSpPr>
        <p:sp>
          <p:nvSpPr>
            <p:cNvPr id="711" name="Google Shape;711;p45"/>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2" name="Google Shape;712;p45"/>
            <p:cNvGrpSpPr/>
            <p:nvPr/>
          </p:nvGrpSpPr>
          <p:grpSpPr>
            <a:xfrm rot="10800000" flipH="1">
              <a:off x="878209" y="3322949"/>
              <a:ext cx="429322" cy="93999"/>
              <a:chOff x="5795037" y="809024"/>
              <a:chExt cx="431653" cy="94500"/>
            </a:xfrm>
          </p:grpSpPr>
          <p:sp>
            <p:nvSpPr>
              <p:cNvPr id="713" name="Google Shape;713;p45"/>
              <p:cNvSpPr/>
              <p:nvPr/>
            </p:nvSpPr>
            <p:spPr>
              <a:xfrm>
                <a:off x="5795037" y="809024"/>
                <a:ext cx="94500" cy="94500"/>
              </a:xfrm>
              <a:prstGeom prst="ellipse">
                <a:avLst/>
              </a:prstGeom>
              <a:solidFill>
                <a:srgbClr val="81EEEB"/>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5"/>
              <p:cNvSpPr/>
              <p:nvPr/>
            </p:nvSpPr>
            <p:spPr>
              <a:xfrm>
                <a:off x="5963614" y="809024"/>
                <a:ext cx="94500" cy="94500"/>
              </a:xfrm>
              <a:prstGeom prst="ellipse">
                <a:avLst/>
              </a:prstGeom>
              <a:solidFill>
                <a:srgbClr val="A1C3FF"/>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6132190" y="809024"/>
                <a:ext cx="94500" cy="94500"/>
              </a:xfrm>
              <a:prstGeom prst="ellipse">
                <a:avLst/>
              </a:prstGeom>
              <a:solidFill>
                <a:srgbClr val="FFC3D0"/>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Google Shape;695;p45">
            <a:extLst>
              <a:ext uri="{FF2B5EF4-FFF2-40B4-BE49-F238E27FC236}">
                <a16:creationId xmlns:a16="http://schemas.microsoft.com/office/drawing/2014/main" id="{689EAAEC-86E4-109E-5B60-059F447F8F6E}"/>
              </a:ext>
            </a:extLst>
          </p:cNvPr>
          <p:cNvSpPr/>
          <p:nvPr/>
        </p:nvSpPr>
        <p:spPr>
          <a:xfrm>
            <a:off x="299947" y="292875"/>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6;p45">
            <a:extLst>
              <a:ext uri="{FF2B5EF4-FFF2-40B4-BE49-F238E27FC236}">
                <a16:creationId xmlns:a16="http://schemas.microsoft.com/office/drawing/2014/main" id="{1020A589-15D1-0A15-87B2-8A487C5F3BEF}"/>
              </a:ext>
            </a:extLst>
          </p:cNvPr>
          <p:cNvSpPr txBox="1">
            <a:spLocks/>
          </p:cNvSpPr>
          <p:nvPr/>
        </p:nvSpPr>
        <p:spPr>
          <a:xfrm>
            <a:off x="392473" y="362155"/>
            <a:ext cx="2994600" cy="25410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IN" sz="2400" dirty="0"/>
              <a:t>CSS Types</a:t>
            </a:r>
          </a:p>
        </p:txBody>
      </p:sp>
      <p:sp>
        <p:nvSpPr>
          <p:cNvPr id="11" name="Google Shape;706;p45">
            <a:extLst>
              <a:ext uri="{FF2B5EF4-FFF2-40B4-BE49-F238E27FC236}">
                <a16:creationId xmlns:a16="http://schemas.microsoft.com/office/drawing/2014/main" id="{28FE4212-6E60-B669-AA19-9E13477764D4}"/>
              </a:ext>
            </a:extLst>
          </p:cNvPr>
          <p:cNvSpPr/>
          <p:nvPr/>
        </p:nvSpPr>
        <p:spPr>
          <a:xfrm>
            <a:off x="3169987" y="310957"/>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Types of CSS — TutorialBrain">
            <a:extLst>
              <a:ext uri="{FF2B5EF4-FFF2-40B4-BE49-F238E27FC236}">
                <a16:creationId xmlns:a16="http://schemas.microsoft.com/office/drawing/2014/main" id="{620447F7-0A1F-6C8E-774E-A7EE96158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601" y="998825"/>
            <a:ext cx="2486662" cy="348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50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TotalTime>
  <Words>4547</Words>
  <Application>Microsoft Office PowerPoint</Application>
  <PresentationFormat>On-screen Show (16:9)</PresentationFormat>
  <Paragraphs>693</Paragraphs>
  <Slides>50</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Darker Grotesque</vt:lpstr>
      <vt:lpstr>Wingdings</vt:lpstr>
      <vt:lpstr>Darker Grotesque Medium</vt:lpstr>
      <vt:lpstr>Open Sans</vt:lpstr>
      <vt:lpstr>Darker Grotesque </vt:lpstr>
      <vt:lpstr>Arial</vt:lpstr>
      <vt:lpstr>Montserrat</vt:lpstr>
      <vt:lpstr>Verdana</vt:lpstr>
      <vt:lpstr>Roboto Condensed Light</vt:lpstr>
      <vt:lpstr>Multi-Business Company Website by Slidesgo</vt:lpstr>
      <vt:lpstr>Css  By SANJIL K C 20BCE1855</vt:lpstr>
      <vt:lpstr>05</vt:lpstr>
      <vt:lpstr>Links</vt:lpstr>
      <vt:lpstr>PowerPoint Presentation</vt:lpstr>
      <vt:lpstr>Why Use CSS?</vt:lpstr>
      <vt:lpstr>PowerPoint Presentation</vt:lpstr>
      <vt:lpstr>CSS Syntax</vt:lpstr>
      <vt:lpstr>In this example all &lt;p&gt; elements will be center-aligned, with a green text color:</vt:lpstr>
      <vt:lpstr>PowerPoint Presentation</vt:lpstr>
      <vt:lpstr>PowerPoint Presentation</vt:lpstr>
      <vt:lpstr>Selector Example</vt:lpstr>
      <vt:lpstr>1.CSS Element Selector</vt:lpstr>
      <vt:lpstr>2.CSS ID Selector</vt:lpstr>
      <vt:lpstr>3.CSS Class Selector</vt:lpstr>
      <vt:lpstr>4.CSS Universal Selector</vt:lpstr>
      <vt:lpstr>5.CSS Group Selector</vt:lpstr>
      <vt:lpstr>PowerPoint Presentation</vt:lpstr>
      <vt:lpstr>PowerPoint Presentation</vt:lpstr>
      <vt:lpstr>Box Model Example</vt:lpstr>
      <vt:lpstr>    Box Model Example Output</vt:lpstr>
      <vt:lpstr>PowerPoint Presentation</vt:lpstr>
      <vt:lpstr>1).CSS background-color</vt:lpstr>
      <vt:lpstr>2).CSS background-image</vt:lpstr>
      <vt:lpstr>3).CSS background-repeat</vt:lpstr>
      <vt:lpstr>CSS background-repeat</vt:lpstr>
      <vt:lpstr>4).CSS background-attachment</vt:lpstr>
      <vt:lpstr>CSS background-attachment</vt:lpstr>
      <vt:lpstr>5).CSS background-position</vt:lpstr>
      <vt:lpstr>CSS background- position</vt:lpstr>
      <vt:lpstr>PowerPoint Presentation</vt:lpstr>
      <vt:lpstr>1).CSS border-style</vt:lpstr>
      <vt:lpstr>CSS border style</vt:lpstr>
      <vt:lpstr>2).CSS border width</vt:lpstr>
      <vt:lpstr>3).CSS border Color</vt:lpstr>
      <vt:lpstr>4).CSS border radius</vt:lpstr>
      <vt:lpstr>CSS border radius</vt:lpstr>
      <vt:lpstr>CSS border radius</vt:lpstr>
      <vt:lpstr>CSS border radius</vt:lpstr>
      <vt:lpstr>CSS border radius</vt:lpstr>
      <vt:lpstr>PowerPoint Presentation</vt:lpstr>
      <vt:lpstr>1).CSS Text Overflow</vt:lpstr>
      <vt:lpstr>CSS Text Overflow</vt:lpstr>
      <vt:lpstr>2).CSS Word Wrapping</vt:lpstr>
      <vt:lpstr>CSS Word Wrapping</vt:lpstr>
      <vt:lpstr>3).CSS Word Breaking</vt:lpstr>
      <vt:lpstr>CSS Word Breaking </vt:lpstr>
      <vt:lpstr>4).CSS Writing Mode</vt:lpstr>
      <vt:lpstr>CSS Writing Mode</vt:lpstr>
      <vt:lpstr>05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By SANJIL K C</dc:title>
  <dc:creator>San</dc:creator>
  <cp:lastModifiedBy>sanjil k c</cp:lastModifiedBy>
  <cp:revision>7</cp:revision>
  <dcterms:modified xsi:type="dcterms:W3CDTF">2022-10-02T16:25:10Z</dcterms:modified>
</cp:coreProperties>
</file>