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8"/>
  </p:notesMasterIdLst>
  <p:sldIdLst>
    <p:sldId id="256" r:id="rId2"/>
    <p:sldId id="257" r:id="rId3"/>
    <p:sldId id="258" r:id="rId4"/>
    <p:sldId id="260" r:id="rId5"/>
    <p:sldId id="261" r:id="rId6"/>
    <p:sldId id="259"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Hammersmith One" panose="020B0604020202020204" pitchFamily="2" charset="0"/>
      <p:regular r:id="rId13"/>
    </p:embeddedFont>
    <p:embeddedFont>
      <p:font typeface="Lucida Sans" panose="020B0602030504020204" pitchFamily="34" charset="0"/>
      <p:regular r:id="rId14"/>
      <p:bold r:id="rId15"/>
      <p:italic r:id="rId16"/>
      <p:boldItalic r:id="rId17"/>
    </p:embeddedFont>
    <p:embeddedFont>
      <p:font typeface="Roboto Condensed Light" panose="02000000000000000000"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E4F138-6DA4-4D03-8BC4-D72E216232EA}">
  <a:tblStyle styleId="{04E4F138-6DA4-4D03-8BC4-D72E216232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7708DF-58D3-40D8-B080-D522A3D585FD}"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F86CF518-1101-4B56-93E0-B38FD842BE08}"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DE8A53B0-EE13-4E92-8683-5FC55A7FDB4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C5961160-1B0E-4577-BF69-6787B36F8724}"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0D623458-1717-4919-A78A-E29F1A7BE084}"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 action="ppaction://noaction"/>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 action="ppaction://noaction"/>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outlookindia.com/website/story/world-news-indias-role-critical-in-global-climate-change-solutions-usaid/396870"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orfonline.org/expert-speak/strengthening-climate-diplomacy-imperative-indian-climate-new-decade/" TargetMode="External"/><Relationship Id="rId5" Type="http://schemas.openxmlformats.org/officeDocument/2006/relationships/hyperlink" Target="https://www.researchgate.net/publication/270596559_Mapping_'consistency'_in_India's_climate_change_position_Dynamics_and_dilemmas_of_science_diplomacy" TargetMode="External"/><Relationship Id="rId4" Type="http://schemas.openxmlformats.org/officeDocument/2006/relationships/hyperlink" Target="https://www.business-standard.com/article/economy-policy/india-succeeds-in-diplomacy-to-form-climate-change-roadmap-wins-accolades-118122200125_1.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871265" y="620656"/>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2"/>
                </a:solidFill>
              </a:rPr>
              <a:t>CLIMATE CHANGE DIPLOMACY</a:t>
            </a:r>
            <a:endParaRPr dirty="0">
              <a:solidFill>
                <a:schemeClr val="accent2"/>
              </a:solidFill>
            </a:endParaRPr>
          </a:p>
        </p:txBody>
      </p:sp>
      <p:sp>
        <p:nvSpPr>
          <p:cNvPr id="1321" name="Google Shape;1321;p54"/>
          <p:cNvSpPr txBox="1">
            <a:spLocks noGrp="1"/>
          </p:cNvSpPr>
          <p:nvPr>
            <p:ph type="subTitle" idx="1"/>
          </p:nvPr>
        </p:nvSpPr>
        <p:spPr>
          <a:xfrm>
            <a:off x="4285814" y="2877797"/>
            <a:ext cx="4858185" cy="15825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t>20BCE1630 – Mohamed Ashraf Ali</a:t>
            </a:r>
          </a:p>
          <a:p>
            <a:pPr marL="0" lvl="0" indent="0" algn="l" rtl="0">
              <a:spcBef>
                <a:spcPts val="0"/>
              </a:spcBef>
              <a:spcAft>
                <a:spcPts val="0"/>
              </a:spcAft>
              <a:buClr>
                <a:schemeClr val="dk1"/>
              </a:buClr>
              <a:buSzPts val="1100"/>
              <a:buFont typeface="Arial"/>
              <a:buNone/>
            </a:pPr>
            <a:r>
              <a:rPr lang="en" sz="1800" b="1" dirty="0"/>
              <a:t>20BCE1852 – Devarinti Dhapatla Puneeth Reddy</a:t>
            </a:r>
          </a:p>
          <a:p>
            <a:pPr marL="0" lvl="0" indent="0" algn="l" rtl="0">
              <a:spcBef>
                <a:spcPts val="0"/>
              </a:spcBef>
              <a:spcAft>
                <a:spcPts val="0"/>
              </a:spcAft>
              <a:buClr>
                <a:schemeClr val="dk1"/>
              </a:buClr>
              <a:buSzPts val="1100"/>
              <a:buFont typeface="Arial"/>
              <a:buNone/>
            </a:pPr>
            <a:r>
              <a:rPr lang="en" sz="1800" b="1" dirty="0"/>
              <a:t>20BCE1855 – Sanjil K C</a:t>
            </a:r>
          </a:p>
          <a:p>
            <a:pPr marL="0" lvl="0" indent="0" algn="l" rtl="0">
              <a:spcBef>
                <a:spcPts val="0"/>
              </a:spcBef>
              <a:spcAft>
                <a:spcPts val="0"/>
              </a:spcAft>
              <a:buClr>
                <a:schemeClr val="dk1"/>
              </a:buClr>
              <a:buSzPts val="1100"/>
              <a:buFont typeface="Arial"/>
              <a:buNone/>
            </a:pPr>
            <a:r>
              <a:rPr lang="en" sz="1800" b="1" dirty="0"/>
              <a:t>20BCE1892 – Lenin Vasan</a:t>
            </a:r>
          </a:p>
          <a:p>
            <a:pPr marL="0" lvl="0" indent="0" algn="l" rtl="0">
              <a:spcBef>
                <a:spcPts val="0"/>
              </a:spcBef>
              <a:spcAft>
                <a:spcPts val="0"/>
              </a:spcAft>
              <a:buClr>
                <a:schemeClr val="dk1"/>
              </a:buClr>
              <a:buSzPts val="1100"/>
              <a:buFont typeface="Arial"/>
              <a:buNone/>
            </a:pPr>
            <a:r>
              <a:rPr lang="en" sz="1800" b="1" dirty="0"/>
              <a:t>20BCE1978 – Swetha Anbalagan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650429" y="1064525"/>
            <a:ext cx="7717500" cy="3151487"/>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en-IN" sz="1600" spc="-25" dirty="0">
                <a:solidFill>
                  <a:srgbClr val="343332"/>
                </a:solidFill>
                <a:effectLst/>
                <a:latin typeface="Lucida Sans" panose="020B0602030504020204" pitchFamily="34" charset="0"/>
                <a:ea typeface="Calibri" panose="020F0502020204030204" pitchFamily="34" charset="0"/>
                <a:cs typeface="Calibri" panose="020F0502020204030204" pitchFamily="34" charset="0"/>
              </a:rPr>
              <a:t>Although India appears to be taking a defensive position in relation to climate change in the international arena, there have been a large number of measures that have been initiated since 1990 within India and these measures collectively are likely to lead to a decoupling of greenhouse gas emissions from energy development and possibly even economic growth.</a:t>
            </a:r>
            <a:endParaRPr lang="en-IN" sz="1600" dirty="0">
              <a:effectLst/>
              <a:latin typeface="Lucida Sans" panose="020B060203050402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IN" sz="1600" dirty="0">
                <a:solidFill>
                  <a:srgbClr val="000000"/>
                </a:solidFill>
                <a:effectLst/>
                <a:latin typeface="Lucida Sans" panose="020B0602030504020204" pitchFamily="34" charset="0"/>
                <a:ea typeface="Calibri" panose="020F0502020204030204" pitchFamily="34" charset="0"/>
                <a:cs typeface="Calibri" panose="020F0502020204030204" pitchFamily="34" charset="0"/>
              </a:rPr>
              <a:t>India's success in renewable energy auctions, in reducing emissions besides its largest commitment to eliminate all single-use plastic in the country by 2022, has enabled it to win accolades globally. Even the Indian private sector is not lagging behind in joining the ranks of leading global companies that have committed to set a scientific target to be carbon negative.</a:t>
            </a:r>
            <a:endParaRPr lang="en-IN" sz="1600" dirty="0">
              <a:effectLst/>
              <a:latin typeface="Lucida Sans" panose="020B0602030504020204" pitchFamily="34" charset="0"/>
              <a:ea typeface="Calibri" panose="020F0502020204030204" pitchFamily="34" charset="0"/>
              <a:cs typeface="Times New Roman" panose="02020603050405020304" pitchFamily="18" charset="0"/>
            </a:endParaRPr>
          </a:p>
        </p:txBody>
      </p:sp>
      <p:sp>
        <p:nvSpPr>
          <p:cNvPr id="1327" name="Google Shape;1327;p55"/>
          <p:cNvSpPr txBox="1">
            <a:spLocks noGrp="1"/>
          </p:cNvSpPr>
          <p:nvPr>
            <p:ph type="title"/>
          </p:nvPr>
        </p:nvSpPr>
        <p:spPr>
          <a:xfrm>
            <a:off x="803992" y="474164"/>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61" name="Google Shape;1326;p55">
            <a:extLst>
              <a:ext uri="{FF2B5EF4-FFF2-40B4-BE49-F238E27FC236}">
                <a16:creationId xmlns:a16="http://schemas.microsoft.com/office/drawing/2014/main" id="{38133B0B-9650-476B-A0AC-0184D6C56AA7}"/>
              </a:ext>
            </a:extLst>
          </p:cNvPr>
          <p:cNvSpPr txBox="1">
            <a:spLocks/>
          </p:cNvSpPr>
          <p:nvPr/>
        </p:nvSpPr>
        <p:spPr>
          <a:xfrm>
            <a:off x="614254" y="615003"/>
            <a:ext cx="7439566" cy="44246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Manjari"/>
              <a:buNone/>
              <a:defRPr sz="16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9pPr>
          </a:lstStyle>
          <a:p>
            <a:pPr>
              <a:lnSpc>
                <a:spcPct val="107000"/>
              </a:lnSpc>
              <a:spcAft>
                <a:spcPts val="800"/>
              </a:spcAft>
            </a:pPr>
            <a:r>
              <a:rPr lang="en-IN" dirty="0">
                <a:solidFill>
                  <a:srgbClr val="343434"/>
                </a:solidFill>
                <a:effectLst/>
                <a:latin typeface="Lucida Sans" panose="020B0602030504020204" pitchFamily="34" charset="0"/>
                <a:ea typeface="Calibri" panose="020F0502020204030204" pitchFamily="34" charset="0"/>
                <a:cs typeface="Calibri" panose="020F0502020204030204" pitchFamily="34" charset="0"/>
              </a:rPr>
              <a:t>    "That leadership was demonstrated at the leaders' climate summit in April where President Joe Biden and Prime Minister Narendra Modi launched the India-US Climate and Clean Energy Agenda 2030 Partnership, a key framework to help our countries meet the goals of the Paris Agreement,"</a:t>
            </a:r>
            <a:endParaRPr lang="en-IN" dirty="0">
              <a:effectLst/>
              <a:latin typeface="Lucida Sans" panose="020B06020305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343434"/>
                </a:solidFill>
                <a:effectLst/>
                <a:latin typeface="Lucida Sans" panose="020B0602030504020204" pitchFamily="34" charset="0"/>
                <a:ea typeface="Calibri" panose="020F0502020204030204" pitchFamily="34" charset="0"/>
                <a:cs typeface="Calibri" panose="020F0502020204030204" pitchFamily="34" charset="0"/>
              </a:rPr>
              <a:t>     At CoP26, India pledged to become a 'net zero' carbon emitter by 2070, and announced enhanced targets for renewable energy deployment and reduction in carbon emissions.</a:t>
            </a:r>
            <a:endParaRPr lang="en-IN" dirty="0">
              <a:effectLst/>
              <a:latin typeface="Lucida Sans" panose="020B06020305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Lucida Sans" panose="020B0602030504020204" pitchFamily="34" charset="0"/>
                <a:ea typeface="Calibri" panose="020F0502020204030204" pitchFamily="34" charset="0"/>
                <a:cs typeface="Times New Roman" panose="02020603050405020304" pitchFamily="18" charset="0"/>
              </a:rPr>
              <a:t>     A Germanwatch report says carbon dioxide emissions are rising again globally but India's ranking has improved by three points.</a:t>
            </a:r>
            <a:endParaRPr lang="en-IN" dirty="0">
              <a:effectLst/>
              <a:latin typeface="Lucida Sans" panose="020B06020305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343434"/>
                </a:solidFill>
                <a:effectLst/>
                <a:latin typeface="Lucida Sans" panose="020B0602030504020204" pitchFamily="34" charset="0"/>
                <a:ea typeface="Calibri" panose="020F0502020204030204" pitchFamily="34" charset="0"/>
                <a:cs typeface="Calibri" panose="020F0502020204030204" pitchFamily="34" charset="0"/>
              </a:rPr>
              <a:t>      India, which has shown global leadership in the fight against climate change, is a critical part of the global climate change solutions.</a:t>
            </a:r>
            <a:endParaRPr lang="en-IN" dirty="0">
              <a:effectLst/>
              <a:latin typeface="Lucida Sans" panose="020B060203050402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3" name="Title 2">
            <a:extLst>
              <a:ext uri="{FF2B5EF4-FFF2-40B4-BE49-F238E27FC236}">
                <a16:creationId xmlns:a16="http://schemas.microsoft.com/office/drawing/2014/main" id="{08747018-F7B2-4D61-8424-76E83A8AC58C}"/>
              </a:ext>
            </a:extLst>
          </p:cNvPr>
          <p:cNvSpPr>
            <a:spLocks noGrp="1"/>
          </p:cNvSpPr>
          <p:nvPr>
            <p:ph type="title"/>
          </p:nvPr>
        </p:nvSpPr>
        <p:spPr>
          <a:xfrm>
            <a:off x="713225" y="355502"/>
            <a:ext cx="7717500" cy="541500"/>
          </a:xfrm>
        </p:spPr>
        <p:txBody>
          <a:bodyPr/>
          <a:lstStyle/>
          <a:p>
            <a:pPr algn="l"/>
            <a:r>
              <a:rPr lang="en-IN" sz="2400" dirty="0">
                <a:effectLst/>
                <a:latin typeface="Calibri" panose="020F0502020204030204" pitchFamily="34" charset="0"/>
                <a:ea typeface="Calibri" panose="020F0502020204030204" pitchFamily="34" charset="0"/>
                <a:cs typeface="Times New Roman" panose="02020603050405020304" pitchFamily="18" charset="0"/>
              </a:rPr>
              <a:t>RESEARCH OBJECTIVE: India’s role in climate crisis</a:t>
            </a:r>
            <a:endParaRPr lang="en-IN" sz="3600" dirty="0"/>
          </a:p>
        </p:txBody>
      </p:sp>
      <p:sp>
        <p:nvSpPr>
          <p:cNvPr id="5" name="Text Placeholder 4">
            <a:extLst>
              <a:ext uri="{FF2B5EF4-FFF2-40B4-BE49-F238E27FC236}">
                <a16:creationId xmlns:a16="http://schemas.microsoft.com/office/drawing/2014/main" id="{1C71E91A-5D2A-4899-B4D4-FFFA1F681B64}"/>
              </a:ext>
            </a:extLst>
          </p:cNvPr>
          <p:cNvSpPr>
            <a:spLocks noGrp="1"/>
          </p:cNvSpPr>
          <p:nvPr>
            <p:ph type="body" idx="1"/>
          </p:nvPr>
        </p:nvSpPr>
        <p:spPr>
          <a:xfrm>
            <a:off x="713225" y="1122325"/>
            <a:ext cx="7209248" cy="3914132"/>
          </a:xfrm>
        </p:spPr>
        <p:txBody>
          <a:bodyPr/>
          <a:lstStyle/>
          <a:p>
            <a:pPr>
              <a:lnSpc>
                <a:spcPct val="107000"/>
              </a:lnSpc>
              <a:spcAft>
                <a:spcPts val="800"/>
              </a:spcAft>
            </a:pPr>
            <a:r>
              <a:rPr lang="en-IN" sz="18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rPr>
              <a:t>India’s participation in UNFCCC</a:t>
            </a:r>
          </a:p>
          <a:p>
            <a:pPr>
              <a:lnSpc>
                <a:spcPct val="107000"/>
              </a:lnSpc>
              <a:spcAft>
                <a:spcPts val="800"/>
              </a:spcAft>
            </a:pPr>
            <a:r>
              <a:rPr lang="en-IN" sz="18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rPr>
              <a:t>International solar alliance</a:t>
            </a:r>
          </a:p>
          <a:p>
            <a:pPr>
              <a:lnSpc>
                <a:spcPct val="107000"/>
              </a:lnSpc>
              <a:spcAft>
                <a:spcPts val="800"/>
              </a:spcAft>
            </a:pPr>
            <a:r>
              <a:rPr lang="en-IN" sz="18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rPr>
              <a:t>Montreal protocol</a:t>
            </a:r>
          </a:p>
          <a:p>
            <a:pPr>
              <a:lnSpc>
                <a:spcPct val="107000"/>
              </a:lnSpc>
              <a:spcAft>
                <a:spcPts val="800"/>
              </a:spcAft>
            </a:pPr>
            <a:r>
              <a:rPr lang="en-IN" sz="18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rPr>
              <a:t>Paris agreement</a:t>
            </a:r>
          </a:p>
          <a:p>
            <a:pPr marL="114300" indent="0">
              <a:buNone/>
            </a:pPr>
            <a:endParaRPr lang="en-IN" dirty="0">
              <a:solidFill>
                <a:schemeClr val="bg1">
                  <a:lumMod val="10000"/>
                </a:schemeClr>
              </a:solidFill>
            </a:endParaRPr>
          </a:p>
          <a:p>
            <a:pPr marL="114300" indent="0">
              <a:buNone/>
            </a:pPr>
            <a:r>
              <a:rPr lang="en-IN" sz="1800" dirty="0">
                <a:solidFill>
                  <a:schemeClr val="bg1">
                    <a:lumMod val="10000"/>
                  </a:schemeClr>
                </a:solidFill>
              </a:rPr>
              <a:t>We are going to see how effectively India has participated in all of these works.</a:t>
            </a:r>
          </a:p>
          <a:p>
            <a:pPr marL="114300" indent="0">
              <a:lnSpc>
                <a:spcPct val="107000"/>
              </a:lnSpc>
              <a:spcAft>
                <a:spcPts val="800"/>
              </a:spcAft>
              <a:buNone/>
            </a:pPr>
            <a:r>
              <a:rPr lang="en-IN" sz="1800"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W</a:t>
            </a:r>
            <a:r>
              <a:rPr lang="en-IN" sz="18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rPr>
              <a:t>hat India does in climate change treaties in which India played its major role</a:t>
            </a:r>
          </a:p>
          <a:p>
            <a:pPr marL="114300" indent="0">
              <a:lnSpc>
                <a:spcPct val="107000"/>
              </a:lnSpc>
              <a:spcAft>
                <a:spcPts val="800"/>
              </a:spcAft>
              <a:buNone/>
            </a:pPr>
            <a:r>
              <a:rPr lang="en-IN" sz="18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rPr>
              <a:t>How effective were these plans?</a:t>
            </a:r>
          </a:p>
          <a:p>
            <a:pPr marL="114300" indent="0">
              <a:buNone/>
            </a:pPr>
            <a:endParaRPr lang="en-IN" sz="1800" dirty="0">
              <a:solidFill>
                <a:schemeClr val="bg1">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814850" y="501253"/>
            <a:ext cx="4178064"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RESOURCES:</a:t>
            </a:r>
            <a:endParaRPr dirty="0"/>
          </a:p>
        </p:txBody>
      </p:sp>
      <p:sp>
        <p:nvSpPr>
          <p:cNvPr id="1370" name="Google Shape;1370;p59"/>
          <p:cNvSpPr txBox="1">
            <a:spLocks noGrp="1"/>
          </p:cNvSpPr>
          <p:nvPr>
            <p:ph type="subTitle" idx="1"/>
          </p:nvPr>
        </p:nvSpPr>
        <p:spPr>
          <a:xfrm>
            <a:off x="938221" y="1166993"/>
            <a:ext cx="6347950" cy="3550150"/>
          </a:xfrm>
          <a:prstGeom prst="rect">
            <a:avLst/>
          </a:prstGeom>
        </p:spPr>
        <p:txBody>
          <a:bodyPr spcFirstLastPara="1" wrap="square" lIns="91425" tIns="91425" rIns="91425" bIns="91425" anchor="t" anchorCtr="0">
            <a:noAutofit/>
          </a:bodyPr>
          <a:lstStyle/>
          <a:p>
            <a:pPr marL="285750" lvl="0" indent="-285750">
              <a:lnSpc>
                <a:spcPct val="107000"/>
              </a:lnSpc>
              <a:buFont typeface="Arial" panose="020B0604020202020204" pitchFamily="34" charset="0"/>
              <a:buChar char="•"/>
            </a:pPr>
            <a:r>
              <a:rPr lang="en-IN" sz="18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https://www.outlookindia.com/website/story/world-news-indias-role-critical-in-global-climate-change-solutions-usaid/396870</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https://www.business-standard.com/article/economy-policy/india-succeeds-in-diplomacy-to-form-climate-change-roadmap-wins-accolades-118122200125_1.html</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8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https://www.researchgate.net/publication/270596559_Mapping_'consistency'_in_India's_climate_change_position_Dynamics_and_dilemmas_of_science_diplomacy</a:t>
            </a:r>
            <a:endParaRPr lang="en-IN" sz="18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8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https://www.orfonline.org/expert-speak/strengthening-climate-diplomacy-imperative-indian-climate-new-decade</a:t>
            </a:r>
            <a:r>
              <a:rPr lang="en-IN" sz="18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a:t>
            </a:r>
            <a:endParaRPr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461756" y="1920254"/>
            <a:ext cx="60051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THANK YOU</a:t>
            </a:r>
            <a:endParaRPr sz="4000" dirty="0"/>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On-screen Show (16:9)</PresentationFormat>
  <Paragraphs>28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Lucida Sans</vt:lpstr>
      <vt:lpstr>Hammersmith One</vt:lpstr>
      <vt:lpstr>Manjari</vt:lpstr>
      <vt:lpstr>Roboto Condensed Light</vt:lpstr>
      <vt:lpstr>Calibri</vt:lpstr>
      <vt:lpstr>Elegant Education Pack for Students by Slidesgo</vt:lpstr>
      <vt:lpstr>CLIMATE CHANGE DIPLOMACY</vt:lpstr>
      <vt:lpstr>Abstract</vt:lpstr>
      <vt:lpstr>PowerPoint Presentation</vt:lpstr>
      <vt:lpstr>RESEARCH OBJECTIVE: India’s role in climate crisis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DIPLOMACY</dc:title>
  <cp:lastModifiedBy>Lenin Vasan</cp:lastModifiedBy>
  <cp:revision>1</cp:revision>
  <dcterms:modified xsi:type="dcterms:W3CDTF">2022-03-16T14:20:17Z</dcterms:modified>
</cp:coreProperties>
</file>