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0"/>
  </p:notesMasterIdLst>
  <p:sldIdLst>
    <p:sldId id="256" r:id="rId2"/>
    <p:sldId id="259" r:id="rId3"/>
    <p:sldId id="286" r:id="rId4"/>
    <p:sldId id="293" r:id="rId5"/>
    <p:sldId id="262" r:id="rId6"/>
    <p:sldId id="263" r:id="rId7"/>
    <p:sldId id="264" r:id="rId8"/>
    <p:sldId id="266" r:id="rId9"/>
    <p:sldId id="267" r:id="rId10"/>
    <p:sldId id="268" r:id="rId11"/>
    <p:sldId id="269" r:id="rId12"/>
    <p:sldId id="294" r:id="rId13"/>
    <p:sldId id="281" r:id="rId14"/>
    <p:sldId id="282" r:id="rId15"/>
    <p:sldId id="283" r:id="rId16"/>
    <p:sldId id="292" r:id="rId17"/>
    <p:sldId id="274" r:id="rId18"/>
    <p:sldId id="27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7" y="4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7F5B7F-8512-41E7-A035-99AF5AE4F19F}" type="datetimeFigureOut">
              <a:rPr lang="en-US" smtClean="0"/>
              <a:pPr/>
              <a:t>11/22/2023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BF95E-DA7F-4100-90CB-4D99A6961D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USECASE DIAGRAM: </a:t>
            </a:r>
            <a:r>
              <a:rPr lang="en-US" sz="1200" kern="1200" dirty="0">
                <a:solidFill>
                  <a:schemeClr val="tx1"/>
                </a:solidFill>
                <a:latin typeface="+mn-lt"/>
                <a:ea typeface="+mn-ea"/>
                <a:cs typeface="+mn-cs"/>
              </a:rPr>
              <a:t>A Use case is a description of set of sequence of actions.  Graphically it is rendered as an ellipse with solid line including only its name.  Use case diagram is a behavioral diagram that shows a set of use cases and actors and their relationship.  It is an association between the use cases and actors.  An actor represents a real-world object.  Primary Actor – Sender, Secondary Actor Receiver.</a:t>
            </a:r>
          </a:p>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latin typeface="+mn-lt"/>
                <a:ea typeface="+mn-ea"/>
                <a:cs typeface="+mn-cs"/>
              </a:rPr>
              <a:t>Class Diagram:</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 description of set of objects that share the same attributes operations, relationships, and semantics</a:t>
            </a:r>
          </a:p>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DBDE36E3-064B-4319-8971-DB24598FB7A4}" type="datetimeFigureOut">
              <a:rPr lang="en-US" smtClean="0"/>
              <a:pPr/>
              <a:t>11/22/2023</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2401026F-F1B0-4023-B4A0-A3D8B50537F2}"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610678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E36E3-064B-4319-8971-DB24598FB7A4}"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extLst>
      <p:ext uri="{BB962C8B-B14F-4D97-AF65-F5344CB8AC3E}">
        <p14:creationId xmlns:p14="http://schemas.microsoft.com/office/powerpoint/2010/main" val="47987941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E36E3-064B-4319-8971-DB24598FB7A4}"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59357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E36E3-064B-4319-8971-DB24598FB7A4}"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364256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E36E3-064B-4319-8971-DB24598FB7A4}"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extLst>
      <p:ext uri="{BB962C8B-B14F-4D97-AF65-F5344CB8AC3E}">
        <p14:creationId xmlns:p14="http://schemas.microsoft.com/office/powerpoint/2010/main" val="357644412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E36E3-064B-4319-8971-DB24598FB7A4}"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198285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E36E3-064B-4319-8971-DB24598FB7A4}"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074529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E36E3-064B-4319-8971-DB24598FB7A4}"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778544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E36E3-064B-4319-8971-DB24598FB7A4}"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86256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DE36E3-064B-4319-8971-DB24598FB7A4}"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extLst>
      <p:ext uri="{BB962C8B-B14F-4D97-AF65-F5344CB8AC3E}">
        <p14:creationId xmlns:p14="http://schemas.microsoft.com/office/powerpoint/2010/main" val="160832791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DE36E3-064B-4319-8971-DB24598FB7A4}" type="datetimeFigureOut">
              <a:rPr lang="en-US" smtClean="0"/>
              <a:pPr/>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552583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E36E3-064B-4319-8971-DB24598FB7A4}"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extLst>
      <p:ext uri="{BB962C8B-B14F-4D97-AF65-F5344CB8AC3E}">
        <p14:creationId xmlns:p14="http://schemas.microsoft.com/office/powerpoint/2010/main" val="333272507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DE36E3-064B-4319-8971-DB24598FB7A4}" type="datetimeFigureOut">
              <a:rPr lang="en-US" smtClean="0"/>
              <a:pPr/>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1026F-F1B0-4023-B4A0-A3D8B50537F2}"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0480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DE36E3-064B-4319-8971-DB24598FB7A4}" type="datetimeFigureOut">
              <a:rPr lang="en-US" smtClean="0"/>
              <a:pPr/>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1026F-F1B0-4023-B4A0-A3D8B50537F2}"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255528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E36E3-064B-4319-8971-DB24598FB7A4}" type="datetimeFigureOut">
              <a:rPr lang="en-US" smtClean="0"/>
              <a:pPr/>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1026F-F1B0-4023-B4A0-A3D8B50537F2}" type="slidenum">
              <a:rPr lang="en-US" smtClean="0"/>
              <a:pPr/>
              <a:t>‹#›</a:t>
            </a:fld>
            <a:endParaRPr lang="en-US"/>
          </a:p>
        </p:txBody>
      </p:sp>
    </p:spTree>
    <p:extLst>
      <p:ext uri="{BB962C8B-B14F-4D97-AF65-F5344CB8AC3E}">
        <p14:creationId xmlns:p14="http://schemas.microsoft.com/office/powerpoint/2010/main" val="403496428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E36E3-064B-4319-8971-DB24598FB7A4}"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132972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E36E3-064B-4319-8971-DB24598FB7A4}" type="datetimeFigureOut">
              <a:rPr lang="en-US" smtClean="0"/>
              <a:pPr/>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extLst>
      <p:ext uri="{BB962C8B-B14F-4D97-AF65-F5344CB8AC3E}">
        <p14:creationId xmlns:p14="http://schemas.microsoft.com/office/powerpoint/2010/main" val="272062924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DE36E3-064B-4319-8971-DB24598FB7A4}" type="datetimeFigureOut">
              <a:rPr lang="en-US" smtClean="0"/>
              <a:pPr/>
              <a:t>11/22/2023</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01026F-F1B0-4023-B4A0-A3D8B50537F2}" type="slidenum">
              <a:rPr lang="en-US" smtClean="0"/>
              <a:pPr/>
              <a:t>‹#›</a:t>
            </a:fld>
            <a:endParaRPr lang="en-US"/>
          </a:p>
        </p:txBody>
      </p:sp>
    </p:spTree>
    <p:extLst>
      <p:ext uri="{BB962C8B-B14F-4D97-AF65-F5344CB8AC3E}">
        <p14:creationId xmlns:p14="http://schemas.microsoft.com/office/powerpoint/2010/main" val="347201533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itepoint.com/php/" TargetMode="External"/><Relationship Id="rId7" Type="http://schemas.openxmlformats.org/officeDocument/2006/relationships/hyperlink" Target="https://www.apachefriends.org/download.html" TargetMode="External"/><Relationship Id="rId2" Type="http://schemas.openxmlformats.org/officeDocument/2006/relationships/hyperlink" Target="https://www.w3schools.com/php/default.asp" TargetMode="External"/><Relationship Id="rId1" Type="http://schemas.openxmlformats.org/officeDocument/2006/relationships/slideLayout" Target="../slideLayouts/slideLayout2.xml"/><Relationship Id="rId6" Type="http://schemas.openxmlformats.org/officeDocument/2006/relationships/hyperlink" Target="http://www.mysqltutorial.org/" TargetMode="External"/><Relationship Id="rId5" Type="http://schemas.openxmlformats.org/officeDocument/2006/relationships/hyperlink" Target="https://www.mysql.com/" TargetMode="External"/><Relationship Id="rId4" Type="http://schemas.openxmlformats.org/officeDocument/2006/relationships/hyperlink" Target="https://www.php.n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1124744"/>
            <a:ext cx="7406640" cy="4506294"/>
          </a:xfrm>
        </p:spPr>
        <p:txBody>
          <a:bodyPr>
            <a:normAutofit fontScale="90000"/>
          </a:bodyPr>
          <a:lstStyle/>
          <a:p>
            <a:pPr algn="ctr"/>
            <a:r>
              <a:rPr lang="en-US" b="1" u="sng" dirty="0"/>
              <a:t>HCI DA </a:t>
            </a:r>
            <a:br>
              <a:rPr lang="en-US" b="1" u="sng" dirty="0"/>
            </a:br>
            <a:r>
              <a:rPr lang="en-US" b="1" u="sng" dirty="0"/>
              <a:t>Daily Expense </a:t>
            </a:r>
            <a:br>
              <a:rPr lang="en-US" b="1" u="sng" dirty="0"/>
            </a:br>
            <a:r>
              <a:rPr lang="en-US" b="1" u="sng" dirty="0"/>
              <a:t>Management System</a:t>
            </a:r>
            <a:br>
              <a:rPr lang="en-US" b="1" u="sng" dirty="0"/>
            </a:br>
            <a:r>
              <a:rPr lang="en-US" sz="3600" b="1" u="sng" dirty="0"/>
              <a:t>Developed in PHP &amp; MySQL</a:t>
            </a:r>
            <a:br>
              <a:rPr lang="en-US" dirty="0"/>
            </a:br>
            <a:br>
              <a:rPr lang="en-US" dirty="0"/>
            </a:br>
            <a:r>
              <a:rPr lang="en-US" sz="3100" dirty="0"/>
              <a:t>SANJIL K C – 20BCE1855</a:t>
            </a:r>
            <a:br>
              <a:rPr lang="en-US" sz="3100" dirty="0"/>
            </a:br>
            <a:endParaRPr lang="en-US" sz="3100"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96" y="116632"/>
            <a:ext cx="9042208" cy="2071702"/>
          </a:xfrm>
        </p:spPr>
        <p:txBody>
          <a:bodyPr>
            <a:normAutofit/>
          </a:bodyPr>
          <a:lstStyle/>
          <a:p>
            <a:pPr algn="ctr"/>
            <a:r>
              <a:rPr lang="en-US" sz="3600" b="1" u="sng" dirty="0"/>
              <a:t>Implementation and System Testing</a:t>
            </a:r>
            <a:br>
              <a:rPr lang="en-US" sz="3600" dirty="0"/>
            </a:br>
            <a:endParaRPr lang="en-US" sz="3600" dirty="0"/>
          </a:p>
        </p:txBody>
      </p:sp>
      <p:sp>
        <p:nvSpPr>
          <p:cNvPr id="3" name="Content Placeholder 2"/>
          <p:cNvSpPr>
            <a:spLocks noGrp="1"/>
          </p:cNvSpPr>
          <p:nvPr>
            <p:ph idx="1"/>
          </p:nvPr>
        </p:nvSpPr>
        <p:spPr>
          <a:xfrm>
            <a:off x="1435608" y="1643050"/>
            <a:ext cx="7498080" cy="4605350"/>
          </a:xfrm>
        </p:spPr>
        <p:txBody>
          <a:bodyPr>
            <a:normAutofit fontScale="85000" lnSpcReduction="20000"/>
          </a:bodyPr>
          <a:lstStyle/>
          <a:p>
            <a:r>
              <a:rPr lang="en-US" dirty="0"/>
              <a:t>After all phase have been perfectly done, the system will be implemented to the server and the system can be used.</a:t>
            </a:r>
          </a:p>
          <a:p>
            <a:endParaRPr lang="en-US" dirty="0"/>
          </a:p>
          <a:p>
            <a:pPr>
              <a:buNone/>
            </a:pPr>
            <a:r>
              <a:rPr lang="en-US" b="1" u="sng" dirty="0"/>
              <a:t>System Testing</a:t>
            </a:r>
          </a:p>
          <a:p>
            <a:pPr>
              <a:buNone/>
            </a:pPr>
            <a:endParaRPr lang="en-US" dirty="0"/>
          </a:p>
          <a:p>
            <a:r>
              <a:rPr lang="en-US" dirty="0"/>
              <a:t>The goal of the system testing process was to determine all faults in our project .The program was subjected to a set of test inputs and many explanations were made and based on these explanations it will be decided whether the program behaves as expected or not. Our Project went through two levels of testing</a:t>
            </a:r>
          </a:p>
          <a:p>
            <a:pPr>
              <a:buFont typeface="Wingdings" pitchFamily="2" charset="2"/>
              <a:buChar char="q"/>
            </a:pPr>
            <a:endParaRPr lang="en-US" dirty="0"/>
          </a:p>
          <a:p>
            <a:pPr>
              <a:buFont typeface="Wingdings" pitchFamily="2" charset="2"/>
              <a:buChar char="q"/>
            </a:pPr>
            <a:r>
              <a:rPr lang="en-US" dirty="0"/>
              <a:t>Unit testing</a:t>
            </a:r>
          </a:p>
          <a:p>
            <a:pPr>
              <a:buFont typeface="Wingdings" pitchFamily="2" charset="2"/>
              <a:buChar char="q"/>
            </a:pPr>
            <a:r>
              <a:rPr lang="en-US" dirty="0"/>
              <a:t>Integration testing</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96" y="260648"/>
            <a:ext cx="7498080" cy="725470"/>
          </a:xfrm>
        </p:spPr>
        <p:txBody>
          <a:bodyPr>
            <a:normAutofit fontScale="90000"/>
          </a:bodyPr>
          <a:lstStyle/>
          <a:p>
            <a:pPr algn="ctr"/>
            <a:r>
              <a:rPr lang="en-US" b="1" u="sng" dirty="0"/>
              <a:t>Project Screens</a:t>
            </a:r>
            <a:br>
              <a:rPr lang="en-US" dirty="0"/>
            </a:br>
            <a:endParaRPr lang="en-US" dirty="0"/>
          </a:p>
        </p:txBody>
      </p:sp>
      <p:sp>
        <p:nvSpPr>
          <p:cNvPr id="3" name="Title 1">
            <a:extLst>
              <a:ext uri="{FF2B5EF4-FFF2-40B4-BE49-F238E27FC236}">
                <a16:creationId xmlns:a16="http://schemas.microsoft.com/office/drawing/2014/main" id="{17C824EF-398A-334B-BA69-B2AB3DF7039F}"/>
              </a:ext>
            </a:extLst>
          </p:cNvPr>
          <p:cNvSpPr txBox="1">
            <a:spLocks/>
          </p:cNvSpPr>
          <p:nvPr/>
        </p:nvSpPr>
        <p:spPr>
          <a:xfrm>
            <a:off x="-2052736" y="647699"/>
            <a:ext cx="7498080" cy="725470"/>
          </a:xfrm>
          <a:prstGeom prst="rect">
            <a:avLst/>
          </a:prstGeom>
        </p:spPr>
        <p:txBody>
          <a:bodyPr anchor="ctr">
            <a:normAutofit fontScale="97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3200" b="1" u="sng" dirty="0"/>
              <a:t>1 Register</a:t>
            </a:r>
            <a:endParaRPr lang="en-US" sz="3200" dirty="0"/>
          </a:p>
        </p:txBody>
      </p:sp>
      <p:pic>
        <p:nvPicPr>
          <p:cNvPr id="4" name="Picture 3">
            <a:extLst>
              <a:ext uri="{FF2B5EF4-FFF2-40B4-BE49-F238E27FC236}">
                <a16:creationId xmlns:a16="http://schemas.microsoft.com/office/drawing/2014/main" id="{A8B10711-6336-8E05-79B9-5707F81AF006}"/>
              </a:ext>
            </a:extLst>
          </p:cNvPr>
          <p:cNvPicPr>
            <a:picLocks noChangeAspect="1"/>
          </p:cNvPicPr>
          <p:nvPr/>
        </p:nvPicPr>
        <p:blipFill>
          <a:blip r:embed="rId2"/>
          <a:stretch>
            <a:fillRect/>
          </a:stretch>
        </p:blipFill>
        <p:spPr>
          <a:xfrm>
            <a:off x="2699792" y="1010434"/>
            <a:ext cx="4975860" cy="5097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EBBE-1E9B-61DF-702C-FAED6CC7A8B0}"/>
              </a:ext>
            </a:extLst>
          </p:cNvPr>
          <p:cNvSpPr txBox="1">
            <a:spLocks/>
          </p:cNvSpPr>
          <p:nvPr/>
        </p:nvSpPr>
        <p:spPr>
          <a:xfrm>
            <a:off x="-1980728" y="476672"/>
            <a:ext cx="7498080" cy="725470"/>
          </a:xfrm>
          <a:prstGeom prst="rect">
            <a:avLst/>
          </a:prstGeom>
        </p:spPr>
        <p:txBody>
          <a:bodyPr anchor="ctr">
            <a:normAutofit fontScale="97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3200" b="1" u="sng" dirty="0"/>
              <a:t>2 Login Page</a:t>
            </a:r>
            <a:endParaRPr lang="en-US" sz="3200" dirty="0"/>
          </a:p>
        </p:txBody>
      </p:sp>
      <p:pic>
        <p:nvPicPr>
          <p:cNvPr id="3" name="Picture 2">
            <a:extLst>
              <a:ext uri="{FF2B5EF4-FFF2-40B4-BE49-F238E27FC236}">
                <a16:creationId xmlns:a16="http://schemas.microsoft.com/office/drawing/2014/main" id="{3DBFFF91-2924-F3E6-D06B-93F4F5EE65BE}"/>
              </a:ext>
            </a:extLst>
          </p:cNvPr>
          <p:cNvPicPr>
            <a:picLocks noChangeAspect="1"/>
          </p:cNvPicPr>
          <p:nvPr/>
        </p:nvPicPr>
        <p:blipFill>
          <a:blip r:embed="rId2"/>
          <a:stretch>
            <a:fillRect/>
          </a:stretch>
        </p:blipFill>
        <p:spPr>
          <a:xfrm>
            <a:off x="2519476" y="1124744"/>
            <a:ext cx="4220154" cy="4608512"/>
          </a:xfrm>
          <a:prstGeom prst="rect">
            <a:avLst/>
          </a:prstGeom>
        </p:spPr>
      </p:pic>
    </p:spTree>
    <p:extLst>
      <p:ext uri="{BB962C8B-B14F-4D97-AF65-F5344CB8AC3E}">
        <p14:creationId xmlns:p14="http://schemas.microsoft.com/office/powerpoint/2010/main" val="89747481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350A-5339-D180-B672-2244289581D0}"/>
              </a:ext>
            </a:extLst>
          </p:cNvPr>
          <p:cNvSpPr txBox="1">
            <a:spLocks/>
          </p:cNvSpPr>
          <p:nvPr/>
        </p:nvSpPr>
        <p:spPr>
          <a:xfrm>
            <a:off x="-1764704" y="476672"/>
            <a:ext cx="7498080" cy="725470"/>
          </a:xfrm>
          <a:prstGeom prst="rect">
            <a:avLst/>
          </a:prstGeom>
        </p:spPr>
        <p:txBody>
          <a:bodyPr anchor="ctr">
            <a:normAutofit fontScale="97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3200" b="1" u="sng" dirty="0"/>
              <a:t>3 Add Expense</a:t>
            </a:r>
            <a:endParaRPr lang="en-US" sz="3200" dirty="0"/>
          </a:p>
        </p:txBody>
      </p:sp>
      <p:pic>
        <p:nvPicPr>
          <p:cNvPr id="3" name="Picture 2">
            <a:extLst>
              <a:ext uri="{FF2B5EF4-FFF2-40B4-BE49-F238E27FC236}">
                <a16:creationId xmlns:a16="http://schemas.microsoft.com/office/drawing/2014/main" id="{C5B16E44-A078-4E43-8E2F-F115F045C0F6}"/>
              </a:ext>
            </a:extLst>
          </p:cNvPr>
          <p:cNvPicPr>
            <a:picLocks noChangeAspect="1"/>
          </p:cNvPicPr>
          <p:nvPr/>
        </p:nvPicPr>
        <p:blipFill>
          <a:blip r:embed="rId2"/>
          <a:stretch>
            <a:fillRect/>
          </a:stretch>
        </p:blipFill>
        <p:spPr>
          <a:xfrm>
            <a:off x="1079612" y="1340768"/>
            <a:ext cx="6984775" cy="4884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C0A4FC0-72E5-B774-FB07-2B54109CA75E}"/>
              </a:ext>
            </a:extLst>
          </p:cNvPr>
          <p:cNvSpPr txBox="1">
            <a:spLocks/>
          </p:cNvSpPr>
          <p:nvPr/>
        </p:nvSpPr>
        <p:spPr>
          <a:xfrm>
            <a:off x="-1476672" y="476672"/>
            <a:ext cx="7498080" cy="725470"/>
          </a:xfrm>
          <a:prstGeom prst="rect">
            <a:avLst/>
          </a:prstGeom>
        </p:spPr>
        <p:txBody>
          <a:bodyPr anchor="ctr">
            <a:normAutofit fontScale="97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3200" b="1" u="sng" dirty="0"/>
              <a:t>4 Manage Expense</a:t>
            </a:r>
            <a:endParaRPr lang="en-US" sz="3200" dirty="0"/>
          </a:p>
        </p:txBody>
      </p:sp>
      <p:pic>
        <p:nvPicPr>
          <p:cNvPr id="4" name="Picture 3">
            <a:extLst>
              <a:ext uri="{FF2B5EF4-FFF2-40B4-BE49-F238E27FC236}">
                <a16:creationId xmlns:a16="http://schemas.microsoft.com/office/drawing/2014/main" id="{A69A81B1-A3BB-E5DB-D246-7B05642FF9CD}"/>
              </a:ext>
            </a:extLst>
          </p:cNvPr>
          <p:cNvPicPr>
            <a:picLocks noChangeAspect="1"/>
          </p:cNvPicPr>
          <p:nvPr/>
        </p:nvPicPr>
        <p:blipFill rotWithShape="1">
          <a:blip r:embed="rId2"/>
          <a:srcRect b="12102"/>
          <a:stretch/>
        </p:blipFill>
        <p:spPr bwMode="auto">
          <a:xfrm>
            <a:off x="1029556" y="1412776"/>
            <a:ext cx="7084887" cy="4549524"/>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9E95-765C-5DEB-5506-F1C2B93CDBBB}"/>
              </a:ext>
            </a:extLst>
          </p:cNvPr>
          <p:cNvSpPr txBox="1">
            <a:spLocks/>
          </p:cNvSpPr>
          <p:nvPr/>
        </p:nvSpPr>
        <p:spPr>
          <a:xfrm>
            <a:off x="-1836712" y="476672"/>
            <a:ext cx="7498080" cy="725470"/>
          </a:xfrm>
          <a:prstGeom prst="rect">
            <a:avLst/>
          </a:prstGeom>
        </p:spPr>
        <p:txBody>
          <a:bodyPr anchor="ctr">
            <a:normAutofit fontScale="97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3200" b="1" u="sng" dirty="0"/>
              <a:t>5 Dashboard</a:t>
            </a:r>
            <a:endParaRPr lang="en-US" sz="3200" dirty="0"/>
          </a:p>
        </p:txBody>
      </p:sp>
      <p:pic>
        <p:nvPicPr>
          <p:cNvPr id="3" name="Picture 2">
            <a:extLst>
              <a:ext uri="{FF2B5EF4-FFF2-40B4-BE49-F238E27FC236}">
                <a16:creationId xmlns:a16="http://schemas.microsoft.com/office/drawing/2014/main" id="{89A49EF5-C550-EF25-10DF-2F0B9A4F06D7}"/>
              </a:ext>
            </a:extLst>
          </p:cNvPr>
          <p:cNvPicPr>
            <a:picLocks noChangeAspect="1"/>
          </p:cNvPicPr>
          <p:nvPr/>
        </p:nvPicPr>
        <p:blipFill>
          <a:blip r:embed="rId2"/>
          <a:stretch>
            <a:fillRect/>
          </a:stretch>
        </p:blipFill>
        <p:spPr>
          <a:xfrm>
            <a:off x="485922" y="1772816"/>
            <a:ext cx="8172155" cy="398376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728" y="75810"/>
            <a:ext cx="7498080" cy="725470"/>
          </a:xfrm>
        </p:spPr>
        <p:txBody>
          <a:bodyPr>
            <a:normAutofit fontScale="90000"/>
          </a:bodyPr>
          <a:lstStyle/>
          <a:p>
            <a:pPr algn="ctr"/>
            <a:r>
              <a:rPr lang="en-US" b="1" u="sng" dirty="0"/>
              <a:t>Conclusion</a:t>
            </a:r>
            <a:br>
              <a:rPr lang="en-US" dirty="0"/>
            </a:br>
            <a:endParaRPr lang="en-US" dirty="0"/>
          </a:p>
        </p:txBody>
      </p:sp>
      <p:sp>
        <p:nvSpPr>
          <p:cNvPr id="3" name="Content Placeholder 2"/>
          <p:cNvSpPr>
            <a:spLocks noGrp="1"/>
          </p:cNvSpPr>
          <p:nvPr>
            <p:ph idx="1"/>
          </p:nvPr>
        </p:nvSpPr>
        <p:spPr>
          <a:xfrm>
            <a:off x="571488" y="764704"/>
            <a:ext cx="8001024" cy="5462606"/>
          </a:xfrm>
        </p:spPr>
        <p:txBody>
          <a:bodyPr>
            <a:normAutofit/>
          </a:bodyPr>
          <a:lstStyle/>
          <a:p>
            <a:pPr algn="just">
              <a:lnSpc>
                <a:spcPct val="172000"/>
              </a:lnSpc>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The project titled as </a:t>
            </a:r>
            <a:r>
              <a:rPr lang="en-IN" sz="1800" b="1" dirty="0">
                <a:effectLst/>
                <a:latin typeface="Times New Roman" panose="02020603050405020304" pitchFamily="18" charset="0"/>
                <a:ea typeface="Times New Roman" panose="02020603050405020304" pitchFamily="18" charset="0"/>
                <a:cs typeface="Arial" panose="020B0604020202020204" pitchFamily="34" charset="0"/>
              </a:rPr>
              <a:t>Daily Expense Tracker System </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was deeply studied and analysed to design the code and implement. It was done under the guidance of the experienced project guide. All the current requirements and possibilities have been taken care during the project time.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82296" indent="0">
              <a:lnSpc>
                <a:spcPts val="420"/>
              </a:lnSpc>
              <a:buNone/>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7000"/>
              </a:lnSpc>
            </a:pPr>
            <a:r>
              <a:rPr lang="en-IN" sz="1800" b="1" dirty="0">
                <a:effectLst/>
                <a:latin typeface="Times New Roman" panose="02020603050405020304" pitchFamily="18" charset="0"/>
                <a:ea typeface="Times New Roman" panose="02020603050405020304" pitchFamily="18" charset="0"/>
                <a:cs typeface="Arial" panose="020B0604020202020204" pitchFamily="34" charset="0"/>
              </a:rPr>
              <a:t>Daily Expense Tracker System </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is used for maintain the daily expenses.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82296" indent="0">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744" y="116632"/>
            <a:ext cx="7498080" cy="725470"/>
          </a:xfrm>
        </p:spPr>
        <p:txBody>
          <a:bodyPr>
            <a:normAutofit fontScale="90000"/>
          </a:bodyPr>
          <a:lstStyle/>
          <a:p>
            <a:pPr algn="ctr"/>
            <a:r>
              <a:rPr lang="en-US" b="1" u="sng" dirty="0"/>
              <a:t>References</a:t>
            </a:r>
            <a:br>
              <a:rPr lang="en-US" dirty="0"/>
            </a:br>
            <a:endParaRPr lang="en-US" dirty="0"/>
          </a:p>
        </p:txBody>
      </p:sp>
      <p:sp>
        <p:nvSpPr>
          <p:cNvPr id="3" name="Content Placeholder 2"/>
          <p:cNvSpPr>
            <a:spLocks noGrp="1"/>
          </p:cNvSpPr>
          <p:nvPr>
            <p:ph idx="1"/>
          </p:nvPr>
        </p:nvSpPr>
        <p:spPr>
          <a:xfrm>
            <a:off x="1043608" y="997860"/>
            <a:ext cx="7498080" cy="5462606"/>
          </a:xfrm>
        </p:spPr>
        <p:txBody>
          <a:bodyPr>
            <a:normAutofit lnSpcReduction="10000"/>
          </a:bodyPr>
          <a:lstStyle/>
          <a:p>
            <a:pPr>
              <a:buNone/>
            </a:pPr>
            <a:r>
              <a:rPr lang="en-US" sz="2000" b="1" dirty="0"/>
              <a:t>For PHP</a:t>
            </a:r>
            <a:endParaRPr lang="en-US" sz="2000" dirty="0"/>
          </a:p>
          <a:p>
            <a:pPr lvl="0">
              <a:buFont typeface="Wingdings" pitchFamily="2" charset="2"/>
              <a:buChar char="q"/>
            </a:pPr>
            <a:r>
              <a:rPr lang="en-US" sz="2400" u="sng" dirty="0">
                <a:hlinkClick r:id="rId2"/>
              </a:rPr>
              <a:t>https://www.w3schools.com/php/default.asp</a:t>
            </a:r>
            <a:endParaRPr lang="en-US" sz="2400" dirty="0"/>
          </a:p>
          <a:p>
            <a:pPr lvl="0">
              <a:buFont typeface="Wingdings" pitchFamily="2" charset="2"/>
              <a:buChar char="q"/>
            </a:pPr>
            <a:r>
              <a:rPr lang="en-US" sz="2400" u="sng" dirty="0">
                <a:hlinkClick r:id="rId3"/>
              </a:rPr>
              <a:t>https://www.sitepoint.com/php/</a:t>
            </a:r>
            <a:endParaRPr lang="en-US" sz="2400" dirty="0"/>
          </a:p>
          <a:p>
            <a:pPr lvl="0">
              <a:buFont typeface="Wingdings" pitchFamily="2" charset="2"/>
              <a:buChar char="q"/>
            </a:pPr>
            <a:r>
              <a:rPr lang="en-US" sz="2400" u="sng" dirty="0">
                <a:hlinkClick r:id="rId4"/>
              </a:rPr>
              <a:t>https://www.php.net/</a:t>
            </a:r>
            <a:endParaRPr lang="en-US" sz="2400" dirty="0"/>
          </a:p>
          <a:p>
            <a:pPr>
              <a:buNone/>
            </a:pPr>
            <a:r>
              <a:rPr lang="en-US" sz="2800" dirty="0"/>
              <a:t> </a:t>
            </a:r>
          </a:p>
          <a:p>
            <a:pPr>
              <a:buNone/>
            </a:pPr>
            <a:r>
              <a:rPr lang="en-US" sz="2000" b="1" dirty="0"/>
              <a:t>For </a:t>
            </a:r>
            <a:r>
              <a:rPr lang="en-US" sz="2000" b="1" dirty="0" err="1"/>
              <a:t>MySQL</a:t>
            </a:r>
            <a:endParaRPr lang="en-US" sz="2000" dirty="0"/>
          </a:p>
          <a:p>
            <a:pPr lvl="0">
              <a:buFont typeface="Wingdings" pitchFamily="2" charset="2"/>
              <a:buChar char="q"/>
            </a:pPr>
            <a:r>
              <a:rPr lang="en-US" sz="2400" u="sng" dirty="0">
                <a:hlinkClick r:id="rId5"/>
              </a:rPr>
              <a:t>https://www.mysql.com/</a:t>
            </a:r>
            <a:endParaRPr lang="en-US" sz="2400" dirty="0"/>
          </a:p>
          <a:p>
            <a:pPr lvl="0">
              <a:buFont typeface="Wingdings" pitchFamily="2" charset="2"/>
              <a:buChar char="q"/>
            </a:pPr>
            <a:r>
              <a:rPr lang="en-US" sz="2400" u="sng" dirty="0">
                <a:hlinkClick r:id="rId6"/>
              </a:rPr>
              <a:t>http://www.mysqltutorial.org</a:t>
            </a:r>
            <a:endParaRPr lang="en-US" sz="2400" dirty="0"/>
          </a:p>
          <a:p>
            <a:pPr>
              <a:buNone/>
            </a:pPr>
            <a:r>
              <a:rPr lang="en-US" sz="2000" b="1" dirty="0"/>
              <a:t> </a:t>
            </a:r>
            <a:endParaRPr lang="en-US" sz="2000" dirty="0"/>
          </a:p>
          <a:p>
            <a:pPr>
              <a:buNone/>
            </a:pPr>
            <a:r>
              <a:rPr lang="en-US" sz="2000" b="1" dirty="0"/>
              <a:t>For XAMPP</a:t>
            </a:r>
            <a:endParaRPr lang="en-US" sz="2000" dirty="0"/>
          </a:p>
          <a:p>
            <a:pPr lvl="0">
              <a:buFont typeface="Wingdings" pitchFamily="2" charset="2"/>
              <a:buChar char="q"/>
            </a:pPr>
            <a:r>
              <a:rPr lang="en-US" sz="2400" u="sng" dirty="0">
                <a:hlinkClick r:id="rId7"/>
              </a:rPr>
              <a:t>https://www.apachefriends.org/download.html</a:t>
            </a:r>
            <a:endParaRPr lang="en-US" sz="2400" dirty="0"/>
          </a:p>
          <a:p>
            <a:pPr>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492896"/>
            <a:ext cx="7498080" cy="1143000"/>
          </a:xfrm>
        </p:spPr>
        <p:txBody>
          <a:bodyPr>
            <a:normAutofit/>
          </a:bodyPr>
          <a:lstStyle/>
          <a:p>
            <a:pPr algn="ctr"/>
            <a:r>
              <a:rPr lang="en-IN" sz="6600" b="1" dirty="0"/>
              <a:t>Thank You</a:t>
            </a:r>
            <a:endParaRPr lang="en-US" sz="6600" b="1"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2776" y="188640"/>
            <a:ext cx="7498080" cy="714380"/>
          </a:xfrm>
        </p:spPr>
        <p:txBody>
          <a:bodyPr>
            <a:noAutofit/>
          </a:bodyPr>
          <a:lstStyle/>
          <a:p>
            <a:pPr algn="ctr"/>
            <a:r>
              <a:rPr lang="en-US" sz="3200" b="1" u="sng" dirty="0"/>
              <a:t>Abstract </a:t>
            </a:r>
            <a:br>
              <a:rPr lang="en-US" sz="2800" dirty="0"/>
            </a:br>
            <a:endParaRPr lang="en-US" sz="2800" dirty="0"/>
          </a:p>
        </p:txBody>
      </p:sp>
      <p:sp>
        <p:nvSpPr>
          <p:cNvPr id="3" name="Content Placeholder 2"/>
          <p:cNvSpPr>
            <a:spLocks noGrp="1"/>
          </p:cNvSpPr>
          <p:nvPr>
            <p:ph idx="1"/>
          </p:nvPr>
        </p:nvSpPr>
        <p:spPr>
          <a:xfrm>
            <a:off x="822960" y="836712"/>
            <a:ext cx="7498080" cy="5555704"/>
          </a:xfrm>
        </p:spPr>
        <p:txBody>
          <a:bodyPr>
            <a:normAutofit lnSpcReduction="10000"/>
          </a:bodyPr>
          <a:lstStyle/>
          <a:p>
            <a:pPr algn="just">
              <a:lnSpc>
                <a:spcPct val="150000"/>
              </a:lnSpc>
              <a:spcBef>
                <a:spcPts val="1200"/>
              </a:spcBef>
            </a:pPr>
            <a:r>
              <a:rPr lang="en-IN" sz="1800" dirty="0">
                <a:effectLst/>
                <a:latin typeface="Times New Roman" panose="02020603050405020304" pitchFamily="18" charset="0"/>
                <a:ea typeface="Calibri" panose="020F0502020204030204" pitchFamily="34" charset="0"/>
                <a:cs typeface="Arial" panose="020B0604020202020204" pitchFamily="34" charset="0"/>
              </a:rPr>
              <a:t>We are developing an Web application named as “Daily Expense Tracker System” and this application is used to manage the application user‘s daily expenses in a more efficient and manageable way. By using this application we can reduce the manual calculations for their daily expenses and keep the track of the expenditure. In this application, user can provide his/her expense to calculate his/her total expenses per day and these results will stored for unique user.</a:t>
            </a:r>
          </a:p>
          <a:p>
            <a:pPr algn="just">
              <a:lnSpc>
                <a:spcPct val="150000"/>
              </a:lnSpc>
              <a:spcBef>
                <a:spcPts val="1200"/>
              </a:spcBef>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82296" indent="0">
              <a:lnSpc>
                <a:spcPts val="1000"/>
              </a:lnSpc>
              <a:buNone/>
            </a:pP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IN" sz="2400" b="1" u="sng" dirty="0">
                <a:effectLst/>
                <a:latin typeface="Times New Roman" panose="02020603050405020304" pitchFamily="18" charset="0"/>
                <a:ea typeface="Times New Roman" panose="02020603050405020304" pitchFamily="18" charset="0"/>
                <a:cs typeface="Arial" panose="020B0604020202020204" pitchFamily="34" charset="0"/>
              </a:rPr>
              <a:t>Existing System</a:t>
            </a:r>
          </a:p>
          <a:p>
            <a:pPr marL="82296" indent="0">
              <a:lnSpc>
                <a:spcPts val="1000"/>
              </a:lnSpc>
              <a:buNone/>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buNone/>
            </a:pPr>
            <a:r>
              <a:rPr lang="en-IN" sz="1800" dirty="0">
                <a:effectLst/>
                <a:latin typeface="Times New Roman" panose="02020603050405020304" pitchFamily="18" charset="0"/>
                <a:ea typeface="Calibri" panose="020F0502020204030204" pitchFamily="34" charset="0"/>
                <a:cs typeface="Arial" panose="020B0604020202020204" pitchFamily="34" charset="0"/>
              </a:rPr>
              <a:t>In existing, we need to maintain the Excel sheets, CSV etc. files for the user daily and monthly expenses. In existing, there is no as such complete solution to keep a track of its daily expenditure easily. To do so a person as to keep a log in a diary or in a computer, also all the calculations needs to be done by the user which may sometimes results in errors leading to losses.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556792"/>
            <a:ext cx="7498080" cy="1071546"/>
          </a:xfrm>
        </p:spPr>
        <p:txBody>
          <a:bodyPr/>
          <a:lstStyle/>
          <a:p>
            <a:pPr algn="ctr"/>
            <a:r>
              <a:rPr lang="en-US" b="1" dirty="0"/>
              <a:t>MODULES</a:t>
            </a:r>
            <a:endParaRPr lang="en-US" dirty="0"/>
          </a:p>
        </p:txBody>
      </p:sp>
      <p:sp>
        <p:nvSpPr>
          <p:cNvPr id="3" name="Content Placeholder 2"/>
          <p:cNvSpPr>
            <a:spLocks noGrp="1"/>
          </p:cNvSpPr>
          <p:nvPr>
            <p:ph idx="1"/>
          </p:nvPr>
        </p:nvSpPr>
        <p:spPr/>
        <p:txBody>
          <a:bodyPr>
            <a:normAutofit/>
          </a:bodyPr>
          <a:lstStyle/>
          <a:p>
            <a:pPr>
              <a:spcAft>
                <a:spcPts val="1110"/>
              </a:spcAft>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 Daily Expense Tracker System we use PHP and MySQL database. This is the project which keeps records of daily expenses. </a:t>
            </a:r>
            <a:endPar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a:spcAft>
                <a:spcPts val="1110"/>
              </a:spcAft>
            </a:pP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U</a:t>
            </a:r>
            <a:r>
              <a:rPr lang="en-US"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ser</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82296" indent="0">
              <a:buNone/>
            </a:pPr>
            <a:endParaRPr lang="en-US"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736" y="-171400"/>
            <a:ext cx="7498080" cy="980728"/>
          </a:xfrm>
        </p:spPr>
        <p:txBody>
          <a:bodyPr>
            <a:normAutofit/>
          </a:bodyPr>
          <a:lstStyle/>
          <a:p>
            <a:pPr algn="ctr"/>
            <a:r>
              <a:rPr lang="en-US" sz="3200" b="1" dirty="0"/>
              <a:t>User module</a:t>
            </a:r>
            <a:endParaRPr lang="en-US" sz="3200" dirty="0"/>
          </a:p>
        </p:txBody>
      </p:sp>
      <p:sp>
        <p:nvSpPr>
          <p:cNvPr id="3" name="Content Placeholder 2"/>
          <p:cNvSpPr>
            <a:spLocks noGrp="1"/>
          </p:cNvSpPr>
          <p:nvPr>
            <p:ph idx="1"/>
          </p:nvPr>
        </p:nvSpPr>
        <p:spPr>
          <a:xfrm>
            <a:off x="822960" y="864512"/>
            <a:ext cx="7498080" cy="5267672"/>
          </a:xfrm>
        </p:spPr>
        <p:txBody>
          <a:bodyPr>
            <a:normAutofit lnSpcReduction="10000"/>
          </a:bodyPr>
          <a:lstStyle/>
          <a:p>
            <a:pPr algn="l">
              <a:buFont typeface="+mj-lt"/>
              <a:buAutoNum type="arabicPeriod"/>
            </a:pPr>
            <a:r>
              <a:rPr lang="en-US" b="1" i="0" dirty="0">
                <a:effectLst/>
                <a:latin typeface="Times New Roman" panose="02020603050405020304" pitchFamily="18" charset="0"/>
                <a:cs typeface="Times New Roman" panose="02020603050405020304" pitchFamily="18" charset="0"/>
              </a:rPr>
              <a:t>Dashboard: </a:t>
            </a:r>
            <a:r>
              <a:rPr lang="en-US" b="0" i="0" dirty="0">
                <a:effectLst/>
                <a:latin typeface="Times New Roman" panose="02020603050405020304" pitchFamily="18" charset="0"/>
                <a:cs typeface="Times New Roman" panose="02020603050405020304" pitchFamily="18" charset="0"/>
              </a:rPr>
              <a:t>In this section, user can briefly view expenses on a daily basis, monthly basis, and yearly basis.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Expenses: </a:t>
            </a:r>
            <a:r>
              <a:rPr lang="en-US" b="0" i="0" dirty="0">
                <a:effectLst/>
                <a:latin typeface="Times New Roman" panose="02020603050405020304" pitchFamily="18" charset="0"/>
                <a:cs typeface="Times New Roman" panose="02020603050405020304" pitchFamily="18" charset="0"/>
              </a:rPr>
              <a:t>In this section user can manage the expenses (add/delete).</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Expense Report</a:t>
            </a:r>
            <a:r>
              <a:rPr lang="en-US" b="0" i="0" dirty="0">
                <a:effectLst/>
                <a:latin typeface="Times New Roman" panose="02020603050405020304" pitchFamily="18" charset="0"/>
                <a:cs typeface="Times New Roman" panose="02020603050405020304" pitchFamily="18" charset="0"/>
              </a:rPr>
              <a:t>: In this section, user can view expenses on day-wise basis, month-wise basis , year-wise basis, and category-wise according to periods of time.</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Profile</a:t>
            </a:r>
            <a:r>
              <a:rPr lang="en-US" b="0" i="0" dirty="0">
                <a:effectLst/>
                <a:latin typeface="Times New Roman" panose="02020603050405020304" pitchFamily="18" charset="0"/>
                <a:cs typeface="Times New Roman" panose="02020603050405020304" pitchFamily="18" charset="0"/>
              </a:rPr>
              <a:t>: In this section, user can update his/her profile.</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Change Password</a:t>
            </a:r>
            <a:r>
              <a:rPr lang="en-US" b="0" i="0" dirty="0">
                <a:effectLst/>
                <a:latin typeface="Times New Roman" panose="02020603050405020304" pitchFamily="18" charset="0"/>
                <a:cs typeface="Times New Roman" panose="02020603050405020304" pitchFamily="18" charset="0"/>
              </a:rPr>
              <a:t>: In this section, user can change his/her passwords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Logout</a:t>
            </a:r>
            <a:r>
              <a:rPr lang="en-US" b="0" i="0" dirty="0">
                <a:effectLst/>
                <a:latin typeface="Times New Roman" panose="02020603050405020304" pitchFamily="18" charset="0"/>
                <a:cs typeface="Times New Roman" panose="02020603050405020304" pitchFamily="18" charset="0"/>
              </a:rPr>
              <a:t>: Through this button, user can log out.</a:t>
            </a:r>
          </a:p>
          <a:p>
            <a:pPr marL="0" indent="0" algn="l">
              <a:buNone/>
            </a:pPr>
            <a:endParaRPr lang="en-US" b="0" i="0" dirty="0">
              <a:effectLst/>
              <a:latin typeface="Times New Roman" panose="02020603050405020304" pitchFamily="18" charset="0"/>
              <a:cs typeface="Times New Roman" panose="02020603050405020304" pitchFamily="18" charset="0"/>
            </a:endParaRPr>
          </a:p>
          <a:p>
            <a:pPr marL="82296" indent="0">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00" y="-129221"/>
            <a:ext cx="6798734" cy="1303867"/>
          </a:xfrm>
        </p:spPr>
        <p:txBody>
          <a:bodyPr>
            <a:normAutofit/>
          </a:bodyPr>
          <a:lstStyle/>
          <a:p>
            <a:pPr algn="ctr"/>
            <a:r>
              <a:rPr lang="en-US" sz="2800" b="1" u="sng" dirty="0"/>
              <a:t>Requirement Specification</a:t>
            </a:r>
            <a:br>
              <a:rPr lang="en-US" sz="2800" dirty="0"/>
            </a:br>
            <a:endParaRPr lang="en-US" sz="2800" dirty="0"/>
          </a:p>
        </p:txBody>
      </p:sp>
      <p:sp>
        <p:nvSpPr>
          <p:cNvPr id="3" name="Content Placeholder 2"/>
          <p:cNvSpPr>
            <a:spLocks noGrp="1"/>
          </p:cNvSpPr>
          <p:nvPr>
            <p:ph idx="1"/>
          </p:nvPr>
        </p:nvSpPr>
        <p:spPr>
          <a:xfrm>
            <a:off x="1627386" y="1052736"/>
            <a:ext cx="7498080" cy="5105416"/>
          </a:xfrm>
        </p:spPr>
        <p:txBody>
          <a:bodyPr/>
          <a:lstStyle/>
          <a:p>
            <a:pPr>
              <a:buFont typeface="Wingdings" pitchFamily="2" charset="2"/>
              <a:buChar char="Ø"/>
            </a:pPr>
            <a:r>
              <a:rPr lang="en-US" sz="2000" b="1" u="sng" dirty="0"/>
              <a:t>Hardware Configuration:</a:t>
            </a:r>
            <a:endParaRPr lang="en-US" sz="2000" dirty="0"/>
          </a:p>
          <a:p>
            <a:pPr>
              <a:buNone/>
            </a:pPr>
            <a:r>
              <a:rPr lang="en-IN" sz="2400" dirty="0"/>
              <a:t>    </a:t>
            </a:r>
            <a:r>
              <a:rPr lang="en-IN" sz="1800" b="1" dirty="0"/>
              <a:t>Client Side</a:t>
            </a:r>
          </a:p>
          <a:p>
            <a:pPr>
              <a:buNone/>
            </a:pPr>
            <a:endParaRPr lang="en-IN" sz="1800" b="1" dirty="0"/>
          </a:p>
          <a:p>
            <a:pPr>
              <a:buNone/>
            </a:pPr>
            <a:endParaRPr lang="en-IN" sz="1800" b="1" dirty="0"/>
          </a:p>
          <a:p>
            <a:pPr>
              <a:buNone/>
            </a:pPr>
            <a:endParaRPr lang="en-IN" sz="1800" b="1" dirty="0"/>
          </a:p>
          <a:p>
            <a:pPr>
              <a:buNone/>
            </a:pPr>
            <a:r>
              <a:rPr lang="en-IN" sz="1800" b="1" dirty="0"/>
              <a:t>  </a:t>
            </a:r>
          </a:p>
          <a:p>
            <a:pPr>
              <a:buNone/>
            </a:pPr>
            <a:r>
              <a:rPr lang="en-IN" sz="1800" b="1" dirty="0"/>
              <a:t>  </a:t>
            </a:r>
          </a:p>
          <a:p>
            <a:pPr>
              <a:buNone/>
            </a:pPr>
            <a:r>
              <a:rPr lang="en-IN" sz="1800" b="1" dirty="0"/>
              <a:t>    Server Side</a:t>
            </a:r>
            <a:endParaRPr lang="en-US" sz="2400" b="1" dirty="0"/>
          </a:p>
        </p:txBody>
      </p:sp>
      <p:graphicFrame>
        <p:nvGraphicFramePr>
          <p:cNvPr id="4" name="Table 3"/>
          <p:cNvGraphicFramePr>
            <a:graphicFrameLocks noGrp="1"/>
          </p:cNvGraphicFramePr>
          <p:nvPr/>
        </p:nvGraphicFramePr>
        <p:xfrm>
          <a:off x="1857356" y="4429132"/>
          <a:ext cx="6096000" cy="1107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IN" dirty="0"/>
                        <a:t>RAM</a:t>
                      </a:r>
                      <a:endParaRPr lang="en-US" dirty="0"/>
                    </a:p>
                  </a:txBody>
                  <a:tcPr/>
                </a:tc>
                <a:tc>
                  <a:txBody>
                    <a:bodyPr/>
                    <a:lstStyle/>
                    <a:p>
                      <a:r>
                        <a:rPr lang="en-IN" dirty="0"/>
                        <a:t>1 GB</a:t>
                      </a:r>
                      <a:endParaRPr lang="en-US" dirty="0"/>
                    </a:p>
                  </a:txBody>
                  <a:tcPr/>
                </a:tc>
                <a:extLst>
                  <a:ext uri="{0D108BD9-81ED-4DB2-BD59-A6C34878D82A}">
                    <a16:rowId xmlns:a16="http://schemas.microsoft.com/office/drawing/2014/main" val="10000"/>
                  </a:ext>
                </a:extLst>
              </a:tr>
              <a:tr h="370840">
                <a:tc>
                  <a:txBody>
                    <a:bodyPr/>
                    <a:lstStyle/>
                    <a:p>
                      <a:r>
                        <a:rPr lang="en-IN" dirty="0"/>
                        <a:t>Hard Disk</a:t>
                      </a:r>
                      <a:endParaRPr lang="en-US" dirty="0"/>
                    </a:p>
                  </a:txBody>
                  <a:tcPr/>
                </a:tc>
                <a:tc>
                  <a:txBody>
                    <a:bodyPr/>
                    <a:lstStyle/>
                    <a:p>
                      <a:r>
                        <a:rPr lang="en-IN" dirty="0"/>
                        <a:t>20GB</a:t>
                      </a:r>
                      <a:endParaRPr lang="en-US" dirty="0"/>
                    </a:p>
                  </a:txBody>
                  <a:tcPr/>
                </a:tc>
                <a:extLst>
                  <a:ext uri="{0D108BD9-81ED-4DB2-BD59-A6C34878D82A}">
                    <a16:rowId xmlns:a16="http://schemas.microsoft.com/office/drawing/2014/main" val="10001"/>
                  </a:ext>
                </a:extLst>
              </a:tr>
              <a:tr h="370840">
                <a:tc>
                  <a:txBody>
                    <a:bodyPr/>
                    <a:lstStyle/>
                    <a:p>
                      <a:r>
                        <a:rPr lang="en-IN" dirty="0"/>
                        <a:t>Processor</a:t>
                      </a:r>
                      <a:endParaRPr lang="en-US" dirty="0"/>
                    </a:p>
                  </a:txBody>
                  <a:tcPr/>
                </a:tc>
                <a:tc>
                  <a:txBody>
                    <a:bodyPr/>
                    <a:lstStyle/>
                    <a:p>
                      <a:r>
                        <a:rPr lang="en-IN" dirty="0"/>
                        <a:t>2.0GHz</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785918" y="2285992"/>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dirty="0"/>
                        <a:t>RAM</a:t>
                      </a:r>
                      <a:endParaRPr lang="en-US" dirty="0"/>
                    </a:p>
                  </a:txBody>
                  <a:tcPr/>
                </a:tc>
                <a:tc>
                  <a:txBody>
                    <a:bodyPr/>
                    <a:lstStyle/>
                    <a:p>
                      <a:r>
                        <a:rPr lang="en-IN" dirty="0"/>
                        <a:t>512 MB</a:t>
                      </a:r>
                      <a:endParaRPr lang="en-US" dirty="0"/>
                    </a:p>
                  </a:txBody>
                  <a:tcPr/>
                </a:tc>
                <a:extLst>
                  <a:ext uri="{0D108BD9-81ED-4DB2-BD59-A6C34878D82A}">
                    <a16:rowId xmlns:a16="http://schemas.microsoft.com/office/drawing/2014/main" val="10000"/>
                  </a:ext>
                </a:extLst>
              </a:tr>
              <a:tr h="370840">
                <a:tc>
                  <a:txBody>
                    <a:bodyPr/>
                    <a:lstStyle/>
                    <a:p>
                      <a:r>
                        <a:rPr lang="en-IN" dirty="0"/>
                        <a:t>Hard Disk</a:t>
                      </a:r>
                      <a:endParaRPr lang="en-US" dirty="0"/>
                    </a:p>
                  </a:txBody>
                  <a:tcPr/>
                </a:tc>
                <a:tc>
                  <a:txBody>
                    <a:bodyPr/>
                    <a:lstStyle/>
                    <a:p>
                      <a:r>
                        <a:rPr lang="en-IN" dirty="0"/>
                        <a:t>10GB</a:t>
                      </a:r>
                      <a:endParaRPr lang="en-US" dirty="0"/>
                    </a:p>
                  </a:txBody>
                  <a:tcPr/>
                </a:tc>
                <a:extLst>
                  <a:ext uri="{0D108BD9-81ED-4DB2-BD59-A6C34878D82A}">
                    <a16:rowId xmlns:a16="http://schemas.microsoft.com/office/drawing/2014/main" val="10001"/>
                  </a:ext>
                </a:extLst>
              </a:tr>
              <a:tr h="370840">
                <a:tc>
                  <a:txBody>
                    <a:bodyPr/>
                    <a:lstStyle/>
                    <a:p>
                      <a:r>
                        <a:rPr lang="en-IN" dirty="0"/>
                        <a:t>Processor</a:t>
                      </a:r>
                      <a:endParaRPr lang="en-US" dirty="0"/>
                    </a:p>
                  </a:txBody>
                  <a:tcPr/>
                </a:tc>
                <a:tc>
                  <a:txBody>
                    <a:bodyPr/>
                    <a:lstStyle/>
                    <a:p>
                      <a:r>
                        <a:rPr lang="en-IN" dirty="0"/>
                        <a:t>1.0 GHz</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8720" y="-53018"/>
            <a:ext cx="7498080" cy="785794"/>
          </a:xfrm>
        </p:spPr>
        <p:txBody>
          <a:bodyPr/>
          <a:lstStyle/>
          <a:p>
            <a:pPr algn="ctr"/>
            <a:r>
              <a:rPr lang="en-IN" b="1" dirty="0"/>
              <a:t>Continue.....</a:t>
            </a:r>
            <a:endParaRPr lang="en-US" b="1" dirty="0"/>
          </a:p>
        </p:txBody>
      </p:sp>
      <p:sp>
        <p:nvSpPr>
          <p:cNvPr id="3" name="Content Placeholder 2"/>
          <p:cNvSpPr>
            <a:spLocks noGrp="1"/>
          </p:cNvSpPr>
          <p:nvPr>
            <p:ph idx="1"/>
          </p:nvPr>
        </p:nvSpPr>
        <p:spPr>
          <a:xfrm>
            <a:off x="1435608" y="928670"/>
            <a:ext cx="7498080" cy="5319730"/>
          </a:xfrm>
        </p:spPr>
        <p:txBody>
          <a:bodyPr/>
          <a:lstStyle/>
          <a:p>
            <a:r>
              <a:rPr lang="en-US" sz="2000" b="1" u="sng" dirty="0"/>
              <a:t>Software Requirement:</a:t>
            </a:r>
          </a:p>
          <a:p>
            <a:pPr>
              <a:buNone/>
            </a:pPr>
            <a:r>
              <a:rPr lang="en-IN" sz="1800" b="1" dirty="0"/>
              <a:t>    Client Side</a:t>
            </a:r>
          </a:p>
          <a:p>
            <a:endParaRPr lang="en-IN" sz="2000" b="1" u="sng" dirty="0"/>
          </a:p>
          <a:p>
            <a:endParaRPr lang="en-IN" sz="2000" b="1" u="sng" dirty="0"/>
          </a:p>
          <a:p>
            <a:pPr>
              <a:buNone/>
            </a:pPr>
            <a:endParaRPr lang="en-US" sz="2000" b="1" u="sng" dirty="0"/>
          </a:p>
          <a:p>
            <a:pPr>
              <a:buNone/>
            </a:pPr>
            <a:r>
              <a:rPr lang="en-IN" sz="2000" dirty="0"/>
              <a:t> </a:t>
            </a:r>
          </a:p>
          <a:p>
            <a:pPr>
              <a:buNone/>
            </a:pPr>
            <a:r>
              <a:rPr lang="en-IN" sz="1800" b="1" dirty="0"/>
              <a:t>  Server Side</a:t>
            </a:r>
          </a:p>
          <a:p>
            <a:pPr>
              <a:buNone/>
            </a:pPr>
            <a:endParaRPr lang="en-US" sz="1800" b="1" dirty="0"/>
          </a:p>
        </p:txBody>
      </p:sp>
      <p:graphicFrame>
        <p:nvGraphicFramePr>
          <p:cNvPr id="4" name="Table 3"/>
          <p:cNvGraphicFramePr>
            <a:graphicFrameLocks noGrp="1"/>
          </p:cNvGraphicFramePr>
          <p:nvPr/>
        </p:nvGraphicFramePr>
        <p:xfrm>
          <a:off x="1643042" y="1857364"/>
          <a:ext cx="6905652" cy="1010920"/>
        </p:xfrm>
        <a:graphic>
          <a:graphicData uri="http://schemas.openxmlformats.org/drawingml/2006/table">
            <a:tbl>
              <a:tblPr firstRow="1" bandRow="1">
                <a:tableStyleId>{5C22544A-7EE6-4342-B048-85BDC9FD1C3A}</a:tableStyleId>
              </a:tblPr>
              <a:tblGrid>
                <a:gridCol w="3452826">
                  <a:extLst>
                    <a:ext uri="{9D8B030D-6E8A-4147-A177-3AD203B41FA5}">
                      <a16:colId xmlns:a16="http://schemas.microsoft.com/office/drawing/2014/main" val="20000"/>
                    </a:ext>
                  </a:extLst>
                </a:gridCol>
                <a:gridCol w="3452826">
                  <a:extLst>
                    <a:ext uri="{9D8B030D-6E8A-4147-A177-3AD203B41FA5}">
                      <a16:colId xmlns:a16="http://schemas.microsoft.com/office/drawing/2014/main" val="20001"/>
                    </a:ext>
                  </a:extLst>
                </a:gridCol>
              </a:tblGrid>
              <a:tr h="370840">
                <a:tc>
                  <a:txBody>
                    <a:bodyPr/>
                    <a:lstStyle/>
                    <a:p>
                      <a:r>
                        <a:rPr lang="en-IN" dirty="0"/>
                        <a:t>Web Browser</a:t>
                      </a:r>
                      <a:endParaRPr lang="en-US" dirty="0"/>
                    </a:p>
                  </a:txBody>
                  <a:tcPr/>
                </a:tc>
                <a:tc>
                  <a:txBody>
                    <a:bodyPr/>
                    <a:lstStyle/>
                    <a:p>
                      <a:r>
                        <a:rPr kumimoji="0" lang="en-US" sz="1800" b="1" kern="1200" dirty="0">
                          <a:solidFill>
                            <a:schemeClr val="lt1"/>
                          </a:solidFill>
                          <a:latin typeface="+mn-lt"/>
                          <a:ea typeface="+mn-ea"/>
                          <a:cs typeface="+mn-cs"/>
                        </a:rPr>
                        <a:t>Google Chrome or any compatible browser</a:t>
                      </a:r>
                      <a:endParaRPr lang="en-US" dirty="0"/>
                    </a:p>
                  </a:txBody>
                  <a:tcPr/>
                </a:tc>
                <a:extLst>
                  <a:ext uri="{0D108BD9-81ED-4DB2-BD59-A6C34878D82A}">
                    <a16:rowId xmlns:a16="http://schemas.microsoft.com/office/drawing/2014/main" val="10000"/>
                  </a:ext>
                </a:extLst>
              </a:tr>
              <a:tr h="370840">
                <a:tc>
                  <a:txBody>
                    <a:bodyPr/>
                    <a:lstStyle/>
                    <a:p>
                      <a:r>
                        <a:rPr kumimoji="0" lang="en-US" sz="1800" b="1" kern="1200" dirty="0">
                          <a:solidFill>
                            <a:schemeClr val="dk1"/>
                          </a:solidFill>
                          <a:latin typeface="+mn-lt"/>
                          <a:ea typeface="+mn-ea"/>
                          <a:cs typeface="+mn-cs"/>
                        </a:rPr>
                        <a:t>Operating System</a:t>
                      </a:r>
                      <a:endParaRPr lang="en-US" dirty="0"/>
                    </a:p>
                  </a:txBody>
                  <a:tcPr/>
                </a:tc>
                <a:tc>
                  <a:txBody>
                    <a:bodyPr/>
                    <a:lstStyle/>
                    <a:p>
                      <a:r>
                        <a:rPr kumimoji="0" lang="en-US" sz="1800" kern="1200" dirty="0">
                          <a:solidFill>
                            <a:schemeClr val="dk1"/>
                          </a:solidFill>
                          <a:latin typeface="+mn-lt"/>
                          <a:ea typeface="+mn-ea"/>
                          <a:cs typeface="+mn-cs"/>
                        </a:rPr>
                        <a:t>Windows or any equivalent OS</a:t>
                      </a:r>
                      <a:endParaRPr lang="en-US"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1714480" y="3929066"/>
          <a:ext cx="6715172" cy="2123440"/>
        </p:xfrm>
        <a:graphic>
          <a:graphicData uri="http://schemas.openxmlformats.org/drawingml/2006/table">
            <a:tbl>
              <a:tblPr firstRow="1" bandRow="1">
                <a:tableStyleId>{5C22544A-7EE6-4342-B048-85BDC9FD1C3A}</a:tableStyleId>
              </a:tblPr>
              <a:tblGrid>
                <a:gridCol w="3357586">
                  <a:extLst>
                    <a:ext uri="{9D8B030D-6E8A-4147-A177-3AD203B41FA5}">
                      <a16:colId xmlns:a16="http://schemas.microsoft.com/office/drawing/2014/main" val="20000"/>
                    </a:ext>
                  </a:extLst>
                </a:gridCol>
                <a:gridCol w="3357586">
                  <a:extLst>
                    <a:ext uri="{9D8B030D-6E8A-4147-A177-3AD203B41FA5}">
                      <a16:colId xmlns:a16="http://schemas.microsoft.com/office/drawing/2014/main" val="20001"/>
                    </a:ext>
                  </a:extLst>
                </a:gridCol>
              </a:tblGrid>
              <a:tr h="370840">
                <a:tc>
                  <a:txBody>
                    <a:bodyPr/>
                    <a:lstStyle/>
                    <a:p>
                      <a:r>
                        <a:rPr kumimoji="0" lang="en-US" sz="1800" b="1" kern="1200" dirty="0">
                          <a:solidFill>
                            <a:schemeClr val="lt1"/>
                          </a:solidFill>
                          <a:latin typeface="+mn-lt"/>
                          <a:ea typeface="+mn-ea"/>
                          <a:cs typeface="+mn-cs"/>
                        </a:rPr>
                        <a:t>Web Server</a:t>
                      </a:r>
                      <a:endParaRPr lang="en-US" dirty="0"/>
                    </a:p>
                  </a:txBody>
                  <a:tcPr/>
                </a:tc>
                <a:tc>
                  <a:txBody>
                    <a:bodyPr/>
                    <a:lstStyle/>
                    <a:p>
                      <a:r>
                        <a:rPr kumimoji="0" lang="en-US" sz="1800" b="1" kern="1200" dirty="0">
                          <a:solidFill>
                            <a:schemeClr val="lt1"/>
                          </a:solidFill>
                          <a:latin typeface="+mn-lt"/>
                          <a:ea typeface="+mn-ea"/>
                          <a:cs typeface="+mn-cs"/>
                        </a:rPr>
                        <a:t>APACHE</a:t>
                      </a:r>
                      <a:endParaRPr lang="en-US" dirty="0"/>
                    </a:p>
                  </a:txBody>
                  <a:tcPr/>
                </a:tc>
                <a:extLst>
                  <a:ext uri="{0D108BD9-81ED-4DB2-BD59-A6C34878D82A}">
                    <a16:rowId xmlns:a16="http://schemas.microsoft.com/office/drawing/2014/main" val="10000"/>
                  </a:ext>
                </a:extLst>
              </a:tr>
              <a:tr h="370840">
                <a:tc>
                  <a:txBody>
                    <a:bodyPr/>
                    <a:lstStyle/>
                    <a:p>
                      <a:r>
                        <a:rPr kumimoji="0" lang="en-US" sz="1800" b="1" kern="1200" dirty="0">
                          <a:solidFill>
                            <a:schemeClr val="dk1"/>
                          </a:solidFill>
                          <a:latin typeface="+mn-lt"/>
                          <a:ea typeface="+mn-ea"/>
                          <a:cs typeface="+mn-cs"/>
                        </a:rPr>
                        <a:t>Server side Language</a:t>
                      </a:r>
                      <a:endParaRPr lang="en-US" dirty="0"/>
                    </a:p>
                  </a:txBody>
                  <a:tcPr/>
                </a:tc>
                <a:tc>
                  <a:txBody>
                    <a:bodyPr/>
                    <a:lstStyle/>
                    <a:p>
                      <a:r>
                        <a:rPr kumimoji="0" lang="en-US" sz="1800" kern="1200" dirty="0">
                          <a:solidFill>
                            <a:schemeClr val="dk1"/>
                          </a:solidFill>
                          <a:latin typeface="+mn-lt"/>
                          <a:ea typeface="+mn-ea"/>
                          <a:cs typeface="+mn-cs"/>
                        </a:rPr>
                        <a:t>PHP5.6 or above version</a:t>
                      </a:r>
                      <a:endParaRPr lang="en-US" dirty="0"/>
                    </a:p>
                  </a:txBody>
                  <a:tcPr/>
                </a:tc>
                <a:extLst>
                  <a:ext uri="{0D108BD9-81ED-4DB2-BD59-A6C34878D82A}">
                    <a16:rowId xmlns:a16="http://schemas.microsoft.com/office/drawing/2014/main" val="10001"/>
                  </a:ext>
                </a:extLst>
              </a:tr>
              <a:tr h="370840">
                <a:tc>
                  <a:txBody>
                    <a:bodyPr/>
                    <a:lstStyle/>
                    <a:p>
                      <a:r>
                        <a:rPr kumimoji="0" lang="en-US" sz="1800" b="1" kern="1200" dirty="0">
                          <a:solidFill>
                            <a:schemeClr val="dk1"/>
                          </a:solidFill>
                          <a:latin typeface="+mn-lt"/>
                          <a:ea typeface="+mn-ea"/>
                          <a:cs typeface="+mn-cs"/>
                        </a:rPr>
                        <a:t>Database Server</a:t>
                      </a:r>
                      <a:endParaRPr lang="en-US" dirty="0"/>
                    </a:p>
                  </a:txBody>
                  <a:tcPr/>
                </a:tc>
                <a:tc>
                  <a:txBody>
                    <a:bodyPr/>
                    <a:lstStyle/>
                    <a:p>
                      <a:r>
                        <a:rPr kumimoji="0" lang="en-US" sz="1800" kern="1200" dirty="0" err="1">
                          <a:solidFill>
                            <a:schemeClr val="dk1"/>
                          </a:solidFill>
                          <a:latin typeface="+mn-lt"/>
                          <a:ea typeface="+mn-ea"/>
                          <a:cs typeface="+mn-cs"/>
                        </a:rPr>
                        <a:t>MySQL</a:t>
                      </a:r>
                      <a:endParaRPr lang="en-US" dirty="0"/>
                    </a:p>
                  </a:txBody>
                  <a:tcPr/>
                </a:tc>
                <a:extLst>
                  <a:ext uri="{0D108BD9-81ED-4DB2-BD59-A6C34878D82A}">
                    <a16:rowId xmlns:a16="http://schemas.microsoft.com/office/drawing/2014/main" val="10002"/>
                  </a:ext>
                </a:extLst>
              </a:tr>
              <a:tr h="370840">
                <a:tc>
                  <a:txBody>
                    <a:bodyPr/>
                    <a:lstStyle/>
                    <a:p>
                      <a:r>
                        <a:rPr kumimoji="0" lang="en-US" sz="1800" b="1" kern="1200" dirty="0">
                          <a:solidFill>
                            <a:schemeClr val="dk1"/>
                          </a:solidFill>
                          <a:latin typeface="+mn-lt"/>
                          <a:ea typeface="+mn-ea"/>
                          <a:cs typeface="+mn-cs"/>
                        </a:rPr>
                        <a:t>Web Browser</a:t>
                      </a:r>
                      <a:endParaRPr lang="en-US" dirty="0"/>
                    </a:p>
                  </a:txBody>
                  <a:tcPr/>
                </a:tc>
                <a:tc>
                  <a:txBody>
                    <a:bodyPr/>
                    <a:lstStyle/>
                    <a:p>
                      <a:r>
                        <a:rPr kumimoji="0" lang="en-US" sz="1800" kern="1200" dirty="0">
                          <a:solidFill>
                            <a:schemeClr val="dk1"/>
                          </a:solidFill>
                          <a:latin typeface="+mn-lt"/>
                          <a:ea typeface="+mn-ea"/>
                          <a:cs typeface="+mn-cs"/>
                        </a:rPr>
                        <a:t>Google Chrome or any compatible browser</a:t>
                      </a:r>
                      <a:endParaRPr lang="en-US" dirty="0"/>
                    </a:p>
                  </a:txBody>
                  <a:tcPr/>
                </a:tc>
                <a:extLst>
                  <a:ext uri="{0D108BD9-81ED-4DB2-BD59-A6C34878D82A}">
                    <a16:rowId xmlns:a16="http://schemas.microsoft.com/office/drawing/2014/main" val="10003"/>
                  </a:ext>
                </a:extLst>
              </a:tr>
              <a:tr h="370840">
                <a:tc>
                  <a:txBody>
                    <a:bodyPr/>
                    <a:lstStyle/>
                    <a:p>
                      <a:r>
                        <a:rPr kumimoji="0" lang="en-US" sz="1800" b="1" kern="1200" dirty="0">
                          <a:solidFill>
                            <a:schemeClr val="dk1"/>
                          </a:solidFill>
                          <a:latin typeface="+mn-lt"/>
                          <a:ea typeface="+mn-ea"/>
                          <a:cs typeface="+mn-cs"/>
                        </a:rPr>
                        <a:t>Operating System</a:t>
                      </a:r>
                      <a:endParaRPr lang="en-US" dirty="0"/>
                    </a:p>
                  </a:txBody>
                  <a:tcPr/>
                </a:tc>
                <a:tc>
                  <a:txBody>
                    <a:bodyPr/>
                    <a:lstStyle/>
                    <a:p>
                      <a:r>
                        <a:rPr kumimoji="0" lang="en-US" sz="1800" kern="1200" dirty="0">
                          <a:solidFill>
                            <a:schemeClr val="dk1"/>
                          </a:solidFill>
                          <a:latin typeface="+mn-lt"/>
                          <a:ea typeface="+mn-ea"/>
                          <a:cs typeface="+mn-cs"/>
                        </a:rPr>
                        <a:t>Windows or any equivalent OS</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13238"/>
            <a:ext cx="7498080" cy="1071546"/>
          </a:xfrm>
        </p:spPr>
        <p:txBody>
          <a:bodyPr/>
          <a:lstStyle/>
          <a:p>
            <a:pPr algn="ctr"/>
            <a:r>
              <a:rPr lang="en-IN" b="1" dirty="0"/>
              <a:t>Use Case Diagram</a:t>
            </a:r>
            <a:endParaRPr lang="en-US" b="1" dirty="0"/>
          </a:p>
        </p:txBody>
      </p:sp>
      <p:pic>
        <p:nvPicPr>
          <p:cNvPr id="7" name="Content Placeholder 6">
            <a:extLst>
              <a:ext uri="{FF2B5EF4-FFF2-40B4-BE49-F238E27FC236}">
                <a16:creationId xmlns:a16="http://schemas.microsoft.com/office/drawing/2014/main" id="{71814206-AF5C-9B72-4C8F-82FCB502DB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7398" y="1484784"/>
            <a:ext cx="5032834" cy="4709440"/>
          </a:xfr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399" y="197784"/>
            <a:ext cx="7498080" cy="1142984"/>
          </a:xfrm>
        </p:spPr>
        <p:txBody>
          <a:bodyPr/>
          <a:lstStyle/>
          <a:p>
            <a:pPr algn="ctr"/>
            <a:r>
              <a:rPr lang="en-IN" b="1" dirty="0"/>
              <a:t>Class / Schema Diagram </a:t>
            </a:r>
            <a:endParaRPr lang="en-US" b="1" dirty="0"/>
          </a:p>
        </p:txBody>
      </p:sp>
      <p:pic>
        <p:nvPicPr>
          <p:cNvPr id="7" name="Content Placeholder 6">
            <a:extLst>
              <a:ext uri="{FF2B5EF4-FFF2-40B4-BE49-F238E27FC236}">
                <a16:creationId xmlns:a16="http://schemas.microsoft.com/office/drawing/2014/main" id="{688AEE66-95FF-E5DB-BBD6-19416F9DD45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2085"/>
          <a:stretch/>
        </p:blipFill>
        <p:spPr>
          <a:xfrm>
            <a:off x="2735550" y="1308309"/>
            <a:ext cx="4779777" cy="4800600"/>
          </a:xfr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704" y="-220647"/>
            <a:ext cx="7498080" cy="1142984"/>
          </a:xfrm>
        </p:spPr>
        <p:txBody>
          <a:bodyPr/>
          <a:lstStyle/>
          <a:p>
            <a:pPr algn="ctr"/>
            <a:r>
              <a:rPr lang="en-IN" b="1" dirty="0"/>
              <a:t>ER Diagram</a:t>
            </a:r>
            <a:endParaRPr lang="en-US" b="1" dirty="0"/>
          </a:p>
        </p:txBody>
      </p:sp>
      <p:pic>
        <p:nvPicPr>
          <p:cNvPr id="6" name="Content Placeholder 5">
            <a:extLst>
              <a:ext uri="{FF2B5EF4-FFF2-40B4-BE49-F238E27FC236}">
                <a16:creationId xmlns:a16="http://schemas.microsoft.com/office/drawing/2014/main" id="{15B18A39-A43D-D8EB-1033-5B1D8D8B593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3506" r="36950"/>
          <a:stretch/>
        </p:blipFill>
        <p:spPr>
          <a:xfrm>
            <a:off x="1210661" y="1203560"/>
            <a:ext cx="6722677" cy="4450879"/>
          </a:xfr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1296</TotalTime>
  <Words>763</Words>
  <Application>Microsoft Office PowerPoint</Application>
  <PresentationFormat>On-screen Show (4:3)</PresentationFormat>
  <Paragraphs>101</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Garamond</vt:lpstr>
      <vt:lpstr>Times New Roman</vt:lpstr>
      <vt:lpstr>Wingdings</vt:lpstr>
      <vt:lpstr>Organic</vt:lpstr>
      <vt:lpstr>HCI DA  Daily Expense  Management System Developed in PHP &amp; MySQL  SANJIL K C – 20BCE1855 </vt:lpstr>
      <vt:lpstr>Abstract  </vt:lpstr>
      <vt:lpstr>MODULES</vt:lpstr>
      <vt:lpstr>User module</vt:lpstr>
      <vt:lpstr>Requirement Specification </vt:lpstr>
      <vt:lpstr>Continue.....</vt:lpstr>
      <vt:lpstr>Use Case Diagram</vt:lpstr>
      <vt:lpstr>Class / Schema Diagram </vt:lpstr>
      <vt:lpstr>ER Diagram</vt:lpstr>
      <vt:lpstr>Implementation and System Testing </vt:lpstr>
      <vt:lpstr>Project Screens </vt:lpstr>
      <vt:lpstr>PowerPoint Presentation</vt:lpstr>
      <vt:lpstr>PowerPoint Presentation</vt:lpstr>
      <vt:lpstr>PowerPoint Presentation</vt:lpstr>
      <vt:lpstr>PowerPoint Presentation</vt:lpstr>
      <vt:lpstr>Conclusion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Testing  Management System</dc:title>
  <dc:creator>Anuj kumar</dc:creator>
  <cp:lastModifiedBy>SANJIL KC</cp:lastModifiedBy>
  <cp:revision>36</cp:revision>
  <dcterms:created xsi:type="dcterms:W3CDTF">2021-11-06T13:13:02Z</dcterms:created>
  <dcterms:modified xsi:type="dcterms:W3CDTF">2023-11-22T05:33:48Z</dcterms:modified>
</cp:coreProperties>
</file>