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60" r:id="rId5"/>
    <p:sldId id="259" r:id="rId6"/>
    <p:sldId id="277" r:id="rId7"/>
    <p:sldId id="278" r:id="rId8"/>
    <p:sldId id="279" r:id="rId9"/>
    <p:sldId id="280" r:id="rId10"/>
    <p:sldId id="281" r:id="rId11"/>
    <p:sldId id="282" r:id="rId12"/>
    <p:sldId id="261" r:id="rId13"/>
    <p:sldId id="262" r:id="rId14"/>
    <p:sldId id="263" r:id="rId15"/>
    <p:sldId id="283" r:id="rId16"/>
    <p:sldId id="264" r:id="rId17"/>
    <p:sldId id="265" r:id="rId18"/>
    <p:sldId id="266" r:id="rId19"/>
    <p:sldId id="267" r:id="rId20"/>
    <p:sldId id="268" r:id="rId21"/>
    <p:sldId id="269" r:id="rId22"/>
    <p:sldId id="270" r:id="rId23"/>
    <p:sldId id="271" r:id="rId24"/>
    <p:sldId id="272" r:id="rId25"/>
    <p:sldId id="285" r:id="rId26"/>
    <p:sldId id="286" r:id="rId27"/>
    <p:sldId id="287" r:id="rId28"/>
    <p:sldId id="284" r:id="rId29"/>
    <p:sldId id="273" r:id="rId30"/>
    <p:sldId id="274" r:id="rId31"/>
    <p:sldId id="275" r:id="rId32"/>
    <p:sldId id="276" r:id="rId33"/>
  </p:sldIdLst>
  <p:sldSz cx="9144000" cy="5143500" type="screen16x9"/>
  <p:notesSz cx="6858000" cy="9144000"/>
  <p:embeddedFontLs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2F5164-446E-43DF-8ABF-BC26701AEF11}">
  <a:tblStyle styleId="{042F5164-446E-43DF-8ABF-BC26701AEF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48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b8fb6d0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b8fb6d0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7c2760e35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7c2760e35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21cc16bf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21cc16b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8d85a1c3b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8d85a1c3b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d85a1c3b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d85a1c3b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8d85a1c3b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8d85a1c3b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8d85a1c3b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8d85a1c3b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771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8d85a1c3b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8d85a1c3b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d8932763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d8932763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95caea2f1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95caea2f1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95caea2f1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95caea2f1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2248d48a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2248d48a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95caea2f1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95caea2f1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95caea2f1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95caea2f1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95caea2f1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95caea2f1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d8932763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d8932763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d8932763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8d893276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d8932763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8d893276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75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d8932763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8d893276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842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d8932763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8d893276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874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d8932763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8d8932763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783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8d8932763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8d8932763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82248d48a6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82248d48a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d8932763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d8932763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8d8932763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8d8932763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8d8932763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8d8932763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8d85a1c3b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8d85a1c3b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82248d48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82248d4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82248d48a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82248d48a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7c2760e3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7c2760e3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c3ab734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7c3ab734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7c2760e35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7c2760e35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370482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shrutibhargava94/india-air-quality-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366112" y="2250010"/>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977" b="1" dirty="0"/>
              <a:t> </a:t>
            </a:r>
            <a:r>
              <a:rPr lang="en" sz="2777" b="1" dirty="0"/>
              <a:t>INDIA AIR QUALITY INDEX</a:t>
            </a:r>
            <a:endParaRPr sz="2777" b="1" dirty="0"/>
          </a:p>
          <a:p>
            <a:pPr marL="0" lvl="0" indent="0" algn="l" rtl="0">
              <a:spcBef>
                <a:spcPts val="0"/>
              </a:spcBef>
              <a:spcAft>
                <a:spcPts val="0"/>
              </a:spcAft>
              <a:buNone/>
            </a:pPr>
            <a:endParaRPr dirty="0"/>
          </a:p>
        </p:txBody>
      </p:sp>
      <p:sp>
        <p:nvSpPr>
          <p:cNvPr id="88" name="Google Shape;88;p13"/>
          <p:cNvSpPr txBox="1"/>
          <p:nvPr/>
        </p:nvSpPr>
        <p:spPr>
          <a:xfrm>
            <a:off x="2824843" y="780728"/>
            <a:ext cx="7548744"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solidFill>
                  <a:schemeClr val="lt1"/>
                </a:solidFill>
                <a:latin typeface="Roboto"/>
                <a:ea typeface="Roboto"/>
                <a:cs typeface="Roboto"/>
                <a:sym typeface="Roboto"/>
              </a:rPr>
              <a:t>DATA VISUALIZATION</a:t>
            </a:r>
            <a:endParaRPr sz="2400" b="1" dirty="0">
              <a:solidFill>
                <a:schemeClr val="lt1"/>
              </a:solidFill>
              <a:latin typeface="Roboto"/>
              <a:ea typeface="Roboto"/>
              <a:cs typeface="Roboto"/>
              <a:sym typeface="Roboto"/>
            </a:endParaRPr>
          </a:p>
        </p:txBody>
      </p:sp>
      <p:sp>
        <p:nvSpPr>
          <p:cNvPr id="89" name="Google Shape;89;p13"/>
          <p:cNvSpPr txBox="1"/>
          <p:nvPr/>
        </p:nvSpPr>
        <p:spPr>
          <a:xfrm>
            <a:off x="3481712" y="1368142"/>
            <a:ext cx="1874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chemeClr val="lt1"/>
                </a:solidFill>
                <a:latin typeface="Roboto"/>
                <a:ea typeface="Roboto"/>
                <a:cs typeface="Roboto"/>
                <a:sym typeface="Roboto"/>
              </a:rPr>
              <a:t>FINAL REVIEW </a:t>
            </a:r>
            <a:endParaRPr sz="2000" b="1" dirty="0">
              <a:solidFill>
                <a:schemeClr val="lt1"/>
              </a:solidFill>
              <a:latin typeface="Roboto"/>
              <a:ea typeface="Roboto"/>
              <a:cs typeface="Roboto"/>
              <a:sym typeface="Roboto"/>
            </a:endParaRPr>
          </a:p>
        </p:txBody>
      </p:sp>
      <p:sp>
        <p:nvSpPr>
          <p:cNvPr id="90" name="Google Shape;90;p13"/>
          <p:cNvSpPr txBox="1"/>
          <p:nvPr/>
        </p:nvSpPr>
        <p:spPr>
          <a:xfrm>
            <a:off x="512150" y="3130870"/>
            <a:ext cx="3574200" cy="1104888"/>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TEAM MEMBERS:</a:t>
            </a:r>
          </a:p>
          <a:p>
            <a:pPr marL="0" lvl="0" indent="0" algn="ctr" rtl="0">
              <a:lnSpc>
                <a:spcPct val="115000"/>
              </a:lnSpc>
              <a:spcBef>
                <a:spcPts val="0"/>
              </a:spcBef>
              <a:spcAft>
                <a:spcPts val="0"/>
              </a:spcAft>
              <a:buNone/>
            </a:pPr>
            <a:endParaRPr lang="en"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Sanjil K C – 20BCE1855</a:t>
            </a: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Mahir – 20BCE1524</a:t>
            </a:r>
            <a:endParaRPr sz="1300" dirty="0">
              <a:solidFill>
                <a:srgbClr val="FFFFFF"/>
              </a:solidFill>
              <a:latin typeface="Roboto"/>
              <a:ea typeface="Roboto"/>
              <a:cs typeface="Roboto"/>
              <a:sym typeface="Roboto"/>
            </a:endParaRPr>
          </a:p>
        </p:txBody>
      </p:sp>
      <p:sp>
        <p:nvSpPr>
          <p:cNvPr id="91" name="Google Shape;91;p13"/>
          <p:cNvSpPr txBox="1"/>
          <p:nvPr/>
        </p:nvSpPr>
        <p:spPr>
          <a:xfrm>
            <a:off x="4908050" y="2831000"/>
            <a:ext cx="3694200" cy="15507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MENTOR DETAILS:</a:t>
            </a:r>
            <a:endParaRPr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endParaRPr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Dr. </a:t>
            </a:r>
            <a:r>
              <a:rPr lang="en-IN" sz="1300" dirty="0" err="1">
                <a:solidFill>
                  <a:srgbClr val="FFFFFF"/>
                </a:solidFill>
                <a:latin typeface="Roboto"/>
                <a:ea typeface="Roboto"/>
                <a:cs typeface="Roboto"/>
                <a:sym typeface="Roboto"/>
              </a:rPr>
              <a:t>Joshan</a:t>
            </a:r>
            <a:r>
              <a:rPr lang="en-IN" sz="1300" dirty="0">
                <a:solidFill>
                  <a:srgbClr val="FFFFFF"/>
                </a:solidFill>
                <a:latin typeface="Roboto"/>
                <a:ea typeface="Roboto"/>
                <a:cs typeface="Roboto"/>
                <a:sym typeface="Roboto"/>
              </a:rPr>
              <a:t> </a:t>
            </a:r>
            <a:r>
              <a:rPr lang="en-IN" sz="1300" dirty="0" err="1">
                <a:solidFill>
                  <a:srgbClr val="FFFFFF"/>
                </a:solidFill>
                <a:latin typeface="Roboto"/>
                <a:ea typeface="Roboto"/>
                <a:cs typeface="Roboto"/>
                <a:sym typeface="Roboto"/>
              </a:rPr>
              <a:t>Athanesious</a:t>
            </a:r>
            <a:r>
              <a:rPr lang="en-IN" sz="1300" dirty="0">
                <a:solidFill>
                  <a:srgbClr val="FFFFFF"/>
                </a:solidFill>
                <a:latin typeface="Roboto"/>
                <a:ea typeface="Roboto"/>
                <a:cs typeface="Roboto"/>
                <a:sym typeface="Roboto"/>
              </a:rPr>
              <a:t> J</a:t>
            </a:r>
            <a:endParaRPr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School of Computer Science and Engineering</a:t>
            </a:r>
            <a:endParaRPr sz="1300" dirty="0">
              <a:solidFill>
                <a:srgbClr val="FFFFFF"/>
              </a:solidFill>
              <a:latin typeface="Roboto"/>
              <a:ea typeface="Roboto"/>
              <a:cs typeface="Roboto"/>
              <a:sym typeface="Roboto"/>
            </a:endParaRPr>
          </a:p>
          <a:p>
            <a:pPr marL="0" lvl="0" indent="0" algn="ctr" rtl="0">
              <a:lnSpc>
                <a:spcPct val="115000"/>
              </a:lnSpc>
              <a:spcBef>
                <a:spcPts val="0"/>
              </a:spcBef>
              <a:spcAft>
                <a:spcPts val="0"/>
              </a:spcAft>
              <a:buNone/>
            </a:pPr>
            <a:r>
              <a:rPr lang="en" sz="1300" dirty="0">
                <a:solidFill>
                  <a:srgbClr val="FFFFFF"/>
                </a:solidFill>
                <a:latin typeface="Roboto"/>
                <a:ea typeface="Roboto"/>
                <a:cs typeface="Roboto"/>
                <a:sym typeface="Roboto"/>
              </a:rPr>
              <a:t>Vellore Institute of Technology (VIT), Chennai</a:t>
            </a:r>
            <a:endParaRPr sz="1300" dirty="0">
              <a:solidFill>
                <a:srgbClr val="FFFFFF"/>
              </a:solidFill>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92" name="Google Shape;92;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
        <p:nvSpPr>
          <p:cNvPr id="2" name="Google Shape;87;p13">
            <a:extLst>
              <a:ext uri="{FF2B5EF4-FFF2-40B4-BE49-F238E27FC236}">
                <a16:creationId xmlns:a16="http://schemas.microsoft.com/office/drawing/2014/main" id="{38CDB10D-7D65-9558-8E6A-3545B602663B}"/>
              </a:ext>
            </a:extLst>
          </p:cNvPr>
          <p:cNvSpPr txBox="1"/>
          <p:nvPr/>
        </p:nvSpPr>
        <p:spPr>
          <a:xfrm>
            <a:off x="3481712" y="222852"/>
            <a:ext cx="27135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900" b="1" dirty="0">
                <a:solidFill>
                  <a:schemeClr val="lt1"/>
                </a:solidFill>
                <a:latin typeface="Roboto"/>
                <a:ea typeface="Roboto"/>
                <a:cs typeface="Roboto"/>
                <a:sym typeface="Roboto"/>
              </a:rPr>
              <a:t>CSE3020</a:t>
            </a:r>
            <a:endParaRPr sz="2900" b="1" dirty="0">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75956" y="0"/>
            <a:ext cx="8520600" cy="44460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SzPts val="688"/>
              <a:buNone/>
            </a:pPr>
            <a:r>
              <a:rPr lang="en" sz="1400" b="1" dirty="0">
                <a:solidFill>
                  <a:srgbClr val="000000"/>
                </a:solidFill>
              </a:rPr>
              <a:t>Numerical Data –</a:t>
            </a:r>
            <a:endParaRPr sz="1400" b="1" dirty="0">
              <a:solidFill>
                <a:srgbClr val="000000"/>
              </a:solidFill>
            </a:endParaRPr>
          </a:p>
          <a:p>
            <a:pPr marL="0" lvl="0" indent="0" algn="just" rtl="0">
              <a:lnSpc>
                <a:spcPct val="95000"/>
              </a:lnSpc>
              <a:spcBef>
                <a:spcPts val="1200"/>
              </a:spcBef>
              <a:spcAft>
                <a:spcPts val="0"/>
              </a:spcAft>
              <a:buSzPts val="688"/>
              <a:buNone/>
            </a:pPr>
            <a:r>
              <a:rPr lang="en" sz="1400" dirty="0">
                <a:solidFill>
                  <a:srgbClr val="000000"/>
                </a:solidFill>
              </a:rPr>
              <a:t>Replaced NA SO2, NO2 and RSPM values with mean value state wise.</a:t>
            </a:r>
            <a:endParaRPr sz="1400" dirty="0">
              <a:solidFill>
                <a:srgbClr val="000000"/>
              </a:solidFill>
            </a:endParaRPr>
          </a:p>
          <a:p>
            <a:pPr marL="0" lvl="0" indent="0" algn="just" rtl="0">
              <a:lnSpc>
                <a:spcPct val="95000"/>
              </a:lnSpc>
              <a:spcBef>
                <a:spcPts val="1200"/>
              </a:spcBef>
              <a:spcAft>
                <a:spcPts val="0"/>
              </a:spcAft>
              <a:buSzPts val="688"/>
              <a:buNone/>
            </a:pPr>
            <a:r>
              <a:rPr lang="en" sz="1400" dirty="0">
                <a:solidFill>
                  <a:srgbClr val="000000"/>
                </a:solidFill>
              </a:rPr>
              <a:t>SPM and PM2_5 majorly have NA values so they were replaced by 0.</a:t>
            </a:r>
            <a:endParaRPr sz="1400" b="1" dirty="0">
              <a:solidFill>
                <a:srgbClr val="000000"/>
              </a:solidFill>
            </a:endParaRPr>
          </a:p>
          <a:p>
            <a:pPr marL="0" lvl="0" indent="0" algn="just" rtl="0">
              <a:lnSpc>
                <a:spcPct val="95000"/>
              </a:lnSpc>
              <a:spcBef>
                <a:spcPts val="1200"/>
              </a:spcBef>
              <a:spcAft>
                <a:spcPts val="0"/>
              </a:spcAft>
              <a:buSzPts val="688"/>
              <a:buNone/>
            </a:pPr>
            <a:endParaRPr sz="1400" b="1" dirty="0">
              <a:solidFill>
                <a:srgbClr val="000000"/>
              </a:solidFill>
            </a:endParaRPr>
          </a:p>
          <a:p>
            <a:pPr marL="0" lvl="0" indent="0" algn="just" rtl="0">
              <a:lnSpc>
                <a:spcPct val="95000"/>
              </a:lnSpc>
              <a:spcBef>
                <a:spcPts val="1200"/>
              </a:spcBef>
              <a:spcAft>
                <a:spcPts val="0"/>
              </a:spcAft>
              <a:buSzPts val="688"/>
              <a:buNone/>
            </a:pPr>
            <a:r>
              <a:rPr lang="en" sz="1400" b="1" dirty="0">
                <a:solidFill>
                  <a:srgbClr val="000000"/>
                </a:solidFill>
              </a:rPr>
              <a:t>Advantages –</a:t>
            </a:r>
            <a:endParaRPr sz="1400" b="1"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By removing the unnecessary attributes, we reduce the time and load on computing required to analyse the data using various models.</a:t>
            </a:r>
            <a:endParaRPr sz="1400"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By imputing missing values with mean, data loss is prevented.</a:t>
            </a:r>
            <a:endParaRPr sz="1400"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The vast majority of SPM and PM2_5 values are absent. As a result, imputing with 0 is the best option to avoid data loss.</a:t>
            </a:r>
            <a:endParaRPr sz="1400" dirty="0">
              <a:solidFill>
                <a:srgbClr val="000000"/>
              </a:solidFill>
            </a:endParaRPr>
          </a:p>
          <a:p>
            <a:pPr marL="0" lvl="0" indent="0" algn="just" rtl="0">
              <a:lnSpc>
                <a:spcPct val="95000"/>
              </a:lnSpc>
              <a:spcBef>
                <a:spcPts val="1200"/>
              </a:spcBef>
              <a:spcAft>
                <a:spcPts val="0"/>
              </a:spcAft>
              <a:buSzPts val="688"/>
              <a:buNone/>
            </a:pPr>
            <a:r>
              <a:rPr lang="en" sz="1400" b="1" dirty="0">
                <a:solidFill>
                  <a:srgbClr val="000000"/>
                </a:solidFill>
              </a:rPr>
              <a:t>Disadvantages –</a:t>
            </a:r>
            <a:endParaRPr sz="1400" b="1"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By imputing missing values with mean, covariance between features will not be factored.</a:t>
            </a:r>
            <a:endParaRPr sz="1400" dirty="0">
              <a:solidFill>
                <a:srgbClr val="000000"/>
              </a:solidFill>
            </a:endParaRPr>
          </a:p>
          <a:p>
            <a:pPr marL="0" lvl="0" indent="-228600" algn="just" rtl="0">
              <a:lnSpc>
                <a:spcPct val="95000"/>
              </a:lnSpc>
              <a:spcBef>
                <a:spcPts val="1200"/>
              </a:spcBef>
              <a:spcAft>
                <a:spcPts val="0"/>
              </a:spcAft>
              <a:buSzPts val="688"/>
              <a:buNone/>
            </a:pPr>
            <a:r>
              <a:rPr lang="en" sz="1400" dirty="0">
                <a:solidFill>
                  <a:srgbClr val="000000"/>
                </a:solidFill>
              </a:rPr>
              <a:t>·        If the percentage of missing values is less, by imputing with 0 there will be a data loss.</a:t>
            </a:r>
            <a:endParaRPr sz="1400" dirty="0">
              <a:solidFill>
                <a:srgbClr val="000000"/>
              </a:solidFill>
            </a:endParaRPr>
          </a:p>
          <a:p>
            <a:pPr marL="0" lvl="0" indent="0" algn="just" rtl="0">
              <a:lnSpc>
                <a:spcPct val="95000"/>
              </a:lnSpc>
              <a:spcBef>
                <a:spcPts val="1200"/>
              </a:spcBef>
              <a:spcAft>
                <a:spcPts val="1200"/>
              </a:spcAft>
              <a:buSzPts val="688"/>
              <a:buNone/>
            </a:pPr>
            <a:endParaRPr sz="1125" dirty="0"/>
          </a:p>
        </p:txBody>
      </p:sp>
      <p:sp>
        <p:nvSpPr>
          <p:cNvPr id="146" name="Google Shape;146;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LIBRARIES USED</a:t>
            </a:r>
            <a:endParaRPr/>
          </a:p>
        </p:txBody>
      </p:sp>
      <p:sp>
        <p:nvSpPr>
          <p:cNvPr id="152" name="Google Shape;152;p22"/>
          <p:cNvSpPr txBox="1">
            <a:spLocks noGrp="1"/>
          </p:cNvSpPr>
          <p:nvPr>
            <p:ph type="body" idx="1"/>
          </p:nvPr>
        </p:nvSpPr>
        <p:spPr>
          <a:xfrm>
            <a:off x="311700" y="1229875"/>
            <a:ext cx="4260300" cy="3339000"/>
          </a:xfrm>
          <a:prstGeom prst="rect">
            <a:avLst/>
          </a:prstGeom>
        </p:spPr>
        <p:txBody>
          <a:bodyPr spcFirstLastPara="1" wrap="square" lIns="91425" tIns="91425" rIns="91425" bIns="91425" anchor="t" anchorCtr="0">
            <a:noAutofit/>
          </a:bodyPr>
          <a:lstStyle/>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Tidyverse – </a:t>
            </a:r>
            <a:r>
              <a:rPr lang="en" sz="1235" dirty="0">
                <a:solidFill>
                  <a:srgbClr val="000000"/>
                </a:solidFill>
                <a:latin typeface="Arial"/>
                <a:ea typeface="Arial"/>
                <a:cs typeface="Arial"/>
                <a:sym typeface="Arial"/>
              </a:rPr>
              <a:t>It is a set of essential R packages for data scientists. The tidyverse packages assist us in performing and interacting with the data.</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Ggplot2 - </a:t>
            </a:r>
            <a:r>
              <a:rPr lang="en" sz="1235" dirty="0">
                <a:solidFill>
                  <a:srgbClr val="000000"/>
                </a:solidFill>
                <a:latin typeface="Arial"/>
                <a:ea typeface="Arial"/>
                <a:cs typeface="Arial"/>
                <a:sym typeface="Arial"/>
              </a:rPr>
              <a:t>It is a plotting package that includes commands for creating complex plots from data in a data frame.</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Tidyr – </a:t>
            </a:r>
            <a:r>
              <a:rPr lang="en" sz="1235" dirty="0">
                <a:solidFill>
                  <a:srgbClr val="000000"/>
                </a:solidFill>
                <a:latin typeface="Arial"/>
                <a:ea typeface="Arial"/>
                <a:cs typeface="Arial"/>
                <a:sym typeface="Arial"/>
              </a:rPr>
              <a:t>It has three main functions for cleaning up your messy data. It improves dplyr's data manipulation and pre-processing capabilities.</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Dplyr - </a:t>
            </a:r>
            <a:r>
              <a:rPr lang="en" sz="1235" dirty="0">
                <a:solidFill>
                  <a:srgbClr val="000000"/>
                </a:solidFill>
                <a:latin typeface="Arial"/>
                <a:ea typeface="Arial"/>
                <a:cs typeface="Arial"/>
                <a:sym typeface="Arial"/>
              </a:rPr>
              <a:t>It is a data manipulation grammar, providing a consistent set of verbs to assist you in solving the most common data manipulation challenges.</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b="1" dirty="0">
                <a:solidFill>
                  <a:srgbClr val="000000"/>
                </a:solidFill>
                <a:latin typeface="Arial"/>
                <a:ea typeface="Arial"/>
                <a:cs typeface="Arial"/>
                <a:sym typeface="Arial"/>
              </a:rPr>
              <a:t>Zoo - </a:t>
            </a:r>
            <a:r>
              <a:rPr lang="en" sz="1235" dirty="0">
                <a:solidFill>
                  <a:srgbClr val="000000"/>
                </a:solidFill>
                <a:latin typeface="Arial"/>
                <a:ea typeface="Arial"/>
                <a:cs typeface="Arial"/>
                <a:sym typeface="Arial"/>
              </a:rPr>
              <a:t>It is designed to handle irregular time series of numeric vectors/matrices, but it also handles regular time series.</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0"/>
              </a:spcAft>
              <a:buSzPts val="935"/>
              <a:buNone/>
            </a:pPr>
            <a:r>
              <a:rPr lang="en" sz="1235" dirty="0">
                <a:solidFill>
                  <a:srgbClr val="000000"/>
                </a:solidFill>
                <a:latin typeface="Arial"/>
                <a:ea typeface="Arial"/>
                <a:cs typeface="Arial"/>
                <a:sym typeface="Arial"/>
              </a:rPr>
              <a:t> </a:t>
            </a:r>
            <a:endParaRPr sz="1235" dirty="0">
              <a:solidFill>
                <a:srgbClr val="000000"/>
              </a:solidFill>
              <a:latin typeface="Arial"/>
              <a:ea typeface="Arial"/>
              <a:cs typeface="Arial"/>
              <a:sym typeface="Arial"/>
            </a:endParaRPr>
          </a:p>
          <a:p>
            <a:pPr marL="0" lvl="0" indent="0" algn="just" rtl="0">
              <a:lnSpc>
                <a:spcPct val="95000"/>
              </a:lnSpc>
              <a:spcBef>
                <a:spcPts val="1200"/>
              </a:spcBef>
              <a:spcAft>
                <a:spcPts val="1200"/>
              </a:spcAft>
              <a:buSzPts val="935"/>
              <a:buNone/>
            </a:pPr>
            <a:endParaRPr sz="1829" dirty="0"/>
          </a:p>
        </p:txBody>
      </p:sp>
      <p:sp>
        <p:nvSpPr>
          <p:cNvPr id="153" name="Google Shape;153;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54" name="Google Shape;154;p22"/>
          <p:cNvSpPr txBox="1"/>
          <p:nvPr/>
        </p:nvSpPr>
        <p:spPr>
          <a:xfrm>
            <a:off x="4599751" y="410000"/>
            <a:ext cx="4337100" cy="3641100"/>
          </a:xfrm>
          <a:prstGeom prst="rect">
            <a:avLst/>
          </a:prstGeom>
          <a:noFill/>
          <a:ln>
            <a:noFill/>
          </a:ln>
        </p:spPr>
        <p:txBody>
          <a:bodyPr spcFirstLastPara="1" wrap="square" lIns="91425" tIns="91425" rIns="91425" bIns="91425" anchor="t" anchorCtr="0">
            <a:spAutoFit/>
          </a:bodyPr>
          <a:lstStyle/>
          <a:p>
            <a:pPr marL="0" lvl="0" indent="0" algn="just" rtl="0">
              <a:lnSpc>
                <a:spcPct val="95000"/>
              </a:lnSpc>
              <a:spcBef>
                <a:spcPts val="1200"/>
              </a:spcBef>
              <a:spcAft>
                <a:spcPts val="0"/>
              </a:spcAft>
              <a:buClr>
                <a:srgbClr val="000000"/>
              </a:buClr>
              <a:buSzPts val="935"/>
              <a:buFont typeface="Arial"/>
              <a:buNone/>
            </a:pPr>
            <a:r>
              <a:rPr lang="en" sz="1235" b="1" dirty="0"/>
              <a:t>Tensorflow – </a:t>
            </a:r>
            <a:r>
              <a:rPr lang="en" sz="1235" dirty="0"/>
              <a:t>It is an open-source numerical computation library that makes machine learning and neural network development faster and easier.</a:t>
            </a:r>
            <a:endParaRPr sz="1235" dirty="0"/>
          </a:p>
          <a:p>
            <a:pPr marL="0" lvl="0" indent="0" algn="just" rtl="0">
              <a:lnSpc>
                <a:spcPct val="95000"/>
              </a:lnSpc>
              <a:spcBef>
                <a:spcPts val="1200"/>
              </a:spcBef>
              <a:spcAft>
                <a:spcPts val="0"/>
              </a:spcAft>
              <a:buClr>
                <a:srgbClr val="000000"/>
              </a:buClr>
              <a:buSzPts val="935"/>
              <a:buFont typeface="Arial"/>
              <a:buNone/>
            </a:pPr>
            <a:r>
              <a:rPr lang="en" sz="1235" b="1" dirty="0"/>
              <a:t>Keras - </a:t>
            </a:r>
            <a:r>
              <a:rPr lang="en" sz="1235" dirty="0"/>
              <a:t>it is a high-level, deep learning API developed by Google for implementing neural networks.</a:t>
            </a:r>
            <a:endParaRPr sz="1235" dirty="0"/>
          </a:p>
          <a:p>
            <a:pPr marL="0" lvl="0" indent="0" algn="just" rtl="0">
              <a:lnSpc>
                <a:spcPct val="95000"/>
              </a:lnSpc>
              <a:spcBef>
                <a:spcPts val="1200"/>
              </a:spcBef>
              <a:spcAft>
                <a:spcPts val="0"/>
              </a:spcAft>
              <a:buClr>
                <a:srgbClr val="000000"/>
              </a:buClr>
              <a:buSzPts val="935"/>
              <a:buFont typeface="Arial"/>
              <a:buNone/>
            </a:pPr>
            <a:r>
              <a:rPr lang="en" sz="1235" b="1" dirty="0"/>
              <a:t>Numpy – </a:t>
            </a:r>
            <a:r>
              <a:rPr lang="en" sz="1235" dirty="0"/>
              <a:t>It is a library that adds support for large, multi-dimensional arrays and matrices, as well as a large set of high-level mathematical functions for working with these arrays.</a:t>
            </a:r>
            <a:endParaRPr sz="1235" dirty="0"/>
          </a:p>
          <a:p>
            <a:pPr marL="0" lvl="0" indent="0" algn="just" rtl="0">
              <a:lnSpc>
                <a:spcPct val="95000"/>
              </a:lnSpc>
              <a:spcBef>
                <a:spcPts val="1200"/>
              </a:spcBef>
              <a:spcAft>
                <a:spcPts val="0"/>
              </a:spcAft>
              <a:buClr>
                <a:srgbClr val="000000"/>
              </a:buClr>
              <a:buSzPts val="935"/>
              <a:buFont typeface="Arial"/>
              <a:buNone/>
            </a:pPr>
            <a:r>
              <a:rPr lang="en" sz="1235" b="1" dirty="0"/>
              <a:t>Matplotlib – </a:t>
            </a:r>
            <a:r>
              <a:rPr lang="en" sz="1235" dirty="0"/>
              <a:t>It is a large Python library for creating static, animated, and interactive visualisations.</a:t>
            </a:r>
            <a:endParaRPr sz="1235" dirty="0"/>
          </a:p>
          <a:p>
            <a:pPr marL="0" lvl="0" indent="0" algn="just" rtl="0">
              <a:lnSpc>
                <a:spcPct val="95000"/>
              </a:lnSpc>
              <a:spcBef>
                <a:spcPts val="1200"/>
              </a:spcBef>
              <a:spcAft>
                <a:spcPts val="0"/>
              </a:spcAft>
              <a:buClr>
                <a:srgbClr val="000000"/>
              </a:buClr>
              <a:buSzPts val="935"/>
              <a:buFont typeface="Arial"/>
              <a:buNone/>
            </a:pPr>
            <a:r>
              <a:rPr lang="en" sz="1235" b="1" dirty="0"/>
              <a:t>Seaborn – </a:t>
            </a:r>
            <a:r>
              <a:rPr lang="en" sz="1235" dirty="0"/>
              <a:t>It is a library that plots graphs using Matplotlib. It'll be used to visualize random distributions.</a:t>
            </a:r>
            <a:endParaRPr sz="1829" dirty="0">
              <a:solidFill>
                <a:schemeClr val="dk2"/>
              </a:solidFill>
              <a:latin typeface="Roboto"/>
              <a:ea typeface="Roboto"/>
              <a:cs typeface="Roboto"/>
              <a:sym typeface="Roboto"/>
            </a:endParaRPr>
          </a:p>
          <a:p>
            <a:pPr marL="0" lvl="0" indent="0" algn="just" rtl="0">
              <a:spcBef>
                <a:spcPts val="1200"/>
              </a:spcBef>
              <a:spcAft>
                <a:spcPts val="0"/>
              </a:spcAft>
              <a:buNone/>
            </a:pPr>
            <a:endParaRPr dirty="0">
              <a:latin typeface="Roboto"/>
              <a:ea typeface="Roboto"/>
              <a:cs typeface="Roboto"/>
              <a:sym typeface="Roboto"/>
            </a:endParaRPr>
          </a:p>
        </p:txBody>
      </p:sp>
      <p:cxnSp>
        <p:nvCxnSpPr>
          <p:cNvPr id="155" name="Google Shape;155;p22"/>
          <p:cNvCxnSpPr>
            <a:cxnSpLocks/>
          </p:cNvCxnSpPr>
          <p:nvPr/>
        </p:nvCxnSpPr>
        <p:spPr>
          <a:xfrm>
            <a:off x="4544250" y="197925"/>
            <a:ext cx="0" cy="4422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PROPOSED SYSTEM</a:t>
            </a:r>
            <a:endParaRPr/>
          </a:p>
        </p:txBody>
      </p:sp>
      <p:sp>
        <p:nvSpPr>
          <p:cNvPr id="125" name="Google Shape;125;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31" name="Google Shape;131;p19"/>
          <p:cNvSpPr txBox="1">
            <a:spLocks noGrp="1"/>
          </p:cNvSpPr>
          <p:nvPr>
            <p:ph type="body" idx="1"/>
          </p:nvPr>
        </p:nvSpPr>
        <p:spPr>
          <a:xfrm>
            <a:off x="311700" y="1083825"/>
            <a:ext cx="8520600" cy="33390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1200"/>
              </a:spcBef>
              <a:spcAft>
                <a:spcPts val="0"/>
              </a:spcAft>
              <a:buSzPts val="1400"/>
              <a:buFont typeface="Arial"/>
              <a:buAutoNum type="arabicPeriod"/>
            </a:pPr>
            <a:r>
              <a:rPr lang="en" sz="1400" dirty="0">
                <a:latin typeface="Arial"/>
                <a:ea typeface="Arial"/>
                <a:cs typeface="Arial"/>
                <a:sym typeface="Arial"/>
              </a:rPr>
              <a:t> Retrieve the dataset from Kaggle and import it into RStudio.</a:t>
            </a: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Do Data Visualization and Preprocessing of unprocessed data in R.</a:t>
            </a: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Export the Preprocessed data in a csv file and then onto Jupyter notebook.</a:t>
            </a: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Construct various Machine Learning models and evaluate the predictions for predicting AQI. (Regression)</a:t>
            </a: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Construct various Machine Learning models and evaluate the predictions for predicting AQI Range. (Classification)</a:t>
            </a:r>
            <a:endParaRPr sz="1400" dirty="0">
              <a:latin typeface="Arial"/>
              <a:ea typeface="Arial"/>
              <a:cs typeface="Arial"/>
              <a:sym typeface="Arial"/>
            </a:endParaRPr>
          </a:p>
          <a:p>
            <a:pPr marL="457200" lvl="0" indent="-317500" algn="just" rtl="0">
              <a:lnSpc>
                <a:spcPct val="150000"/>
              </a:lnSpc>
              <a:spcBef>
                <a:spcPts val="0"/>
              </a:spcBef>
              <a:spcAft>
                <a:spcPts val="0"/>
              </a:spcAft>
              <a:buSzPts val="1400"/>
              <a:buFont typeface="Arial"/>
              <a:buAutoNum type="arabicPeriod"/>
            </a:pPr>
            <a:r>
              <a:rPr lang="en" sz="1400" dirty="0">
                <a:latin typeface="Arial"/>
                <a:ea typeface="Arial"/>
                <a:cs typeface="Arial"/>
                <a:sym typeface="Arial"/>
              </a:rPr>
              <a:t>Use Artificial Neural Networks and create a sequential model using various Layers like Dense Layers and Dropout Layers.</a:t>
            </a:r>
            <a:endParaRPr sz="1400" dirty="0"/>
          </a:p>
        </p:txBody>
      </p:sp>
      <p:sp>
        <p:nvSpPr>
          <p:cNvPr id="132" name="Google Shape;132;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2263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DIAGRAM</a:t>
            </a:r>
            <a:endParaRPr/>
          </a:p>
        </p:txBody>
      </p:sp>
      <p:sp>
        <p:nvSpPr>
          <p:cNvPr id="138" name="Google Shape;138;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2" name="Picture 1">
            <a:extLst>
              <a:ext uri="{FF2B5EF4-FFF2-40B4-BE49-F238E27FC236}">
                <a16:creationId xmlns:a16="http://schemas.microsoft.com/office/drawing/2014/main" id="{C41DF9C3-6157-2576-B75C-67D80D2EFD4F}"/>
              </a:ext>
            </a:extLst>
          </p:cNvPr>
          <p:cNvPicPr>
            <a:picLocks noChangeAspect="1"/>
          </p:cNvPicPr>
          <p:nvPr/>
        </p:nvPicPr>
        <p:blipFill>
          <a:blip r:embed="rId3"/>
          <a:stretch>
            <a:fillRect/>
          </a:stretch>
        </p:blipFill>
        <p:spPr>
          <a:xfrm>
            <a:off x="311700" y="960860"/>
            <a:ext cx="6158843" cy="32217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311700" y="2263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DIAGRAM</a:t>
            </a:r>
            <a:endParaRPr/>
          </a:p>
        </p:txBody>
      </p:sp>
      <p:sp>
        <p:nvSpPr>
          <p:cNvPr id="138" name="Google Shape;138;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2" name="Picture 1">
            <a:extLst>
              <a:ext uri="{FF2B5EF4-FFF2-40B4-BE49-F238E27FC236}">
                <a16:creationId xmlns:a16="http://schemas.microsoft.com/office/drawing/2014/main" id="{C41DF9C3-6157-2576-B75C-67D80D2EFD4F}"/>
              </a:ext>
            </a:extLst>
          </p:cNvPr>
          <p:cNvPicPr>
            <a:picLocks noChangeAspect="1"/>
          </p:cNvPicPr>
          <p:nvPr/>
        </p:nvPicPr>
        <p:blipFill>
          <a:blip r:embed="rId3"/>
          <a:stretch>
            <a:fillRect/>
          </a:stretch>
        </p:blipFill>
        <p:spPr>
          <a:xfrm>
            <a:off x="311700" y="960860"/>
            <a:ext cx="6158843" cy="3221779"/>
          </a:xfrm>
          <a:prstGeom prst="rect">
            <a:avLst/>
          </a:prstGeom>
        </p:spPr>
      </p:pic>
    </p:spTree>
    <p:extLst>
      <p:ext uri="{BB962C8B-B14F-4D97-AF65-F5344CB8AC3E}">
        <p14:creationId xmlns:p14="http://schemas.microsoft.com/office/powerpoint/2010/main" val="36461436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 (LIST)</a:t>
            </a:r>
            <a:endParaRPr/>
          </a:p>
        </p:txBody>
      </p:sp>
      <p:sp>
        <p:nvSpPr>
          <p:cNvPr id="145" name="Google Shape;145;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Linear Regression</a:t>
            </a:r>
            <a:endParaRPr sz="1400"/>
          </a:p>
          <a:p>
            <a:pPr marL="457200" lvl="0" indent="-317500" algn="l" rtl="0">
              <a:spcBef>
                <a:spcPts val="0"/>
              </a:spcBef>
              <a:spcAft>
                <a:spcPts val="0"/>
              </a:spcAft>
              <a:buSzPts val="1400"/>
              <a:buChar char="●"/>
            </a:pPr>
            <a:r>
              <a:rPr lang="en" sz="1400"/>
              <a:t>Random Forest Regressor</a:t>
            </a:r>
            <a:endParaRPr sz="1400"/>
          </a:p>
          <a:p>
            <a:pPr marL="457200" lvl="0" indent="-317500" algn="l" rtl="0">
              <a:spcBef>
                <a:spcPts val="0"/>
              </a:spcBef>
              <a:spcAft>
                <a:spcPts val="0"/>
              </a:spcAft>
              <a:buSzPts val="1400"/>
              <a:buChar char="●"/>
            </a:pPr>
            <a:r>
              <a:rPr lang="en" sz="1400"/>
              <a:t>ANN </a:t>
            </a:r>
            <a:endParaRPr sz="1400"/>
          </a:p>
          <a:p>
            <a:pPr marL="457200" lvl="0" indent="-317500" algn="l" rtl="0">
              <a:spcBef>
                <a:spcPts val="0"/>
              </a:spcBef>
              <a:spcAft>
                <a:spcPts val="0"/>
              </a:spcAft>
              <a:buSzPts val="1400"/>
              <a:buChar char="●"/>
            </a:pPr>
            <a:r>
              <a:rPr lang="en" sz="1400"/>
              <a:t>ANN (Classification)</a:t>
            </a:r>
            <a:endParaRPr sz="1400"/>
          </a:p>
          <a:p>
            <a:pPr marL="457200" lvl="0" indent="-317500" algn="l" rtl="0">
              <a:spcBef>
                <a:spcPts val="0"/>
              </a:spcBef>
              <a:spcAft>
                <a:spcPts val="0"/>
              </a:spcAft>
              <a:buSzPts val="1400"/>
              <a:buChar char="●"/>
            </a:pPr>
            <a:r>
              <a:rPr lang="en" sz="1400"/>
              <a:t>Ridge Regression</a:t>
            </a:r>
            <a:endParaRPr sz="1400"/>
          </a:p>
          <a:p>
            <a:pPr marL="457200" lvl="0" indent="-317500" algn="l" rtl="0">
              <a:spcBef>
                <a:spcPts val="0"/>
              </a:spcBef>
              <a:spcAft>
                <a:spcPts val="0"/>
              </a:spcAft>
              <a:buSzPts val="1400"/>
              <a:buChar char="●"/>
            </a:pPr>
            <a:r>
              <a:rPr lang="en" sz="1400"/>
              <a:t>Ridge Regression</a:t>
            </a:r>
            <a:endParaRPr sz="1400"/>
          </a:p>
          <a:p>
            <a:pPr marL="457200" lvl="0" indent="-317500" algn="l" rtl="0">
              <a:spcBef>
                <a:spcPts val="0"/>
              </a:spcBef>
              <a:spcAft>
                <a:spcPts val="0"/>
              </a:spcAft>
              <a:buSzPts val="1400"/>
              <a:buChar char="●"/>
            </a:pPr>
            <a:r>
              <a:rPr lang="en" sz="1400"/>
              <a:t>Logistic Regression</a:t>
            </a:r>
            <a:endParaRPr sz="1400"/>
          </a:p>
          <a:p>
            <a:pPr marL="457200" lvl="0" indent="-317500" algn="l" rtl="0">
              <a:spcBef>
                <a:spcPts val="0"/>
              </a:spcBef>
              <a:spcAft>
                <a:spcPts val="0"/>
              </a:spcAft>
              <a:buSzPts val="1400"/>
              <a:buChar char="●"/>
            </a:pPr>
            <a:r>
              <a:rPr lang="en" sz="1400"/>
              <a:t>Random Forest Classifier</a:t>
            </a:r>
            <a:endParaRPr sz="1400"/>
          </a:p>
          <a:p>
            <a:pPr marL="457200" lvl="0" indent="-317500" algn="l" rtl="0">
              <a:spcBef>
                <a:spcPts val="0"/>
              </a:spcBef>
              <a:spcAft>
                <a:spcPts val="0"/>
              </a:spcAft>
              <a:buSzPts val="1400"/>
              <a:buChar char="●"/>
            </a:pPr>
            <a:r>
              <a:rPr lang="en" sz="1400"/>
              <a:t>KNN</a:t>
            </a:r>
            <a:endParaRPr sz="1400"/>
          </a:p>
          <a:p>
            <a:pPr marL="457200" lvl="0" indent="-317500" algn="l" rtl="0">
              <a:spcBef>
                <a:spcPts val="0"/>
              </a:spcBef>
              <a:spcAft>
                <a:spcPts val="0"/>
              </a:spcAft>
              <a:buSzPts val="1400"/>
              <a:buChar char="●"/>
            </a:pPr>
            <a:r>
              <a:rPr lang="en" sz="1400"/>
              <a:t>Weighted KNN</a:t>
            </a:r>
            <a:endParaRPr sz="1400"/>
          </a:p>
          <a:p>
            <a:pPr marL="457200" lvl="0" indent="-317500" algn="l" rtl="0">
              <a:spcBef>
                <a:spcPts val="0"/>
              </a:spcBef>
              <a:spcAft>
                <a:spcPts val="0"/>
              </a:spcAft>
              <a:buSzPts val="1400"/>
              <a:buChar char="●"/>
            </a:pPr>
            <a:r>
              <a:rPr lang="en" sz="1400"/>
              <a:t>AdaBoost Classifier</a:t>
            </a:r>
            <a:endParaRPr sz="1400"/>
          </a:p>
          <a:p>
            <a:pPr marL="457200" lvl="0" indent="-317500" algn="l" rtl="0">
              <a:spcBef>
                <a:spcPts val="0"/>
              </a:spcBef>
              <a:spcAft>
                <a:spcPts val="0"/>
              </a:spcAft>
              <a:buSzPts val="1400"/>
              <a:buChar char="●"/>
            </a:pPr>
            <a:r>
              <a:rPr lang="en" sz="1400"/>
              <a:t>XGBoost Classifier</a:t>
            </a:r>
            <a:endParaRPr sz="1400"/>
          </a:p>
        </p:txBody>
      </p:sp>
      <p:sp>
        <p:nvSpPr>
          <p:cNvPr id="146" name="Google Shape;146;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 (EXPLANATION)</a:t>
            </a:r>
            <a:endParaRPr/>
          </a:p>
        </p:txBody>
      </p:sp>
      <p:sp>
        <p:nvSpPr>
          <p:cNvPr id="152" name="Google Shape;152;p22"/>
          <p:cNvSpPr txBox="1">
            <a:spLocks noGrp="1"/>
          </p:cNvSpPr>
          <p:nvPr>
            <p:ph type="body" idx="1"/>
          </p:nvPr>
        </p:nvSpPr>
        <p:spPr>
          <a:xfrm>
            <a:off x="311700" y="1229875"/>
            <a:ext cx="40755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Linear Regression</a:t>
            </a:r>
            <a:endParaRPr sz="1400" b="1" dirty="0"/>
          </a:p>
          <a:p>
            <a:pPr marL="0" lvl="0" indent="0" algn="just" rtl="0">
              <a:spcBef>
                <a:spcPts val="1200"/>
              </a:spcBef>
              <a:spcAft>
                <a:spcPts val="1200"/>
              </a:spcAft>
              <a:buNone/>
            </a:pPr>
            <a:r>
              <a:rPr lang="en" sz="1200" dirty="0"/>
              <a:t>Linear regression is a statistical method for modelling the relationship between a scalar response and one or more explanatory variables. Simple linear regression is used when there is only one explanatory variable; multiple linear regression is used when there are more than one.</a:t>
            </a:r>
            <a:endParaRPr sz="1200" dirty="0"/>
          </a:p>
        </p:txBody>
      </p:sp>
      <p:sp>
        <p:nvSpPr>
          <p:cNvPr id="153" name="Google Shape;153;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154" name="Google Shape;154;p22"/>
          <p:cNvSpPr txBox="1">
            <a:spLocks noGrp="1"/>
          </p:cNvSpPr>
          <p:nvPr>
            <p:ph type="body" idx="1"/>
          </p:nvPr>
        </p:nvSpPr>
        <p:spPr>
          <a:xfrm>
            <a:off x="4685825" y="1229875"/>
            <a:ext cx="40755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RandomForest Regressor</a:t>
            </a:r>
            <a:endParaRPr sz="1400" b="1" dirty="0"/>
          </a:p>
          <a:p>
            <a:pPr marL="0" lvl="0" indent="0" algn="just" rtl="0">
              <a:spcBef>
                <a:spcPts val="1200"/>
              </a:spcBef>
              <a:spcAft>
                <a:spcPts val="1200"/>
              </a:spcAft>
              <a:buNone/>
            </a:pPr>
            <a:r>
              <a:rPr lang="en" sz="1200" dirty="0"/>
              <a:t>A supervised learning technique called Random Forest Regression leverages the ensemble learning approach for regression. The ensemble learning method combines predictions from various machine learning algorithms to provide predictions that are more accurate than those from a single model.</a:t>
            </a:r>
            <a:endParaRPr sz="1200" dirty="0"/>
          </a:p>
        </p:txBody>
      </p:sp>
      <p:cxnSp>
        <p:nvCxnSpPr>
          <p:cNvPr id="155" name="Google Shape;155;p22"/>
          <p:cNvCxnSpPr/>
          <p:nvPr/>
        </p:nvCxnSpPr>
        <p:spPr>
          <a:xfrm rot="10800000">
            <a:off x="4522350" y="1155100"/>
            <a:ext cx="0" cy="3596100"/>
          </a:xfrm>
          <a:prstGeom prst="straightConnector1">
            <a:avLst/>
          </a:prstGeom>
          <a:noFill/>
          <a:ln w="9525" cap="flat" cmpd="sng">
            <a:solidFill>
              <a:schemeClr val="dk2"/>
            </a:solidFill>
            <a:prstDash val="solid"/>
            <a:round/>
            <a:headEnd type="none" w="med" len="med"/>
            <a:tailEnd type="none" w="med" len="med"/>
          </a:ln>
        </p:spPr>
      </p:cxnSp>
      <p:pic>
        <p:nvPicPr>
          <p:cNvPr id="156" name="Google Shape;156;p22"/>
          <p:cNvPicPr preferRelativeResize="0"/>
          <p:nvPr/>
        </p:nvPicPr>
        <p:blipFill>
          <a:blip r:embed="rId3">
            <a:alphaModFix/>
          </a:blip>
          <a:stretch>
            <a:fillRect/>
          </a:stretch>
        </p:blipFill>
        <p:spPr>
          <a:xfrm>
            <a:off x="463425" y="3071425"/>
            <a:ext cx="3895449" cy="1579775"/>
          </a:xfrm>
          <a:prstGeom prst="rect">
            <a:avLst/>
          </a:prstGeom>
          <a:noFill/>
          <a:ln>
            <a:noFill/>
          </a:ln>
        </p:spPr>
      </p:pic>
      <p:pic>
        <p:nvPicPr>
          <p:cNvPr id="157" name="Google Shape;157;p22"/>
          <p:cNvPicPr preferRelativeResize="0"/>
          <p:nvPr/>
        </p:nvPicPr>
        <p:blipFill>
          <a:blip r:embed="rId4">
            <a:alphaModFix/>
          </a:blip>
          <a:stretch>
            <a:fillRect/>
          </a:stretch>
        </p:blipFill>
        <p:spPr>
          <a:xfrm>
            <a:off x="4745725" y="3071425"/>
            <a:ext cx="3955700" cy="1787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ANN</a:t>
            </a:r>
            <a:endParaRPr sz="1400" b="1" dirty="0"/>
          </a:p>
          <a:p>
            <a:pPr marL="0" lvl="0" indent="0" algn="just" rtl="0">
              <a:spcBef>
                <a:spcPts val="1200"/>
              </a:spcBef>
              <a:spcAft>
                <a:spcPts val="1200"/>
              </a:spcAft>
              <a:buNone/>
            </a:pPr>
            <a:r>
              <a:rPr lang="en" sz="1200" dirty="0"/>
              <a:t>A computational model known as an artificial neural network (ANN) comprises of many processing components that accept inputs and produce results in accordance with predetermined activation functions.</a:t>
            </a:r>
            <a:endParaRPr sz="1200" dirty="0"/>
          </a:p>
        </p:txBody>
      </p:sp>
      <p:sp>
        <p:nvSpPr>
          <p:cNvPr id="163" name="Google Shape;163;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164" name="Google Shape;164;p23"/>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ANN (Classification)</a:t>
            </a:r>
            <a:endParaRPr sz="1400" b="1" dirty="0"/>
          </a:p>
          <a:p>
            <a:pPr marL="0" lvl="0" indent="0" algn="just" rtl="0">
              <a:spcBef>
                <a:spcPts val="1200"/>
              </a:spcBef>
              <a:spcAft>
                <a:spcPts val="1200"/>
              </a:spcAft>
              <a:buNone/>
            </a:pPr>
            <a:r>
              <a:rPr lang="en" sz="1200" dirty="0"/>
              <a:t>An observation is classified as belonging to a discrete class according to the inputs using classification ANNs.</a:t>
            </a:r>
            <a:endParaRPr sz="1200" dirty="0"/>
          </a:p>
        </p:txBody>
      </p:sp>
      <p:cxnSp>
        <p:nvCxnSpPr>
          <p:cNvPr id="165" name="Google Shape;165;p23"/>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166" name="Google Shape;166;p23"/>
          <p:cNvPicPr preferRelativeResize="0"/>
          <p:nvPr/>
        </p:nvPicPr>
        <p:blipFill>
          <a:blip r:embed="rId3">
            <a:alphaModFix/>
          </a:blip>
          <a:stretch>
            <a:fillRect/>
          </a:stretch>
        </p:blipFill>
        <p:spPr>
          <a:xfrm>
            <a:off x="360013" y="1882863"/>
            <a:ext cx="3476625" cy="2009775"/>
          </a:xfrm>
          <a:prstGeom prst="rect">
            <a:avLst/>
          </a:prstGeom>
          <a:noFill/>
          <a:ln>
            <a:noFill/>
          </a:ln>
        </p:spPr>
      </p:pic>
      <p:pic>
        <p:nvPicPr>
          <p:cNvPr id="167" name="Google Shape;167;p23"/>
          <p:cNvPicPr preferRelativeResize="0"/>
          <p:nvPr/>
        </p:nvPicPr>
        <p:blipFill>
          <a:blip r:embed="rId4">
            <a:alphaModFix/>
          </a:blip>
          <a:stretch>
            <a:fillRect/>
          </a:stretch>
        </p:blipFill>
        <p:spPr>
          <a:xfrm>
            <a:off x="4710325" y="1882875"/>
            <a:ext cx="4298800" cy="1854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Ridge Regression</a:t>
            </a:r>
            <a:endParaRPr sz="1400" b="1" dirty="0"/>
          </a:p>
          <a:p>
            <a:pPr marL="0" lvl="0" indent="0" algn="just" rtl="0">
              <a:spcBef>
                <a:spcPts val="1200"/>
              </a:spcBef>
              <a:spcAft>
                <a:spcPts val="0"/>
              </a:spcAft>
              <a:buNone/>
            </a:pPr>
            <a:r>
              <a:rPr lang="en" sz="1200" dirty="0"/>
              <a:t>Any data that exhibits multicollinearity can be analysed using the model tuning technique known as ridge regression. This technique carries out L2 regularisation.</a:t>
            </a:r>
            <a:endParaRPr sz="1200" dirty="0"/>
          </a:p>
          <a:p>
            <a:pPr marL="0" lvl="0" indent="0" algn="just" rtl="0">
              <a:spcBef>
                <a:spcPts val="1200"/>
              </a:spcBef>
              <a:spcAft>
                <a:spcPts val="1200"/>
              </a:spcAft>
              <a:buNone/>
            </a:pPr>
            <a:endParaRPr sz="1400" b="1" dirty="0"/>
          </a:p>
        </p:txBody>
      </p:sp>
      <p:sp>
        <p:nvSpPr>
          <p:cNvPr id="173" name="Google Shape;173;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174" name="Google Shape;174;p24"/>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Lasso Regression</a:t>
            </a:r>
            <a:endParaRPr sz="1400" b="1" dirty="0"/>
          </a:p>
          <a:p>
            <a:pPr marL="0" lvl="0" indent="0" algn="just" rtl="0">
              <a:spcBef>
                <a:spcPts val="1200"/>
              </a:spcBef>
              <a:spcAft>
                <a:spcPts val="1200"/>
              </a:spcAft>
              <a:buNone/>
            </a:pPr>
            <a:r>
              <a:rPr lang="en" sz="1200" dirty="0"/>
              <a:t>An approach to regularisation is lasso regression. For a more accurate forecast, it is preferred over regression techniques. Shrinkage is used in this model.</a:t>
            </a:r>
            <a:endParaRPr sz="1200" dirty="0"/>
          </a:p>
        </p:txBody>
      </p:sp>
      <p:cxnSp>
        <p:nvCxnSpPr>
          <p:cNvPr id="175" name="Google Shape;175;p24"/>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176" name="Google Shape;176;p24"/>
          <p:cNvPicPr preferRelativeResize="0"/>
          <p:nvPr/>
        </p:nvPicPr>
        <p:blipFill>
          <a:blip r:embed="rId3">
            <a:alphaModFix/>
          </a:blip>
          <a:stretch>
            <a:fillRect/>
          </a:stretch>
        </p:blipFill>
        <p:spPr>
          <a:xfrm>
            <a:off x="245625" y="2046508"/>
            <a:ext cx="4141575" cy="614641"/>
          </a:xfrm>
          <a:prstGeom prst="rect">
            <a:avLst/>
          </a:prstGeom>
          <a:noFill/>
          <a:ln>
            <a:noFill/>
          </a:ln>
        </p:spPr>
      </p:pic>
      <p:pic>
        <p:nvPicPr>
          <p:cNvPr id="177" name="Google Shape;177;p24"/>
          <p:cNvPicPr preferRelativeResize="0"/>
          <p:nvPr/>
        </p:nvPicPr>
        <p:blipFill>
          <a:blip r:embed="rId4">
            <a:alphaModFix/>
          </a:blip>
          <a:stretch>
            <a:fillRect/>
          </a:stretch>
        </p:blipFill>
        <p:spPr>
          <a:xfrm>
            <a:off x="245625" y="2941700"/>
            <a:ext cx="3940449" cy="1236425"/>
          </a:xfrm>
          <a:prstGeom prst="rect">
            <a:avLst/>
          </a:prstGeom>
          <a:noFill/>
          <a:ln>
            <a:noFill/>
          </a:ln>
        </p:spPr>
      </p:pic>
      <p:pic>
        <p:nvPicPr>
          <p:cNvPr id="178" name="Google Shape;178;p24"/>
          <p:cNvPicPr preferRelativeResize="0"/>
          <p:nvPr/>
        </p:nvPicPr>
        <p:blipFill>
          <a:blip r:embed="rId5">
            <a:alphaModFix/>
          </a:blip>
          <a:stretch>
            <a:fillRect/>
          </a:stretch>
        </p:blipFill>
        <p:spPr>
          <a:xfrm>
            <a:off x="4657500" y="2193097"/>
            <a:ext cx="4245450" cy="198502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a:p>
            <a:pPr marL="0" lvl="0" indent="0" algn="l" rtl="0">
              <a:spcBef>
                <a:spcPts val="0"/>
              </a:spcBef>
              <a:spcAft>
                <a:spcPts val="0"/>
              </a:spcAft>
              <a:buNone/>
            </a:pPr>
            <a:r>
              <a:rPr lang="en"/>
              <a:t>	</a:t>
            </a:r>
            <a:endParaRPr/>
          </a:p>
        </p:txBody>
      </p:sp>
      <p:sp>
        <p:nvSpPr>
          <p:cNvPr id="98" name="Google Shape;98;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dirty="0"/>
              <a:t>Examining and protecting air quality has become one of the most essential activities for the government in many industrial and urban areas today. The meteorological and traffic factors, burning of fossil fuels, and industrial parameters play significant roles in air pollution.With this increasing air pollution,We Are in need of implementing models which will record information about concentrations of air pollutants(so2,no2,etc).The deposition of this harmful gases in the air is affecting the quality of people’s lives, especially in urban areas. Lately, many researchers began to use Big Data Analytics approach as there are environmental sensing networks and sensor data available.</a:t>
            </a:r>
            <a:endParaRPr sz="1400" dirty="0"/>
          </a:p>
          <a:p>
            <a:pPr marL="0" lvl="0" indent="0" algn="just" rtl="0">
              <a:spcBef>
                <a:spcPts val="1200"/>
              </a:spcBef>
              <a:spcAft>
                <a:spcPts val="1200"/>
              </a:spcAft>
              <a:buNone/>
            </a:pPr>
            <a:r>
              <a:rPr lang="en" sz="1400" dirty="0"/>
              <a:t>In this paper, machine learning techniques are used to predict the concentration of so2 in the environment. Sulphur dioxide irritates the skin and mucous membranes of the eyes, nose, throat, and lungs.Models in time series are employed to predict the so2 readings in nearing years or months.</a:t>
            </a:r>
            <a:endParaRPr sz="1000" dirty="0"/>
          </a:p>
        </p:txBody>
      </p:sp>
      <p:sp>
        <p:nvSpPr>
          <p:cNvPr id="99" name="Google Shape;99;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Logistic Regression</a:t>
            </a:r>
            <a:endParaRPr sz="1400" b="1" dirty="0"/>
          </a:p>
          <a:p>
            <a:pPr marL="0" lvl="0" indent="0" algn="just" rtl="0">
              <a:spcBef>
                <a:spcPts val="1200"/>
              </a:spcBef>
              <a:spcAft>
                <a:spcPts val="1200"/>
              </a:spcAft>
              <a:buNone/>
            </a:pPr>
            <a:r>
              <a:rPr lang="en" sz="1200" dirty="0"/>
              <a:t>A statistical analysis method called logistic regression uses previous observations from a data set to predict a binary outcome, such as yes or no. By examining the correlation between one or more already present independent variables, a logistic regression model forecasts a dependent data variable.</a:t>
            </a:r>
            <a:endParaRPr sz="1200" dirty="0"/>
          </a:p>
        </p:txBody>
      </p:sp>
      <p:sp>
        <p:nvSpPr>
          <p:cNvPr id="184" name="Google Shape;184;p2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185" name="Google Shape;185;p25"/>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Random Forest Classifier</a:t>
            </a:r>
            <a:endParaRPr sz="1400" b="1" dirty="0"/>
          </a:p>
          <a:p>
            <a:pPr marL="0" lvl="0" indent="0" algn="just" rtl="0">
              <a:spcBef>
                <a:spcPts val="1200"/>
              </a:spcBef>
              <a:spcAft>
                <a:spcPts val="1200"/>
              </a:spcAft>
              <a:buNone/>
            </a:pPr>
            <a:r>
              <a:rPr lang="en" sz="1200" dirty="0"/>
              <a:t>A classification system made up of several decision trees is called the random forest. It attempts to produce an uncorrelated forest of trees whose forecast by committee is more accurate than that of any individual tree by using bagging and feature randomness when generating each individual tree.</a:t>
            </a:r>
            <a:endParaRPr sz="1200" dirty="0"/>
          </a:p>
        </p:txBody>
      </p:sp>
      <p:cxnSp>
        <p:nvCxnSpPr>
          <p:cNvPr id="186" name="Google Shape;186;p25"/>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187" name="Google Shape;187;p25"/>
          <p:cNvPicPr preferRelativeResize="0"/>
          <p:nvPr/>
        </p:nvPicPr>
        <p:blipFill>
          <a:blip r:embed="rId3">
            <a:alphaModFix/>
          </a:blip>
          <a:stretch>
            <a:fillRect/>
          </a:stretch>
        </p:blipFill>
        <p:spPr>
          <a:xfrm>
            <a:off x="311700" y="2571750"/>
            <a:ext cx="4075501" cy="1468097"/>
          </a:xfrm>
          <a:prstGeom prst="rect">
            <a:avLst/>
          </a:prstGeom>
          <a:noFill/>
          <a:ln>
            <a:noFill/>
          </a:ln>
        </p:spPr>
      </p:pic>
      <p:pic>
        <p:nvPicPr>
          <p:cNvPr id="188" name="Google Shape;188;p25"/>
          <p:cNvPicPr preferRelativeResize="0"/>
          <p:nvPr/>
        </p:nvPicPr>
        <p:blipFill>
          <a:blip r:embed="rId4">
            <a:alphaModFix/>
          </a:blip>
          <a:stretch>
            <a:fillRect/>
          </a:stretch>
        </p:blipFill>
        <p:spPr>
          <a:xfrm>
            <a:off x="4657500" y="2508750"/>
            <a:ext cx="4351624" cy="14237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KNN</a:t>
            </a:r>
            <a:endParaRPr sz="1400" b="1" dirty="0"/>
          </a:p>
          <a:p>
            <a:pPr marL="0" lvl="0" indent="0" algn="just" rtl="0">
              <a:spcBef>
                <a:spcPts val="1200"/>
              </a:spcBef>
              <a:spcAft>
                <a:spcPts val="1200"/>
              </a:spcAft>
              <a:buNone/>
            </a:pPr>
            <a:r>
              <a:rPr lang="en" sz="1200" dirty="0"/>
              <a:t>The k-nearest neighbours algorithm, sometimes referred to as KNN or k-NN, is a supervised learning classifier that employs proximity to produce classifications or predictions about the grouping of a single data point.</a:t>
            </a:r>
            <a:endParaRPr sz="1200" dirty="0"/>
          </a:p>
        </p:txBody>
      </p:sp>
      <p:sp>
        <p:nvSpPr>
          <p:cNvPr id="194" name="Google Shape;194;p2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195" name="Google Shape;195;p26"/>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Weighted KNN</a:t>
            </a:r>
            <a:endParaRPr sz="1400" b="1" dirty="0"/>
          </a:p>
          <a:p>
            <a:pPr marL="0" lvl="0" indent="0" algn="just" rtl="0">
              <a:spcBef>
                <a:spcPts val="1200"/>
              </a:spcBef>
              <a:spcAft>
                <a:spcPts val="1200"/>
              </a:spcAft>
              <a:buNone/>
            </a:pPr>
            <a:r>
              <a:rPr lang="en" sz="1200" dirty="0"/>
              <a:t>Using two or more numerical predictor variables, the weighted k-nearest neighbours (k-NN) classification algorithm is a straightforward method for predicting an item's class.</a:t>
            </a:r>
            <a:endParaRPr sz="1200" dirty="0"/>
          </a:p>
        </p:txBody>
      </p:sp>
      <p:cxnSp>
        <p:nvCxnSpPr>
          <p:cNvPr id="196" name="Google Shape;196;p26"/>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197" name="Google Shape;197;p26"/>
          <p:cNvPicPr preferRelativeResize="0"/>
          <p:nvPr/>
        </p:nvPicPr>
        <p:blipFill>
          <a:blip r:embed="rId3">
            <a:alphaModFix/>
          </a:blip>
          <a:stretch>
            <a:fillRect/>
          </a:stretch>
        </p:blipFill>
        <p:spPr>
          <a:xfrm>
            <a:off x="283375" y="2499525"/>
            <a:ext cx="4075500" cy="1330776"/>
          </a:xfrm>
          <a:prstGeom prst="rect">
            <a:avLst/>
          </a:prstGeom>
          <a:noFill/>
          <a:ln>
            <a:noFill/>
          </a:ln>
        </p:spPr>
      </p:pic>
      <p:pic>
        <p:nvPicPr>
          <p:cNvPr id="198" name="Google Shape;198;p26"/>
          <p:cNvPicPr preferRelativeResize="0"/>
          <p:nvPr/>
        </p:nvPicPr>
        <p:blipFill>
          <a:blip r:embed="rId4">
            <a:alphaModFix/>
          </a:blip>
          <a:stretch>
            <a:fillRect/>
          </a:stretch>
        </p:blipFill>
        <p:spPr>
          <a:xfrm>
            <a:off x="4657500" y="2107225"/>
            <a:ext cx="4351624" cy="159236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body" idx="1"/>
          </p:nvPr>
        </p:nvSpPr>
        <p:spPr>
          <a:xfrm>
            <a:off x="311700"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AdaBoost Classifier</a:t>
            </a:r>
            <a:endParaRPr sz="1400" b="1" dirty="0"/>
          </a:p>
          <a:p>
            <a:pPr marL="0" lvl="0" indent="0" algn="just" rtl="0">
              <a:spcBef>
                <a:spcPts val="1200"/>
              </a:spcBef>
              <a:spcAft>
                <a:spcPts val="1200"/>
              </a:spcAft>
              <a:buNone/>
            </a:pPr>
            <a:r>
              <a:rPr lang="en" sz="1200" dirty="0"/>
              <a:t>AdaBoost is an ensemble learning technique that was initially developed to boost the performance of binary classifiers (sometimes referred to as "meta-learning"). AdaBoost uses an iterative process to improve poor classifiers by learning from their errors.</a:t>
            </a:r>
            <a:endParaRPr sz="1200" dirty="0"/>
          </a:p>
        </p:txBody>
      </p:sp>
      <p:sp>
        <p:nvSpPr>
          <p:cNvPr id="204" name="Google Shape;204;p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05" name="Google Shape;205;p27"/>
          <p:cNvSpPr txBox="1">
            <a:spLocks noGrp="1"/>
          </p:cNvSpPr>
          <p:nvPr>
            <p:ph type="body" idx="1"/>
          </p:nvPr>
        </p:nvSpPr>
        <p:spPr>
          <a:xfrm>
            <a:off x="4685825" y="523075"/>
            <a:ext cx="4075500" cy="4045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XGBoost Classifier</a:t>
            </a:r>
            <a:endParaRPr sz="1400" b="1" dirty="0"/>
          </a:p>
          <a:p>
            <a:pPr marL="0" lvl="0" indent="0" algn="just" rtl="0">
              <a:spcBef>
                <a:spcPts val="1200"/>
              </a:spcBef>
              <a:spcAft>
                <a:spcPts val="1200"/>
              </a:spcAft>
              <a:buNone/>
            </a:pPr>
            <a:r>
              <a:rPr lang="en" sz="1200" dirty="0"/>
              <a:t>Gradient Boosted decision trees are implemented using XGBoost technology. Decision trees are generated sequentially in this approach. Weights are significant in XGBoost. Each independent variable is given a weight before being fed into the decision tree that forecasts outcomes.</a:t>
            </a:r>
            <a:endParaRPr sz="1200" dirty="0"/>
          </a:p>
        </p:txBody>
      </p:sp>
      <p:cxnSp>
        <p:nvCxnSpPr>
          <p:cNvPr id="206" name="Google Shape;206;p27"/>
          <p:cNvCxnSpPr/>
          <p:nvPr/>
        </p:nvCxnSpPr>
        <p:spPr>
          <a:xfrm rot="10800000">
            <a:off x="4522350" y="544900"/>
            <a:ext cx="0" cy="4206300"/>
          </a:xfrm>
          <a:prstGeom prst="straightConnector1">
            <a:avLst/>
          </a:prstGeom>
          <a:noFill/>
          <a:ln w="9525" cap="flat" cmpd="sng">
            <a:solidFill>
              <a:schemeClr val="dk2"/>
            </a:solidFill>
            <a:prstDash val="solid"/>
            <a:round/>
            <a:headEnd type="none" w="med" len="med"/>
            <a:tailEnd type="none" w="med" len="med"/>
          </a:ln>
        </p:spPr>
      </p:cxnSp>
      <p:pic>
        <p:nvPicPr>
          <p:cNvPr id="207" name="Google Shape;207;p27"/>
          <p:cNvPicPr preferRelativeResize="0"/>
          <p:nvPr/>
        </p:nvPicPr>
        <p:blipFill>
          <a:blip r:embed="rId3">
            <a:alphaModFix/>
          </a:blip>
          <a:stretch>
            <a:fillRect/>
          </a:stretch>
        </p:blipFill>
        <p:spPr>
          <a:xfrm>
            <a:off x="213772" y="2274100"/>
            <a:ext cx="4026550" cy="747900"/>
          </a:xfrm>
          <a:prstGeom prst="rect">
            <a:avLst/>
          </a:prstGeom>
          <a:noFill/>
          <a:ln>
            <a:noFill/>
          </a:ln>
        </p:spPr>
      </p:pic>
      <p:pic>
        <p:nvPicPr>
          <p:cNvPr id="208" name="Google Shape;208;p27"/>
          <p:cNvPicPr preferRelativeResize="0"/>
          <p:nvPr/>
        </p:nvPicPr>
        <p:blipFill>
          <a:blip r:embed="rId4">
            <a:alphaModFix/>
          </a:blip>
          <a:stretch>
            <a:fillRect/>
          </a:stretch>
        </p:blipFill>
        <p:spPr>
          <a:xfrm>
            <a:off x="213775" y="3055800"/>
            <a:ext cx="4026550" cy="1415932"/>
          </a:xfrm>
          <a:prstGeom prst="rect">
            <a:avLst/>
          </a:prstGeom>
          <a:noFill/>
          <a:ln>
            <a:noFill/>
          </a:ln>
        </p:spPr>
      </p:pic>
      <p:pic>
        <p:nvPicPr>
          <p:cNvPr id="209" name="Google Shape;209;p27"/>
          <p:cNvPicPr preferRelativeResize="0"/>
          <p:nvPr/>
        </p:nvPicPr>
        <p:blipFill>
          <a:blip r:embed="rId5">
            <a:alphaModFix/>
          </a:blip>
          <a:stretch>
            <a:fillRect/>
          </a:stretch>
        </p:blipFill>
        <p:spPr>
          <a:xfrm>
            <a:off x="4657500" y="2571747"/>
            <a:ext cx="4375050" cy="1300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RESULTS AND DISCUSSION</a:t>
            </a:r>
            <a:endParaRPr/>
          </a:p>
        </p:txBody>
      </p:sp>
      <p:sp>
        <p:nvSpPr>
          <p:cNvPr id="215" name="Google Shape;215;p2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 STUDIO VISUALIZATION</a:t>
            </a:r>
            <a:endParaRPr dirty="0"/>
          </a:p>
        </p:txBody>
      </p:sp>
      <p:sp>
        <p:nvSpPr>
          <p:cNvPr id="221" name="Google Shape;221;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 name="Rectangle 2">
            <a:extLst>
              <a:ext uri="{FF2B5EF4-FFF2-40B4-BE49-F238E27FC236}">
                <a16:creationId xmlns:a16="http://schemas.microsoft.com/office/drawing/2014/main" id="{041351D9-23F9-2ABC-C67C-512E53E6EA23}"/>
              </a:ext>
            </a:extLst>
          </p:cNvPr>
          <p:cNvSpPr>
            <a:spLocks noChangeArrowheads="1"/>
          </p:cNvSpPr>
          <p:nvPr/>
        </p:nvSpPr>
        <p:spPr bwMode="auto">
          <a:xfrm>
            <a:off x="311700" y="83059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2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State-wise RSPM</a:t>
            </a:r>
            <a:endParaRPr kumimoji="0" lang="en-US" altLang="ja-JP" sz="1800" b="0" i="0" u="none" strike="noStrike" cap="none" normalizeH="0" baseline="0">
              <a:ln>
                <a:noFill/>
              </a:ln>
              <a:solidFill>
                <a:schemeClr val="tx1"/>
              </a:solidFill>
              <a:effectLst/>
              <a:latin typeface="Arial" panose="020B0604020202020204" pitchFamily="34" charset="0"/>
            </a:endParaRPr>
          </a:p>
        </p:txBody>
      </p:sp>
      <p:pic>
        <p:nvPicPr>
          <p:cNvPr id="1025" name="Picture 8">
            <a:extLst>
              <a:ext uri="{FF2B5EF4-FFF2-40B4-BE49-F238E27FC236}">
                <a16:creationId xmlns:a16="http://schemas.microsoft.com/office/drawing/2014/main" id="{6B325DC2-AB66-7765-CC00-06C576BCC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287794"/>
            <a:ext cx="5730875" cy="35734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A4EF16C-BB06-0D92-C224-65B9B00A12D5}"/>
              </a:ext>
            </a:extLst>
          </p:cNvPr>
          <p:cNvSpPr>
            <a:spLocks noChangeArrowheads="1"/>
          </p:cNvSpPr>
          <p:nvPr/>
        </p:nvSpPr>
        <p:spPr bwMode="auto">
          <a:xfrm>
            <a:off x="540300" y="48612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 STUDIO VISUALIZATION</a:t>
            </a:r>
            <a:endParaRPr dirty="0"/>
          </a:p>
        </p:txBody>
      </p:sp>
      <p:sp>
        <p:nvSpPr>
          <p:cNvPr id="221" name="Google Shape;221;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4" name="Rectangle 3">
            <a:extLst>
              <a:ext uri="{FF2B5EF4-FFF2-40B4-BE49-F238E27FC236}">
                <a16:creationId xmlns:a16="http://schemas.microsoft.com/office/drawing/2014/main" id="{EA4EF16C-BB06-0D92-C224-65B9B00A12D5}"/>
              </a:ext>
            </a:extLst>
          </p:cNvPr>
          <p:cNvSpPr>
            <a:spLocks noChangeArrowheads="1"/>
          </p:cNvSpPr>
          <p:nvPr/>
        </p:nvSpPr>
        <p:spPr bwMode="auto">
          <a:xfrm>
            <a:off x="540300" y="48612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F72EB5B5-979F-69E6-4746-EADFA0AE8C35}"/>
              </a:ext>
            </a:extLst>
          </p:cNvPr>
          <p:cNvSpPr>
            <a:spLocks noChangeArrowheads="1"/>
          </p:cNvSpPr>
          <p:nvPr/>
        </p:nvSpPr>
        <p:spPr bwMode="auto">
          <a:xfrm>
            <a:off x="134869" y="85281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2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State-wise SPM</a:t>
            </a:r>
            <a:endParaRPr kumimoji="0" lang="en-US" altLang="ja-JP" sz="1800" b="0" i="0" u="none" strike="noStrike" cap="none" normalizeH="0" baseline="0">
              <a:ln>
                <a:noFill/>
              </a:ln>
              <a:solidFill>
                <a:schemeClr val="tx1"/>
              </a:solidFill>
              <a:effectLst/>
              <a:latin typeface="Arial" panose="020B0604020202020204" pitchFamily="34" charset="0"/>
            </a:endParaRPr>
          </a:p>
        </p:txBody>
      </p:sp>
      <p:pic>
        <p:nvPicPr>
          <p:cNvPr id="2052" name="Picture 9">
            <a:extLst>
              <a:ext uri="{FF2B5EF4-FFF2-40B4-BE49-F238E27FC236}">
                <a16:creationId xmlns:a16="http://schemas.microsoft.com/office/drawing/2014/main" id="{8139B1F6-99BA-4DF5-9C3F-701DC6CDF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69" y="1310019"/>
            <a:ext cx="5730875" cy="35512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E65B686-6E0B-B41F-9FB8-17F888D0DCE8}"/>
              </a:ext>
            </a:extLst>
          </p:cNvPr>
          <p:cNvSpPr>
            <a:spLocks noChangeArrowheads="1"/>
          </p:cNvSpPr>
          <p:nvPr/>
        </p:nvSpPr>
        <p:spPr bwMode="auto">
          <a:xfrm>
            <a:off x="363469" y="48612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3758411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 STUDIO VISUALIZATION</a:t>
            </a:r>
            <a:endParaRPr dirty="0"/>
          </a:p>
        </p:txBody>
      </p:sp>
      <p:sp>
        <p:nvSpPr>
          <p:cNvPr id="221" name="Google Shape;221;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4" name="Rectangle 3">
            <a:extLst>
              <a:ext uri="{FF2B5EF4-FFF2-40B4-BE49-F238E27FC236}">
                <a16:creationId xmlns:a16="http://schemas.microsoft.com/office/drawing/2014/main" id="{EA4EF16C-BB06-0D92-C224-65B9B00A12D5}"/>
              </a:ext>
            </a:extLst>
          </p:cNvPr>
          <p:cNvSpPr>
            <a:spLocks noChangeArrowheads="1"/>
          </p:cNvSpPr>
          <p:nvPr/>
        </p:nvSpPr>
        <p:spPr bwMode="auto">
          <a:xfrm>
            <a:off x="540300" y="48612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EE65B686-6E0B-B41F-9FB8-17F888D0DCE8}"/>
              </a:ext>
            </a:extLst>
          </p:cNvPr>
          <p:cNvSpPr>
            <a:spLocks noChangeArrowheads="1"/>
          </p:cNvSpPr>
          <p:nvPr/>
        </p:nvSpPr>
        <p:spPr bwMode="auto">
          <a:xfrm>
            <a:off x="363469" y="48612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B5CF078B-9FF9-9F3F-E5FC-9BD0D0FD69DF}"/>
              </a:ext>
            </a:extLst>
          </p:cNvPr>
          <p:cNvSpPr>
            <a:spLocks noChangeArrowheads="1"/>
          </p:cNvSpPr>
          <p:nvPr/>
        </p:nvSpPr>
        <p:spPr bwMode="auto">
          <a:xfrm>
            <a:off x="134869" y="85186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2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State-wise PM2_5</a:t>
            </a:r>
            <a:endParaRPr kumimoji="0" lang="en-US" altLang="ja-JP" sz="1800" b="0" i="0" u="none" strike="noStrike" cap="none" normalizeH="0" baseline="0">
              <a:ln>
                <a:noFill/>
              </a:ln>
              <a:solidFill>
                <a:schemeClr val="tx1"/>
              </a:solidFill>
              <a:effectLst/>
              <a:latin typeface="Arial" panose="020B0604020202020204" pitchFamily="34" charset="0"/>
            </a:endParaRPr>
          </a:p>
        </p:txBody>
      </p:sp>
      <p:pic>
        <p:nvPicPr>
          <p:cNvPr id="3073" name="Picture 10">
            <a:extLst>
              <a:ext uri="{FF2B5EF4-FFF2-40B4-BE49-F238E27FC236}">
                <a16:creationId xmlns:a16="http://schemas.microsoft.com/office/drawing/2014/main" id="{817FDA30-6BC8-C3A3-49C7-7029F2759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69" y="1309066"/>
            <a:ext cx="5730875" cy="3559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81E11D2-6402-476F-7F63-6F426773E236}"/>
              </a:ext>
            </a:extLst>
          </p:cNvPr>
          <p:cNvSpPr>
            <a:spLocks noChangeArrowheads="1"/>
          </p:cNvSpPr>
          <p:nvPr/>
        </p:nvSpPr>
        <p:spPr bwMode="auto">
          <a:xfrm>
            <a:off x="363469" y="48682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7954285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ML VISUALIZATION</a:t>
            </a:r>
            <a:endParaRPr dirty="0"/>
          </a:p>
        </p:txBody>
      </p:sp>
      <p:sp>
        <p:nvSpPr>
          <p:cNvPr id="221" name="Google Shape;221;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4" name="Rectangle 3">
            <a:extLst>
              <a:ext uri="{FF2B5EF4-FFF2-40B4-BE49-F238E27FC236}">
                <a16:creationId xmlns:a16="http://schemas.microsoft.com/office/drawing/2014/main" id="{EA4EF16C-BB06-0D92-C224-65B9B00A12D5}"/>
              </a:ext>
            </a:extLst>
          </p:cNvPr>
          <p:cNvSpPr>
            <a:spLocks noChangeArrowheads="1"/>
          </p:cNvSpPr>
          <p:nvPr/>
        </p:nvSpPr>
        <p:spPr bwMode="auto">
          <a:xfrm>
            <a:off x="540300" y="48612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EE65B686-6E0B-B41F-9FB8-17F888D0DCE8}"/>
              </a:ext>
            </a:extLst>
          </p:cNvPr>
          <p:cNvSpPr>
            <a:spLocks noChangeArrowheads="1"/>
          </p:cNvSpPr>
          <p:nvPr/>
        </p:nvSpPr>
        <p:spPr bwMode="auto">
          <a:xfrm>
            <a:off x="363469" y="486125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3">
            <a:extLst>
              <a:ext uri="{FF2B5EF4-FFF2-40B4-BE49-F238E27FC236}">
                <a16:creationId xmlns:a16="http://schemas.microsoft.com/office/drawing/2014/main" id="{681E11D2-6402-476F-7F63-6F426773E236}"/>
              </a:ext>
            </a:extLst>
          </p:cNvPr>
          <p:cNvSpPr>
            <a:spLocks noChangeArrowheads="1"/>
          </p:cNvSpPr>
          <p:nvPr/>
        </p:nvSpPr>
        <p:spPr bwMode="auto">
          <a:xfrm>
            <a:off x="363469" y="48682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7E8ABA2E-0E5B-90CD-2C24-2D26F61E96AF}"/>
              </a:ext>
            </a:extLst>
          </p:cNvPr>
          <p:cNvPicPr>
            <a:picLocks noChangeAspect="1"/>
          </p:cNvPicPr>
          <p:nvPr/>
        </p:nvPicPr>
        <p:blipFill>
          <a:blip r:embed="rId3"/>
          <a:stretch>
            <a:fillRect/>
          </a:stretch>
        </p:blipFill>
        <p:spPr>
          <a:xfrm>
            <a:off x="201929" y="1024782"/>
            <a:ext cx="4722489" cy="3035151"/>
          </a:xfrm>
          <a:prstGeom prst="rect">
            <a:avLst/>
          </a:prstGeom>
        </p:spPr>
      </p:pic>
    </p:spTree>
    <p:extLst>
      <p:ext uri="{BB962C8B-B14F-4D97-AF65-F5344CB8AC3E}">
        <p14:creationId xmlns:p14="http://schemas.microsoft.com/office/powerpoint/2010/main" val="22474087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MODELS ACCURACY COMPARISON</a:t>
            </a:r>
            <a:endParaRPr/>
          </a:p>
        </p:txBody>
      </p:sp>
      <p:sp>
        <p:nvSpPr>
          <p:cNvPr id="221" name="Google Shape;221;p2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222" name="Google Shape;222;p29"/>
          <p:cNvPicPr preferRelativeResize="0"/>
          <p:nvPr/>
        </p:nvPicPr>
        <p:blipFill>
          <a:blip r:embed="rId3">
            <a:alphaModFix/>
          </a:blip>
          <a:stretch>
            <a:fillRect/>
          </a:stretch>
        </p:blipFill>
        <p:spPr>
          <a:xfrm>
            <a:off x="494188" y="1111300"/>
            <a:ext cx="8155630" cy="3539891"/>
          </a:xfrm>
          <a:prstGeom prst="rect">
            <a:avLst/>
          </a:prstGeom>
          <a:noFill/>
          <a:ln>
            <a:noFill/>
          </a:ln>
        </p:spPr>
      </p:pic>
    </p:spTree>
    <p:extLst>
      <p:ext uri="{BB962C8B-B14F-4D97-AF65-F5344CB8AC3E}">
        <p14:creationId xmlns:p14="http://schemas.microsoft.com/office/powerpoint/2010/main" val="34453436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228" name="Google Shape;228;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1200"/>
              </a:spcBef>
              <a:spcAft>
                <a:spcPts val="0"/>
              </a:spcAft>
              <a:buSzPts val="1400"/>
              <a:buChar char="●"/>
            </a:pPr>
            <a:r>
              <a:rPr lang="en" sz="1400" dirty="0"/>
              <a:t>For predicting AQI, all the algorithms work very well with the dataset. This is because the data is structured very well with very good records and the preprocessing done on the dataset fixes the missing values and makes the data optimal for passing to any model.</a:t>
            </a:r>
            <a:endParaRPr sz="1400" dirty="0"/>
          </a:p>
          <a:p>
            <a:pPr marL="457200" lvl="0" indent="-317500" algn="just" rtl="0">
              <a:lnSpc>
                <a:spcPct val="150000"/>
              </a:lnSpc>
              <a:spcBef>
                <a:spcPts val="0"/>
              </a:spcBef>
              <a:spcAft>
                <a:spcPts val="0"/>
              </a:spcAft>
              <a:buSzPts val="1400"/>
              <a:buChar char="●"/>
            </a:pPr>
            <a:r>
              <a:rPr lang="en" sz="1400" dirty="0"/>
              <a:t>Logistic Regression, AdaBoost and Ridge Classification do not perform as well compared to the other models.</a:t>
            </a:r>
            <a:endParaRPr sz="1400" dirty="0"/>
          </a:p>
          <a:p>
            <a:pPr marL="457200" lvl="0" indent="-317500" algn="just" rtl="0">
              <a:lnSpc>
                <a:spcPct val="150000"/>
              </a:lnSpc>
              <a:spcBef>
                <a:spcPts val="0"/>
              </a:spcBef>
              <a:spcAft>
                <a:spcPts val="0"/>
              </a:spcAft>
              <a:buSzPts val="1400"/>
              <a:buChar char="●"/>
            </a:pPr>
            <a:r>
              <a:rPr lang="en" sz="1400" dirty="0"/>
              <a:t>All the other models have very good accuracy which is above 95% and is thus recommended to use for this dataset.</a:t>
            </a:r>
            <a:endParaRPr sz="1400" dirty="0"/>
          </a:p>
          <a:p>
            <a:pPr marL="0" lvl="0" indent="0" algn="l" rtl="0">
              <a:spcBef>
                <a:spcPts val="1200"/>
              </a:spcBef>
              <a:spcAft>
                <a:spcPts val="1200"/>
              </a:spcAft>
              <a:buNone/>
            </a:pPr>
            <a:endParaRPr sz="1400" dirty="0"/>
          </a:p>
        </p:txBody>
      </p:sp>
      <p:sp>
        <p:nvSpPr>
          <p:cNvPr id="229" name="Google Shape;229;p3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311700" y="1920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105" name="Google Shape;105;p15"/>
          <p:cNvSpPr txBox="1">
            <a:spLocks noGrp="1"/>
          </p:cNvSpPr>
          <p:nvPr>
            <p:ph type="body" idx="1"/>
          </p:nvPr>
        </p:nvSpPr>
        <p:spPr>
          <a:xfrm>
            <a:off x="311700" y="891350"/>
            <a:ext cx="8520600" cy="38163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None/>
            </a:pPr>
            <a:r>
              <a:rPr lang="en" dirty="0"/>
              <a:t>In  the developing countries  like India,  the rapid  increase in population  and  economic  upswing  in  cities  have  lead  to environmental problems such as air pollution, water pollution, noise  pollution  and  many  more.  Air  pollution  has  direct impact  on  humans health  .There  has  been  increased  public awareness  about  the  same  in  our  country.Global  warming, acid rains, increase in the number of asthma patients are some of  the long-term consequences of  air  pollution. Precise  air quality forecasting can reduce the effect of maximal pollution on the humans  and  biosphere as  well. Hence, enhancing air quality forecasting is one of the prime targets for the society. Sulphur  Dioxide is  a  gas.</a:t>
            </a:r>
            <a:endParaRPr dirty="0"/>
          </a:p>
          <a:p>
            <a:pPr marL="0" lvl="0" indent="0" algn="just" rtl="0">
              <a:spcBef>
                <a:spcPts val="1200"/>
              </a:spcBef>
              <a:spcAft>
                <a:spcPts val="0"/>
              </a:spcAft>
              <a:buNone/>
            </a:pPr>
            <a:r>
              <a:rPr lang="en" dirty="0"/>
              <a:t>It  is  one of  the  major pollutants present  in  air.It  is colorless and  has  a nasty,  sharp  smell.It combines  easily  with  other  chemicals  to  form  harmful substances  like sulphuric  acid,  sulfurous  acid   etc. Sulfur dioxide affects human health when it is breathed in. It irritates  the  nose,  throat,  and  airways  to  cause coughing, wheezing, shortness of  breath, or a tight feeling around the chest. The concentration of sulphur dioxide in the atmosphere can  influence  the habitat  suitability for  plant  communities, as well as animal life.  The proposed system is capable of predicting concentration of Sulphur Dioxide for forthcoming months / years.</a:t>
            </a:r>
            <a:endParaRPr dirty="0"/>
          </a:p>
          <a:p>
            <a:pPr marL="0" lvl="0" indent="0" algn="just" rtl="0">
              <a:spcBef>
                <a:spcPts val="1200"/>
              </a:spcBef>
              <a:spcAft>
                <a:spcPts val="1200"/>
              </a:spcAft>
              <a:buNone/>
            </a:pPr>
            <a:r>
              <a:rPr lang="en" sz="1400" dirty="0"/>
              <a:t> </a:t>
            </a:r>
            <a:endParaRPr sz="1400" dirty="0"/>
          </a:p>
        </p:txBody>
      </p:sp>
      <p:sp>
        <p:nvSpPr>
          <p:cNvPr id="106" name="Google Shape;106;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35" name="Google Shape;235;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just" rtl="0">
              <a:lnSpc>
                <a:spcPct val="120000"/>
              </a:lnSpc>
              <a:spcBef>
                <a:spcPts val="0"/>
              </a:spcBef>
              <a:spcAft>
                <a:spcPts val="0"/>
              </a:spcAft>
              <a:buSzPts val="1400"/>
              <a:buChar char="●"/>
            </a:pPr>
            <a:r>
              <a:rPr lang="en" sz="1400" dirty="0"/>
              <a:t>More priority and resources have to be given to Bihar, Delhi, Gujarat, Manipur and Uttaranchal for repairing the AQI levels as they have high levels of pollution.</a:t>
            </a:r>
            <a:endParaRPr sz="1400" dirty="0"/>
          </a:p>
          <a:p>
            <a:pPr marL="457200" lvl="0" indent="-317500" algn="just" rtl="0">
              <a:lnSpc>
                <a:spcPct val="120000"/>
              </a:lnSpc>
              <a:spcBef>
                <a:spcPts val="0"/>
              </a:spcBef>
              <a:spcAft>
                <a:spcPts val="0"/>
              </a:spcAft>
              <a:buSzPts val="1400"/>
              <a:buChar char="●"/>
            </a:pPr>
            <a:r>
              <a:rPr lang="en" sz="1400" dirty="0"/>
              <a:t>The task of forecasting pollutant levels is inherently hard because of the volatile and dynamic nature of the data and its variability in space and time. </a:t>
            </a:r>
            <a:endParaRPr sz="1400" dirty="0"/>
          </a:p>
          <a:p>
            <a:pPr marL="457200" lvl="0" indent="-317500" algn="just" rtl="0">
              <a:lnSpc>
                <a:spcPct val="120000"/>
              </a:lnSpc>
              <a:spcBef>
                <a:spcPts val="0"/>
              </a:spcBef>
              <a:spcAft>
                <a:spcPts val="0"/>
              </a:spcAft>
              <a:buSzPts val="1400"/>
              <a:buChar char="●"/>
            </a:pPr>
            <a:r>
              <a:rPr lang="en" sz="1400" dirty="0"/>
              <a:t>However, the task of forecasting pollutant levels has been increasing in importance due to the effects of pollution on the population and the environment.</a:t>
            </a:r>
            <a:endParaRPr sz="1400" dirty="0"/>
          </a:p>
          <a:p>
            <a:pPr marL="457200" lvl="0" indent="-317500" algn="just" rtl="0">
              <a:lnSpc>
                <a:spcPct val="120000"/>
              </a:lnSpc>
              <a:spcBef>
                <a:spcPts val="0"/>
              </a:spcBef>
              <a:spcAft>
                <a:spcPts val="0"/>
              </a:spcAft>
              <a:buSzPts val="1400"/>
              <a:buChar char="●"/>
            </a:pPr>
            <a:r>
              <a:rPr lang="en" sz="1400" dirty="0"/>
              <a:t>In this project we have use algorithmic techniques like Linear Regression,Random Forest Regression,Logistic Regression, Random Forest Classifier, KNN, ANN(Artificial Neural Networks) for forecasting levels of pollutants like NO2, SO2, PM2.5 and Air Quality Index (AQI), using publicly available data for India. </a:t>
            </a:r>
            <a:endParaRPr sz="1400" dirty="0"/>
          </a:p>
          <a:p>
            <a:pPr marL="0" lvl="0" indent="0" algn="just" rtl="0">
              <a:spcBef>
                <a:spcPts val="0"/>
              </a:spcBef>
              <a:spcAft>
                <a:spcPts val="1200"/>
              </a:spcAft>
              <a:buNone/>
            </a:pPr>
            <a:endParaRPr sz="1400" dirty="0"/>
          </a:p>
        </p:txBody>
      </p:sp>
      <p:sp>
        <p:nvSpPr>
          <p:cNvPr id="236" name="Google Shape;236;p3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WORK</a:t>
            </a:r>
            <a:endParaRPr/>
          </a:p>
        </p:txBody>
      </p:sp>
      <p:sp>
        <p:nvSpPr>
          <p:cNvPr id="242" name="Google Shape;242;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1200"/>
              </a:spcBef>
              <a:spcAft>
                <a:spcPts val="0"/>
              </a:spcAft>
              <a:buSzPts val="1400"/>
              <a:buChar char="●"/>
            </a:pPr>
            <a:r>
              <a:rPr lang="en" sz="1400"/>
              <a:t>The future work that remains for this dataset might be to see why algorithms like AdaBoost, Logistic Regression, Ridge Classification are not giving that good of an accuracy compared to the other models that are applied.</a:t>
            </a:r>
            <a:endParaRPr sz="1400"/>
          </a:p>
          <a:p>
            <a:pPr marL="457200" lvl="0" indent="-317500" algn="l" rtl="0">
              <a:lnSpc>
                <a:spcPct val="150000"/>
              </a:lnSpc>
              <a:spcBef>
                <a:spcPts val="0"/>
              </a:spcBef>
              <a:spcAft>
                <a:spcPts val="0"/>
              </a:spcAft>
              <a:buSzPts val="1400"/>
              <a:buChar char="●"/>
            </a:pPr>
            <a:r>
              <a:rPr lang="en" sz="1400"/>
              <a:t>By using Hyper Parameter Tuning, one can run a series of experiments and based on Trial and Error, one can find out the best fitting parameters so that they also fit to the data very well.</a:t>
            </a:r>
            <a:endParaRPr sz="1400"/>
          </a:p>
          <a:p>
            <a:pPr marL="0" lvl="0" indent="0" algn="l" rtl="0">
              <a:spcBef>
                <a:spcPts val="1200"/>
              </a:spcBef>
              <a:spcAft>
                <a:spcPts val="1200"/>
              </a:spcAft>
              <a:buNone/>
            </a:pPr>
            <a:endParaRPr sz="1400"/>
          </a:p>
        </p:txBody>
      </p:sp>
      <p:sp>
        <p:nvSpPr>
          <p:cNvPr id="243" name="Google Shape;243;p3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311700" y="3882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a:t>
            </a:r>
            <a:endParaRPr dirty="0"/>
          </a:p>
        </p:txBody>
      </p:sp>
      <p:sp>
        <p:nvSpPr>
          <p:cNvPr id="249" name="Google Shape;249;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224790" lvl="0" indent="-283845" algn="just" rtl="0">
              <a:lnSpc>
                <a:spcPct val="100000"/>
              </a:lnSpc>
              <a:spcBef>
                <a:spcPts val="0"/>
              </a:spcBef>
              <a:spcAft>
                <a:spcPts val="0"/>
              </a:spcAft>
              <a:buSzPct val="100000"/>
              <a:buFont typeface="Roboto"/>
              <a:buAutoNum type="arabicPeriod"/>
            </a:pPr>
            <a:r>
              <a:rPr lang="en" sz="1200" dirty="0"/>
              <a:t>Ditsuhi Iskandaryan , Francisco Ramos and Sergio Trilles,”Air Quality Prediction in Smart Cities Using Machine Learning Technologies Based on Sensor Data: A Review”,Institute of New Imaging Technologies (INIT), Universitat Jaume I, Spain,Received: 07 February 2020; Accepted: 25 March 2020; Published: 1 April 2020</a:t>
            </a:r>
            <a:endParaRPr sz="1200" dirty="0"/>
          </a:p>
          <a:p>
            <a:pPr marL="228600" lvl="0" indent="-228600" algn="just" rtl="0">
              <a:lnSpc>
                <a:spcPct val="100000"/>
              </a:lnSpc>
              <a:spcBef>
                <a:spcPts val="250"/>
              </a:spcBef>
              <a:spcAft>
                <a:spcPts val="0"/>
              </a:spcAft>
              <a:buFont typeface="+mj-lt"/>
              <a:buAutoNum type="arabicPeriod"/>
            </a:pPr>
            <a:endParaRPr sz="1200" dirty="0"/>
          </a:p>
          <a:p>
            <a:pPr marL="228600" lvl="0" indent="-287655" algn="just" rtl="0">
              <a:lnSpc>
                <a:spcPct val="100000"/>
              </a:lnSpc>
              <a:spcBef>
                <a:spcPts val="250"/>
              </a:spcBef>
              <a:spcAft>
                <a:spcPts val="0"/>
              </a:spcAft>
              <a:buSzPct val="100000"/>
              <a:buFont typeface="Roboto"/>
              <a:buAutoNum type="arabicPeriod"/>
            </a:pPr>
            <a:r>
              <a:rPr lang="en" sz="1200" dirty="0"/>
              <a:t>Mrs. A. Gnana Soundari MTech, (PhD) Associate Professor,Mrs. J. Gnana Jeslin M.E, (PhD) Assistant Professor,Akshaya A.C’s,”INDIAN AIR QUALITY PREDICTION AND ANALYSIS USING MACHINE LEARNING”,Jeppiaar Engineering College </a:t>
            </a:r>
            <a:endParaRPr sz="1200" dirty="0"/>
          </a:p>
          <a:p>
            <a:pPr marL="228600" lvl="0" indent="-228600" algn="just" rtl="0">
              <a:lnSpc>
                <a:spcPct val="100000"/>
              </a:lnSpc>
              <a:spcBef>
                <a:spcPts val="1200"/>
              </a:spcBef>
              <a:spcAft>
                <a:spcPts val="0"/>
              </a:spcAft>
              <a:buFont typeface="+mj-lt"/>
              <a:buAutoNum type="arabicPeriod"/>
            </a:pPr>
            <a:endParaRPr sz="1200" dirty="0"/>
          </a:p>
          <a:p>
            <a:pPr marL="228600" lvl="0" indent="-287655" algn="just" rtl="0">
              <a:lnSpc>
                <a:spcPct val="100000"/>
              </a:lnSpc>
              <a:spcBef>
                <a:spcPts val="250"/>
              </a:spcBef>
              <a:spcAft>
                <a:spcPts val="0"/>
              </a:spcAft>
              <a:buSzPct val="100000"/>
              <a:buFont typeface="Roboto"/>
              <a:buAutoNum type="arabicPeriod"/>
            </a:pPr>
            <a:r>
              <a:rPr lang="en" sz="1200" dirty="0"/>
              <a:t>Gaganjot Kaur Kang, Jerry Zeyu Gao, Sen Chiao,     Shengqiang Lu, and Approaches”,Gang Xie,”Air Quality Prediction: Big Data and Machine Learning</a:t>
            </a:r>
            <a:endParaRPr sz="1200" dirty="0"/>
          </a:p>
          <a:p>
            <a:pPr marL="228600" lvl="0" indent="-228600" algn="just" rtl="0">
              <a:lnSpc>
                <a:spcPct val="100000"/>
              </a:lnSpc>
              <a:spcBef>
                <a:spcPts val="250"/>
              </a:spcBef>
              <a:spcAft>
                <a:spcPts val="0"/>
              </a:spcAft>
              <a:buFont typeface="+mj-lt"/>
              <a:buAutoNum type="arabicPeriod"/>
            </a:pPr>
            <a:endParaRPr sz="1200" dirty="0"/>
          </a:p>
          <a:p>
            <a:pPr marL="228600" lvl="0" indent="-287655" algn="just" rtl="0">
              <a:lnSpc>
                <a:spcPct val="100000"/>
              </a:lnSpc>
              <a:spcBef>
                <a:spcPts val="250"/>
              </a:spcBef>
              <a:spcAft>
                <a:spcPts val="0"/>
              </a:spcAft>
              <a:buSzPct val="100000"/>
              <a:buFont typeface="Roboto"/>
              <a:buAutoNum type="arabicPeriod"/>
            </a:pPr>
            <a:r>
              <a:rPr lang="en" sz="1200" dirty="0"/>
              <a:t>Brunekreef B, Holgate ST. Air pollution and health. Lancet. 2002 Oct 19;360(9341):1233-42. doi: 10.1016/S0140-6736(02)11274-8. PMID: 12401268.</a:t>
            </a:r>
            <a:endParaRPr sz="1200" dirty="0"/>
          </a:p>
          <a:p>
            <a:pPr marL="228600" lvl="0" indent="-228600" algn="just" rtl="0">
              <a:lnSpc>
                <a:spcPct val="100000"/>
              </a:lnSpc>
              <a:spcBef>
                <a:spcPts val="250"/>
              </a:spcBef>
              <a:spcAft>
                <a:spcPts val="0"/>
              </a:spcAft>
              <a:buFont typeface="+mj-lt"/>
              <a:buAutoNum type="arabicPeriod"/>
            </a:pPr>
            <a:endParaRPr sz="1200" dirty="0"/>
          </a:p>
          <a:p>
            <a:pPr marL="228600" lvl="0" indent="-287655" algn="just" rtl="0">
              <a:lnSpc>
                <a:spcPct val="100000"/>
              </a:lnSpc>
              <a:spcBef>
                <a:spcPts val="250"/>
              </a:spcBef>
              <a:spcAft>
                <a:spcPts val="0"/>
              </a:spcAft>
              <a:buSzPct val="100000"/>
              <a:buFont typeface="Roboto"/>
              <a:buAutoNum type="arabicPeriod"/>
            </a:pPr>
            <a:r>
              <a:rPr lang="en" sz="1200" dirty="0"/>
              <a:t>Jamal A, Nabizadeh Nodehi R. PREDICTING AIR QUALITY INDEX BASED ON METEOROLOGICAL DATA: A COMPARISON OF REGRESSION ANALYSIS, ARTIFICIAL NEURAL NETWORKS AND DECISION TREE. JAPH. 2017;2(1).</a:t>
            </a:r>
            <a:endParaRPr sz="1200" dirty="0"/>
          </a:p>
          <a:p>
            <a:pPr marL="228600" lvl="0" indent="-228600" algn="just" rtl="0">
              <a:lnSpc>
                <a:spcPct val="100000"/>
              </a:lnSpc>
              <a:spcBef>
                <a:spcPts val="250"/>
              </a:spcBef>
              <a:spcAft>
                <a:spcPts val="0"/>
              </a:spcAft>
              <a:buFont typeface="+mj-lt"/>
              <a:buAutoNum type="arabicPeriod"/>
            </a:pPr>
            <a:endParaRPr sz="1200" dirty="0"/>
          </a:p>
          <a:p>
            <a:pPr marL="228600" lvl="0" indent="-287655" algn="just" rtl="0">
              <a:lnSpc>
                <a:spcPct val="100000"/>
              </a:lnSpc>
              <a:spcBef>
                <a:spcPts val="250"/>
              </a:spcBef>
              <a:spcAft>
                <a:spcPts val="0"/>
              </a:spcAft>
              <a:buSzPct val="100000"/>
              <a:buFont typeface="Roboto"/>
              <a:buAutoNum type="arabicPeriod"/>
            </a:pPr>
            <a:r>
              <a:rPr lang="en" sz="1200" dirty="0"/>
              <a:t>Marilena Kampa and Elias Castanas’,“Human health effects of air pollution”Laboratory of Experimental Endocrinology, University of Crete, School of Medicine, P.O. Box 2208, Heraklion, 71003, Greece. Received 4 June 2007, Accepted 10 June 2007, Available online 23 July 2007.</a:t>
            </a:r>
            <a:endParaRPr sz="1200" dirty="0"/>
          </a:p>
          <a:p>
            <a:pPr marL="228600" lvl="0" indent="-228600" algn="just" rtl="0">
              <a:lnSpc>
                <a:spcPct val="100000"/>
              </a:lnSpc>
              <a:spcBef>
                <a:spcPts val="250"/>
              </a:spcBef>
              <a:spcAft>
                <a:spcPts val="0"/>
              </a:spcAft>
              <a:buFont typeface="+mj-lt"/>
              <a:buAutoNum type="arabicPeriod"/>
            </a:pPr>
            <a:endParaRPr sz="1200" dirty="0"/>
          </a:p>
          <a:p>
            <a:pPr marL="228600" lvl="0" indent="-287655" algn="just" rtl="0">
              <a:lnSpc>
                <a:spcPct val="100000"/>
              </a:lnSpc>
              <a:spcBef>
                <a:spcPts val="250"/>
              </a:spcBef>
              <a:spcAft>
                <a:spcPts val="0"/>
              </a:spcAft>
              <a:buSzPct val="100000"/>
              <a:buFont typeface="Roboto"/>
              <a:buAutoNum type="arabicPeriod"/>
            </a:pPr>
            <a:r>
              <a:rPr lang="en" sz="1200" dirty="0"/>
              <a:t>Yang Zhang, Marc Bocquet, Vivien Mallet, Christian Seigneur, Alexander Baklanov,Real-time air quality forecasting, part I: History, techniques, and current status, Atmospheric Environment,Volume 60,2012,Pages 632-655,ISSN 1352-2310</a:t>
            </a:r>
            <a:endParaRPr sz="1200" dirty="0"/>
          </a:p>
          <a:p>
            <a:pPr marL="228600" lvl="0" indent="-228600" algn="just" rtl="0">
              <a:lnSpc>
                <a:spcPct val="100000"/>
              </a:lnSpc>
              <a:spcBef>
                <a:spcPts val="250"/>
              </a:spcBef>
              <a:spcAft>
                <a:spcPts val="0"/>
              </a:spcAft>
              <a:buFont typeface="+mj-lt"/>
              <a:buAutoNum type="arabicPeriod"/>
            </a:pPr>
            <a:endParaRPr sz="1200" dirty="0"/>
          </a:p>
          <a:p>
            <a:pPr marL="228600" lvl="0" indent="-287655" algn="just" rtl="0">
              <a:lnSpc>
                <a:spcPct val="100000"/>
              </a:lnSpc>
              <a:spcBef>
                <a:spcPts val="250"/>
              </a:spcBef>
              <a:spcAft>
                <a:spcPts val="250"/>
              </a:spcAft>
              <a:buSzPct val="100000"/>
              <a:buFont typeface="Roboto"/>
              <a:buAutoNum type="arabicPeriod"/>
            </a:pPr>
            <a:r>
              <a:rPr lang="en" sz="1200" dirty="0"/>
              <a:t>John Bachmann (2007) Will the Circle Be Unbroken: A History of the U.S. National Ambient Air Quality Standards, Journal of the Air &amp; Waste Management Association, 57:6, 652-697, DOI: 10.3155/1047-3289.57.6.652</a:t>
            </a:r>
            <a:endParaRPr dirty="0"/>
          </a:p>
        </p:txBody>
      </p:sp>
      <p:sp>
        <p:nvSpPr>
          <p:cNvPr id="250" name="Google Shape;250;p3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OBJECTIVES</a:t>
            </a:r>
            <a:endParaRPr/>
          </a:p>
        </p:txBody>
      </p:sp>
      <p:sp>
        <p:nvSpPr>
          <p:cNvPr id="118" name="Google Shape;118;p17"/>
          <p:cNvSpPr txBox="1">
            <a:spLocks noGrp="1"/>
          </p:cNvSpPr>
          <p:nvPr>
            <p:ph type="body" idx="1"/>
          </p:nvPr>
        </p:nvSpPr>
        <p:spPr>
          <a:xfrm>
            <a:off x="387600" y="1573725"/>
            <a:ext cx="85206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Char char="●"/>
            </a:pPr>
            <a:r>
              <a:rPr lang="en" sz="1400" dirty="0"/>
              <a:t>Through our project we aim to find the Air Quality Index (AQI) Range state wise based on the amount of pollutants that affect the air whose values are present in the dataset.</a:t>
            </a:r>
            <a:endParaRPr sz="1400" dirty="0"/>
          </a:p>
          <a:p>
            <a:pPr marL="457200" lvl="0" indent="-317500" algn="just" rtl="0">
              <a:spcBef>
                <a:spcPts val="0"/>
              </a:spcBef>
              <a:spcAft>
                <a:spcPts val="0"/>
              </a:spcAft>
              <a:buSzPts val="1400"/>
              <a:buChar char="●"/>
            </a:pPr>
            <a:r>
              <a:rPr lang="en" sz="1400" dirty="0"/>
              <a:t>From the range, we can find the states that are contributing majorly towards the lower air quality.</a:t>
            </a:r>
            <a:endParaRPr sz="1400" dirty="0"/>
          </a:p>
          <a:p>
            <a:pPr marL="457200" lvl="0" indent="-317500" algn="just" rtl="0">
              <a:spcBef>
                <a:spcPts val="0"/>
              </a:spcBef>
              <a:spcAft>
                <a:spcPts val="0"/>
              </a:spcAft>
              <a:buSzPts val="1400"/>
              <a:buChar char="●"/>
            </a:pPr>
            <a:r>
              <a:rPr lang="en" sz="1400" dirty="0"/>
              <a:t>From the arrived conclusion, systematic steps can be taken to give more importance where it is required. This helps to effectively reduce the pollution levels nationwide. </a:t>
            </a:r>
            <a:endParaRPr sz="1400" dirty="0"/>
          </a:p>
          <a:p>
            <a:pPr marL="457200" lvl="0" indent="-317500" algn="just" rtl="0">
              <a:lnSpc>
                <a:spcPct val="150000"/>
              </a:lnSpc>
              <a:spcBef>
                <a:spcPts val="0"/>
              </a:spcBef>
              <a:spcAft>
                <a:spcPts val="0"/>
              </a:spcAft>
              <a:buSzPts val="1400"/>
              <a:buChar char="●"/>
            </a:pPr>
            <a:r>
              <a:rPr lang="en" sz="1400" dirty="0"/>
              <a:t>In this project we also predict the value of the air quality index and the air quality index range based on the measurements using multiple machine learning models.</a:t>
            </a:r>
            <a:endParaRPr sz="1600" dirty="0"/>
          </a:p>
        </p:txBody>
      </p:sp>
      <p:sp>
        <p:nvSpPr>
          <p:cNvPr id="119" name="Google Shape;119;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sp>
        <p:nvSpPr>
          <p:cNvPr id="112" name="Google Shape;112;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just" rtl="0">
              <a:spcBef>
                <a:spcPts val="1200"/>
              </a:spcBef>
              <a:spcAft>
                <a:spcPts val="0"/>
              </a:spcAft>
              <a:buNone/>
            </a:pPr>
            <a:r>
              <a:rPr lang="en" sz="1500" dirty="0"/>
              <a:t>Previous studies show the need to implement efficient air quality monitoring models which collect information about the concentration of air pollutants and provide assessment of air pollution in each area. The aim of this research paper is to investigate various for air quality forecasting.</a:t>
            </a:r>
            <a:endParaRPr sz="1500" dirty="0"/>
          </a:p>
          <a:p>
            <a:pPr marL="0" lvl="0" indent="0" algn="just" rtl="0">
              <a:spcBef>
                <a:spcPts val="1200"/>
              </a:spcBef>
              <a:spcAft>
                <a:spcPts val="0"/>
              </a:spcAft>
              <a:buNone/>
            </a:pPr>
            <a:r>
              <a:rPr lang="en" sz="1500" dirty="0"/>
              <a:t>The nature of air is impacted by multi-faceted elements including area, time, and unsure factors. Past investigates show to think about elements, for example, of air contaminants like NO2,CO, Ground level O3,SO2, PM2.5(particulate matter with diameter of 2.5*(10^-6)m), PM10,  and meteorological data like temperature, pressure, humidity, wind speed, wind direction.</a:t>
            </a:r>
            <a:endParaRPr sz="1500" dirty="0"/>
          </a:p>
          <a:p>
            <a:pPr marL="0" lvl="0" indent="0" algn="just" rtl="0">
              <a:spcBef>
                <a:spcPts val="1200"/>
              </a:spcBef>
              <a:spcAft>
                <a:spcPts val="0"/>
              </a:spcAft>
              <a:buNone/>
            </a:pPr>
            <a:r>
              <a:rPr lang="en" sz="1500" dirty="0"/>
              <a:t>Metrics used for evaluating the predictive models were Root Mean Square Error, Normalised Root Mean Square Error, Mean Absolute Error, Symmetric Mean Absolute Percentage Error and Pearson correlation coefficient. The results showed that compared to other methods, SLI-ESN (hybrid Scalable Link Interface-Echo state networks) performed better results</a:t>
            </a:r>
            <a:endParaRPr sz="1500" dirty="0"/>
          </a:p>
          <a:p>
            <a:pPr marL="0" lvl="0" indent="0" algn="just" rtl="0">
              <a:spcBef>
                <a:spcPts val="1200"/>
              </a:spcBef>
              <a:spcAft>
                <a:spcPts val="1200"/>
              </a:spcAft>
              <a:buNone/>
            </a:pPr>
            <a:endParaRPr dirty="0"/>
          </a:p>
        </p:txBody>
      </p:sp>
      <p:sp>
        <p:nvSpPr>
          <p:cNvPr id="113" name="Google Shape;113;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body" idx="1"/>
          </p:nvPr>
        </p:nvSpPr>
        <p:spPr>
          <a:xfrm>
            <a:off x="311700" y="815775"/>
            <a:ext cx="8520600" cy="33390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1200"/>
              </a:spcBef>
              <a:spcAft>
                <a:spcPts val="0"/>
              </a:spcAft>
              <a:buNone/>
            </a:pPr>
            <a:r>
              <a:rPr lang="en" sz="1500" dirty="0"/>
              <a:t>It can be noted that most extensive research has been done in China which is leading this kind of works with 26 papers, followed by nations like Italy, Spain, USA, and more.</a:t>
            </a:r>
            <a:endParaRPr sz="1500" dirty="0"/>
          </a:p>
          <a:p>
            <a:pPr marL="0" lvl="0" indent="0" algn="just" rtl="0">
              <a:spcBef>
                <a:spcPts val="1200"/>
              </a:spcBef>
              <a:spcAft>
                <a:spcPts val="0"/>
              </a:spcAft>
              <a:buNone/>
            </a:pPr>
            <a:endParaRPr sz="1500" dirty="0"/>
          </a:p>
          <a:p>
            <a:pPr marL="0" lvl="0" indent="0" algn="just" rtl="0">
              <a:spcBef>
                <a:spcPts val="1200"/>
              </a:spcBef>
              <a:spcAft>
                <a:spcPts val="0"/>
              </a:spcAft>
              <a:buNone/>
            </a:pPr>
            <a:r>
              <a:rPr lang="en" sz="1500" dirty="0"/>
              <a:t>we can conclude that</a:t>
            </a:r>
            <a:endParaRPr sz="1500" dirty="0"/>
          </a:p>
          <a:p>
            <a:pPr marL="0" lvl="0" indent="0" algn="just" rtl="0">
              <a:spcBef>
                <a:spcPts val="1200"/>
              </a:spcBef>
              <a:spcAft>
                <a:spcPts val="0"/>
              </a:spcAft>
              <a:buNone/>
            </a:pPr>
            <a:r>
              <a:rPr lang="en" sz="1500" dirty="0"/>
              <a:t>-Rather than utilizing straightforward AI strategies, presently, the authors apply advanced and sophisticated techniques like gradient boost algorithms, random forest, Neural networks, back propagation</a:t>
            </a:r>
            <a:endParaRPr sz="1500" dirty="0"/>
          </a:p>
          <a:p>
            <a:pPr marL="0" lvl="0" indent="0" algn="just" rtl="0">
              <a:spcBef>
                <a:spcPts val="1200"/>
              </a:spcBef>
              <a:spcAft>
                <a:spcPts val="0"/>
              </a:spcAft>
              <a:buNone/>
            </a:pPr>
            <a:r>
              <a:rPr lang="en" sz="1500" dirty="0"/>
              <a:t>-China was the leading main nation as far as such investigations are considered.</a:t>
            </a:r>
            <a:endParaRPr sz="1500" dirty="0"/>
          </a:p>
          <a:p>
            <a:pPr marL="0" lvl="0" indent="0" algn="just" rtl="0">
              <a:spcBef>
                <a:spcPts val="1200"/>
              </a:spcBef>
              <a:spcAft>
                <a:spcPts val="0"/>
              </a:spcAft>
              <a:buNone/>
            </a:pPr>
            <a:r>
              <a:rPr lang="en" sz="1500" dirty="0"/>
              <a:t>-Particulate matter with measurement equivalent to 2.5 micrometers was the fundamental expectation target.</a:t>
            </a:r>
            <a:endParaRPr sz="1500" dirty="0"/>
          </a:p>
          <a:p>
            <a:pPr marL="0" lvl="0" indent="0" algn="just" rtl="0">
              <a:spcBef>
                <a:spcPts val="1200"/>
              </a:spcBef>
              <a:spcAft>
                <a:spcPts val="1200"/>
              </a:spcAft>
              <a:buNone/>
            </a:pPr>
            <a:endParaRPr dirty="0"/>
          </a:p>
        </p:txBody>
      </p:sp>
      <p:sp>
        <p:nvSpPr>
          <p:cNvPr id="119" name="Google Shape;119;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body" idx="1"/>
          </p:nvPr>
        </p:nvSpPr>
        <p:spPr>
          <a:xfrm>
            <a:off x="311700" y="930150"/>
            <a:ext cx="8520600" cy="32832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400" dirty="0">
                <a:solidFill>
                  <a:srgbClr val="000000"/>
                </a:solidFill>
              </a:rPr>
              <a:t>The data set we used was obtained from Kaggle.</a:t>
            </a:r>
            <a:endParaRPr sz="1400" dirty="0">
              <a:solidFill>
                <a:srgbClr val="000000"/>
              </a:solidFill>
            </a:endParaRPr>
          </a:p>
          <a:p>
            <a:pPr marL="0" lvl="0" indent="0" algn="just" rtl="0">
              <a:spcBef>
                <a:spcPts val="1200"/>
              </a:spcBef>
              <a:spcAft>
                <a:spcPts val="0"/>
              </a:spcAft>
              <a:buNone/>
            </a:pPr>
            <a:r>
              <a:rPr lang="en" sz="1400" b="1" dirty="0">
                <a:solidFill>
                  <a:srgbClr val="000000"/>
                </a:solidFill>
              </a:rPr>
              <a:t>Link –</a:t>
            </a:r>
            <a:r>
              <a:rPr lang="en" sz="1400" b="1" dirty="0">
                <a:solidFill>
                  <a:srgbClr val="000000"/>
                </a:solidFill>
                <a:uFill>
                  <a:noFill/>
                </a:uFill>
                <a:hlinkClick r:id="rId3">
                  <a:extLst>
                    <a:ext uri="{A12FA001-AC4F-418D-AE19-62706E023703}">
                      <ahyp:hlinkClr xmlns:ahyp="http://schemas.microsoft.com/office/drawing/2018/hyperlinkcolor" val="tx"/>
                    </a:ext>
                  </a:extLst>
                </a:hlinkClick>
              </a:rPr>
              <a:t> </a:t>
            </a:r>
            <a:r>
              <a:rPr lang="en" sz="1400" u="sng" dirty="0">
                <a:solidFill>
                  <a:schemeClr val="hlink"/>
                </a:solidFill>
                <a:hlinkClick r:id="rId3"/>
              </a:rPr>
              <a:t>https://www.kaggle.com/datasets/shrutibhargava94/india-air-quality-data</a:t>
            </a:r>
            <a:endParaRPr sz="1400" u="sng" dirty="0">
              <a:solidFill>
                <a:schemeClr val="hlink"/>
              </a:solidFill>
            </a:endParaRPr>
          </a:p>
          <a:p>
            <a:pPr marL="0" lvl="0" indent="0" algn="just" rtl="0">
              <a:spcBef>
                <a:spcPts val="1200"/>
              </a:spcBef>
              <a:spcAft>
                <a:spcPts val="0"/>
              </a:spcAft>
              <a:buNone/>
            </a:pPr>
            <a:r>
              <a:rPr lang="en" sz="1400" dirty="0">
                <a:solidFill>
                  <a:srgbClr val="000000"/>
                </a:solidFill>
              </a:rPr>
              <a:t> </a:t>
            </a:r>
            <a:endParaRPr sz="1400" dirty="0">
              <a:solidFill>
                <a:srgbClr val="000000"/>
              </a:solidFill>
            </a:endParaRPr>
          </a:p>
          <a:p>
            <a:pPr marL="0" lvl="0" indent="0" algn="just" rtl="0">
              <a:spcBef>
                <a:spcPts val="1200"/>
              </a:spcBef>
              <a:spcAft>
                <a:spcPts val="0"/>
              </a:spcAft>
              <a:buNone/>
            </a:pPr>
            <a:r>
              <a:rPr lang="en" sz="1400" b="1" u="sng" dirty="0">
                <a:solidFill>
                  <a:srgbClr val="000000"/>
                </a:solidFill>
              </a:rPr>
              <a:t>About the Dataset:</a:t>
            </a:r>
            <a:endParaRPr sz="1400" b="1" u="sng" dirty="0">
              <a:solidFill>
                <a:srgbClr val="000000"/>
              </a:solidFill>
            </a:endParaRPr>
          </a:p>
          <a:p>
            <a:pPr marL="0" lvl="0" indent="0" algn="just" rtl="0">
              <a:spcBef>
                <a:spcPts val="1200"/>
              </a:spcBef>
              <a:spcAft>
                <a:spcPts val="0"/>
              </a:spcAft>
              <a:buNone/>
            </a:pPr>
            <a:r>
              <a:rPr lang="en" sz="1400" dirty="0">
                <a:solidFill>
                  <a:srgbClr val="000000"/>
                </a:solidFill>
              </a:rPr>
              <a:t>Using the above-mentioned dataset, India's air pollution levels can be explored at a more granular scale.</a:t>
            </a:r>
            <a:endParaRPr sz="1400" dirty="0">
              <a:solidFill>
                <a:srgbClr val="000000"/>
              </a:solidFill>
            </a:endParaRPr>
          </a:p>
          <a:p>
            <a:pPr marL="0" lvl="0" indent="0" algn="just" rtl="0">
              <a:spcBef>
                <a:spcPts val="1200"/>
              </a:spcBef>
              <a:spcAft>
                <a:spcPts val="0"/>
              </a:spcAft>
              <a:buNone/>
            </a:pPr>
            <a:r>
              <a:rPr lang="en" sz="1400" dirty="0">
                <a:solidFill>
                  <a:srgbClr val="000000"/>
                </a:solidFill>
              </a:rPr>
              <a:t>This data is combined (across the years and states) and largely clean version of the Historical Daily Ambient Air Quality Data released by the Ministry of Environment and Forests and Central Pollution Control Board of India under the National Data Sharing and Accessibility Policy (NDSAP).</a:t>
            </a:r>
            <a:endParaRPr sz="1400" dirty="0">
              <a:solidFill>
                <a:srgbClr val="000000"/>
              </a:solidFill>
            </a:endParaRPr>
          </a:p>
          <a:p>
            <a:pPr marL="0" lvl="0" indent="0" algn="just" rtl="0">
              <a:spcBef>
                <a:spcPts val="1200"/>
              </a:spcBef>
              <a:spcAft>
                <a:spcPts val="0"/>
              </a:spcAft>
              <a:buNone/>
            </a:pPr>
            <a:endParaRPr sz="1200" dirty="0">
              <a:solidFill>
                <a:srgbClr val="000000"/>
              </a:solidFill>
            </a:endParaRPr>
          </a:p>
          <a:p>
            <a:pPr marL="0" lvl="0" indent="0" algn="just" rtl="0">
              <a:spcBef>
                <a:spcPts val="1200"/>
              </a:spcBef>
              <a:spcAft>
                <a:spcPts val="1200"/>
              </a:spcAft>
              <a:buNone/>
            </a:pPr>
            <a:endParaRPr sz="1200" dirty="0">
              <a:solidFill>
                <a:srgbClr val="000000"/>
              </a:solidFill>
            </a:endParaRPr>
          </a:p>
        </p:txBody>
      </p:sp>
      <p:sp>
        <p:nvSpPr>
          <p:cNvPr id="125" name="Google Shape;12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a:t>
            </a:r>
            <a:endParaRPr/>
          </a:p>
        </p:txBody>
      </p:sp>
      <p:sp>
        <p:nvSpPr>
          <p:cNvPr id="126" name="Google Shape;126;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APPROACHES</a:t>
            </a:r>
            <a:endParaRPr/>
          </a:p>
        </p:txBody>
      </p:sp>
      <p:sp>
        <p:nvSpPr>
          <p:cNvPr id="132" name="Google Shape;132;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just" rtl="0">
              <a:spcBef>
                <a:spcPts val="0"/>
              </a:spcBef>
              <a:spcAft>
                <a:spcPts val="0"/>
              </a:spcAft>
              <a:buSzPts val="1400"/>
              <a:buChar char="●"/>
            </a:pPr>
            <a:r>
              <a:rPr lang="en" sz="1400" dirty="0"/>
              <a:t>Data Analysis is going to be done using two approaches..</a:t>
            </a:r>
            <a:endParaRPr sz="1400" dirty="0"/>
          </a:p>
          <a:p>
            <a:pPr marL="914400" lvl="1" indent="-317500" algn="just" rtl="0">
              <a:spcBef>
                <a:spcPts val="0"/>
              </a:spcBef>
              <a:spcAft>
                <a:spcPts val="0"/>
              </a:spcAft>
              <a:buSzPts val="1400"/>
              <a:buChar char="○"/>
            </a:pPr>
            <a:r>
              <a:rPr lang="en" dirty="0"/>
              <a:t>State-wise Data Visualization and Analysis.</a:t>
            </a:r>
            <a:endParaRPr dirty="0"/>
          </a:p>
          <a:p>
            <a:pPr marL="914400" lvl="1" indent="-317500" algn="just" rtl="0">
              <a:spcBef>
                <a:spcPts val="0"/>
              </a:spcBef>
              <a:spcAft>
                <a:spcPts val="0"/>
              </a:spcAft>
              <a:buSzPts val="1400"/>
              <a:buChar char="○"/>
            </a:pPr>
            <a:r>
              <a:rPr lang="en" dirty="0"/>
              <a:t>Air Quality determinant sample wise Visualization and Analysis.</a:t>
            </a:r>
            <a:endParaRPr dirty="0"/>
          </a:p>
          <a:p>
            <a:pPr marL="0" lvl="0" indent="0" algn="just" rtl="0">
              <a:spcBef>
                <a:spcPts val="1200"/>
              </a:spcBef>
              <a:spcAft>
                <a:spcPts val="0"/>
              </a:spcAft>
              <a:buNone/>
            </a:pPr>
            <a:r>
              <a:rPr lang="en" sz="1400" dirty="0"/>
              <a:t>The State-wise Data Visualization will give results like the maximum polluted state and minimum polluted state, state containing highest concentration of SO2, NO2, etc.</a:t>
            </a:r>
            <a:endParaRPr sz="1400" dirty="0"/>
          </a:p>
          <a:p>
            <a:pPr marL="0" lvl="0" indent="0" algn="just" rtl="0">
              <a:spcBef>
                <a:spcPts val="1200"/>
              </a:spcBef>
              <a:spcAft>
                <a:spcPts val="0"/>
              </a:spcAft>
              <a:buNone/>
            </a:pPr>
            <a:r>
              <a:rPr lang="en" sz="1400" dirty="0"/>
              <a:t>Air Quality Determinant Samples included in the dataset are: SO2, NO2, RSPM, P2.5.</a:t>
            </a:r>
            <a:endParaRPr sz="1400" dirty="0"/>
          </a:p>
          <a:p>
            <a:pPr marL="0" lvl="0" indent="0" algn="just" rtl="0">
              <a:spcBef>
                <a:spcPts val="1200"/>
              </a:spcBef>
              <a:spcAft>
                <a:spcPts val="1200"/>
              </a:spcAft>
              <a:buNone/>
            </a:pPr>
            <a:r>
              <a:rPr lang="en" sz="1400" dirty="0"/>
              <a:t>From these measurements we have calculated indexes of each of the samples and then from those have derived a global Air Quality Index of that particular record. To classify the index or to make it more reader friendly, we have calculated an AQI Range i.e Good, Healthy, etc.</a:t>
            </a:r>
            <a:endParaRPr sz="1400" dirty="0"/>
          </a:p>
        </p:txBody>
      </p:sp>
      <p:sp>
        <p:nvSpPr>
          <p:cNvPr id="133" name="Google Shape;133;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311700" y="279225"/>
            <a:ext cx="8520600" cy="100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TACKLING THE MISSING VALUES </a:t>
            </a:r>
            <a:endParaRPr/>
          </a:p>
          <a:p>
            <a:pPr marL="0" lvl="0" indent="0" algn="l" rtl="0">
              <a:spcBef>
                <a:spcPts val="0"/>
              </a:spcBef>
              <a:spcAft>
                <a:spcPts val="0"/>
              </a:spcAft>
              <a:buNone/>
            </a:pPr>
            <a:r>
              <a:rPr lang="en"/>
              <a:t>(DATA PREPROCESSING)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9" name="Google Shape;139;p20"/>
          <p:cNvSpPr txBox="1">
            <a:spLocks noGrp="1"/>
          </p:cNvSpPr>
          <p:nvPr>
            <p:ph type="body" idx="1"/>
          </p:nvPr>
        </p:nvSpPr>
        <p:spPr>
          <a:xfrm>
            <a:off x="377075" y="1443725"/>
            <a:ext cx="8264400" cy="35415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None/>
            </a:pPr>
            <a:r>
              <a:rPr lang="en" sz="5607" dirty="0">
                <a:solidFill>
                  <a:srgbClr val="000000"/>
                </a:solidFill>
              </a:rPr>
              <a:t>After reviewing all of the attributes, it was determined that stn_code, location_monitoring_station, and sampling_date were unnecessary. As a result, were removed.</a:t>
            </a:r>
            <a:endParaRPr sz="5607" dirty="0">
              <a:solidFill>
                <a:srgbClr val="000000"/>
              </a:solidFill>
            </a:endParaRPr>
          </a:p>
          <a:p>
            <a:pPr marL="0" lvl="0" indent="0" algn="just" rtl="0">
              <a:spcBef>
                <a:spcPts val="1200"/>
              </a:spcBef>
              <a:spcAft>
                <a:spcPts val="0"/>
              </a:spcAft>
              <a:buNone/>
            </a:pPr>
            <a:r>
              <a:rPr lang="en" sz="5607" dirty="0">
                <a:solidFill>
                  <a:srgbClr val="000000"/>
                </a:solidFill>
              </a:rPr>
              <a:t>When the last three rows of the dataset are examined, it is discovered that they lack any information that would aid in analysis, so they are removed.</a:t>
            </a:r>
            <a:endParaRPr sz="5607" dirty="0">
              <a:solidFill>
                <a:srgbClr val="000000"/>
              </a:solidFill>
            </a:endParaRPr>
          </a:p>
          <a:p>
            <a:pPr marL="0" lvl="0" indent="0" algn="just" rtl="0">
              <a:spcBef>
                <a:spcPts val="1200"/>
              </a:spcBef>
              <a:spcAft>
                <a:spcPts val="0"/>
              </a:spcAft>
              <a:buNone/>
            </a:pPr>
            <a:r>
              <a:rPr lang="en" sz="5607" dirty="0">
                <a:solidFill>
                  <a:srgbClr val="000000"/>
                </a:solidFill>
              </a:rPr>
              <a:t> </a:t>
            </a:r>
            <a:endParaRPr sz="5607" dirty="0">
              <a:solidFill>
                <a:srgbClr val="000000"/>
              </a:solidFill>
            </a:endParaRPr>
          </a:p>
          <a:p>
            <a:pPr marL="0" lvl="0" indent="0" algn="just" rtl="0">
              <a:spcBef>
                <a:spcPts val="1200"/>
              </a:spcBef>
              <a:spcAft>
                <a:spcPts val="0"/>
              </a:spcAft>
              <a:buNone/>
            </a:pPr>
            <a:r>
              <a:rPr lang="en" sz="5607" b="1" dirty="0">
                <a:solidFill>
                  <a:srgbClr val="000000"/>
                </a:solidFill>
              </a:rPr>
              <a:t>Categorical Data –</a:t>
            </a:r>
            <a:endParaRPr sz="5607" b="1" dirty="0">
              <a:solidFill>
                <a:srgbClr val="000000"/>
              </a:solidFill>
            </a:endParaRPr>
          </a:p>
          <a:p>
            <a:pPr marL="0" lvl="0" indent="0" algn="just" rtl="0">
              <a:spcBef>
                <a:spcPts val="1200"/>
              </a:spcBef>
              <a:spcAft>
                <a:spcPts val="0"/>
              </a:spcAft>
              <a:buNone/>
            </a:pPr>
            <a:r>
              <a:rPr lang="en" sz="5607" dirty="0">
                <a:solidFill>
                  <a:srgbClr val="000000"/>
                </a:solidFill>
              </a:rPr>
              <a:t>Missing values in ‘agency’ attribute were replaced by ‘unknown’.</a:t>
            </a:r>
            <a:endParaRPr sz="5607" dirty="0">
              <a:solidFill>
                <a:srgbClr val="000000"/>
              </a:solidFill>
            </a:endParaRPr>
          </a:p>
          <a:p>
            <a:pPr marL="0" lvl="0" indent="0" algn="just" rtl="0">
              <a:spcBef>
                <a:spcPts val="1200"/>
              </a:spcBef>
              <a:spcAft>
                <a:spcPts val="0"/>
              </a:spcAft>
              <a:buNone/>
            </a:pPr>
            <a:r>
              <a:rPr lang="en" sz="5607" dirty="0">
                <a:solidFill>
                  <a:srgbClr val="000000"/>
                </a:solidFill>
              </a:rPr>
              <a:t>In the ‘date’ attribute, it is observed that it is a repetitive attribute in small range so, we felt replacing NA values in with last observed date would be the best action.</a:t>
            </a:r>
            <a:endParaRPr sz="5607" dirty="0">
              <a:solidFill>
                <a:srgbClr val="000000"/>
              </a:solidFill>
            </a:endParaRPr>
          </a:p>
          <a:p>
            <a:pPr marL="0" lvl="0" indent="0" algn="just" rtl="0">
              <a:spcBef>
                <a:spcPts val="1200"/>
              </a:spcBef>
              <a:spcAft>
                <a:spcPts val="0"/>
              </a:spcAft>
              <a:buNone/>
            </a:pPr>
            <a:r>
              <a:rPr lang="en" sz="5607" dirty="0">
                <a:solidFill>
                  <a:srgbClr val="000000"/>
                </a:solidFill>
              </a:rPr>
              <a:t>Similarly, in ‘type’ attribute too, we replaced NA values with previously observed type value.</a:t>
            </a:r>
            <a:endParaRPr sz="5607" dirty="0">
              <a:solidFill>
                <a:srgbClr val="000000"/>
              </a:solidFill>
            </a:endParaRPr>
          </a:p>
          <a:p>
            <a:pPr marL="0" lvl="0" indent="0" algn="just" rtl="0">
              <a:spcBef>
                <a:spcPts val="1200"/>
              </a:spcBef>
              <a:spcAft>
                <a:spcPts val="0"/>
              </a:spcAft>
              <a:buNone/>
            </a:pPr>
            <a:endParaRPr sz="4807" dirty="0">
              <a:solidFill>
                <a:srgbClr val="000000"/>
              </a:solidFill>
            </a:endParaRPr>
          </a:p>
          <a:p>
            <a:pPr marL="0" lvl="0" indent="0" algn="just" rtl="0">
              <a:spcBef>
                <a:spcPts val="1200"/>
              </a:spcBef>
              <a:spcAft>
                <a:spcPts val="1200"/>
              </a:spcAft>
              <a:buNone/>
            </a:pPr>
            <a:endParaRPr dirty="0"/>
          </a:p>
        </p:txBody>
      </p:sp>
      <p:sp>
        <p:nvSpPr>
          <p:cNvPr id="140" name="Google Shape;140;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2887</Words>
  <Application>Microsoft Office PowerPoint</Application>
  <PresentationFormat>On-screen Show (16:9)</PresentationFormat>
  <Paragraphs>199</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Roboto</vt:lpstr>
      <vt:lpstr>Times New Roman</vt:lpstr>
      <vt:lpstr>Arial</vt:lpstr>
      <vt:lpstr>Geometric</vt:lpstr>
      <vt:lpstr> INDIA AIR QUALITY INDEX </vt:lpstr>
      <vt:lpstr>ABSTRACT  </vt:lpstr>
      <vt:lpstr>BACKGROUND</vt:lpstr>
      <vt:lpstr>RESEARCH OBJECTIVES</vt:lpstr>
      <vt:lpstr>LITERATURE REVIEW</vt:lpstr>
      <vt:lpstr>PowerPoint Presentation</vt:lpstr>
      <vt:lpstr>DATA COLLECTION</vt:lpstr>
      <vt:lpstr>DATA ANALYSIS APPROACHES</vt:lpstr>
      <vt:lpstr>TACKLING THE MISSING VALUES  (DATA PREPROCESSING)  </vt:lpstr>
      <vt:lpstr>PowerPoint Presentation</vt:lpstr>
      <vt:lpstr>LIBRARIES USED</vt:lpstr>
      <vt:lpstr>PROPOSED SYSTEM</vt:lpstr>
      <vt:lpstr>INTRODUCTION</vt:lpstr>
      <vt:lpstr>DIAGRAM</vt:lpstr>
      <vt:lpstr>DIAGRAM</vt:lpstr>
      <vt:lpstr>MODULES (LIST)</vt:lpstr>
      <vt:lpstr>MODULES (EXPLANATION)</vt:lpstr>
      <vt:lpstr>PowerPoint Presentation</vt:lpstr>
      <vt:lpstr>PowerPoint Presentation</vt:lpstr>
      <vt:lpstr>PowerPoint Presentation</vt:lpstr>
      <vt:lpstr>PowerPoint Presentation</vt:lpstr>
      <vt:lpstr>PowerPoint Presentation</vt:lpstr>
      <vt:lpstr>RESULTS AND DISCUSSION</vt:lpstr>
      <vt:lpstr>R STUDIO VISUALIZATION</vt:lpstr>
      <vt:lpstr>R STUDIO VISUALIZATION</vt:lpstr>
      <vt:lpstr>R STUDIO VISUALIZATION</vt:lpstr>
      <vt:lpstr>ML VISUALIZATION</vt:lpstr>
      <vt:lpstr>MODELS ACCURACY COMPARISON</vt:lpstr>
      <vt:lpstr>DISCUSSION</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AIR QUALITY INDEX</dc:title>
  <dc:creator>Sanjil</dc:creator>
  <cp:lastModifiedBy>SANJIL KC</cp:lastModifiedBy>
  <cp:revision>3</cp:revision>
  <dcterms:modified xsi:type="dcterms:W3CDTF">2023-03-29T13:28:59Z</dcterms:modified>
</cp:coreProperties>
</file>