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F0"/>
    <a:srgbClr val="FF5969"/>
    <a:srgbClr val="00A0A8"/>
    <a:srgbClr val="92D050"/>
    <a:srgbClr val="FEC630"/>
    <a:srgbClr val="5D7373"/>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varScale="1">
        <p:scale>
          <a:sx n="83" d="100"/>
          <a:sy n="83" d="100"/>
        </p:scale>
        <p:origin x="17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085F-39AA-4BF6-ADC6-DB7E6A845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6840-804A-4EE2-9237-DF3082EB0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AC296-AA56-4995-96B1-D96538F66E6A}"/>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6EEC3924-1C30-4845-9069-2D2F65775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C659-45A1-4C7E-B589-BAD2480A51C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4910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644C-1C10-4877-A07B-7B05AC2EBB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B4D26-52B4-4898-8552-2F1D054D7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A6C5B-66A8-4A81-A45D-93D23D724635}"/>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8FF7F744-22AB-4762-A675-ACF00C149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1FC1B-4952-452B-B8EE-283480E4223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81592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877EA-AC99-405D-B38F-4660E72FF8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E066D8-189F-488D-A7E5-4459F9B2E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BEAFC-B594-451D-8850-A7A24657DBDA}"/>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B12D64D5-5E6F-4CB3-B6D5-8699A8057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B1F07-FD96-433B-95F4-B0A3D7C32DF6}"/>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427630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169F-C062-4D8D-9958-1D64499E9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87B74-E2BF-4A3A-8FA7-7C2B278FF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D4C83-1284-4BB3-B0F1-7527C89661E7}"/>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4DAC4C6C-5C03-4C0D-999F-46A8D8FEE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4CEED-C381-4F77-974B-A24C4CF9B14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7330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5723-8353-4BF9-B9CB-2D34455A5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687A1-AD7E-4378-B552-DC83DB28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AF83E-646C-443E-9282-7819CF5200C7}"/>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9F1F728B-3948-4C88-AAA0-4F54A3C44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F194-5328-4DA6-BBA8-8B80D2D55785}"/>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0040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FCAF-C8A8-4867-B332-B1DB7EEA0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172D0-2806-40E1-B714-009535E1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C12FF-C408-4261-86B1-E469061B0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618A1-9C6F-4CCF-A77B-2713F6712615}"/>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6" name="Footer Placeholder 5">
            <a:extLst>
              <a:ext uri="{FF2B5EF4-FFF2-40B4-BE49-F238E27FC236}">
                <a16:creationId xmlns:a16="http://schemas.microsoft.com/office/drawing/2014/main" id="{07244AEE-3393-4D49-9979-D6D98B661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C99E8-B06B-4E92-8E2B-46D25471DC6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65431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1621-F7F5-4BB1-90B7-5918C21EC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7D1E33-57A8-46FC-9F0A-DBAAC8313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DF519-9420-4361-B317-69BDEF3C1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7AFEA-2435-4690-9A20-FAF6F3D91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35725-854D-4F34-B863-B1C6AD61D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F3BB0-E2B3-4BDF-9FC8-3CA1730F75AA}"/>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8" name="Footer Placeholder 7">
            <a:extLst>
              <a:ext uri="{FF2B5EF4-FFF2-40B4-BE49-F238E27FC236}">
                <a16:creationId xmlns:a16="http://schemas.microsoft.com/office/drawing/2014/main" id="{DA703049-F984-41BE-AA9F-2BCF0CC0D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B8A0D-A110-4D1A-9C5E-CD82DAC8B9A4}"/>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17770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6A4-97ED-4F1E-8E89-4709772A2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927F1-7B9B-4828-874E-E75145DD8396}"/>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4" name="Footer Placeholder 3">
            <a:extLst>
              <a:ext uri="{FF2B5EF4-FFF2-40B4-BE49-F238E27FC236}">
                <a16:creationId xmlns:a16="http://schemas.microsoft.com/office/drawing/2014/main" id="{A88C380D-0A32-42DB-B1E4-2D6DE111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13471-C12C-447D-8C9F-DC9A49EB0532}"/>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6453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931D3-8B39-47ED-B2CF-9CCB73D443D4}"/>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3" name="Footer Placeholder 2">
            <a:extLst>
              <a:ext uri="{FF2B5EF4-FFF2-40B4-BE49-F238E27FC236}">
                <a16:creationId xmlns:a16="http://schemas.microsoft.com/office/drawing/2014/main" id="{91AB8897-1640-4FB0-BBA7-22F9CB2D2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B87AA-C7C2-4464-8067-1B84C8B126AC}"/>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370528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9F1-FA60-42A8-9D3F-17A0EC69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1EB8A-DA26-459D-ACE1-0646B2C4C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3457-EAFE-4A31-BAE9-494DCE916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87ABB-5AE7-446E-9333-CFBE002E4FB0}"/>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6" name="Footer Placeholder 5">
            <a:extLst>
              <a:ext uri="{FF2B5EF4-FFF2-40B4-BE49-F238E27FC236}">
                <a16:creationId xmlns:a16="http://schemas.microsoft.com/office/drawing/2014/main" id="{EF85996A-0D3E-4141-905C-09E425F98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AD0C1-EBF9-41E8-B1DF-9B75B30B1588}"/>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258895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7464-C7F0-4B64-9465-9A2BC2025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D177E-335A-4379-BFB6-6F6502707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966AD-1EDB-4702-B13F-25E92CE12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F454-B1AD-474C-8296-DD6D65DB2CF7}"/>
              </a:ext>
            </a:extLst>
          </p:cNvPr>
          <p:cNvSpPr>
            <a:spLocks noGrp="1"/>
          </p:cNvSpPr>
          <p:nvPr>
            <p:ph type="dt" sz="half" idx="10"/>
          </p:nvPr>
        </p:nvSpPr>
        <p:spPr/>
        <p:txBody>
          <a:bodyPr/>
          <a:lstStyle/>
          <a:p>
            <a:fld id="{ECE19B81-D1BB-4DF3-A8CC-0F35E61FCDB0}" type="datetimeFigureOut">
              <a:rPr lang="en-US" smtClean="0"/>
              <a:t>1/19/2023</a:t>
            </a:fld>
            <a:endParaRPr lang="en-US"/>
          </a:p>
        </p:txBody>
      </p:sp>
      <p:sp>
        <p:nvSpPr>
          <p:cNvPr id="6" name="Footer Placeholder 5">
            <a:extLst>
              <a:ext uri="{FF2B5EF4-FFF2-40B4-BE49-F238E27FC236}">
                <a16:creationId xmlns:a16="http://schemas.microsoft.com/office/drawing/2014/main" id="{E249C371-7954-4586-B599-0631A885F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B02A8-1BAD-4A42-B2BF-78176A5A3A71}"/>
              </a:ext>
            </a:extLst>
          </p:cNvPr>
          <p:cNvSpPr>
            <a:spLocks noGrp="1"/>
          </p:cNvSpPr>
          <p:nvPr>
            <p:ph type="sldNum" sz="quarter" idx="12"/>
          </p:nvPr>
        </p:nvSpPr>
        <p:spPr/>
        <p:txBody>
          <a:bodyPr/>
          <a:lstStyle/>
          <a:p>
            <a:fld id="{5E2C3620-4DE2-48EF-AF31-0F5DD9BFD6D6}" type="slidenum">
              <a:rPr lang="en-US" smtClean="0"/>
              <a:t>‹#›</a:t>
            </a:fld>
            <a:endParaRPr lang="en-US"/>
          </a:p>
        </p:txBody>
      </p:sp>
    </p:spTree>
    <p:extLst>
      <p:ext uri="{BB962C8B-B14F-4D97-AF65-F5344CB8AC3E}">
        <p14:creationId xmlns:p14="http://schemas.microsoft.com/office/powerpoint/2010/main" val="176392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8ACDEC-4A75-4D7E-A116-134496313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86FBE-71E4-4C4E-85BE-9BB04B5D8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29899-B643-4492-BE2B-7EEE6CF3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19B81-D1BB-4DF3-A8CC-0F35E61FCDB0}" type="datetimeFigureOut">
              <a:rPr lang="en-US" smtClean="0"/>
              <a:t>1/19/2023</a:t>
            </a:fld>
            <a:endParaRPr lang="en-US"/>
          </a:p>
        </p:txBody>
      </p:sp>
      <p:sp>
        <p:nvSpPr>
          <p:cNvPr id="5" name="Footer Placeholder 4">
            <a:extLst>
              <a:ext uri="{FF2B5EF4-FFF2-40B4-BE49-F238E27FC236}">
                <a16:creationId xmlns:a16="http://schemas.microsoft.com/office/drawing/2014/main" id="{A81DBEC5-2151-47BB-9484-437784F4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C11DA-074A-41E0-9609-A511677CC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C3620-4DE2-48EF-AF31-0F5DD9BFD6D6}" type="slidenum">
              <a:rPr lang="en-US" smtClean="0"/>
              <a:t>‹#›</a:t>
            </a:fld>
            <a:endParaRPr lang="en-US"/>
          </a:p>
        </p:txBody>
      </p:sp>
    </p:spTree>
    <p:extLst>
      <p:ext uri="{BB962C8B-B14F-4D97-AF65-F5344CB8AC3E}">
        <p14:creationId xmlns:p14="http://schemas.microsoft.com/office/powerpoint/2010/main" val="314896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0192D459-FCE7-47CA-AB13-2787C1BD3D6E}"/>
              </a:ext>
            </a:extLst>
          </p:cNvPr>
          <p:cNvSpPr txBox="1"/>
          <p:nvPr/>
        </p:nvSpPr>
        <p:spPr>
          <a:xfrm>
            <a:off x="3912567" y="2105561"/>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INDIA</a:t>
            </a:r>
            <a:endParaRPr lang="en-US" sz="4000" b="1" dirty="0">
              <a:solidFill>
                <a:srgbClr val="FF5969"/>
              </a:solidFill>
              <a:latin typeface="Tw Cen MT" panose="020B0602020104020603" pitchFamily="34" charset="0"/>
            </a:endParaRPr>
          </a:p>
          <a:p>
            <a:r>
              <a:rPr lang="en-US" sz="4000" b="1" dirty="0">
                <a:solidFill>
                  <a:srgbClr val="FF5969"/>
                </a:solidFill>
                <a:latin typeface="Tw Cen MT" panose="020B0602020104020603" pitchFamily="34" charset="0"/>
              </a:rPr>
              <a:t>AIR QUALITY </a:t>
            </a:r>
            <a:r>
              <a:rPr lang="en-US" sz="4000" b="1" dirty="0">
                <a:solidFill>
                  <a:schemeClr val="tx1">
                    <a:lumMod val="65000"/>
                    <a:lumOff val="35000"/>
                  </a:schemeClr>
                </a:solidFill>
                <a:latin typeface="Tw Cen MT" panose="020B0602020104020603" pitchFamily="34" charset="0"/>
              </a:rPr>
              <a:t>INDEX </a:t>
            </a:r>
          </a:p>
        </p:txBody>
      </p:sp>
      <p:sp>
        <p:nvSpPr>
          <p:cNvPr id="75" name="Oval 74">
            <a:extLst>
              <a:ext uri="{FF2B5EF4-FFF2-40B4-BE49-F238E27FC236}">
                <a16:creationId xmlns:a16="http://schemas.microsoft.com/office/drawing/2014/main" id="{B0F25633-FE09-42D0-A44F-74E9983F74AC}"/>
              </a:ext>
            </a:extLst>
          </p:cNvPr>
          <p:cNvSpPr/>
          <p:nvPr/>
        </p:nvSpPr>
        <p:spPr>
          <a:xfrm>
            <a:off x="8410242"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D3A4BC7-8D68-4489-80FA-C341813320EF}"/>
              </a:ext>
            </a:extLst>
          </p:cNvPr>
          <p:cNvSpPr/>
          <p:nvPr/>
        </p:nvSpPr>
        <p:spPr>
          <a:xfrm>
            <a:off x="8749203"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085BD9A-7DF0-4A12-91C6-84EC12C32563}"/>
              </a:ext>
            </a:extLst>
          </p:cNvPr>
          <p:cNvSpPr/>
          <p:nvPr/>
        </p:nvSpPr>
        <p:spPr>
          <a:xfrm>
            <a:off x="8965368"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BCA1B3D6-1F9E-4449-B2A3-429CE459FD64}"/>
              </a:ext>
            </a:extLst>
          </p:cNvPr>
          <p:cNvGrpSpPr/>
          <p:nvPr/>
        </p:nvGrpSpPr>
        <p:grpSpPr>
          <a:xfrm>
            <a:off x="9315695" y="2760036"/>
            <a:ext cx="1306970" cy="1306970"/>
            <a:chOff x="4995674" y="4044712"/>
            <a:chExt cx="848364" cy="848364"/>
          </a:xfrm>
          <a:solidFill>
            <a:srgbClr val="FF5969"/>
          </a:solidFill>
        </p:grpSpPr>
        <p:grpSp>
          <p:nvGrpSpPr>
            <p:cNvPr id="79" name="Group 78">
              <a:extLst>
                <a:ext uri="{FF2B5EF4-FFF2-40B4-BE49-F238E27FC236}">
                  <a16:creationId xmlns:a16="http://schemas.microsoft.com/office/drawing/2014/main" id="{3C2B3A4F-DCD7-4AFF-A04D-4ECD46B4CDC3}"/>
                </a:ext>
              </a:extLst>
            </p:cNvPr>
            <p:cNvGrpSpPr/>
            <p:nvPr/>
          </p:nvGrpSpPr>
          <p:grpSpPr>
            <a:xfrm>
              <a:off x="5011823" y="4060861"/>
              <a:ext cx="816066" cy="816066"/>
              <a:chOff x="3205163" y="1762126"/>
              <a:chExt cx="601662" cy="601662"/>
            </a:xfrm>
            <a:grpFill/>
          </p:grpSpPr>
          <p:sp>
            <p:nvSpPr>
              <p:cNvPr id="84" name="Freeform 176">
                <a:extLst>
                  <a:ext uri="{FF2B5EF4-FFF2-40B4-BE49-F238E27FC236}">
                    <a16:creationId xmlns:a16="http://schemas.microsoft.com/office/drawing/2014/main" id="{5BFF523B-BE2B-43ED-9177-DB3D64BF52DD}"/>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77">
                <a:extLst>
                  <a:ext uri="{FF2B5EF4-FFF2-40B4-BE49-F238E27FC236}">
                    <a16:creationId xmlns:a16="http://schemas.microsoft.com/office/drawing/2014/main" id="{99318FCB-F3FF-4B81-8F07-35CDDFFFB10A}"/>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8">
                <a:extLst>
                  <a:ext uri="{FF2B5EF4-FFF2-40B4-BE49-F238E27FC236}">
                    <a16:creationId xmlns:a16="http://schemas.microsoft.com/office/drawing/2014/main" id="{B2E81DF1-9AAA-4D8B-9E95-6CE13C85A904}"/>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79">
                <a:extLst>
                  <a:ext uri="{FF2B5EF4-FFF2-40B4-BE49-F238E27FC236}">
                    <a16:creationId xmlns:a16="http://schemas.microsoft.com/office/drawing/2014/main" id="{33173A57-2A0B-496B-87D4-E9891E154713}"/>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80">
                <a:extLst>
                  <a:ext uri="{FF2B5EF4-FFF2-40B4-BE49-F238E27FC236}">
                    <a16:creationId xmlns:a16="http://schemas.microsoft.com/office/drawing/2014/main" id="{66040713-1118-459D-9F65-CF79B2CB285A}"/>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1">
                <a:extLst>
                  <a:ext uri="{FF2B5EF4-FFF2-40B4-BE49-F238E27FC236}">
                    <a16:creationId xmlns:a16="http://schemas.microsoft.com/office/drawing/2014/main" id="{583E0347-5D4E-4681-8AD4-AC8CE08DAD0E}"/>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2">
                <a:extLst>
                  <a:ext uri="{FF2B5EF4-FFF2-40B4-BE49-F238E27FC236}">
                    <a16:creationId xmlns:a16="http://schemas.microsoft.com/office/drawing/2014/main" id="{E6B1CEFB-AD08-46B1-BAA5-E1DD1DB7C00A}"/>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83">
                <a:extLst>
                  <a:ext uri="{FF2B5EF4-FFF2-40B4-BE49-F238E27FC236}">
                    <a16:creationId xmlns:a16="http://schemas.microsoft.com/office/drawing/2014/main" id="{ECA42AEA-36F5-45E1-AC0A-EB4A1267A959}"/>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84">
                <a:extLst>
                  <a:ext uri="{FF2B5EF4-FFF2-40B4-BE49-F238E27FC236}">
                    <a16:creationId xmlns:a16="http://schemas.microsoft.com/office/drawing/2014/main" id="{35411370-6D1F-4A41-B78A-30741083E618}"/>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85">
                <a:extLst>
                  <a:ext uri="{FF2B5EF4-FFF2-40B4-BE49-F238E27FC236}">
                    <a16:creationId xmlns:a16="http://schemas.microsoft.com/office/drawing/2014/main" id="{4340D85A-2CF8-4408-A6E0-A44E18B6D381}"/>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86">
                <a:extLst>
                  <a:ext uri="{FF2B5EF4-FFF2-40B4-BE49-F238E27FC236}">
                    <a16:creationId xmlns:a16="http://schemas.microsoft.com/office/drawing/2014/main" id="{1479F619-4DE8-460C-A92C-B72296E40120}"/>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87">
                <a:extLst>
                  <a:ext uri="{FF2B5EF4-FFF2-40B4-BE49-F238E27FC236}">
                    <a16:creationId xmlns:a16="http://schemas.microsoft.com/office/drawing/2014/main" id="{A6CAD512-3A09-4B56-876A-2131406CE030}"/>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Circle: Hollow 79">
              <a:extLst>
                <a:ext uri="{FF2B5EF4-FFF2-40B4-BE49-F238E27FC236}">
                  <a16:creationId xmlns:a16="http://schemas.microsoft.com/office/drawing/2014/main" id="{C9A05F81-C9CC-47DD-B47D-0B3D239363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Circle: Hollow 80">
              <a:extLst>
                <a:ext uri="{FF2B5EF4-FFF2-40B4-BE49-F238E27FC236}">
                  <a16:creationId xmlns:a16="http://schemas.microsoft.com/office/drawing/2014/main" id="{F1A604CB-E9DB-4584-9CE9-21BD62A772BF}"/>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Rectangle: Top Corners Rounded 81">
              <a:extLst>
                <a:ext uri="{FF2B5EF4-FFF2-40B4-BE49-F238E27FC236}">
                  <a16:creationId xmlns:a16="http://schemas.microsoft.com/office/drawing/2014/main" id="{8766CCE8-CE0D-4E0B-8290-369A0B616368}"/>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Top Corners Rounded 82">
              <a:extLst>
                <a:ext uri="{FF2B5EF4-FFF2-40B4-BE49-F238E27FC236}">
                  <a16:creationId xmlns:a16="http://schemas.microsoft.com/office/drawing/2014/main" id="{E40AFD9A-7EC6-4E51-B671-ACAFE52CB039}"/>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C327164-17FF-4DE0-9E9B-F7CEF524BDCA}"/>
              </a:ext>
            </a:extLst>
          </p:cNvPr>
          <p:cNvGrpSpPr/>
          <p:nvPr/>
        </p:nvGrpSpPr>
        <p:grpSpPr>
          <a:xfrm>
            <a:off x="-9308754"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spTree>
    <p:extLst>
      <p:ext uri="{BB962C8B-B14F-4D97-AF65-F5344CB8AC3E}">
        <p14:creationId xmlns:p14="http://schemas.microsoft.com/office/powerpoint/2010/main" val="1866478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p:cTn id="13" dur="500" fill="hold"/>
                                        <p:tgtEl>
                                          <p:spTgt spid="76"/>
                                        </p:tgtEl>
                                        <p:attrNameLst>
                                          <p:attrName>ppt_w</p:attrName>
                                        </p:attrNameLst>
                                      </p:cBhvr>
                                      <p:tavLst>
                                        <p:tav tm="0">
                                          <p:val>
                                            <p:fltVal val="0"/>
                                          </p:val>
                                        </p:tav>
                                        <p:tav tm="100000">
                                          <p:val>
                                            <p:strVal val="#ppt_w"/>
                                          </p:val>
                                        </p:tav>
                                      </p:tavLst>
                                    </p:anim>
                                    <p:anim calcmode="lin" valueType="num">
                                      <p:cBhvr>
                                        <p:cTn id="14" dur="500" fill="hold"/>
                                        <p:tgtEl>
                                          <p:spTgt spid="76"/>
                                        </p:tgtEl>
                                        <p:attrNameLst>
                                          <p:attrName>ppt_h</p:attrName>
                                        </p:attrNameLst>
                                      </p:cBhvr>
                                      <p:tavLst>
                                        <p:tav tm="0">
                                          <p:val>
                                            <p:fltVal val="0"/>
                                          </p:val>
                                        </p:tav>
                                        <p:tav tm="100000">
                                          <p:val>
                                            <p:strVal val="#ppt_h"/>
                                          </p:val>
                                        </p:tav>
                                      </p:tavLst>
                                    </p:anim>
                                    <p:animEffect transition="in" filter="fade">
                                      <p:cBhvr>
                                        <p:cTn id="15" dur="500"/>
                                        <p:tgtEl>
                                          <p:spTgt spid="7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additive="base">
                                        <p:cTn id="30" dur="500" fill="hold"/>
                                        <p:tgtEl>
                                          <p:spTgt spid="73"/>
                                        </p:tgtEl>
                                        <p:attrNameLst>
                                          <p:attrName>ppt_x</p:attrName>
                                        </p:attrNameLst>
                                      </p:cBhvr>
                                      <p:tavLst>
                                        <p:tav tm="0">
                                          <p:val>
                                            <p:strVal val="#ppt_x"/>
                                          </p:val>
                                        </p:tav>
                                        <p:tav tm="100000">
                                          <p:val>
                                            <p:strVal val="#ppt_x"/>
                                          </p:val>
                                        </p:tav>
                                      </p:tavLst>
                                    </p:anim>
                                    <p:anim calcmode="lin" valueType="num">
                                      <p:cBhvr additive="base">
                                        <p:cTn id="31"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animBg="1"/>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13208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sp>
        <p:nvSpPr>
          <p:cNvPr id="31" name="TextBox 30">
            <a:extLst>
              <a:ext uri="{FF2B5EF4-FFF2-40B4-BE49-F238E27FC236}">
                <a16:creationId xmlns:a16="http://schemas.microsoft.com/office/drawing/2014/main" id="{89F2A12A-F688-4EAF-9DE3-228DE942F9B1}"/>
              </a:ext>
            </a:extLst>
          </p:cNvPr>
          <p:cNvSpPr txBox="1"/>
          <p:nvPr/>
        </p:nvSpPr>
        <p:spPr>
          <a:xfrm>
            <a:off x="4896847" y="296939"/>
            <a:ext cx="4836697" cy="646331"/>
          </a:xfrm>
          <a:prstGeom prst="rect">
            <a:avLst/>
          </a:prstGeom>
          <a:noFill/>
        </p:spPr>
        <p:txBody>
          <a:bodyPr wrap="square" rtlCol="0">
            <a:spAutoFit/>
          </a:bodyPr>
          <a:lstStyle/>
          <a:p>
            <a:pPr algn="ctr"/>
            <a:r>
              <a:rPr lang="en-US" sz="3600" b="1" dirty="0">
                <a:solidFill>
                  <a:srgbClr val="FF5969"/>
                </a:solidFill>
                <a:latin typeface="Tw Cen MT" panose="020B0602020104020603" pitchFamily="34" charset="0"/>
              </a:rPr>
              <a:t>TEAM MEMBERS </a:t>
            </a:r>
          </a:p>
        </p:txBody>
      </p:sp>
      <p:grpSp>
        <p:nvGrpSpPr>
          <p:cNvPr id="43" name="Group 42">
            <a:extLst>
              <a:ext uri="{FF2B5EF4-FFF2-40B4-BE49-F238E27FC236}">
                <a16:creationId xmlns:a16="http://schemas.microsoft.com/office/drawing/2014/main" id="{74C7045C-B018-403C-B042-352268DD2796}"/>
              </a:ext>
            </a:extLst>
          </p:cNvPr>
          <p:cNvGrpSpPr/>
          <p:nvPr/>
        </p:nvGrpSpPr>
        <p:grpSpPr>
          <a:xfrm>
            <a:off x="-9761987"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96" name="Group 95">
            <a:extLst>
              <a:ext uri="{FF2B5EF4-FFF2-40B4-BE49-F238E27FC236}">
                <a16:creationId xmlns:a16="http://schemas.microsoft.com/office/drawing/2014/main" id="{3D89AEFF-CD20-4CA1-B8B0-344AC4EA65F3}"/>
              </a:ext>
            </a:extLst>
          </p:cNvPr>
          <p:cNvGrpSpPr/>
          <p:nvPr/>
        </p:nvGrpSpPr>
        <p:grpSpPr>
          <a:xfrm>
            <a:off x="4703129" y="1478223"/>
            <a:ext cx="6396459" cy="662056"/>
            <a:chOff x="764723" y="4833186"/>
            <a:chExt cx="6396459" cy="662056"/>
          </a:xfrm>
        </p:grpSpPr>
        <p:sp>
          <p:nvSpPr>
            <p:cNvPr id="97" name="Oval 96">
              <a:extLst>
                <a:ext uri="{FF2B5EF4-FFF2-40B4-BE49-F238E27FC236}">
                  <a16:creationId xmlns:a16="http://schemas.microsoft.com/office/drawing/2014/main" id="{CF6DCE43-6CC3-430A-8419-82AA682B286C}"/>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8" name="TextBox 97">
              <a:extLst>
                <a:ext uri="{FF2B5EF4-FFF2-40B4-BE49-F238E27FC236}">
                  <a16:creationId xmlns:a16="http://schemas.microsoft.com/office/drawing/2014/main" id="{00ABAD15-5660-4C7C-B403-1239631C6147}"/>
                </a:ext>
              </a:extLst>
            </p:cNvPr>
            <p:cNvSpPr txBox="1"/>
            <p:nvPr/>
          </p:nvSpPr>
          <p:spPr>
            <a:xfrm>
              <a:off x="1426778" y="4979548"/>
              <a:ext cx="5734404"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SANJIL K C                                                    -   20BCE1855</a:t>
              </a:r>
            </a:p>
          </p:txBody>
        </p:sp>
        <p:pic>
          <p:nvPicPr>
            <p:cNvPr id="100" name="Picture 99">
              <a:extLst>
                <a:ext uri="{FF2B5EF4-FFF2-40B4-BE49-F238E27FC236}">
                  <a16:creationId xmlns:a16="http://schemas.microsoft.com/office/drawing/2014/main" id="{5ADB1D7B-6243-4A29-A387-77B0A0688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07" name="Group 106">
            <a:extLst>
              <a:ext uri="{FF2B5EF4-FFF2-40B4-BE49-F238E27FC236}">
                <a16:creationId xmlns:a16="http://schemas.microsoft.com/office/drawing/2014/main" id="{0AC2DAD7-0AAB-49E2-B868-6ACCAF50E45E}"/>
              </a:ext>
            </a:extLst>
          </p:cNvPr>
          <p:cNvGrpSpPr/>
          <p:nvPr/>
        </p:nvGrpSpPr>
        <p:grpSpPr>
          <a:xfrm>
            <a:off x="4703129" y="2973786"/>
            <a:ext cx="6657597" cy="662056"/>
            <a:chOff x="764723" y="4833186"/>
            <a:chExt cx="6657597" cy="662056"/>
          </a:xfrm>
        </p:grpSpPr>
        <p:sp>
          <p:nvSpPr>
            <p:cNvPr id="108" name="Oval 107">
              <a:extLst>
                <a:ext uri="{FF2B5EF4-FFF2-40B4-BE49-F238E27FC236}">
                  <a16:creationId xmlns:a16="http://schemas.microsoft.com/office/drawing/2014/main" id="{C86280F3-E03F-4AC0-B3A6-7CDB365FF33A}"/>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9" name="TextBox 108">
              <a:extLst>
                <a:ext uri="{FF2B5EF4-FFF2-40B4-BE49-F238E27FC236}">
                  <a16:creationId xmlns:a16="http://schemas.microsoft.com/office/drawing/2014/main" id="{8629E8AD-94AA-4C2A-B748-C0CEF558A02A}"/>
                </a:ext>
              </a:extLst>
            </p:cNvPr>
            <p:cNvSpPr txBox="1"/>
            <p:nvPr/>
          </p:nvSpPr>
          <p:spPr>
            <a:xfrm>
              <a:off x="1426777" y="4979548"/>
              <a:ext cx="5995543" cy="369332"/>
            </a:xfrm>
            <a:prstGeom prst="rect">
              <a:avLst/>
            </a:prstGeom>
            <a:noFill/>
          </p:spPr>
          <p:txBody>
            <a:bodyPr wrap="square" rtlCol="0">
              <a:spAutoFit/>
            </a:bodyPr>
            <a:lstStyle/>
            <a:p>
              <a:r>
                <a:rPr lang="en-US" b="1" dirty="0">
                  <a:solidFill>
                    <a:schemeClr val="tx1">
                      <a:lumMod val="75000"/>
                      <a:lumOff val="25000"/>
                    </a:schemeClr>
                  </a:solidFill>
                  <a:latin typeface="Tw Cen MT" panose="020B0602020104020603" pitchFamily="34" charset="0"/>
                </a:rPr>
                <a:t>MAHIR                                                           -   20BCE1524</a:t>
              </a:r>
            </a:p>
          </p:txBody>
        </p:sp>
        <p:pic>
          <p:nvPicPr>
            <p:cNvPr id="110" name="Picture 109">
              <a:extLst>
                <a:ext uri="{FF2B5EF4-FFF2-40B4-BE49-F238E27FC236}">
                  <a16:creationId xmlns:a16="http://schemas.microsoft.com/office/drawing/2014/main" id="{42AAF9FF-8D20-40D7-AA9A-3270CBA5E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Tree>
    <p:extLst>
      <p:ext uri="{BB962C8B-B14F-4D97-AF65-F5344CB8AC3E}">
        <p14:creationId xmlns:p14="http://schemas.microsoft.com/office/powerpoint/2010/main" val="3090651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 calcmode="lin" valueType="num">
                                      <p:cBhvr>
                                        <p:cTn id="9" dur="500" fill="hold"/>
                                        <p:tgtEl>
                                          <p:spTgt spid="96"/>
                                        </p:tgtEl>
                                        <p:attrNameLst>
                                          <p:attrName>style.rotation</p:attrName>
                                        </p:attrNameLst>
                                      </p:cBhvr>
                                      <p:tavLst>
                                        <p:tav tm="0">
                                          <p:val>
                                            <p:fltVal val="90"/>
                                          </p:val>
                                        </p:tav>
                                        <p:tav tm="100000">
                                          <p:val>
                                            <p:fltVal val="0"/>
                                          </p:val>
                                        </p:tav>
                                      </p:tavLst>
                                    </p:anim>
                                    <p:animEffect transition="in" filter="fade">
                                      <p:cBhvr>
                                        <p:cTn id="10" dur="500"/>
                                        <p:tgtEl>
                                          <p:spTgt spid="9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7"/>
                                        </p:tgtEl>
                                        <p:attrNameLst>
                                          <p:attrName>style.visibility</p:attrName>
                                        </p:attrNameLst>
                                      </p:cBhvr>
                                      <p:to>
                                        <p:strVal val="visible"/>
                                      </p:to>
                                    </p:set>
                                    <p:anim calcmode="lin" valueType="num">
                                      <p:cBhvr>
                                        <p:cTn id="14" dur="500" fill="hold"/>
                                        <p:tgtEl>
                                          <p:spTgt spid="107"/>
                                        </p:tgtEl>
                                        <p:attrNameLst>
                                          <p:attrName>ppt_w</p:attrName>
                                        </p:attrNameLst>
                                      </p:cBhvr>
                                      <p:tavLst>
                                        <p:tav tm="0">
                                          <p:val>
                                            <p:fltVal val="0"/>
                                          </p:val>
                                        </p:tav>
                                        <p:tav tm="100000">
                                          <p:val>
                                            <p:strVal val="#ppt_w"/>
                                          </p:val>
                                        </p:tav>
                                      </p:tavLst>
                                    </p:anim>
                                    <p:anim calcmode="lin" valueType="num">
                                      <p:cBhvr>
                                        <p:cTn id="15" dur="500" fill="hold"/>
                                        <p:tgtEl>
                                          <p:spTgt spid="107"/>
                                        </p:tgtEl>
                                        <p:attrNameLst>
                                          <p:attrName>ppt_h</p:attrName>
                                        </p:attrNameLst>
                                      </p:cBhvr>
                                      <p:tavLst>
                                        <p:tav tm="0">
                                          <p:val>
                                            <p:fltVal val="0"/>
                                          </p:val>
                                        </p:tav>
                                        <p:tav tm="100000">
                                          <p:val>
                                            <p:strVal val="#ppt_h"/>
                                          </p:val>
                                        </p:tav>
                                      </p:tavLst>
                                    </p:anim>
                                    <p:anim calcmode="lin" valueType="num">
                                      <p:cBhvr>
                                        <p:cTn id="16" dur="500" fill="hold"/>
                                        <p:tgtEl>
                                          <p:spTgt spid="107"/>
                                        </p:tgtEl>
                                        <p:attrNameLst>
                                          <p:attrName>style.rotation</p:attrName>
                                        </p:attrNameLst>
                                      </p:cBhvr>
                                      <p:tavLst>
                                        <p:tav tm="0">
                                          <p:val>
                                            <p:fltVal val="90"/>
                                          </p:val>
                                        </p:tav>
                                        <p:tav tm="100000">
                                          <p:val>
                                            <p:fltVal val="0"/>
                                          </p:val>
                                        </p:tav>
                                      </p:tavLst>
                                    </p:anim>
                                    <p:animEffect transition="in" filter="fade">
                                      <p:cBhvr>
                                        <p:cTn id="1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11868" y="-203595"/>
            <a:ext cx="12468917" cy="6858000"/>
            <a:chOff x="-9807367" y="53283"/>
            <a:chExt cx="12523539"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807367" y="53283"/>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cxnSp>
        <p:nvCxnSpPr>
          <p:cNvPr id="30" name="Straight Connector 29">
            <a:extLst>
              <a:ext uri="{FF2B5EF4-FFF2-40B4-BE49-F238E27FC236}">
                <a16:creationId xmlns:a16="http://schemas.microsoft.com/office/drawing/2014/main" id="{6E891F11-C5FB-4353-93C9-CA42D78432CB}"/>
              </a:ext>
            </a:extLst>
          </p:cNvPr>
          <p:cNvCxnSpPr>
            <a:cxnSpLocks/>
            <a:stCxn id="50" idx="6"/>
            <a:endCxn id="74" idx="2"/>
          </p:cNvCxnSpPr>
          <p:nvPr/>
        </p:nvCxnSpPr>
        <p:spPr>
          <a:xfrm flipV="1">
            <a:off x="6795656" y="1307672"/>
            <a:ext cx="2833815" cy="1995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FC9523-E38A-461B-AEF9-C2B5C440775D}"/>
              </a:ext>
            </a:extLst>
          </p:cNvPr>
          <p:cNvCxnSpPr>
            <a:cxnSpLocks/>
            <a:stCxn id="33" idx="2"/>
            <a:endCxn id="50" idx="2"/>
          </p:cNvCxnSpPr>
          <p:nvPr/>
        </p:nvCxnSpPr>
        <p:spPr>
          <a:xfrm>
            <a:off x="3689114" y="1302695"/>
            <a:ext cx="2916042" cy="249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DF02037F-1958-4028-9BA4-B733CB3CDE02}"/>
              </a:ext>
            </a:extLst>
          </p:cNvPr>
          <p:cNvSpPr/>
          <p:nvPr/>
        </p:nvSpPr>
        <p:spPr>
          <a:xfrm>
            <a:off x="4058807" y="3686402"/>
            <a:ext cx="919162" cy="919162"/>
          </a:xfrm>
          <a:prstGeom prst="arc">
            <a:avLst>
              <a:gd name="adj1" fmla="val 5420354"/>
              <a:gd name="adj2" fmla="val 551102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33" name="Oval 32">
            <a:extLst>
              <a:ext uri="{FF2B5EF4-FFF2-40B4-BE49-F238E27FC236}">
                <a16:creationId xmlns:a16="http://schemas.microsoft.com/office/drawing/2014/main" id="{389806D0-1ADB-4AB4-A5BB-1647D3616BE3}"/>
              </a:ext>
            </a:extLst>
          </p:cNvPr>
          <p:cNvSpPr/>
          <p:nvPr/>
        </p:nvSpPr>
        <p:spPr>
          <a:xfrm>
            <a:off x="3689114" y="1207445"/>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34" name="Circle: Hollow 33">
            <a:extLst>
              <a:ext uri="{FF2B5EF4-FFF2-40B4-BE49-F238E27FC236}">
                <a16:creationId xmlns:a16="http://schemas.microsoft.com/office/drawing/2014/main" id="{75790402-5A6C-48F9-8A1B-E528676DD5BE}"/>
              </a:ext>
            </a:extLst>
          </p:cNvPr>
          <p:cNvSpPr/>
          <p:nvPr/>
        </p:nvSpPr>
        <p:spPr>
          <a:xfrm>
            <a:off x="3579381" y="1097005"/>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35" name="Circle: Hollow 34">
            <a:extLst>
              <a:ext uri="{FF2B5EF4-FFF2-40B4-BE49-F238E27FC236}">
                <a16:creationId xmlns:a16="http://schemas.microsoft.com/office/drawing/2014/main" id="{EED9F583-A109-4F6A-820E-B3C4F21B522E}"/>
              </a:ext>
            </a:extLst>
          </p:cNvPr>
          <p:cNvSpPr/>
          <p:nvPr/>
        </p:nvSpPr>
        <p:spPr>
          <a:xfrm>
            <a:off x="3444834" y="978618"/>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36" name="Straight Connector 35">
            <a:extLst>
              <a:ext uri="{FF2B5EF4-FFF2-40B4-BE49-F238E27FC236}">
                <a16:creationId xmlns:a16="http://schemas.microsoft.com/office/drawing/2014/main" id="{02A8DED6-D15A-4D6E-ACD0-A35B48651EB7}"/>
              </a:ext>
            </a:extLst>
          </p:cNvPr>
          <p:cNvCxnSpPr>
            <a:cxnSpLocks/>
            <a:endCxn id="33" idx="4"/>
          </p:cNvCxnSpPr>
          <p:nvPr/>
        </p:nvCxnSpPr>
        <p:spPr>
          <a:xfrm flipV="1">
            <a:off x="3784364" y="1397945"/>
            <a:ext cx="0" cy="480733"/>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D0199C5-D8EE-4CFF-8E6B-1B3AC887A281}"/>
              </a:ext>
            </a:extLst>
          </p:cNvPr>
          <p:cNvSpPr/>
          <p:nvPr/>
        </p:nvSpPr>
        <p:spPr>
          <a:xfrm>
            <a:off x="3722244" y="1798718"/>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39" name="TextBox 38">
            <a:extLst>
              <a:ext uri="{FF2B5EF4-FFF2-40B4-BE49-F238E27FC236}">
                <a16:creationId xmlns:a16="http://schemas.microsoft.com/office/drawing/2014/main" id="{728FB003-653E-4BE8-9394-60DD0B24762F}"/>
              </a:ext>
            </a:extLst>
          </p:cNvPr>
          <p:cNvSpPr txBox="1"/>
          <p:nvPr/>
        </p:nvSpPr>
        <p:spPr>
          <a:xfrm>
            <a:off x="2736567" y="298078"/>
            <a:ext cx="2109135" cy="584775"/>
          </a:xfrm>
          <a:prstGeom prst="rect">
            <a:avLst/>
          </a:prstGeom>
          <a:noFill/>
        </p:spPr>
        <p:txBody>
          <a:bodyPr wrap="square" rtlCol="0">
            <a:spAutoFit/>
          </a:bodyPr>
          <a:lstStyle/>
          <a:p>
            <a:pPr algn="ctr"/>
            <a:r>
              <a:rPr lang="en-US" sz="3200" b="1" dirty="0">
                <a:solidFill>
                  <a:srgbClr val="52C9BD"/>
                </a:solidFill>
                <a:latin typeface="Tw Cen MT" panose="020B0602020104020603" pitchFamily="34" charset="0"/>
              </a:rPr>
              <a:t>ABSTRACT</a:t>
            </a:r>
          </a:p>
        </p:txBody>
      </p:sp>
      <p:sp>
        <p:nvSpPr>
          <p:cNvPr id="48" name="Arc 47">
            <a:extLst>
              <a:ext uri="{FF2B5EF4-FFF2-40B4-BE49-F238E27FC236}">
                <a16:creationId xmlns:a16="http://schemas.microsoft.com/office/drawing/2014/main" id="{E4DB56B1-68A1-4091-9877-DD73C1580428}"/>
              </a:ext>
            </a:extLst>
          </p:cNvPr>
          <p:cNvSpPr/>
          <p:nvPr/>
        </p:nvSpPr>
        <p:spPr>
          <a:xfrm rot="5400000">
            <a:off x="6240825" y="868041"/>
            <a:ext cx="919162" cy="919162"/>
          </a:xfrm>
          <a:prstGeom prst="arc">
            <a:avLst>
              <a:gd name="adj1" fmla="val 5420354"/>
              <a:gd name="adj2" fmla="val 538501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atin typeface="Tw Cen MT" panose="020B0602020104020603" pitchFamily="34" charset="0"/>
            </a:endParaRPr>
          </a:p>
        </p:txBody>
      </p:sp>
      <p:sp>
        <p:nvSpPr>
          <p:cNvPr id="50" name="Oval 49">
            <a:extLst>
              <a:ext uri="{FF2B5EF4-FFF2-40B4-BE49-F238E27FC236}">
                <a16:creationId xmlns:a16="http://schemas.microsoft.com/office/drawing/2014/main" id="{C31A2C73-1F84-4424-864A-47BCAAC015EC}"/>
              </a:ext>
            </a:extLst>
          </p:cNvPr>
          <p:cNvSpPr/>
          <p:nvPr/>
        </p:nvSpPr>
        <p:spPr>
          <a:xfrm>
            <a:off x="6605156" y="1232372"/>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56" name="Circle: Hollow 55">
            <a:extLst>
              <a:ext uri="{FF2B5EF4-FFF2-40B4-BE49-F238E27FC236}">
                <a16:creationId xmlns:a16="http://schemas.microsoft.com/office/drawing/2014/main" id="{658774A2-D90F-4D02-BC76-29E43C1DF903}"/>
              </a:ext>
            </a:extLst>
          </p:cNvPr>
          <p:cNvSpPr/>
          <p:nvPr/>
        </p:nvSpPr>
        <p:spPr>
          <a:xfrm>
            <a:off x="6353221" y="98043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sp>
        <p:nvSpPr>
          <p:cNvPr id="73" name="Arc 72">
            <a:extLst>
              <a:ext uri="{FF2B5EF4-FFF2-40B4-BE49-F238E27FC236}">
                <a16:creationId xmlns:a16="http://schemas.microsoft.com/office/drawing/2014/main" id="{A29CE290-7729-4E8C-9738-2BE3912C5D40}"/>
              </a:ext>
            </a:extLst>
          </p:cNvPr>
          <p:cNvSpPr/>
          <p:nvPr/>
        </p:nvSpPr>
        <p:spPr>
          <a:xfrm>
            <a:off x="8550718" y="3686402"/>
            <a:ext cx="919162" cy="919162"/>
          </a:xfrm>
          <a:prstGeom prst="arc">
            <a:avLst>
              <a:gd name="adj1" fmla="val 5420354"/>
              <a:gd name="adj2" fmla="val 561854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4" name="Oval 73">
            <a:extLst>
              <a:ext uri="{FF2B5EF4-FFF2-40B4-BE49-F238E27FC236}">
                <a16:creationId xmlns:a16="http://schemas.microsoft.com/office/drawing/2014/main" id="{47F86694-DB30-4196-BE70-3B5E3278021A}"/>
              </a:ext>
            </a:extLst>
          </p:cNvPr>
          <p:cNvSpPr/>
          <p:nvPr/>
        </p:nvSpPr>
        <p:spPr>
          <a:xfrm>
            <a:off x="9629471" y="1212422"/>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5" name="Circle: Hollow 74">
            <a:extLst>
              <a:ext uri="{FF2B5EF4-FFF2-40B4-BE49-F238E27FC236}">
                <a16:creationId xmlns:a16="http://schemas.microsoft.com/office/drawing/2014/main" id="{6115DB5C-D181-48FC-85B7-6C0DCB4951B6}"/>
              </a:ext>
            </a:extLst>
          </p:cNvPr>
          <p:cNvSpPr/>
          <p:nvPr/>
        </p:nvSpPr>
        <p:spPr>
          <a:xfrm>
            <a:off x="9504182" y="1100251"/>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76" name="Circle: Hollow 75">
            <a:extLst>
              <a:ext uri="{FF2B5EF4-FFF2-40B4-BE49-F238E27FC236}">
                <a16:creationId xmlns:a16="http://schemas.microsoft.com/office/drawing/2014/main" id="{08365D7B-6052-4B01-8C77-1C055E38348B}"/>
              </a:ext>
            </a:extLst>
          </p:cNvPr>
          <p:cNvSpPr/>
          <p:nvPr/>
        </p:nvSpPr>
        <p:spPr>
          <a:xfrm>
            <a:off x="9371310" y="967379"/>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77" name="Straight Connector 76">
            <a:extLst>
              <a:ext uri="{FF2B5EF4-FFF2-40B4-BE49-F238E27FC236}">
                <a16:creationId xmlns:a16="http://schemas.microsoft.com/office/drawing/2014/main" id="{2AA97434-70B9-45E8-BC84-F8CB00AAAF4D}"/>
              </a:ext>
            </a:extLst>
          </p:cNvPr>
          <p:cNvCxnSpPr>
            <a:cxnSpLocks/>
            <a:stCxn id="78" idx="4"/>
          </p:cNvCxnSpPr>
          <p:nvPr/>
        </p:nvCxnSpPr>
        <p:spPr>
          <a:xfrm flipV="1">
            <a:off x="9718495" y="1327622"/>
            <a:ext cx="6226" cy="582431"/>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902CC0C-A0B8-4FF2-8A15-DCEBEE23B351}"/>
              </a:ext>
            </a:extLst>
          </p:cNvPr>
          <p:cNvSpPr/>
          <p:nvPr/>
        </p:nvSpPr>
        <p:spPr>
          <a:xfrm>
            <a:off x="9656375" y="1785813"/>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79" name="TextBox 78">
            <a:extLst>
              <a:ext uri="{FF2B5EF4-FFF2-40B4-BE49-F238E27FC236}">
                <a16:creationId xmlns:a16="http://schemas.microsoft.com/office/drawing/2014/main" id="{C6D63CF6-0F0C-4043-AF50-907858BD63FF}"/>
              </a:ext>
            </a:extLst>
          </p:cNvPr>
          <p:cNvSpPr txBox="1"/>
          <p:nvPr/>
        </p:nvSpPr>
        <p:spPr>
          <a:xfrm>
            <a:off x="7486736" y="373201"/>
            <a:ext cx="4220890" cy="584775"/>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PROBLEM STATEMENT</a:t>
            </a:r>
          </a:p>
        </p:txBody>
      </p:sp>
      <p:sp>
        <p:nvSpPr>
          <p:cNvPr id="80" name="TextBox 79">
            <a:extLst>
              <a:ext uri="{FF2B5EF4-FFF2-40B4-BE49-F238E27FC236}">
                <a16:creationId xmlns:a16="http://schemas.microsoft.com/office/drawing/2014/main" id="{4D090A3B-2A97-456A-ABCC-50C0CBA44D38}"/>
              </a:ext>
            </a:extLst>
          </p:cNvPr>
          <p:cNvSpPr txBox="1"/>
          <p:nvPr/>
        </p:nvSpPr>
        <p:spPr>
          <a:xfrm>
            <a:off x="7580935" y="1920075"/>
            <a:ext cx="3702715" cy="5016758"/>
          </a:xfrm>
          <a:prstGeom prst="rect">
            <a:avLst/>
          </a:prstGeom>
          <a:noFill/>
        </p:spPr>
        <p:txBody>
          <a:bodyPr wrap="square" rtlCol="0">
            <a:spAutoFit/>
          </a:bodyPr>
          <a:lstStyle/>
          <a:p>
            <a:pPr marL="285750" lvl="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The ever-increasing population all over the world is now a major concern to each and every government in the World. The increasing population brings in pollution as well.</a:t>
            </a:r>
            <a:endParaRPr lang="en-IN" sz="1600" dirty="0">
              <a:solidFill>
                <a:schemeClr val="bg2">
                  <a:lumMod val="50000"/>
                </a:schemeClr>
              </a:solidFill>
              <a:latin typeface="Tw Cen MT" panose="020B0602020104020603" pitchFamily="34" charset="0"/>
            </a:endParaRPr>
          </a:p>
          <a:p>
            <a:pPr marL="285750" lvl="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The problem that we are dealing with right now is to know which state is contributing to the maximum pollution, so that an effective plan to countermeasure can be created.</a:t>
            </a:r>
            <a:endParaRPr lang="en-IN" sz="1600" dirty="0">
              <a:solidFill>
                <a:schemeClr val="bg2">
                  <a:lumMod val="50000"/>
                </a:schemeClr>
              </a:solidFill>
              <a:latin typeface="Tw Cen MT" panose="020B0602020104020603" pitchFamily="34" charset="0"/>
            </a:endParaRPr>
          </a:p>
          <a:p>
            <a:pPr marL="285750" lvl="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Thus in our project we have gathered a dataset which contains the measurements of all the harmful pollutants that contribute to the pollution that are listed state wise.</a:t>
            </a:r>
            <a:endParaRPr lang="en-IN" sz="1600" dirty="0">
              <a:solidFill>
                <a:schemeClr val="bg2">
                  <a:lumMod val="50000"/>
                </a:schemeClr>
              </a:solidFill>
              <a:latin typeface="Tw Cen MT" panose="020B0602020104020603" pitchFamily="34" charset="0"/>
            </a:endParaRPr>
          </a:p>
          <a:p>
            <a:pPr marL="285750" lvl="0" indent="-285750" algn="just">
              <a:buFont typeface="Wingdings" panose="05000000000000000000" pitchFamily="2" charset="2"/>
              <a:buChar char="Ø"/>
            </a:pPr>
            <a:r>
              <a:rPr lang="en-US" sz="1600" dirty="0">
                <a:solidFill>
                  <a:schemeClr val="bg2">
                    <a:lumMod val="50000"/>
                  </a:schemeClr>
                </a:solidFill>
                <a:latin typeface="Tw Cen MT" panose="020B0602020104020603" pitchFamily="34" charset="0"/>
              </a:rPr>
              <a:t>We are trying to predict the value of the air quality index and the air quality index range based on the measurements.</a:t>
            </a:r>
            <a:endParaRPr lang="en-IN" sz="1600" dirty="0">
              <a:solidFill>
                <a:schemeClr val="bg2">
                  <a:lumMod val="50000"/>
                </a:schemeClr>
              </a:solidFill>
              <a:latin typeface="Tw Cen MT" panose="020B0602020104020603" pitchFamily="34" charset="0"/>
            </a:endParaRPr>
          </a:p>
          <a:p>
            <a:pPr marL="285750" indent="-285750" algn="just">
              <a:buFont typeface="Wingdings" panose="05000000000000000000" pitchFamily="2" charset="2"/>
              <a:buChar char="Ø"/>
            </a:pPr>
            <a:endParaRPr lang="en-US" sz="1600" dirty="0">
              <a:solidFill>
                <a:schemeClr val="bg2">
                  <a:lumMod val="50000"/>
                </a:schemeClr>
              </a:solidFill>
              <a:latin typeface="Tw Cen MT" panose="020B0602020104020603" pitchFamily="34" charset="0"/>
            </a:endParaRPr>
          </a:p>
        </p:txBody>
      </p:sp>
      <p:grpSp>
        <p:nvGrpSpPr>
          <p:cNvPr id="49" name="Group 48">
            <a:extLst>
              <a:ext uri="{FF2B5EF4-FFF2-40B4-BE49-F238E27FC236}">
                <a16:creationId xmlns:a16="http://schemas.microsoft.com/office/drawing/2014/main" id="{6A1185BD-102B-4BF1-A55F-DE7989A6BA57}"/>
              </a:ext>
            </a:extLst>
          </p:cNvPr>
          <p:cNvGrpSpPr/>
          <p:nvPr/>
        </p:nvGrpSpPr>
        <p:grpSpPr>
          <a:xfrm>
            <a:off x="-10226306"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sp>
        <p:nvSpPr>
          <p:cNvPr id="145" name="TextBox 144">
            <a:extLst>
              <a:ext uri="{FF2B5EF4-FFF2-40B4-BE49-F238E27FC236}">
                <a16:creationId xmlns:a16="http://schemas.microsoft.com/office/drawing/2014/main" id="{F0130AC5-5CF1-4E49-8967-D11073BF6450}"/>
              </a:ext>
            </a:extLst>
          </p:cNvPr>
          <p:cNvSpPr txBox="1"/>
          <p:nvPr/>
        </p:nvSpPr>
        <p:spPr>
          <a:xfrm>
            <a:off x="2429164" y="1977824"/>
            <a:ext cx="4730823" cy="5016758"/>
          </a:xfrm>
          <a:prstGeom prst="rect">
            <a:avLst/>
          </a:prstGeom>
          <a:noFill/>
        </p:spPr>
        <p:txBody>
          <a:bodyPr wrap="square" rtlCol="0">
            <a:spAutoFit/>
          </a:bodyPr>
          <a:lstStyle/>
          <a:p>
            <a:pPr algn="just"/>
            <a:r>
              <a:rPr lang="en-IN" sz="1600" dirty="0">
                <a:solidFill>
                  <a:schemeClr val="bg2">
                    <a:lumMod val="50000"/>
                  </a:schemeClr>
                </a:solidFill>
                <a:latin typeface="Tw Cen MT" panose="020B0602020104020603" pitchFamily="34" charset="0"/>
              </a:rPr>
              <a:t>Examining and protecting air quality has become one of the most essential activities for the government in many industrial and urban areas today. The meteorological and traffic factors, burning of fossil fuels, and industrial parameters play significant roles in air pollution. With this increasing air pollution, we need implementing models which will record information about concentrations of air pollutants (so2, no2, etc.). The deposition of this harmful gasses in the air is affecting the quality of people’s lives, especially in urban areas. Lately, many researchers began to use the Big Data Analytics approach as there are environmental sensing networks and sensor data available. In this paper, machine learning techniques are used to predict the concentration of so2 in the environment. Sulphur dioxide irritates the skin and mucous membranes of the eyes, nose, throat, and lungs. Models in time series are employed to predict the so2 readings in nearing years or months.</a:t>
            </a:r>
          </a:p>
          <a:p>
            <a:pPr algn="just"/>
            <a:endParaRPr lang="en-US" sz="1600" dirty="0">
              <a:solidFill>
                <a:schemeClr val="bg2">
                  <a:lumMod val="50000"/>
                </a:schemeClr>
              </a:solidFill>
              <a:latin typeface="Tw Cen MT" panose="020B0602020104020603" pitchFamily="34" charset="0"/>
            </a:endParaRPr>
          </a:p>
        </p:txBody>
      </p:sp>
    </p:spTree>
    <p:extLst>
      <p:ext uri="{BB962C8B-B14F-4D97-AF65-F5344CB8AC3E}">
        <p14:creationId xmlns:p14="http://schemas.microsoft.com/office/powerpoint/2010/main" val="2936342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22" presetClass="entr" presetSubtype="1"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47"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anim calcmode="lin" valueType="num">
                                      <p:cBhvr>
                                        <p:cTn id="36" dur="500" fill="hold"/>
                                        <p:tgtEl>
                                          <p:spTgt spid="39"/>
                                        </p:tgtEl>
                                        <p:attrNameLst>
                                          <p:attrName>ppt_x</p:attrName>
                                        </p:attrNameLst>
                                      </p:cBhvr>
                                      <p:tavLst>
                                        <p:tav tm="0">
                                          <p:val>
                                            <p:strVal val="#ppt_x"/>
                                          </p:val>
                                        </p:tav>
                                        <p:tav tm="100000">
                                          <p:val>
                                            <p:strVal val="#ppt_x"/>
                                          </p:val>
                                        </p:tav>
                                      </p:tavLst>
                                    </p:anim>
                                    <p:anim calcmode="lin" valueType="num">
                                      <p:cBhvr>
                                        <p:cTn id="37" dur="500" fill="hold"/>
                                        <p:tgtEl>
                                          <p:spTgt spid="39"/>
                                        </p:tgtEl>
                                        <p:attrNameLst>
                                          <p:attrName>ppt_y</p:attrName>
                                        </p:attrNameLst>
                                      </p:cBhvr>
                                      <p:tavLst>
                                        <p:tav tm="0">
                                          <p:val>
                                            <p:strVal val="#ppt_y-.1"/>
                                          </p:val>
                                        </p:tav>
                                        <p:tav tm="100000">
                                          <p:val>
                                            <p:strVal val="#ppt_y"/>
                                          </p:val>
                                        </p:tav>
                                      </p:tavLst>
                                    </p:anim>
                                  </p:childTnLst>
                                </p:cTn>
                              </p:par>
                              <p:par>
                                <p:cTn id="38" presetID="22" presetClass="entr" presetSubtype="8"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fltVal val="0"/>
                                          </p:val>
                                        </p:tav>
                                        <p:tav tm="100000">
                                          <p:val>
                                            <p:strVal val="#ppt_h"/>
                                          </p:val>
                                        </p:tav>
                                      </p:tavLst>
                                    </p:anim>
                                    <p:animEffect transition="in" filter="fade">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fill="hold"/>
                                        <p:tgtEl>
                                          <p:spTgt spid="74"/>
                                        </p:tgtEl>
                                        <p:attrNameLst>
                                          <p:attrName>ppt_w</p:attrName>
                                        </p:attrNameLst>
                                      </p:cBhvr>
                                      <p:tavLst>
                                        <p:tav tm="0">
                                          <p:val>
                                            <p:fltVal val="0"/>
                                          </p:val>
                                        </p:tav>
                                        <p:tav tm="100000">
                                          <p:val>
                                            <p:strVal val="#ppt_w"/>
                                          </p:val>
                                        </p:tav>
                                      </p:tavLst>
                                    </p:anim>
                                    <p:anim calcmode="lin" valueType="num">
                                      <p:cBhvr>
                                        <p:cTn id="62" dur="500" fill="hold"/>
                                        <p:tgtEl>
                                          <p:spTgt spid="74"/>
                                        </p:tgtEl>
                                        <p:attrNameLst>
                                          <p:attrName>ppt_h</p:attrName>
                                        </p:attrNameLst>
                                      </p:cBhvr>
                                      <p:tavLst>
                                        <p:tav tm="0">
                                          <p:val>
                                            <p:fltVal val="0"/>
                                          </p:val>
                                        </p:tav>
                                        <p:tav tm="100000">
                                          <p:val>
                                            <p:strVal val="#ppt_h"/>
                                          </p:val>
                                        </p:tav>
                                      </p:tavLst>
                                    </p:anim>
                                    <p:animEffect transition="in" filter="fade">
                                      <p:cBhvr>
                                        <p:cTn id="63" dur="500"/>
                                        <p:tgtEl>
                                          <p:spTgt spid="7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 calcmode="lin" valueType="num">
                                      <p:cBhvr>
                                        <p:cTn id="66" dur="500" fill="hold"/>
                                        <p:tgtEl>
                                          <p:spTgt spid="75"/>
                                        </p:tgtEl>
                                        <p:attrNameLst>
                                          <p:attrName>ppt_w</p:attrName>
                                        </p:attrNameLst>
                                      </p:cBhvr>
                                      <p:tavLst>
                                        <p:tav tm="0">
                                          <p:val>
                                            <p:fltVal val="0"/>
                                          </p:val>
                                        </p:tav>
                                        <p:tav tm="100000">
                                          <p:val>
                                            <p:strVal val="#ppt_w"/>
                                          </p:val>
                                        </p:tav>
                                      </p:tavLst>
                                    </p:anim>
                                    <p:anim calcmode="lin" valueType="num">
                                      <p:cBhvr>
                                        <p:cTn id="67" dur="500" fill="hold"/>
                                        <p:tgtEl>
                                          <p:spTgt spid="75"/>
                                        </p:tgtEl>
                                        <p:attrNameLst>
                                          <p:attrName>ppt_h</p:attrName>
                                        </p:attrNameLst>
                                      </p:cBhvr>
                                      <p:tavLst>
                                        <p:tav tm="0">
                                          <p:val>
                                            <p:fltVal val="0"/>
                                          </p:val>
                                        </p:tav>
                                        <p:tav tm="100000">
                                          <p:val>
                                            <p:strVal val="#ppt_h"/>
                                          </p:val>
                                        </p:tav>
                                      </p:tavLst>
                                    </p:anim>
                                    <p:animEffect transition="in" filter="fade">
                                      <p:cBhvr>
                                        <p:cTn id="68" dur="500"/>
                                        <p:tgtEl>
                                          <p:spTgt spid="7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 calcmode="lin" valueType="num">
                                      <p:cBhvr>
                                        <p:cTn id="71" dur="500" fill="hold"/>
                                        <p:tgtEl>
                                          <p:spTgt spid="76"/>
                                        </p:tgtEl>
                                        <p:attrNameLst>
                                          <p:attrName>ppt_w</p:attrName>
                                        </p:attrNameLst>
                                      </p:cBhvr>
                                      <p:tavLst>
                                        <p:tav tm="0">
                                          <p:val>
                                            <p:fltVal val="0"/>
                                          </p:val>
                                        </p:tav>
                                        <p:tav tm="100000">
                                          <p:val>
                                            <p:strVal val="#ppt_w"/>
                                          </p:val>
                                        </p:tav>
                                      </p:tavLst>
                                    </p:anim>
                                    <p:anim calcmode="lin" valueType="num">
                                      <p:cBhvr>
                                        <p:cTn id="72" dur="500" fill="hold"/>
                                        <p:tgtEl>
                                          <p:spTgt spid="76"/>
                                        </p:tgtEl>
                                        <p:attrNameLst>
                                          <p:attrName>ppt_h</p:attrName>
                                        </p:attrNameLst>
                                      </p:cBhvr>
                                      <p:tavLst>
                                        <p:tav tm="0">
                                          <p:val>
                                            <p:fltVal val="0"/>
                                          </p:val>
                                        </p:tav>
                                        <p:tav tm="100000">
                                          <p:val>
                                            <p:strVal val="#ppt_h"/>
                                          </p:val>
                                        </p:tav>
                                      </p:tavLst>
                                    </p:anim>
                                    <p:animEffect transition="in" filter="fade">
                                      <p:cBhvr>
                                        <p:cTn id="73" dur="500"/>
                                        <p:tgtEl>
                                          <p:spTgt spid="76"/>
                                        </p:tgtEl>
                                      </p:cBhvr>
                                    </p:animEffect>
                                  </p:childTnLst>
                                </p:cTn>
                              </p:par>
                              <p:par>
                                <p:cTn id="74" presetID="22" presetClass="entr" presetSubtype="1"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78"/>
                                        </p:tgtEl>
                                        <p:attrNameLst>
                                          <p:attrName>style.visibility</p:attrName>
                                        </p:attrNameLst>
                                      </p:cBhvr>
                                      <p:to>
                                        <p:strVal val="visible"/>
                                      </p:to>
                                    </p:set>
                                    <p:anim calcmode="lin" valueType="num">
                                      <p:cBhvr>
                                        <p:cTn id="79" dur="500" fill="hold"/>
                                        <p:tgtEl>
                                          <p:spTgt spid="78"/>
                                        </p:tgtEl>
                                        <p:attrNameLst>
                                          <p:attrName>ppt_w</p:attrName>
                                        </p:attrNameLst>
                                      </p:cBhvr>
                                      <p:tavLst>
                                        <p:tav tm="0">
                                          <p:val>
                                            <p:fltVal val="0"/>
                                          </p:val>
                                        </p:tav>
                                        <p:tav tm="100000">
                                          <p:val>
                                            <p:strVal val="#ppt_w"/>
                                          </p:val>
                                        </p:tav>
                                      </p:tavLst>
                                    </p:anim>
                                    <p:anim calcmode="lin" valueType="num">
                                      <p:cBhvr>
                                        <p:cTn id="80" dur="500" fill="hold"/>
                                        <p:tgtEl>
                                          <p:spTgt spid="78"/>
                                        </p:tgtEl>
                                        <p:attrNameLst>
                                          <p:attrName>ppt_h</p:attrName>
                                        </p:attrNameLst>
                                      </p:cBhvr>
                                      <p:tavLst>
                                        <p:tav tm="0">
                                          <p:val>
                                            <p:fltVal val="0"/>
                                          </p:val>
                                        </p:tav>
                                        <p:tav tm="100000">
                                          <p:val>
                                            <p:strVal val="#ppt_h"/>
                                          </p:val>
                                        </p:tav>
                                      </p:tavLst>
                                    </p:anim>
                                    <p:animEffect transition="in" filter="fade">
                                      <p:cBhvr>
                                        <p:cTn id="81" dur="500"/>
                                        <p:tgtEl>
                                          <p:spTgt spid="78"/>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p:cTn id="84" dur="500" fill="hold"/>
                                        <p:tgtEl>
                                          <p:spTgt spid="73"/>
                                        </p:tgtEl>
                                        <p:attrNameLst>
                                          <p:attrName>ppt_w</p:attrName>
                                        </p:attrNameLst>
                                      </p:cBhvr>
                                      <p:tavLst>
                                        <p:tav tm="0">
                                          <p:val>
                                            <p:fltVal val="0"/>
                                          </p:val>
                                        </p:tav>
                                        <p:tav tm="100000">
                                          <p:val>
                                            <p:strVal val="#ppt_w"/>
                                          </p:val>
                                        </p:tav>
                                      </p:tavLst>
                                    </p:anim>
                                    <p:anim calcmode="lin" valueType="num">
                                      <p:cBhvr>
                                        <p:cTn id="85" dur="500" fill="hold"/>
                                        <p:tgtEl>
                                          <p:spTgt spid="73"/>
                                        </p:tgtEl>
                                        <p:attrNameLst>
                                          <p:attrName>ppt_h</p:attrName>
                                        </p:attrNameLst>
                                      </p:cBhvr>
                                      <p:tavLst>
                                        <p:tav tm="0">
                                          <p:val>
                                            <p:fltVal val="0"/>
                                          </p:val>
                                        </p:tav>
                                        <p:tav tm="100000">
                                          <p:val>
                                            <p:strVal val="#ppt_h"/>
                                          </p:val>
                                        </p:tav>
                                      </p:tavLst>
                                    </p:anim>
                                    <p:animEffect transition="in" filter="fade">
                                      <p:cBhvr>
                                        <p:cTn id="86" dur="500"/>
                                        <p:tgtEl>
                                          <p:spTgt spid="73"/>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anim calcmode="lin" valueType="num">
                                      <p:cBhvr>
                                        <p:cTn id="90" dur="500" fill="hold"/>
                                        <p:tgtEl>
                                          <p:spTgt spid="79"/>
                                        </p:tgtEl>
                                        <p:attrNameLst>
                                          <p:attrName>ppt_x</p:attrName>
                                        </p:attrNameLst>
                                      </p:cBhvr>
                                      <p:tavLst>
                                        <p:tav tm="0">
                                          <p:val>
                                            <p:strVal val="#ppt_x"/>
                                          </p:val>
                                        </p:tav>
                                        <p:tav tm="100000">
                                          <p:val>
                                            <p:strVal val="#ppt_x"/>
                                          </p:val>
                                        </p:tav>
                                      </p:tavLst>
                                    </p:anim>
                                    <p:anim calcmode="lin" valueType="num">
                                      <p:cBhvr>
                                        <p:cTn id="91" dur="500" fill="hold"/>
                                        <p:tgtEl>
                                          <p:spTgt spid="7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80"/>
                                        </p:tgtEl>
                                        <p:attrNameLst>
                                          <p:attrName>style.visibility</p:attrName>
                                        </p:attrNameLst>
                                      </p:cBhvr>
                                      <p:to>
                                        <p:strVal val="visible"/>
                                      </p:to>
                                    </p:set>
                                    <p:animEffect transition="in" filter="fade">
                                      <p:cBhvr>
                                        <p:cTn id="94" dur="500"/>
                                        <p:tgtEl>
                                          <p:spTgt spid="80"/>
                                        </p:tgtEl>
                                      </p:cBhvr>
                                    </p:animEffect>
                                    <p:anim calcmode="lin" valueType="num">
                                      <p:cBhvr>
                                        <p:cTn id="95" dur="500" fill="hold"/>
                                        <p:tgtEl>
                                          <p:spTgt spid="80"/>
                                        </p:tgtEl>
                                        <p:attrNameLst>
                                          <p:attrName>ppt_x</p:attrName>
                                        </p:attrNameLst>
                                      </p:cBhvr>
                                      <p:tavLst>
                                        <p:tav tm="0">
                                          <p:val>
                                            <p:strVal val="#ppt_x"/>
                                          </p:val>
                                        </p:tav>
                                        <p:tav tm="100000">
                                          <p:val>
                                            <p:strVal val="#ppt_x"/>
                                          </p:val>
                                        </p:tav>
                                      </p:tavLst>
                                    </p:anim>
                                    <p:anim calcmode="lin" valueType="num">
                                      <p:cBhvr>
                                        <p:cTn id="96" dur="500" fill="hold"/>
                                        <p:tgtEl>
                                          <p:spTgt spid="8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45"/>
                                        </p:tgtEl>
                                        <p:attrNameLst>
                                          <p:attrName>style.visibility</p:attrName>
                                        </p:attrNameLst>
                                      </p:cBhvr>
                                      <p:to>
                                        <p:strVal val="visible"/>
                                      </p:to>
                                    </p:set>
                                    <p:animEffect transition="in" filter="fade">
                                      <p:cBhvr>
                                        <p:cTn id="99" dur="500"/>
                                        <p:tgtEl>
                                          <p:spTgt spid="145"/>
                                        </p:tgtEl>
                                      </p:cBhvr>
                                    </p:animEffect>
                                    <p:anim calcmode="lin" valueType="num">
                                      <p:cBhvr>
                                        <p:cTn id="100" dur="500" fill="hold"/>
                                        <p:tgtEl>
                                          <p:spTgt spid="145"/>
                                        </p:tgtEl>
                                        <p:attrNameLst>
                                          <p:attrName>ppt_x</p:attrName>
                                        </p:attrNameLst>
                                      </p:cBhvr>
                                      <p:tavLst>
                                        <p:tav tm="0">
                                          <p:val>
                                            <p:strVal val="#ppt_x"/>
                                          </p:val>
                                        </p:tav>
                                        <p:tav tm="100000">
                                          <p:val>
                                            <p:strVal val="#ppt_x"/>
                                          </p:val>
                                        </p:tav>
                                      </p:tavLst>
                                    </p:anim>
                                    <p:anim calcmode="lin" valueType="num">
                                      <p:cBhvr>
                                        <p:cTn id="101" dur="5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9" grpId="0"/>
      <p:bldP spid="48" grpId="0" animBg="1"/>
      <p:bldP spid="50" grpId="0" animBg="1"/>
      <p:bldP spid="56" grpId="0" animBg="1"/>
      <p:bldP spid="73" grpId="0" animBg="1"/>
      <p:bldP spid="74" grpId="0" animBg="1"/>
      <p:bldP spid="75" grpId="0" animBg="1"/>
      <p:bldP spid="76" grpId="0" animBg="1"/>
      <p:bldP spid="78" grpId="0" animBg="1"/>
      <p:bldP spid="79" grpId="0"/>
      <p:bldP spid="80" grpId="0"/>
      <p:bldP spid="14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13208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sp>
        <p:nvSpPr>
          <p:cNvPr id="115" name="TextBox 114">
            <a:extLst>
              <a:ext uri="{FF2B5EF4-FFF2-40B4-BE49-F238E27FC236}">
                <a16:creationId xmlns:a16="http://schemas.microsoft.com/office/drawing/2014/main" id="{A3717A0C-B4F3-4A58-BDFB-8440CE7C8697}"/>
              </a:ext>
            </a:extLst>
          </p:cNvPr>
          <p:cNvSpPr txBox="1"/>
          <p:nvPr/>
        </p:nvSpPr>
        <p:spPr>
          <a:xfrm>
            <a:off x="4171130" y="238883"/>
            <a:ext cx="4836697" cy="646331"/>
          </a:xfrm>
          <a:prstGeom prst="rect">
            <a:avLst/>
          </a:prstGeom>
          <a:noFill/>
        </p:spPr>
        <p:txBody>
          <a:bodyPr wrap="square" rtlCol="0">
            <a:spAutoFit/>
          </a:bodyPr>
          <a:lstStyle/>
          <a:p>
            <a:pPr algn="ctr"/>
            <a:r>
              <a:rPr lang="en-US" sz="3600" b="1" dirty="0">
                <a:solidFill>
                  <a:srgbClr val="FEC630"/>
                </a:solidFill>
                <a:latin typeface="Tw Cen MT" panose="020B0602020104020603" pitchFamily="34" charset="0"/>
              </a:rPr>
              <a:t>RESEARCH OBJECTIVE</a:t>
            </a:r>
          </a:p>
        </p:txBody>
      </p:sp>
      <p:grpSp>
        <p:nvGrpSpPr>
          <p:cNvPr id="117" name="Group 116">
            <a:extLst>
              <a:ext uri="{FF2B5EF4-FFF2-40B4-BE49-F238E27FC236}">
                <a16:creationId xmlns:a16="http://schemas.microsoft.com/office/drawing/2014/main" id="{91E84C97-1333-4FCB-8F7E-95E637DEF122}"/>
              </a:ext>
            </a:extLst>
          </p:cNvPr>
          <p:cNvGrpSpPr/>
          <p:nvPr/>
        </p:nvGrpSpPr>
        <p:grpSpPr>
          <a:xfrm flipH="1" flipV="1">
            <a:off x="3304674" y="2001587"/>
            <a:ext cx="1638216" cy="45719"/>
            <a:chOff x="1983167" y="2950737"/>
            <a:chExt cx="414099" cy="701773"/>
          </a:xfrm>
        </p:grpSpPr>
        <p:cxnSp>
          <p:nvCxnSpPr>
            <p:cNvPr id="118" name="Straight Connector 117">
              <a:extLst>
                <a:ext uri="{FF2B5EF4-FFF2-40B4-BE49-F238E27FC236}">
                  <a16:creationId xmlns:a16="http://schemas.microsoft.com/office/drawing/2014/main" id="{D4B25A38-C1F3-47D8-9C03-16EA839496C0}"/>
                </a:ext>
              </a:extLst>
            </p:cNvPr>
            <p:cNvCxnSpPr>
              <a:cxnSpLocks/>
            </p:cNvCxnSpPr>
            <p:nvPr/>
          </p:nvCxnSpPr>
          <p:spPr>
            <a:xfrm flipH="1" flipV="1">
              <a:off x="2244671" y="2950737"/>
              <a:ext cx="152595" cy="701773"/>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52C3A74-2B76-4445-BA87-44415EF475DF}"/>
                </a:ext>
              </a:extLst>
            </p:cNvPr>
            <p:cNvCxnSpPr>
              <a:cxnSpLocks/>
            </p:cNvCxnSpPr>
            <p:nvPr/>
          </p:nvCxnSpPr>
          <p:spPr>
            <a:xfrm flipH="1">
              <a:off x="1983167" y="2952010"/>
              <a:ext cx="267874" cy="0"/>
            </a:xfrm>
            <a:prstGeom prst="line">
              <a:avLst/>
            </a:prstGeom>
            <a:ln w="28575">
              <a:solidFill>
                <a:srgbClr val="5D7373"/>
              </a:solidFill>
            </a:ln>
          </p:spPr>
          <p:style>
            <a:lnRef idx="1">
              <a:schemeClr val="accent1"/>
            </a:lnRef>
            <a:fillRef idx="0">
              <a:schemeClr val="accent1"/>
            </a:fillRef>
            <a:effectRef idx="0">
              <a:schemeClr val="accent1"/>
            </a:effectRef>
            <a:fontRef idx="minor">
              <a:schemeClr val="tx1"/>
            </a:fontRef>
          </p:style>
        </p:cxnSp>
      </p:grpSp>
      <p:sp>
        <p:nvSpPr>
          <p:cNvPr id="120" name="Oval 119">
            <a:extLst>
              <a:ext uri="{FF2B5EF4-FFF2-40B4-BE49-F238E27FC236}">
                <a16:creationId xmlns:a16="http://schemas.microsoft.com/office/drawing/2014/main" id="{803EFE6D-94EC-486A-BC11-4BD0E5466D73}"/>
              </a:ext>
            </a:extLst>
          </p:cNvPr>
          <p:cNvSpPr/>
          <p:nvPr/>
        </p:nvSpPr>
        <p:spPr>
          <a:xfrm>
            <a:off x="2196757" y="1423865"/>
            <a:ext cx="1107918" cy="1107918"/>
          </a:xfrm>
          <a:prstGeom prst="ellipse">
            <a:avLst/>
          </a:prstGeom>
          <a:solidFill>
            <a:schemeClr val="bg1"/>
          </a:solidFill>
          <a:ln>
            <a:noFill/>
          </a:ln>
          <a:effectLst>
            <a:outerShdw blurRad="1016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32905C6C-0EDD-4F5F-AE76-DFD003D9FB6E}"/>
              </a:ext>
            </a:extLst>
          </p:cNvPr>
          <p:cNvSpPr/>
          <p:nvPr/>
        </p:nvSpPr>
        <p:spPr>
          <a:xfrm>
            <a:off x="2282945" y="1510053"/>
            <a:ext cx="935542" cy="93554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9" name="Group 148">
            <a:extLst>
              <a:ext uri="{FF2B5EF4-FFF2-40B4-BE49-F238E27FC236}">
                <a16:creationId xmlns:a16="http://schemas.microsoft.com/office/drawing/2014/main" id="{4009C248-F4D7-446E-B44B-F8A60AC0BFA6}"/>
              </a:ext>
            </a:extLst>
          </p:cNvPr>
          <p:cNvGrpSpPr/>
          <p:nvPr/>
        </p:nvGrpSpPr>
        <p:grpSpPr>
          <a:xfrm>
            <a:off x="5047697" y="1288575"/>
            <a:ext cx="5835653" cy="4531685"/>
            <a:chOff x="7840983" y="2085925"/>
            <a:chExt cx="5835653" cy="4531685"/>
          </a:xfrm>
        </p:grpSpPr>
        <p:sp>
          <p:nvSpPr>
            <p:cNvPr id="150" name="TextBox 149">
              <a:extLst>
                <a:ext uri="{FF2B5EF4-FFF2-40B4-BE49-F238E27FC236}">
                  <a16:creationId xmlns:a16="http://schemas.microsoft.com/office/drawing/2014/main" id="{297AA652-6FA6-4398-B6D2-76C273378523}"/>
                </a:ext>
              </a:extLst>
            </p:cNvPr>
            <p:cNvSpPr txBox="1"/>
            <p:nvPr/>
          </p:nvSpPr>
          <p:spPr>
            <a:xfrm>
              <a:off x="7840984" y="2085925"/>
              <a:ext cx="5835652" cy="461665"/>
            </a:xfrm>
            <a:prstGeom prst="rect">
              <a:avLst/>
            </a:prstGeom>
            <a:noFill/>
          </p:spPr>
          <p:txBody>
            <a:bodyPr wrap="square" rtlCol="0">
              <a:spAutoFit/>
            </a:bodyPr>
            <a:lstStyle/>
            <a:p>
              <a:endParaRPr lang="en-US" sz="2400" b="1" dirty="0">
                <a:solidFill>
                  <a:srgbClr val="5D7373"/>
                </a:solidFill>
                <a:latin typeface="Tw Cen MT" panose="020B0602020104020603" pitchFamily="34" charset="0"/>
              </a:endParaRPr>
            </a:p>
          </p:txBody>
        </p:sp>
        <p:sp>
          <p:nvSpPr>
            <p:cNvPr id="151" name="TextBox 150">
              <a:extLst>
                <a:ext uri="{FF2B5EF4-FFF2-40B4-BE49-F238E27FC236}">
                  <a16:creationId xmlns:a16="http://schemas.microsoft.com/office/drawing/2014/main" id="{26E2EDBA-DACD-47EC-808A-A661FBDD3651}"/>
                </a:ext>
              </a:extLst>
            </p:cNvPr>
            <p:cNvSpPr txBox="1"/>
            <p:nvPr/>
          </p:nvSpPr>
          <p:spPr>
            <a:xfrm>
              <a:off x="7846935" y="2405695"/>
              <a:ext cx="1387320" cy="400110"/>
            </a:xfrm>
            <a:prstGeom prst="rect">
              <a:avLst/>
            </a:prstGeom>
            <a:noFill/>
          </p:spPr>
          <p:txBody>
            <a:bodyPr wrap="square" rtlCol="0">
              <a:spAutoFit/>
            </a:bodyPr>
            <a:lstStyle/>
            <a:p>
              <a:endParaRPr lang="en-US" sz="2000" b="1" dirty="0">
                <a:solidFill>
                  <a:srgbClr val="5D7373"/>
                </a:solidFill>
                <a:latin typeface="Tw Cen MT" panose="020B0602020104020603" pitchFamily="34" charset="0"/>
              </a:endParaRPr>
            </a:p>
          </p:txBody>
        </p:sp>
        <p:sp>
          <p:nvSpPr>
            <p:cNvPr id="152" name="TextBox 151">
              <a:extLst>
                <a:ext uri="{FF2B5EF4-FFF2-40B4-BE49-F238E27FC236}">
                  <a16:creationId xmlns:a16="http://schemas.microsoft.com/office/drawing/2014/main" id="{A20C099D-5E10-4F67-B1D7-CF9BBFC95A57}"/>
                </a:ext>
              </a:extLst>
            </p:cNvPr>
            <p:cNvSpPr txBox="1"/>
            <p:nvPr/>
          </p:nvSpPr>
          <p:spPr>
            <a:xfrm>
              <a:off x="7840983" y="2707052"/>
              <a:ext cx="5252475" cy="3910558"/>
            </a:xfrm>
            <a:prstGeom prst="rect">
              <a:avLst/>
            </a:prstGeom>
            <a:noFill/>
          </p:spPr>
          <p:txBody>
            <a:bodyPr wrap="square" rtlCol="0">
              <a:spAutoFit/>
            </a:bodyPr>
            <a:lstStyle/>
            <a:p>
              <a:pPr marL="342900" lvl="0" indent="-342900" algn="just">
                <a:lnSpc>
                  <a:spcPct val="107000"/>
                </a:lnSpc>
                <a:spcAft>
                  <a:spcPts val="800"/>
                </a:spcAft>
                <a:buFont typeface="Wingdings" panose="05000000000000000000" pitchFamily="2" charset="2"/>
                <a:buChar char="Ø"/>
                <a:tabLst>
                  <a:tab pos="457200" algn="l"/>
                </a:tabLst>
              </a:pPr>
              <a:r>
                <a:rPr lang="en-US" sz="1600" kern="100" dirty="0">
                  <a:solidFill>
                    <a:schemeClr val="bg2">
                      <a:lumMod val="50000"/>
                    </a:schemeClr>
                  </a:solidFill>
                  <a:effectLst/>
                  <a:latin typeface="Tw Cen MT" panose="020B0602020104020603" pitchFamily="34" charset="0"/>
                  <a:ea typeface="Calibri" panose="020F0502020204030204" pitchFamily="34" charset="0"/>
                </a:rPr>
                <a:t>Through our project we aim to find the Air Quality Index (AQI) Range state wise based on the amount of pollutants that affect the air whose values are present in the dataset.</a:t>
              </a:r>
              <a:endParaRPr lang="en-IN" sz="1600" kern="100" dirty="0">
                <a:solidFill>
                  <a:schemeClr val="bg2">
                    <a:lumMod val="50000"/>
                  </a:schemeClr>
                </a:solidFill>
                <a:effectLst/>
                <a:latin typeface="Tw Cen MT" panose="020B0602020104020603" pitchFamily="34" charset="0"/>
                <a:ea typeface="Calibri" panose="020F0502020204030204" pitchFamily="34" charset="0"/>
              </a:endParaRPr>
            </a:p>
            <a:p>
              <a:pPr marL="342900" lvl="0" indent="-342900" algn="just">
                <a:lnSpc>
                  <a:spcPct val="107000"/>
                </a:lnSpc>
                <a:spcAft>
                  <a:spcPts val="800"/>
                </a:spcAft>
                <a:buFont typeface="Wingdings" panose="05000000000000000000" pitchFamily="2" charset="2"/>
                <a:buChar char="Ø"/>
                <a:tabLst>
                  <a:tab pos="457200" algn="l"/>
                </a:tabLst>
              </a:pPr>
              <a:r>
                <a:rPr lang="en-US" sz="1600" kern="100" dirty="0">
                  <a:solidFill>
                    <a:schemeClr val="bg2">
                      <a:lumMod val="50000"/>
                    </a:schemeClr>
                  </a:solidFill>
                  <a:effectLst/>
                  <a:latin typeface="Tw Cen MT" panose="020B0602020104020603" pitchFamily="34" charset="0"/>
                  <a:ea typeface="Calibri" panose="020F0502020204030204" pitchFamily="34" charset="0"/>
                </a:rPr>
                <a:t>From the range, we can find the states that are contributing majorly towards the lower air quality.</a:t>
              </a:r>
              <a:endParaRPr lang="en-IN" sz="1600" kern="100" dirty="0">
                <a:solidFill>
                  <a:schemeClr val="bg2">
                    <a:lumMod val="50000"/>
                  </a:schemeClr>
                </a:solidFill>
                <a:effectLst/>
                <a:latin typeface="Tw Cen MT" panose="020B0602020104020603" pitchFamily="34" charset="0"/>
                <a:ea typeface="Calibri" panose="020F0502020204030204" pitchFamily="34" charset="0"/>
              </a:endParaRPr>
            </a:p>
            <a:p>
              <a:pPr marL="342900" lvl="0" indent="-342900" algn="just">
                <a:lnSpc>
                  <a:spcPct val="107000"/>
                </a:lnSpc>
                <a:spcAft>
                  <a:spcPts val="800"/>
                </a:spcAft>
                <a:buFont typeface="Wingdings" panose="05000000000000000000" pitchFamily="2" charset="2"/>
                <a:buChar char="Ø"/>
                <a:tabLst>
                  <a:tab pos="457200" algn="l"/>
                </a:tabLst>
              </a:pPr>
              <a:r>
                <a:rPr lang="en-US" sz="1600" kern="100" dirty="0">
                  <a:solidFill>
                    <a:schemeClr val="bg2">
                      <a:lumMod val="50000"/>
                    </a:schemeClr>
                  </a:solidFill>
                  <a:effectLst/>
                  <a:latin typeface="Tw Cen MT" panose="020B0602020104020603" pitchFamily="34" charset="0"/>
                  <a:ea typeface="Calibri" panose="020F0502020204030204" pitchFamily="34" charset="0"/>
                </a:rPr>
                <a:t>From the arrived conclusion, systematic steps can be taken to give more importance where it is required. This helps to effectively reduce the pollution levels nationwide. </a:t>
              </a:r>
              <a:endParaRPr lang="en-IN" sz="1600" kern="100" dirty="0">
                <a:solidFill>
                  <a:schemeClr val="bg2">
                    <a:lumMod val="50000"/>
                  </a:schemeClr>
                </a:solidFill>
                <a:effectLst/>
                <a:latin typeface="Tw Cen MT" panose="020B0602020104020603" pitchFamily="34" charset="0"/>
                <a:ea typeface="Calibri" panose="020F0502020204030204" pitchFamily="34" charset="0"/>
              </a:endParaRPr>
            </a:p>
            <a:p>
              <a:pPr marL="342900" lvl="0" indent="-342900" algn="just">
                <a:lnSpc>
                  <a:spcPct val="107000"/>
                </a:lnSpc>
                <a:spcAft>
                  <a:spcPts val="800"/>
                </a:spcAft>
                <a:buFont typeface="Wingdings" panose="05000000000000000000" pitchFamily="2" charset="2"/>
                <a:buChar char="Ø"/>
                <a:tabLst>
                  <a:tab pos="457200" algn="l"/>
                </a:tabLst>
              </a:pPr>
              <a:r>
                <a:rPr lang="en-US" sz="1600" kern="100" dirty="0">
                  <a:solidFill>
                    <a:schemeClr val="bg2">
                      <a:lumMod val="50000"/>
                    </a:schemeClr>
                  </a:solidFill>
                  <a:effectLst/>
                  <a:latin typeface="Tw Cen MT" panose="020B0602020104020603" pitchFamily="34" charset="0"/>
                  <a:ea typeface="Calibri" panose="020F0502020204030204" pitchFamily="34" charset="0"/>
                </a:rPr>
                <a:t>In this project we also predict the value of the air quality index and the air quality index range based on the measurements using multiple machine learning models.</a:t>
              </a:r>
              <a:endParaRPr lang="en-IN" sz="1600" kern="100" dirty="0">
                <a:solidFill>
                  <a:schemeClr val="bg2">
                    <a:lumMod val="50000"/>
                  </a:schemeClr>
                </a:solidFill>
                <a:effectLst/>
                <a:latin typeface="Tw Cen MT" panose="020B0602020104020603" pitchFamily="34" charset="0"/>
                <a:ea typeface="Calibri" panose="020F0502020204030204" pitchFamily="34" charset="0"/>
              </a:endParaRPr>
            </a:p>
            <a:p>
              <a:pPr marL="285750" indent="-285750" algn="just">
                <a:buFont typeface="Wingdings" panose="05000000000000000000" pitchFamily="2" charset="2"/>
                <a:buChar char="Ø"/>
              </a:pPr>
              <a:endParaRPr lang="en-US" sz="1600" dirty="0">
                <a:solidFill>
                  <a:schemeClr val="bg2">
                    <a:lumMod val="50000"/>
                  </a:schemeClr>
                </a:solidFill>
                <a:latin typeface="Tw Cen MT" panose="020B0602020104020603" pitchFamily="34" charset="0"/>
              </a:endParaRPr>
            </a:p>
          </p:txBody>
        </p:sp>
      </p:grpSp>
      <p:grpSp>
        <p:nvGrpSpPr>
          <p:cNvPr id="154" name="Group 153">
            <a:extLst>
              <a:ext uri="{FF2B5EF4-FFF2-40B4-BE49-F238E27FC236}">
                <a16:creationId xmlns:a16="http://schemas.microsoft.com/office/drawing/2014/main" id="{DA415717-A6D6-4D03-9DD3-2D7132B3582F}"/>
              </a:ext>
            </a:extLst>
          </p:cNvPr>
          <p:cNvGrpSpPr/>
          <p:nvPr/>
        </p:nvGrpSpPr>
        <p:grpSpPr>
          <a:xfrm>
            <a:off x="2487688" y="1668077"/>
            <a:ext cx="536202" cy="612654"/>
            <a:chOff x="9162373" y="3045147"/>
            <a:chExt cx="406400" cy="464344"/>
          </a:xfrm>
          <a:solidFill>
            <a:schemeClr val="bg1"/>
          </a:solidFill>
        </p:grpSpPr>
        <p:sp>
          <p:nvSpPr>
            <p:cNvPr id="155" name="AutoShape 48">
              <a:extLst>
                <a:ext uri="{FF2B5EF4-FFF2-40B4-BE49-F238E27FC236}">
                  <a16:creationId xmlns:a16="http://schemas.microsoft.com/office/drawing/2014/main" id="{E6479445-AFDA-40EB-8EDE-47F4CD499E6F}"/>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6" name="AutoShape 49">
              <a:extLst>
                <a:ext uri="{FF2B5EF4-FFF2-40B4-BE49-F238E27FC236}">
                  <a16:creationId xmlns:a16="http://schemas.microsoft.com/office/drawing/2014/main" id="{25F4374A-A772-45AD-B382-91CA06299157}"/>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7" name="AutoShape 50">
              <a:extLst>
                <a:ext uri="{FF2B5EF4-FFF2-40B4-BE49-F238E27FC236}">
                  <a16:creationId xmlns:a16="http://schemas.microsoft.com/office/drawing/2014/main" id="{D33CEF53-60E3-494F-986E-E8C1720A1D39}"/>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8" name="AutoShape 51">
              <a:extLst>
                <a:ext uri="{FF2B5EF4-FFF2-40B4-BE49-F238E27FC236}">
                  <a16:creationId xmlns:a16="http://schemas.microsoft.com/office/drawing/2014/main" id="{200806C8-7512-4EEA-B606-1765B820DD8F}"/>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0675329"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spTree>
    <p:extLst>
      <p:ext uri="{BB962C8B-B14F-4D97-AF65-F5344CB8AC3E}">
        <p14:creationId xmlns:p14="http://schemas.microsoft.com/office/powerpoint/2010/main" val="4036052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p:cTn id="7" dur="500" fill="hold"/>
                                        <p:tgtEl>
                                          <p:spTgt spid="120"/>
                                        </p:tgtEl>
                                        <p:attrNameLst>
                                          <p:attrName>ppt_w</p:attrName>
                                        </p:attrNameLst>
                                      </p:cBhvr>
                                      <p:tavLst>
                                        <p:tav tm="0">
                                          <p:val>
                                            <p:fltVal val="0"/>
                                          </p:val>
                                        </p:tav>
                                        <p:tav tm="100000">
                                          <p:val>
                                            <p:strVal val="#ppt_w"/>
                                          </p:val>
                                        </p:tav>
                                      </p:tavLst>
                                    </p:anim>
                                    <p:anim calcmode="lin" valueType="num">
                                      <p:cBhvr>
                                        <p:cTn id="8" dur="500" fill="hold"/>
                                        <p:tgtEl>
                                          <p:spTgt spid="120"/>
                                        </p:tgtEl>
                                        <p:attrNameLst>
                                          <p:attrName>ppt_h</p:attrName>
                                        </p:attrNameLst>
                                      </p:cBhvr>
                                      <p:tavLst>
                                        <p:tav tm="0">
                                          <p:val>
                                            <p:fltVal val="0"/>
                                          </p:val>
                                        </p:tav>
                                        <p:tav tm="100000">
                                          <p:val>
                                            <p:strVal val="#ppt_h"/>
                                          </p:val>
                                        </p:tav>
                                      </p:tavLst>
                                    </p:anim>
                                    <p:animEffect transition="in" filter="fade">
                                      <p:cBhvr>
                                        <p:cTn id="9" dur="500"/>
                                        <p:tgtEl>
                                          <p:spTgt spid="1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p:cTn id="12" dur="500" fill="hold"/>
                                        <p:tgtEl>
                                          <p:spTgt spid="135"/>
                                        </p:tgtEl>
                                        <p:attrNameLst>
                                          <p:attrName>ppt_w</p:attrName>
                                        </p:attrNameLst>
                                      </p:cBhvr>
                                      <p:tavLst>
                                        <p:tav tm="0">
                                          <p:val>
                                            <p:fltVal val="0"/>
                                          </p:val>
                                        </p:tav>
                                        <p:tav tm="100000">
                                          <p:val>
                                            <p:strVal val="#ppt_w"/>
                                          </p:val>
                                        </p:tav>
                                      </p:tavLst>
                                    </p:anim>
                                    <p:anim calcmode="lin" valueType="num">
                                      <p:cBhvr>
                                        <p:cTn id="13" dur="500" fill="hold"/>
                                        <p:tgtEl>
                                          <p:spTgt spid="135"/>
                                        </p:tgtEl>
                                        <p:attrNameLst>
                                          <p:attrName>ppt_h</p:attrName>
                                        </p:attrNameLst>
                                      </p:cBhvr>
                                      <p:tavLst>
                                        <p:tav tm="0">
                                          <p:val>
                                            <p:fltVal val="0"/>
                                          </p:val>
                                        </p:tav>
                                        <p:tav tm="100000">
                                          <p:val>
                                            <p:strVal val="#ppt_h"/>
                                          </p:val>
                                        </p:tav>
                                      </p:tavLst>
                                    </p:anim>
                                    <p:animEffect transition="in" filter="fade">
                                      <p:cBhvr>
                                        <p:cTn id="14" dur="500"/>
                                        <p:tgtEl>
                                          <p:spTgt spid="135"/>
                                        </p:tgtEl>
                                      </p:cBhvr>
                                    </p:animEffect>
                                  </p:childTnLst>
                                </p:cTn>
                              </p:par>
                              <p:par>
                                <p:cTn id="15" presetID="53" presetClass="entr" presetSubtype="16" fill="hold" nodeType="withEffect">
                                  <p:stCondLst>
                                    <p:cond delay="0"/>
                                  </p:stCondLst>
                                  <p:childTnLst>
                                    <p:set>
                                      <p:cBhvr>
                                        <p:cTn id="16" dur="1" fill="hold">
                                          <p:stCondLst>
                                            <p:cond delay="0"/>
                                          </p:stCondLst>
                                        </p:cTn>
                                        <p:tgtEl>
                                          <p:spTgt spid="154"/>
                                        </p:tgtEl>
                                        <p:attrNameLst>
                                          <p:attrName>style.visibility</p:attrName>
                                        </p:attrNameLst>
                                      </p:cBhvr>
                                      <p:to>
                                        <p:strVal val="visible"/>
                                      </p:to>
                                    </p:set>
                                    <p:anim calcmode="lin" valueType="num">
                                      <p:cBhvr>
                                        <p:cTn id="17" dur="500" fill="hold"/>
                                        <p:tgtEl>
                                          <p:spTgt spid="154"/>
                                        </p:tgtEl>
                                        <p:attrNameLst>
                                          <p:attrName>ppt_w</p:attrName>
                                        </p:attrNameLst>
                                      </p:cBhvr>
                                      <p:tavLst>
                                        <p:tav tm="0">
                                          <p:val>
                                            <p:fltVal val="0"/>
                                          </p:val>
                                        </p:tav>
                                        <p:tav tm="100000">
                                          <p:val>
                                            <p:strVal val="#ppt_w"/>
                                          </p:val>
                                        </p:tav>
                                      </p:tavLst>
                                    </p:anim>
                                    <p:anim calcmode="lin" valueType="num">
                                      <p:cBhvr>
                                        <p:cTn id="18" dur="500" fill="hold"/>
                                        <p:tgtEl>
                                          <p:spTgt spid="154"/>
                                        </p:tgtEl>
                                        <p:attrNameLst>
                                          <p:attrName>ppt_h</p:attrName>
                                        </p:attrNameLst>
                                      </p:cBhvr>
                                      <p:tavLst>
                                        <p:tav tm="0">
                                          <p:val>
                                            <p:fltVal val="0"/>
                                          </p:val>
                                        </p:tav>
                                        <p:tav tm="100000">
                                          <p:val>
                                            <p:strVal val="#ppt_h"/>
                                          </p:val>
                                        </p:tav>
                                      </p:tavLst>
                                    </p:anim>
                                    <p:animEffect transition="in" filter="fade">
                                      <p:cBhvr>
                                        <p:cTn id="19" dur="500"/>
                                        <p:tgtEl>
                                          <p:spTgt spid="154"/>
                                        </p:tgtEl>
                                      </p:cBhvr>
                                    </p:animEffect>
                                  </p:childTnLst>
                                </p:cTn>
                              </p:par>
                              <p:par>
                                <p:cTn id="20" presetID="22" presetClass="entr" presetSubtype="8" fill="hold" nodeType="with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left)">
                                      <p:cBhvr>
                                        <p:cTn id="22" dur="500"/>
                                        <p:tgtEl>
                                          <p:spTgt spid="117"/>
                                        </p:tgtEl>
                                      </p:cBhvr>
                                    </p:animEffect>
                                  </p:childTnLst>
                                </p:cTn>
                              </p:par>
                              <p:par>
                                <p:cTn id="23" presetID="53" presetClass="entr" presetSubtype="16" fill="hold" nodeType="withEffect">
                                  <p:stCondLst>
                                    <p:cond delay="0"/>
                                  </p:stCondLst>
                                  <p:childTnLst>
                                    <p:set>
                                      <p:cBhvr>
                                        <p:cTn id="24" dur="1" fill="hold">
                                          <p:stCondLst>
                                            <p:cond delay="0"/>
                                          </p:stCondLst>
                                        </p:cTn>
                                        <p:tgtEl>
                                          <p:spTgt spid="149"/>
                                        </p:tgtEl>
                                        <p:attrNameLst>
                                          <p:attrName>style.visibility</p:attrName>
                                        </p:attrNameLst>
                                      </p:cBhvr>
                                      <p:to>
                                        <p:strVal val="visible"/>
                                      </p:to>
                                    </p:set>
                                    <p:anim calcmode="lin" valueType="num">
                                      <p:cBhvr>
                                        <p:cTn id="25" dur="500" fill="hold"/>
                                        <p:tgtEl>
                                          <p:spTgt spid="149"/>
                                        </p:tgtEl>
                                        <p:attrNameLst>
                                          <p:attrName>ppt_w</p:attrName>
                                        </p:attrNameLst>
                                      </p:cBhvr>
                                      <p:tavLst>
                                        <p:tav tm="0">
                                          <p:val>
                                            <p:fltVal val="0"/>
                                          </p:val>
                                        </p:tav>
                                        <p:tav tm="100000">
                                          <p:val>
                                            <p:strVal val="#ppt_w"/>
                                          </p:val>
                                        </p:tav>
                                      </p:tavLst>
                                    </p:anim>
                                    <p:anim calcmode="lin" valueType="num">
                                      <p:cBhvr>
                                        <p:cTn id="26" dur="500" fill="hold"/>
                                        <p:tgtEl>
                                          <p:spTgt spid="149"/>
                                        </p:tgtEl>
                                        <p:attrNameLst>
                                          <p:attrName>ppt_h</p:attrName>
                                        </p:attrNameLst>
                                      </p:cBhvr>
                                      <p:tavLst>
                                        <p:tav tm="0">
                                          <p:val>
                                            <p:fltVal val="0"/>
                                          </p:val>
                                        </p:tav>
                                        <p:tav tm="100000">
                                          <p:val>
                                            <p:strVal val="#ppt_h"/>
                                          </p:val>
                                        </p:tav>
                                      </p:tavLst>
                                    </p:anim>
                                    <p:animEffect transition="in" filter="fade">
                                      <p:cBhvr>
                                        <p:cTn id="2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2996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7025"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sp>
        <p:nvSpPr>
          <p:cNvPr id="31" name="TextBox 30">
            <a:extLst>
              <a:ext uri="{FF2B5EF4-FFF2-40B4-BE49-F238E27FC236}">
                <a16:creationId xmlns:a16="http://schemas.microsoft.com/office/drawing/2014/main" id="{11D247E2-DEF5-4005-BE18-A5C94DCEAF4F}"/>
              </a:ext>
            </a:extLst>
          </p:cNvPr>
          <p:cNvSpPr txBox="1"/>
          <p:nvPr/>
        </p:nvSpPr>
        <p:spPr>
          <a:xfrm>
            <a:off x="3605082" y="311453"/>
            <a:ext cx="4836697" cy="646331"/>
          </a:xfrm>
          <a:prstGeom prst="rect">
            <a:avLst/>
          </a:prstGeom>
          <a:noFill/>
        </p:spPr>
        <p:txBody>
          <a:bodyPr wrap="square" rtlCol="0">
            <a:spAutoFit/>
          </a:bodyPr>
          <a:lstStyle/>
          <a:p>
            <a:pPr algn="ctr"/>
            <a:r>
              <a:rPr lang="en-US" sz="3600" b="1" dirty="0">
                <a:solidFill>
                  <a:srgbClr val="5D7373"/>
                </a:solidFill>
                <a:latin typeface="Tw Cen MT" panose="020B0602020104020603" pitchFamily="34" charset="0"/>
              </a:rPr>
              <a:t>PROPOSED SYSTEM</a:t>
            </a:r>
          </a:p>
        </p:txBody>
      </p:sp>
      <p:grpSp>
        <p:nvGrpSpPr>
          <p:cNvPr id="54" name="Group 53">
            <a:extLst>
              <a:ext uri="{FF2B5EF4-FFF2-40B4-BE49-F238E27FC236}">
                <a16:creationId xmlns:a16="http://schemas.microsoft.com/office/drawing/2014/main" id="{4C3CABD5-DDFD-44A1-813A-F8F3D52F0F46}"/>
              </a:ext>
            </a:extLst>
          </p:cNvPr>
          <p:cNvGrpSpPr/>
          <p:nvPr/>
        </p:nvGrpSpPr>
        <p:grpSpPr>
          <a:xfrm>
            <a:off x="1741051" y="2731650"/>
            <a:ext cx="662608" cy="523220"/>
            <a:chOff x="75883" y="1954358"/>
            <a:chExt cx="662608" cy="523220"/>
          </a:xfrm>
        </p:grpSpPr>
        <p:sp>
          <p:nvSpPr>
            <p:cNvPr id="56" name="Oval 55">
              <a:extLst>
                <a:ext uri="{FF2B5EF4-FFF2-40B4-BE49-F238E27FC236}">
                  <a16:creationId xmlns:a16="http://schemas.microsoft.com/office/drawing/2014/main" id="{9D558D79-13F8-4F29-B837-88552D290B43}"/>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50026C0-351E-4465-8328-4B75C62CAD6E}"/>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66" name="Group 65">
            <a:extLst>
              <a:ext uri="{FF2B5EF4-FFF2-40B4-BE49-F238E27FC236}">
                <a16:creationId xmlns:a16="http://schemas.microsoft.com/office/drawing/2014/main" id="{260DF191-4AD0-4144-B9A2-1FB3979C9EC3}"/>
              </a:ext>
            </a:extLst>
          </p:cNvPr>
          <p:cNvGrpSpPr/>
          <p:nvPr/>
        </p:nvGrpSpPr>
        <p:grpSpPr>
          <a:xfrm>
            <a:off x="1717494" y="3791373"/>
            <a:ext cx="662608" cy="523220"/>
            <a:chOff x="-2625624" y="2694453"/>
            <a:chExt cx="662608" cy="523220"/>
          </a:xfrm>
        </p:grpSpPr>
        <p:sp>
          <p:nvSpPr>
            <p:cNvPr id="71" name="Oval 70">
              <a:extLst>
                <a:ext uri="{FF2B5EF4-FFF2-40B4-BE49-F238E27FC236}">
                  <a16:creationId xmlns:a16="http://schemas.microsoft.com/office/drawing/2014/main" id="{760D9C5B-A9B7-445F-A19F-9809C956D73B}"/>
                </a:ext>
              </a:extLst>
            </p:cNvPr>
            <p:cNvSpPr/>
            <p:nvPr/>
          </p:nvSpPr>
          <p:spPr>
            <a:xfrm>
              <a:off x="-2538611" y="2694453"/>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C05D9712-BEC5-4081-9124-CD1408A395AF}"/>
                </a:ext>
              </a:extLst>
            </p:cNvPr>
            <p:cNvSpPr txBox="1"/>
            <p:nvPr/>
          </p:nvSpPr>
          <p:spPr>
            <a:xfrm>
              <a:off x="-2625624" y="2725231"/>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sp>
        <p:nvSpPr>
          <p:cNvPr id="77" name="TextBox 76">
            <a:extLst>
              <a:ext uri="{FF2B5EF4-FFF2-40B4-BE49-F238E27FC236}">
                <a16:creationId xmlns:a16="http://schemas.microsoft.com/office/drawing/2014/main" id="{103E8890-80FA-48FC-BE5B-91EAAE9FB5F7}"/>
              </a:ext>
            </a:extLst>
          </p:cNvPr>
          <p:cNvSpPr txBox="1"/>
          <p:nvPr/>
        </p:nvSpPr>
        <p:spPr>
          <a:xfrm>
            <a:off x="2297201" y="2771082"/>
            <a:ext cx="2980823" cy="1292662"/>
          </a:xfrm>
          <a:prstGeom prst="rect">
            <a:avLst/>
          </a:prstGeom>
          <a:noFill/>
        </p:spPr>
        <p:txBody>
          <a:bodyPr wrap="square" rtlCol="0">
            <a:spAutoFit/>
          </a:bodyPr>
          <a:lstStyle/>
          <a:p>
            <a:pPr algn="just"/>
            <a:r>
              <a:rPr lang="en-US" sz="1800" kern="100" dirty="0">
                <a:solidFill>
                  <a:srgbClr val="FF0000"/>
                </a:solidFill>
                <a:effectLst/>
                <a:latin typeface="Tw Cen MT" panose="020B0602020104020603" pitchFamily="34" charset="0"/>
                <a:ea typeface="Calibri" panose="020F0502020204030204" pitchFamily="34" charset="0"/>
              </a:rPr>
              <a:t>Export the Preprocessed data in a csv file and then onto </a:t>
            </a:r>
            <a:r>
              <a:rPr lang="en-US" sz="1800" kern="100" dirty="0" err="1">
                <a:solidFill>
                  <a:srgbClr val="FF0000"/>
                </a:solidFill>
                <a:effectLst/>
                <a:latin typeface="Tw Cen MT" panose="020B0602020104020603" pitchFamily="34" charset="0"/>
                <a:ea typeface="Calibri" panose="020F0502020204030204" pitchFamily="34" charset="0"/>
              </a:rPr>
              <a:t>Jupyter</a:t>
            </a:r>
            <a:r>
              <a:rPr lang="en-US" sz="1800" kern="100" dirty="0">
                <a:solidFill>
                  <a:srgbClr val="FF0000"/>
                </a:solidFill>
                <a:effectLst/>
                <a:latin typeface="Tw Cen MT" panose="020B0602020104020603" pitchFamily="34" charset="0"/>
                <a:ea typeface="Calibri" panose="020F0502020204030204" pitchFamily="34" charset="0"/>
              </a:rPr>
              <a:t> notebook.</a:t>
            </a:r>
            <a:endParaRPr lang="en-IN" sz="1800" kern="100" dirty="0">
              <a:solidFill>
                <a:srgbClr val="FF0000"/>
              </a:solidFill>
              <a:effectLst/>
              <a:latin typeface="Tw Cen MT" panose="020B0602020104020603" pitchFamily="34" charset="0"/>
              <a:ea typeface="Calibri" panose="020F0502020204030204" pitchFamily="34" charset="0"/>
            </a:endParaRPr>
          </a:p>
          <a:p>
            <a:pPr algn="just"/>
            <a:endParaRPr lang="en-US" sz="2400" dirty="0">
              <a:solidFill>
                <a:srgbClr val="FF0000"/>
              </a:solidFill>
              <a:latin typeface="Tw Cen MT" panose="020B0602020104020603" pitchFamily="34" charset="0"/>
            </a:endParaRPr>
          </a:p>
        </p:txBody>
      </p:sp>
      <p:sp>
        <p:nvSpPr>
          <p:cNvPr id="81" name="TextBox 80">
            <a:extLst>
              <a:ext uri="{FF2B5EF4-FFF2-40B4-BE49-F238E27FC236}">
                <a16:creationId xmlns:a16="http://schemas.microsoft.com/office/drawing/2014/main" id="{23D831EB-683C-4038-9237-232707501237}"/>
              </a:ext>
            </a:extLst>
          </p:cNvPr>
          <p:cNvSpPr txBox="1"/>
          <p:nvPr/>
        </p:nvSpPr>
        <p:spPr>
          <a:xfrm>
            <a:off x="2234326" y="3846999"/>
            <a:ext cx="2774278" cy="1846659"/>
          </a:xfrm>
          <a:prstGeom prst="rect">
            <a:avLst/>
          </a:prstGeom>
          <a:noFill/>
        </p:spPr>
        <p:txBody>
          <a:bodyPr wrap="square" rtlCol="0">
            <a:spAutoFit/>
          </a:bodyPr>
          <a:lstStyle/>
          <a:p>
            <a:pPr algn="just"/>
            <a:r>
              <a:rPr lang="en-US" sz="1800" kern="100" dirty="0">
                <a:solidFill>
                  <a:schemeClr val="accent4">
                    <a:lumMod val="75000"/>
                  </a:schemeClr>
                </a:solidFill>
                <a:effectLst/>
                <a:latin typeface="Times New Roman" panose="02020603050405020304" pitchFamily="18" charset="0"/>
                <a:ea typeface="Calibri" panose="020F0502020204030204" pitchFamily="34" charset="0"/>
              </a:rPr>
              <a:t>Construct various Machine Learning models and evaluate the predictions for predicting AQI Range. (Classification)</a:t>
            </a:r>
            <a:endParaRPr lang="en-IN" sz="1800" kern="100" dirty="0">
              <a:solidFill>
                <a:schemeClr val="accent4">
                  <a:lumMod val="75000"/>
                </a:schemeClr>
              </a:solidFill>
              <a:effectLst/>
              <a:latin typeface="Times New Roman" panose="02020603050405020304" pitchFamily="18" charset="0"/>
              <a:ea typeface="Calibri" panose="020F0502020204030204" pitchFamily="34" charset="0"/>
            </a:endParaRPr>
          </a:p>
          <a:p>
            <a:pPr algn="just"/>
            <a:endParaRPr lang="en-US" sz="2400" dirty="0">
              <a:solidFill>
                <a:schemeClr val="accent4">
                  <a:lumMod val="75000"/>
                </a:schemeClr>
              </a:solidFill>
              <a:latin typeface="Tw Cen MT" panose="020B0602020104020603" pitchFamily="34" charset="0"/>
            </a:endParaRPr>
          </a:p>
        </p:txBody>
      </p:sp>
      <p:grpSp>
        <p:nvGrpSpPr>
          <p:cNvPr id="60" name="Group 59">
            <a:extLst>
              <a:ext uri="{FF2B5EF4-FFF2-40B4-BE49-F238E27FC236}">
                <a16:creationId xmlns:a16="http://schemas.microsoft.com/office/drawing/2014/main" id="{213DEA38-B2EA-48AA-ABD7-8C8B9BFA77E8}"/>
              </a:ext>
            </a:extLst>
          </p:cNvPr>
          <p:cNvGrpSpPr/>
          <p:nvPr/>
        </p:nvGrpSpPr>
        <p:grpSpPr>
          <a:xfrm>
            <a:off x="-11128589"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grpSp>
        <p:nvGrpSpPr>
          <p:cNvPr id="90" name="Group 89">
            <a:extLst>
              <a:ext uri="{FF2B5EF4-FFF2-40B4-BE49-F238E27FC236}">
                <a16:creationId xmlns:a16="http://schemas.microsoft.com/office/drawing/2014/main" id="{6949252D-0777-47C1-9192-BD2A796E96BC}"/>
              </a:ext>
            </a:extLst>
          </p:cNvPr>
          <p:cNvGrpSpPr/>
          <p:nvPr/>
        </p:nvGrpSpPr>
        <p:grpSpPr>
          <a:xfrm>
            <a:off x="5519145" y="3947568"/>
            <a:ext cx="662608" cy="523220"/>
            <a:chOff x="75883" y="1954358"/>
            <a:chExt cx="662608" cy="523220"/>
          </a:xfrm>
        </p:grpSpPr>
        <p:sp>
          <p:nvSpPr>
            <p:cNvPr id="91" name="Oval 90">
              <a:extLst>
                <a:ext uri="{FF2B5EF4-FFF2-40B4-BE49-F238E27FC236}">
                  <a16:creationId xmlns:a16="http://schemas.microsoft.com/office/drawing/2014/main" id="{ACA27E37-9CF3-4874-B104-78750CF69DDC}"/>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D12EA05F-6C0E-4E85-9F9A-E191B8F43240}"/>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sp>
        <p:nvSpPr>
          <p:cNvPr id="99" name="TextBox 98">
            <a:extLst>
              <a:ext uri="{FF2B5EF4-FFF2-40B4-BE49-F238E27FC236}">
                <a16:creationId xmlns:a16="http://schemas.microsoft.com/office/drawing/2014/main" id="{6610F40E-01C7-461F-9DA0-E7F9A9971D0B}"/>
              </a:ext>
            </a:extLst>
          </p:cNvPr>
          <p:cNvSpPr txBox="1"/>
          <p:nvPr/>
        </p:nvSpPr>
        <p:spPr>
          <a:xfrm>
            <a:off x="6364511" y="3971847"/>
            <a:ext cx="2644771" cy="1569660"/>
          </a:xfrm>
          <a:prstGeom prst="rect">
            <a:avLst/>
          </a:prstGeom>
          <a:noFill/>
        </p:spPr>
        <p:txBody>
          <a:bodyPr wrap="square" rtlCol="0">
            <a:spAutoFit/>
          </a:bodyPr>
          <a:lstStyle/>
          <a:p>
            <a:pPr algn="just"/>
            <a:r>
              <a:rPr lang="en-US" sz="1600" kern="100" dirty="0">
                <a:solidFill>
                  <a:srgbClr val="FF0000"/>
                </a:solidFill>
                <a:effectLst/>
                <a:latin typeface="Tw Cen MT" panose="020B0602020104020603" pitchFamily="34" charset="0"/>
                <a:ea typeface="Calibri" panose="020F0502020204030204" pitchFamily="34" charset="0"/>
              </a:rPr>
              <a:t>Use Artificial Neural Networks and create a sequential model using various Layers like Dense Layers and Dropout Layers.</a:t>
            </a:r>
            <a:endParaRPr lang="en-IN" sz="1600" kern="100" dirty="0">
              <a:solidFill>
                <a:srgbClr val="FF0000"/>
              </a:solidFill>
              <a:effectLst/>
              <a:latin typeface="Tw Cen MT" panose="020B0602020104020603" pitchFamily="34" charset="0"/>
              <a:ea typeface="Calibri" panose="020F0502020204030204" pitchFamily="34" charset="0"/>
            </a:endParaRPr>
          </a:p>
          <a:p>
            <a:pPr algn="just"/>
            <a:endParaRPr lang="en-US" sz="1600" dirty="0">
              <a:solidFill>
                <a:srgbClr val="FF0000"/>
              </a:solidFill>
              <a:latin typeface="Tw Cen MT" panose="020B0602020104020603" pitchFamily="34" charset="0"/>
            </a:endParaRPr>
          </a:p>
        </p:txBody>
      </p:sp>
      <p:grpSp>
        <p:nvGrpSpPr>
          <p:cNvPr id="126" name="Group 125">
            <a:extLst>
              <a:ext uri="{FF2B5EF4-FFF2-40B4-BE49-F238E27FC236}">
                <a16:creationId xmlns:a16="http://schemas.microsoft.com/office/drawing/2014/main" id="{F44E8433-D5B3-44AA-B59A-805877055AC5}"/>
              </a:ext>
            </a:extLst>
          </p:cNvPr>
          <p:cNvGrpSpPr/>
          <p:nvPr/>
        </p:nvGrpSpPr>
        <p:grpSpPr>
          <a:xfrm>
            <a:off x="1762627" y="1821341"/>
            <a:ext cx="662608" cy="523220"/>
            <a:chOff x="75883" y="1954358"/>
            <a:chExt cx="662608" cy="523220"/>
          </a:xfrm>
        </p:grpSpPr>
        <p:sp>
          <p:nvSpPr>
            <p:cNvPr id="127" name="Oval 126">
              <a:extLst>
                <a:ext uri="{FF2B5EF4-FFF2-40B4-BE49-F238E27FC236}">
                  <a16:creationId xmlns:a16="http://schemas.microsoft.com/office/drawing/2014/main" id="{2F5A38E9-CE2C-4DB4-ABD4-2BB31E44E4A2}"/>
                </a:ext>
              </a:extLst>
            </p:cNvPr>
            <p:cNvSpPr/>
            <p:nvPr/>
          </p:nvSpPr>
          <p:spPr>
            <a:xfrm>
              <a:off x="137865" y="1954358"/>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4E3043E2-4373-44E5-8A11-D4250C36B9A2}"/>
                </a:ext>
              </a:extLst>
            </p:cNvPr>
            <p:cNvSpPr txBox="1"/>
            <p:nvPr/>
          </p:nvSpPr>
          <p:spPr>
            <a:xfrm>
              <a:off x="75883" y="1985136"/>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129" name="TextBox 128">
            <a:extLst>
              <a:ext uri="{FF2B5EF4-FFF2-40B4-BE49-F238E27FC236}">
                <a16:creationId xmlns:a16="http://schemas.microsoft.com/office/drawing/2014/main" id="{17007DA3-5240-4FDA-A806-FD95431F4090}"/>
              </a:ext>
            </a:extLst>
          </p:cNvPr>
          <p:cNvSpPr txBox="1"/>
          <p:nvPr/>
        </p:nvSpPr>
        <p:spPr>
          <a:xfrm>
            <a:off x="2275261" y="1845608"/>
            <a:ext cx="2870547" cy="1292662"/>
          </a:xfrm>
          <a:prstGeom prst="rect">
            <a:avLst/>
          </a:prstGeom>
          <a:noFill/>
        </p:spPr>
        <p:txBody>
          <a:bodyPr wrap="square" rtlCol="0">
            <a:spAutoFit/>
          </a:bodyPr>
          <a:lstStyle/>
          <a:p>
            <a:pPr algn="just"/>
            <a:r>
              <a:rPr lang="en-US" sz="1800" kern="100" dirty="0">
                <a:solidFill>
                  <a:srgbClr val="FF0000"/>
                </a:solidFill>
                <a:effectLst/>
                <a:latin typeface="Tw Cen MT" panose="020B0602020104020603" pitchFamily="34" charset="0"/>
                <a:ea typeface="Calibri" panose="020F0502020204030204" pitchFamily="34" charset="0"/>
              </a:rPr>
              <a:t>Retrieve the dataset from Kaggle and import it into RStudio.</a:t>
            </a:r>
            <a:endParaRPr lang="en-IN" sz="1800" kern="100" dirty="0">
              <a:solidFill>
                <a:srgbClr val="FF0000"/>
              </a:solidFill>
              <a:effectLst/>
              <a:latin typeface="Tw Cen MT" panose="020B0602020104020603" pitchFamily="34" charset="0"/>
              <a:ea typeface="Calibri" panose="020F0502020204030204" pitchFamily="34" charset="0"/>
            </a:endParaRPr>
          </a:p>
          <a:p>
            <a:pPr algn="just"/>
            <a:endParaRPr lang="en-US" sz="2400" dirty="0">
              <a:solidFill>
                <a:srgbClr val="FF0000"/>
              </a:solidFill>
              <a:latin typeface="Tw Cen MT" panose="020B0602020104020603" pitchFamily="34" charset="0"/>
            </a:endParaRPr>
          </a:p>
        </p:txBody>
      </p:sp>
      <p:grpSp>
        <p:nvGrpSpPr>
          <p:cNvPr id="142" name="Group 141">
            <a:extLst>
              <a:ext uri="{FF2B5EF4-FFF2-40B4-BE49-F238E27FC236}">
                <a16:creationId xmlns:a16="http://schemas.microsoft.com/office/drawing/2014/main" id="{0DECDA21-6C30-4EC8-933E-930BE99A4E99}"/>
              </a:ext>
            </a:extLst>
          </p:cNvPr>
          <p:cNvGrpSpPr/>
          <p:nvPr/>
        </p:nvGrpSpPr>
        <p:grpSpPr>
          <a:xfrm>
            <a:off x="5482246" y="1908068"/>
            <a:ext cx="662608" cy="523220"/>
            <a:chOff x="-2625624" y="2694453"/>
            <a:chExt cx="662608" cy="523220"/>
          </a:xfrm>
        </p:grpSpPr>
        <p:sp>
          <p:nvSpPr>
            <p:cNvPr id="143" name="Oval 142">
              <a:extLst>
                <a:ext uri="{FF2B5EF4-FFF2-40B4-BE49-F238E27FC236}">
                  <a16:creationId xmlns:a16="http://schemas.microsoft.com/office/drawing/2014/main" id="{67AD0A76-C834-4FFD-9260-F94892E04D23}"/>
                </a:ext>
              </a:extLst>
            </p:cNvPr>
            <p:cNvSpPr/>
            <p:nvPr/>
          </p:nvSpPr>
          <p:spPr>
            <a:xfrm>
              <a:off x="-2538611" y="2694453"/>
              <a:ext cx="523220"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a:extLst>
                <a:ext uri="{FF2B5EF4-FFF2-40B4-BE49-F238E27FC236}">
                  <a16:creationId xmlns:a16="http://schemas.microsoft.com/office/drawing/2014/main" id="{89F6EAAD-4083-499F-86A0-9FACC3FC6C17}"/>
                </a:ext>
              </a:extLst>
            </p:cNvPr>
            <p:cNvSpPr txBox="1"/>
            <p:nvPr/>
          </p:nvSpPr>
          <p:spPr>
            <a:xfrm>
              <a:off x="-2625624" y="2725231"/>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145" name="Group 144">
            <a:extLst>
              <a:ext uri="{FF2B5EF4-FFF2-40B4-BE49-F238E27FC236}">
                <a16:creationId xmlns:a16="http://schemas.microsoft.com/office/drawing/2014/main" id="{BED5A698-3D8A-44D6-866F-B93501B68D64}"/>
              </a:ext>
            </a:extLst>
          </p:cNvPr>
          <p:cNvGrpSpPr/>
          <p:nvPr/>
        </p:nvGrpSpPr>
        <p:grpSpPr>
          <a:xfrm>
            <a:off x="5499565" y="2771082"/>
            <a:ext cx="662608" cy="518579"/>
            <a:chOff x="-5362635" y="3557467"/>
            <a:chExt cx="662608" cy="518579"/>
          </a:xfrm>
        </p:grpSpPr>
        <p:sp>
          <p:nvSpPr>
            <p:cNvPr id="146" name="Oval 145">
              <a:extLst>
                <a:ext uri="{FF2B5EF4-FFF2-40B4-BE49-F238E27FC236}">
                  <a16:creationId xmlns:a16="http://schemas.microsoft.com/office/drawing/2014/main" id="{07C03D3B-1007-48B0-ACC6-DFD7560EC509}"/>
                </a:ext>
              </a:extLst>
            </p:cNvPr>
            <p:cNvSpPr/>
            <p:nvPr/>
          </p:nvSpPr>
          <p:spPr>
            <a:xfrm>
              <a:off x="-5285367" y="3567974"/>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8A4CA04-FA12-4EC9-ACC3-43E1D75BE19D}"/>
                </a:ext>
              </a:extLst>
            </p:cNvPr>
            <p:cNvSpPr txBox="1"/>
            <p:nvPr/>
          </p:nvSpPr>
          <p:spPr>
            <a:xfrm>
              <a:off x="-5362635" y="3557467"/>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sp>
        <p:nvSpPr>
          <p:cNvPr id="148" name="TextBox 147">
            <a:extLst>
              <a:ext uri="{FF2B5EF4-FFF2-40B4-BE49-F238E27FC236}">
                <a16:creationId xmlns:a16="http://schemas.microsoft.com/office/drawing/2014/main" id="{09075865-7D5D-4473-8354-CE5FEC10877C}"/>
              </a:ext>
            </a:extLst>
          </p:cNvPr>
          <p:cNvSpPr txBox="1"/>
          <p:nvPr/>
        </p:nvSpPr>
        <p:spPr>
          <a:xfrm>
            <a:off x="6075160" y="1893678"/>
            <a:ext cx="3851002" cy="830997"/>
          </a:xfrm>
          <a:prstGeom prst="rect">
            <a:avLst/>
          </a:prstGeom>
          <a:noFill/>
        </p:spPr>
        <p:txBody>
          <a:bodyPr wrap="square" rtlCol="0">
            <a:spAutoFit/>
          </a:bodyPr>
          <a:lstStyle/>
          <a:p>
            <a:pPr algn="just"/>
            <a:r>
              <a:rPr lang="en-US" sz="1600" kern="100" dirty="0">
                <a:solidFill>
                  <a:schemeClr val="accent4">
                    <a:lumMod val="75000"/>
                  </a:schemeClr>
                </a:solidFill>
                <a:effectLst/>
                <a:latin typeface="Tw Cen MT" panose="020B0602020104020603" pitchFamily="34" charset="0"/>
                <a:ea typeface="Calibri" panose="020F0502020204030204" pitchFamily="34" charset="0"/>
              </a:rPr>
              <a:t>Do Data Visualization and Preprocessing of unprocessed data in R.</a:t>
            </a:r>
            <a:endParaRPr lang="en-IN" sz="1600" kern="100" dirty="0">
              <a:solidFill>
                <a:schemeClr val="accent4">
                  <a:lumMod val="75000"/>
                </a:schemeClr>
              </a:solidFill>
              <a:effectLst/>
              <a:latin typeface="Tw Cen MT" panose="020B0602020104020603" pitchFamily="34" charset="0"/>
              <a:ea typeface="Calibri" panose="020F0502020204030204" pitchFamily="34" charset="0"/>
            </a:endParaRPr>
          </a:p>
          <a:p>
            <a:pPr algn="just"/>
            <a:endParaRPr lang="en-US" sz="1600" dirty="0">
              <a:solidFill>
                <a:schemeClr val="accent4">
                  <a:lumMod val="75000"/>
                </a:schemeClr>
              </a:solidFill>
              <a:latin typeface="Tw Cen MT" panose="020B0602020104020603" pitchFamily="34" charset="0"/>
            </a:endParaRPr>
          </a:p>
        </p:txBody>
      </p:sp>
      <p:sp>
        <p:nvSpPr>
          <p:cNvPr id="149" name="TextBox 148">
            <a:extLst>
              <a:ext uri="{FF2B5EF4-FFF2-40B4-BE49-F238E27FC236}">
                <a16:creationId xmlns:a16="http://schemas.microsoft.com/office/drawing/2014/main" id="{373BA3E7-65C1-4837-9CD1-A28895AF2459}"/>
              </a:ext>
            </a:extLst>
          </p:cNvPr>
          <p:cNvSpPr txBox="1"/>
          <p:nvPr/>
        </p:nvSpPr>
        <p:spPr>
          <a:xfrm>
            <a:off x="6116964" y="2655355"/>
            <a:ext cx="3298887" cy="1569660"/>
          </a:xfrm>
          <a:prstGeom prst="rect">
            <a:avLst/>
          </a:prstGeom>
          <a:noFill/>
        </p:spPr>
        <p:txBody>
          <a:bodyPr wrap="square" rtlCol="0">
            <a:spAutoFit/>
          </a:bodyPr>
          <a:lstStyle/>
          <a:p>
            <a:pPr algn="just"/>
            <a:r>
              <a:rPr lang="en-US" sz="1800" kern="100" dirty="0">
                <a:solidFill>
                  <a:schemeClr val="tx1">
                    <a:lumMod val="65000"/>
                    <a:lumOff val="35000"/>
                  </a:schemeClr>
                </a:solidFill>
                <a:effectLst/>
                <a:latin typeface="Times New Roman" panose="02020603050405020304" pitchFamily="18" charset="0"/>
                <a:ea typeface="Calibri" panose="020F0502020204030204" pitchFamily="34" charset="0"/>
              </a:rPr>
              <a:t>Construct various Machine Learning models and evaluate the predictions for predicting AQI. (Regression)</a:t>
            </a:r>
            <a:endParaRPr lang="en-IN" sz="1800" kern="100" dirty="0">
              <a:solidFill>
                <a:schemeClr val="tx1">
                  <a:lumMod val="65000"/>
                  <a:lumOff val="35000"/>
                </a:schemeClr>
              </a:solidFill>
              <a:effectLst/>
              <a:latin typeface="Times New Roman" panose="02020603050405020304" pitchFamily="18" charset="0"/>
              <a:ea typeface="Calibri" panose="020F0502020204030204" pitchFamily="34" charset="0"/>
            </a:endParaRPr>
          </a:p>
          <a:p>
            <a:pPr algn="just"/>
            <a:endParaRPr lang="en-US" sz="2400" dirty="0">
              <a:solidFill>
                <a:schemeClr val="tx1">
                  <a:lumMod val="65000"/>
                  <a:lumOff val="35000"/>
                </a:schemeClr>
              </a:solidFill>
              <a:latin typeface="Tw Cen MT" panose="020B0602020104020603" pitchFamily="34" charset="0"/>
            </a:endParaRPr>
          </a:p>
        </p:txBody>
      </p:sp>
    </p:spTree>
    <p:extLst>
      <p:ext uri="{BB962C8B-B14F-4D97-AF65-F5344CB8AC3E}">
        <p14:creationId xmlns:p14="http://schemas.microsoft.com/office/powerpoint/2010/main" val="22981222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Effect transition="in" filter="fade">
                                      <p:cBhvr>
                                        <p:cTn id="9" dur="500"/>
                                        <p:tgtEl>
                                          <p:spTgt spid="54"/>
                                        </p:tgtEl>
                                      </p:cBhvr>
                                    </p:animEffect>
                                  </p:childTnLst>
                                </p:cTn>
                              </p:par>
                              <p:par>
                                <p:cTn id="10" presetID="53" presetClass="entr" presetSubtype="16" fill="hold"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nodeType="withEffect">
                                  <p:stCondLst>
                                    <p:cond delay="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par>
                                <p:cTn id="20" presetID="53" presetClass="entr" presetSubtype="16" fill="hold" nodeType="withEffect">
                                  <p:stCondLst>
                                    <p:cond delay="0"/>
                                  </p:stCondLst>
                                  <p:childTnLst>
                                    <p:set>
                                      <p:cBhvr>
                                        <p:cTn id="21" dur="1" fill="hold">
                                          <p:stCondLst>
                                            <p:cond delay="0"/>
                                          </p:stCondLst>
                                        </p:cTn>
                                        <p:tgtEl>
                                          <p:spTgt spid="126"/>
                                        </p:tgtEl>
                                        <p:attrNameLst>
                                          <p:attrName>style.visibility</p:attrName>
                                        </p:attrNameLst>
                                      </p:cBhvr>
                                      <p:to>
                                        <p:strVal val="visible"/>
                                      </p:to>
                                    </p:set>
                                    <p:anim calcmode="lin" valueType="num">
                                      <p:cBhvr>
                                        <p:cTn id="22" dur="500" fill="hold"/>
                                        <p:tgtEl>
                                          <p:spTgt spid="126"/>
                                        </p:tgtEl>
                                        <p:attrNameLst>
                                          <p:attrName>ppt_w</p:attrName>
                                        </p:attrNameLst>
                                      </p:cBhvr>
                                      <p:tavLst>
                                        <p:tav tm="0">
                                          <p:val>
                                            <p:fltVal val="0"/>
                                          </p:val>
                                        </p:tav>
                                        <p:tav tm="100000">
                                          <p:val>
                                            <p:strVal val="#ppt_w"/>
                                          </p:val>
                                        </p:tav>
                                      </p:tavLst>
                                    </p:anim>
                                    <p:anim calcmode="lin" valueType="num">
                                      <p:cBhvr>
                                        <p:cTn id="23" dur="500" fill="hold"/>
                                        <p:tgtEl>
                                          <p:spTgt spid="126"/>
                                        </p:tgtEl>
                                        <p:attrNameLst>
                                          <p:attrName>ppt_h</p:attrName>
                                        </p:attrNameLst>
                                      </p:cBhvr>
                                      <p:tavLst>
                                        <p:tav tm="0">
                                          <p:val>
                                            <p:fltVal val="0"/>
                                          </p:val>
                                        </p:tav>
                                        <p:tav tm="100000">
                                          <p:val>
                                            <p:strVal val="#ppt_h"/>
                                          </p:val>
                                        </p:tav>
                                      </p:tavLst>
                                    </p:anim>
                                    <p:animEffect transition="in" filter="fade">
                                      <p:cBhvr>
                                        <p:cTn id="24" dur="500"/>
                                        <p:tgtEl>
                                          <p:spTgt spid="126"/>
                                        </p:tgtEl>
                                      </p:cBhvr>
                                    </p:animEffect>
                                  </p:childTnLst>
                                </p:cTn>
                              </p:par>
                              <p:par>
                                <p:cTn id="25" presetID="53" presetClass="entr" presetSubtype="16" fill="hold" nodeType="with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p:cTn id="27" dur="500" fill="hold"/>
                                        <p:tgtEl>
                                          <p:spTgt spid="142"/>
                                        </p:tgtEl>
                                        <p:attrNameLst>
                                          <p:attrName>ppt_w</p:attrName>
                                        </p:attrNameLst>
                                      </p:cBhvr>
                                      <p:tavLst>
                                        <p:tav tm="0">
                                          <p:val>
                                            <p:fltVal val="0"/>
                                          </p:val>
                                        </p:tav>
                                        <p:tav tm="100000">
                                          <p:val>
                                            <p:strVal val="#ppt_w"/>
                                          </p:val>
                                        </p:tav>
                                      </p:tavLst>
                                    </p:anim>
                                    <p:anim calcmode="lin" valueType="num">
                                      <p:cBhvr>
                                        <p:cTn id="28" dur="500" fill="hold"/>
                                        <p:tgtEl>
                                          <p:spTgt spid="142"/>
                                        </p:tgtEl>
                                        <p:attrNameLst>
                                          <p:attrName>ppt_h</p:attrName>
                                        </p:attrNameLst>
                                      </p:cBhvr>
                                      <p:tavLst>
                                        <p:tav tm="0">
                                          <p:val>
                                            <p:fltVal val="0"/>
                                          </p:val>
                                        </p:tav>
                                        <p:tav tm="100000">
                                          <p:val>
                                            <p:strVal val="#ppt_h"/>
                                          </p:val>
                                        </p:tav>
                                      </p:tavLst>
                                    </p:anim>
                                    <p:animEffect transition="in" filter="fade">
                                      <p:cBhvr>
                                        <p:cTn id="29" dur="500"/>
                                        <p:tgtEl>
                                          <p:spTgt spid="142"/>
                                        </p:tgtEl>
                                      </p:cBhvr>
                                    </p:animEffect>
                                  </p:childTnLst>
                                </p:cTn>
                              </p:par>
                              <p:par>
                                <p:cTn id="30" presetID="53" presetClass="entr" presetSubtype="16" fill="hold" nodeType="withEffect">
                                  <p:stCondLst>
                                    <p:cond delay="0"/>
                                  </p:stCondLst>
                                  <p:childTnLst>
                                    <p:set>
                                      <p:cBhvr>
                                        <p:cTn id="31" dur="1" fill="hold">
                                          <p:stCondLst>
                                            <p:cond delay="0"/>
                                          </p:stCondLst>
                                        </p:cTn>
                                        <p:tgtEl>
                                          <p:spTgt spid="145"/>
                                        </p:tgtEl>
                                        <p:attrNameLst>
                                          <p:attrName>style.visibility</p:attrName>
                                        </p:attrNameLst>
                                      </p:cBhvr>
                                      <p:to>
                                        <p:strVal val="visible"/>
                                      </p:to>
                                    </p:set>
                                    <p:anim calcmode="lin" valueType="num">
                                      <p:cBhvr>
                                        <p:cTn id="32" dur="500" fill="hold"/>
                                        <p:tgtEl>
                                          <p:spTgt spid="145"/>
                                        </p:tgtEl>
                                        <p:attrNameLst>
                                          <p:attrName>ppt_w</p:attrName>
                                        </p:attrNameLst>
                                      </p:cBhvr>
                                      <p:tavLst>
                                        <p:tav tm="0">
                                          <p:val>
                                            <p:fltVal val="0"/>
                                          </p:val>
                                        </p:tav>
                                        <p:tav tm="100000">
                                          <p:val>
                                            <p:strVal val="#ppt_w"/>
                                          </p:val>
                                        </p:tav>
                                      </p:tavLst>
                                    </p:anim>
                                    <p:anim calcmode="lin" valueType="num">
                                      <p:cBhvr>
                                        <p:cTn id="33" dur="500" fill="hold"/>
                                        <p:tgtEl>
                                          <p:spTgt spid="145"/>
                                        </p:tgtEl>
                                        <p:attrNameLst>
                                          <p:attrName>ppt_h</p:attrName>
                                        </p:attrNameLst>
                                      </p:cBhvr>
                                      <p:tavLst>
                                        <p:tav tm="0">
                                          <p:val>
                                            <p:fltVal val="0"/>
                                          </p:val>
                                        </p:tav>
                                        <p:tav tm="100000">
                                          <p:val>
                                            <p:strVal val="#ppt_h"/>
                                          </p:val>
                                        </p:tav>
                                      </p:tavLst>
                                    </p:anim>
                                    <p:animEffect transition="in" filter="fade">
                                      <p:cBhvr>
                                        <p:cTn id="3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9594" y="-4763"/>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sp>
        <p:nvSpPr>
          <p:cNvPr id="33" name="TextBox 32">
            <a:extLst>
              <a:ext uri="{FF2B5EF4-FFF2-40B4-BE49-F238E27FC236}">
                <a16:creationId xmlns:a16="http://schemas.microsoft.com/office/drawing/2014/main" id="{91865E68-0306-4BF0-BAD5-46937AF9A172}"/>
              </a:ext>
            </a:extLst>
          </p:cNvPr>
          <p:cNvSpPr txBox="1"/>
          <p:nvPr/>
        </p:nvSpPr>
        <p:spPr>
          <a:xfrm>
            <a:off x="3663537" y="126250"/>
            <a:ext cx="3457850" cy="523220"/>
          </a:xfrm>
          <a:prstGeom prst="rect">
            <a:avLst/>
          </a:prstGeom>
          <a:noFill/>
        </p:spPr>
        <p:txBody>
          <a:bodyPr wrap="square" rtlCol="0">
            <a:spAutoFit/>
          </a:bodyPr>
          <a:lstStyle/>
          <a:p>
            <a:pPr algn="ctr"/>
            <a:r>
              <a:rPr lang="en-US" sz="2800" b="1" dirty="0">
                <a:solidFill>
                  <a:srgbClr val="5D7373"/>
                </a:solidFill>
                <a:latin typeface="Tw Cen MT" panose="020B0602020104020603" pitchFamily="34" charset="0"/>
              </a:rPr>
              <a:t>FUTURE SCOPE</a:t>
            </a:r>
          </a:p>
        </p:txBody>
      </p:sp>
      <p:cxnSp>
        <p:nvCxnSpPr>
          <p:cNvPr id="54" name="Straight Connector 53">
            <a:extLst>
              <a:ext uri="{FF2B5EF4-FFF2-40B4-BE49-F238E27FC236}">
                <a16:creationId xmlns:a16="http://schemas.microsoft.com/office/drawing/2014/main" id="{0669A7E6-FC59-4C64-A984-61A70484B255}"/>
              </a:ext>
            </a:extLst>
          </p:cNvPr>
          <p:cNvCxnSpPr>
            <a:cxnSpLocks/>
            <a:stCxn id="72" idx="0"/>
          </p:cNvCxnSpPr>
          <p:nvPr/>
        </p:nvCxnSpPr>
        <p:spPr>
          <a:xfrm flipV="1">
            <a:off x="5441686" y="2148279"/>
            <a:ext cx="0" cy="302053"/>
          </a:xfrm>
          <a:prstGeom prst="line">
            <a:avLst/>
          </a:prstGeom>
          <a:ln w="19050">
            <a:solidFill>
              <a:srgbClr val="5D7373"/>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57D6E716-5EBB-4506-9C8A-F827D573D2CB}"/>
              </a:ext>
            </a:extLst>
          </p:cNvPr>
          <p:cNvSpPr/>
          <p:nvPr/>
        </p:nvSpPr>
        <p:spPr>
          <a:xfrm>
            <a:off x="4666079" y="61336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E156CA2-BB81-4CC3-9DB9-44CAF3A040B9}"/>
              </a:ext>
            </a:extLst>
          </p:cNvPr>
          <p:cNvSpPr/>
          <p:nvPr/>
        </p:nvSpPr>
        <p:spPr>
          <a:xfrm>
            <a:off x="4754185" y="701474"/>
            <a:ext cx="1347788" cy="1347788"/>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0EAFBB1-A06C-4897-954F-4F801AA016B7}"/>
              </a:ext>
            </a:extLst>
          </p:cNvPr>
          <p:cNvSpPr/>
          <p:nvPr/>
        </p:nvSpPr>
        <p:spPr>
          <a:xfrm>
            <a:off x="4825623" y="77291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a:extLst>
              <a:ext uri="{FF2B5EF4-FFF2-40B4-BE49-F238E27FC236}">
                <a16:creationId xmlns:a16="http://schemas.microsoft.com/office/drawing/2014/main" id="{07CE16E0-A251-4E10-A326-C53B17723205}"/>
              </a:ext>
            </a:extLst>
          </p:cNvPr>
          <p:cNvSpPr/>
          <p:nvPr/>
        </p:nvSpPr>
        <p:spPr>
          <a:xfrm rot="8100000">
            <a:off x="4525563" y="472852"/>
            <a:ext cx="1805032" cy="1805032"/>
          </a:xfrm>
          <a:prstGeom prst="arc">
            <a:avLst>
              <a:gd name="adj1" fmla="val 13451617"/>
              <a:gd name="adj2" fmla="val 2836592"/>
            </a:avLst>
          </a:prstGeom>
          <a:ln w="19050">
            <a:solidFill>
              <a:srgbClr val="5D73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78C6B9B5-08F9-4F73-8E59-1C001A10DE5D}"/>
              </a:ext>
            </a:extLst>
          </p:cNvPr>
          <p:cNvSpPr/>
          <p:nvPr/>
        </p:nvSpPr>
        <p:spPr>
          <a:xfrm>
            <a:off x="5395081" y="2450332"/>
            <a:ext cx="93210" cy="93210"/>
          </a:xfrm>
          <a:prstGeom prst="ellipse">
            <a:avLst/>
          </a:prstGeom>
          <a:noFill/>
          <a:ln w="19050">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D16E82F9-5155-495A-BB68-1E943B11D632}"/>
              </a:ext>
            </a:extLst>
          </p:cNvPr>
          <p:cNvSpPr txBox="1"/>
          <p:nvPr/>
        </p:nvSpPr>
        <p:spPr>
          <a:xfrm>
            <a:off x="1839488" y="2543542"/>
            <a:ext cx="7850149" cy="2554545"/>
          </a:xfrm>
          <a:prstGeom prst="rect">
            <a:avLst/>
          </a:prstGeom>
          <a:noFill/>
        </p:spPr>
        <p:txBody>
          <a:bodyPr wrap="square" rtlCol="0">
            <a:spAutoFit/>
          </a:bodyPr>
          <a:lstStyle/>
          <a:p>
            <a:pPr marL="285750" lvl="0" indent="-285750">
              <a:buFont typeface="Wingdings" panose="05000000000000000000" pitchFamily="2" charset="2"/>
              <a:buChar char="q"/>
            </a:pPr>
            <a:r>
              <a:rPr lang="en-US" sz="2000" dirty="0">
                <a:solidFill>
                  <a:schemeClr val="bg2">
                    <a:lumMod val="50000"/>
                  </a:schemeClr>
                </a:solidFill>
                <a:latin typeface="Tw Cen MT" panose="020B0602020104020603" pitchFamily="34" charset="0"/>
              </a:rPr>
              <a:t>The future work that remains for this dataset might be to see why algorithms like AdaBoost, Logistic Regression, Ridge Classification are not giving that good of an accuracy compared to the other models that are applied.</a:t>
            </a:r>
          </a:p>
          <a:p>
            <a:pPr lvl="0"/>
            <a:endParaRPr lang="en-IN" sz="2000" dirty="0">
              <a:solidFill>
                <a:schemeClr val="bg2">
                  <a:lumMod val="50000"/>
                </a:schemeClr>
              </a:solidFill>
              <a:latin typeface="Tw Cen MT" panose="020B0602020104020603" pitchFamily="34" charset="0"/>
            </a:endParaRPr>
          </a:p>
          <a:p>
            <a:pPr marL="285750" lvl="0" indent="-285750">
              <a:buFont typeface="Wingdings" panose="05000000000000000000" pitchFamily="2" charset="2"/>
              <a:buChar char="q"/>
            </a:pPr>
            <a:r>
              <a:rPr lang="en-US" sz="2000" dirty="0">
                <a:solidFill>
                  <a:schemeClr val="bg2">
                    <a:lumMod val="50000"/>
                  </a:schemeClr>
                </a:solidFill>
                <a:latin typeface="Tw Cen MT" panose="020B0602020104020603" pitchFamily="34" charset="0"/>
              </a:rPr>
              <a:t>By using Hyper Parameter Tuning, one can run a series of experiments and based on Trial and Error, one can find out the best fitting parameters so that they also fit to the data very well.</a:t>
            </a:r>
            <a:endParaRPr lang="en-IN" sz="2000" dirty="0">
              <a:solidFill>
                <a:schemeClr val="bg2">
                  <a:lumMod val="50000"/>
                </a:schemeClr>
              </a:solidFill>
              <a:latin typeface="Tw Cen MT" panose="020B0602020104020603" pitchFamily="34" charset="0"/>
            </a:endParaRPr>
          </a:p>
        </p:txBody>
      </p:sp>
      <p:grpSp>
        <p:nvGrpSpPr>
          <p:cNvPr id="82" name="Group 81">
            <a:extLst>
              <a:ext uri="{FF2B5EF4-FFF2-40B4-BE49-F238E27FC236}">
                <a16:creationId xmlns:a16="http://schemas.microsoft.com/office/drawing/2014/main" id="{02C84BDA-5FCD-4641-A335-4ECACD39EFC1}"/>
              </a:ext>
            </a:extLst>
          </p:cNvPr>
          <p:cNvGrpSpPr/>
          <p:nvPr/>
        </p:nvGrpSpPr>
        <p:grpSpPr>
          <a:xfrm>
            <a:off x="5055393" y="1079611"/>
            <a:ext cx="740442" cy="646938"/>
            <a:chOff x="6357938" y="3535363"/>
            <a:chExt cx="465138" cy="406400"/>
          </a:xfrm>
          <a:solidFill>
            <a:srgbClr val="5D7373"/>
          </a:solidFill>
        </p:grpSpPr>
        <p:sp>
          <p:nvSpPr>
            <p:cNvPr id="83" name="AutoShape 43">
              <a:extLst>
                <a:ext uri="{FF2B5EF4-FFF2-40B4-BE49-F238E27FC236}">
                  <a16:creationId xmlns:a16="http://schemas.microsoft.com/office/drawing/2014/main" id="{E7D4D1FD-C64B-466A-85B8-6510E2BE1A8F}"/>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4" name="AutoShape 44">
              <a:extLst>
                <a:ext uri="{FF2B5EF4-FFF2-40B4-BE49-F238E27FC236}">
                  <a16:creationId xmlns:a16="http://schemas.microsoft.com/office/drawing/2014/main" id="{D1792BAC-09CC-4A6B-962B-89C9BBC509C8}"/>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85" name="AutoShape 45">
              <a:extLst>
                <a:ext uri="{FF2B5EF4-FFF2-40B4-BE49-F238E27FC236}">
                  <a16:creationId xmlns:a16="http://schemas.microsoft.com/office/drawing/2014/main" id="{29F00F79-20FF-48DB-A6D6-4C84877882B3}"/>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11590772" y="0"/>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spTree>
    <p:extLst>
      <p:ext uri="{BB962C8B-B14F-4D97-AF65-F5344CB8AC3E}">
        <p14:creationId xmlns:p14="http://schemas.microsoft.com/office/powerpoint/2010/main" val="1586639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50"/>
                                        <p:tgtEl>
                                          <p:spTgt spid="7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 calcmode="lin" valueType="num">
                                      <p:cBhvr>
                                        <p:cTn id="10" dur="500" fill="hold"/>
                                        <p:tgtEl>
                                          <p:spTgt spid="56"/>
                                        </p:tgtEl>
                                        <p:attrNameLst>
                                          <p:attrName>ppt_w</p:attrName>
                                        </p:attrNameLst>
                                      </p:cBhvr>
                                      <p:tavLst>
                                        <p:tav tm="0">
                                          <p:val>
                                            <p:fltVal val="0"/>
                                          </p:val>
                                        </p:tav>
                                        <p:tav tm="100000">
                                          <p:val>
                                            <p:strVal val="#ppt_w"/>
                                          </p:val>
                                        </p:tav>
                                      </p:tavLst>
                                    </p:anim>
                                    <p:anim calcmode="lin" valueType="num">
                                      <p:cBhvr>
                                        <p:cTn id="11" dur="500" fill="hold"/>
                                        <p:tgtEl>
                                          <p:spTgt spid="56"/>
                                        </p:tgtEl>
                                        <p:attrNameLst>
                                          <p:attrName>ppt_h</p:attrName>
                                        </p:attrNameLst>
                                      </p:cBhvr>
                                      <p:tavLst>
                                        <p:tav tm="0">
                                          <p:val>
                                            <p:fltVal val="0"/>
                                          </p:val>
                                        </p:tav>
                                        <p:tav tm="100000">
                                          <p:val>
                                            <p:strVal val="#ppt_h"/>
                                          </p:val>
                                        </p:tav>
                                      </p:tavLst>
                                    </p:anim>
                                    <p:animEffect transition="in" filter="fade">
                                      <p:cBhvr>
                                        <p:cTn id="12" dur="500"/>
                                        <p:tgtEl>
                                          <p:spTgt spid="56"/>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ppt_w</p:attrName>
                                        </p:attrNameLst>
                                      </p:cBhvr>
                                      <p:tavLst>
                                        <p:tav tm="0">
                                          <p:val>
                                            <p:fltVal val="0"/>
                                          </p:val>
                                        </p:tav>
                                        <p:tav tm="100000">
                                          <p:val>
                                            <p:strVal val="#ppt_w"/>
                                          </p:val>
                                        </p:tav>
                                      </p:tavLst>
                                    </p:anim>
                                    <p:anim calcmode="lin" valueType="num">
                                      <p:cBhvr>
                                        <p:cTn id="16" dur="500" fill="hold"/>
                                        <p:tgtEl>
                                          <p:spTgt spid="61"/>
                                        </p:tgtEl>
                                        <p:attrNameLst>
                                          <p:attrName>ppt_h</p:attrName>
                                        </p:attrNameLst>
                                      </p:cBhvr>
                                      <p:tavLst>
                                        <p:tav tm="0">
                                          <p:val>
                                            <p:fltVal val="0"/>
                                          </p:val>
                                        </p:tav>
                                        <p:tav tm="100000">
                                          <p:val>
                                            <p:strVal val="#ppt_h"/>
                                          </p:val>
                                        </p:tav>
                                      </p:tavLst>
                                    </p:anim>
                                    <p:animEffect transition="in" filter="fade">
                                      <p:cBhvr>
                                        <p:cTn id="17" dur="500"/>
                                        <p:tgtEl>
                                          <p:spTgt spid="61"/>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66"/>
                                        </p:tgtEl>
                                        <p:attrNameLst>
                                          <p:attrName>style.visibility</p:attrName>
                                        </p:attrNameLst>
                                      </p:cBhvr>
                                      <p:to>
                                        <p:strVal val="visible"/>
                                      </p:to>
                                    </p:set>
                                    <p:anim calcmode="lin" valueType="num">
                                      <p:cBhvr>
                                        <p:cTn id="20" dur="500" fill="hold"/>
                                        <p:tgtEl>
                                          <p:spTgt spid="66"/>
                                        </p:tgtEl>
                                        <p:attrNameLst>
                                          <p:attrName>ppt_w</p:attrName>
                                        </p:attrNameLst>
                                      </p:cBhvr>
                                      <p:tavLst>
                                        <p:tav tm="0">
                                          <p:val>
                                            <p:fltVal val="0"/>
                                          </p:val>
                                        </p:tav>
                                        <p:tav tm="100000">
                                          <p:val>
                                            <p:strVal val="#ppt_w"/>
                                          </p:val>
                                        </p:tav>
                                      </p:tavLst>
                                    </p:anim>
                                    <p:anim calcmode="lin" valueType="num">
                                      <p:cBhvr>
                                        <p:cTn id="21" dur="500" fill="hold"/>
                                        <p:tgtEl>
                                          <p:spTgt spid="66"/>
                                        </p:tgtEl>
                                        <p:attrNameLst>
                                          <p:attrName>ppt_h</p:attrName>
                                        </p:attrNameLst>
                                      </p:cBhvr>
                                      <p:tavLst>
                                        <p:tav tm="0">
                                          <p:val>
                                            <p:fltVal val="0"/>
                                          </p:val>
                                        </p:tav>
                                        <p:tav tm="100000">
                                          <p:val>
                                            <p:strVal val="#ppt_h"/>
                                          </p:val>
                                        </p:tav>
                                      </p:tavLst>
                                    </p:anim>
                                    <p:animEffect transition="in" filter="fade">
                                      <p:cBhvr>
                                        <p:cTn id="22" dur="500"/>
                                        <p:tgtEl>
                                          <p:spTgt spid="66"/>
                                        </p:tgtEl>
                                      </p:cBhvr>
                                    </p:animEffect>
                                  </p:childTnLst>
                                </p:cTn>
                              </p:par>
                              <p:par>
                                <p:cTn id="23" presetID="53" presetClass="entr" presetSubtype="16" fill="hold" nodeType="withEffect">
                                  <p:stCondLst>
                                    <p:cond delay="750"/>
                                  </p:stCondLst>
                                  <p:childTnLst>
                                    <p:set>
                                      <p:cBhvr>
                                        <p:cTn id="24" dur="1" fill="hold">
                                          <p:stCondLst>
                                            <p:cond delay="0"/>
                                          </p:stCondLst>
                                        </p:cTn>
                                        <p:tgtEl>
                                          <p:spTgt spid="82"/>
                                        </p:tgtEl>
                                        <p:attrNameLst>
                                          <p:attrName>style.visibility</p:attrName>
                                        </p:attrNameLst>
                                      </p:cBhvr>
                                      <p:to>
                                        <p:strVal val="visible"/>
                                      </p:to>
                                    </p:set>
                                    <p:anim calcmode="lin" valueType="num">
                                      <p:cBhvr>
                                        <p:cTn id="25" dur="500" fill="hold"/>
                                        <p:tgtEl>
                                          <p:spTgt spid="82"/>
                                        </p:tgtEl>
                                        <p:attrNameLst>
                                          <p:attrName>ppt_w</p:attrName>
                                        </p:attrNameLst>
                                      </p:cBhvr>
                                      <p:tavLst>
                                        <p:tav tm="0">
                                          <p:val>
                                            <p:fltVal val="0"/>
                                          </p:val>
                                        </p:tav>
                                        <p:tav tm="100000">
                                          <p:val>
                                            <p:strVal val="#ppt_w"/>
                                          </p:val>
                                        </p:tav>
                                      </p:tavLst>
                                    </p:anim>
                                    <p:anim calcmode="lin" valueType="num">
                                      <p:cBhvr>
                                        <p:cTn id="26" dur="500" fill="hold"/>
                                        <p:tgtEl>
                                          <p:spTgt spid="82"/>
                                        </p:tgtEl>
                                        <p:attrNameLst>
                                          <p:attrName>ppt_h</p:attrName>
                                        </p:attrNameLst>
                                      </p:cBhvr>
                                      <p:tavLst>
                                        <p:tav tm="0">
                                          <p:val>
                                            <p:fltVal val="0"/>
                                          </p:val>
                                        </p:tav>
                                        <p:tav tm="100000">
                                          <p:val>
                                            <p:strVal val="#ppt_h"/>
                                          </p:val>
                                        </p:tav>
                                      </p:tavLst>
                                    </p:anim>
                                    <p:animEffect transition="in" filter="fade">
                                      <p:cBhvr>
                                        <p:cTn id="27" dur="500"/>
                                        <p:tgtEl>
                                          <p:spTgt spid="82"/>
                                        </p:tgtEl>
                                      </p:cBhvr>
                                    </p:animEffect>
                                  </p:childTnLst>
                                </p:cTn>
                              </p:par>
                            </p:childTnLst>
                          </p:cTn>
                        </p:par>
                        <p:par>
                          <p:cTn id="28" fill="hold">
                            <p:stCondLst>
                              <p:cond delay="1250"/>
                            </p:stCondLst>
                            <p:childTnLst>
                              <p:par>
                                <p:cTn id="29" presetID="47"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ipe(up)">
                                      <p:cBhvr>
                                        <p:cTn id="37" dur="250"/>
                                        <p:tgtEl>
                                          <p:spTgt spid="54"/>
                                        </p:tgtEl>
                                      </p:cBhvr>
                                    </p:animEffect>
                                  </p:childTnLst>
                                </p:cTn>
                              </p:par>
                            </p:childTnLst>
                          </p:cTn>
                        </p:par>
                        <p:par>
                          <p:cTn id="38" fill="hold">
                            <p:stCondLst>
                              <p:cond delay="1750"/>
                            </p:stCondLst>
                            <p:childTnLst>
                              <p:par>
                                <p:cTn id="39" presetID="53" presetClass="entr" presetSubtype="16" fill="hold" grpId="0" nodeType="after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250" fill="hold"/>
                                        <p:tgtEl>
                                          <p:spTgt spid="72"/>
                                        </p:tgtEl>
                                        <p:attrNameLst>
                                          <p:attrName>ppt_w</p:attrName>
                                        </p:attrNameLst>
                                      </p:cBhvr>
                                      <p:tavLst>
                                        <p:tav tm="0">
                                          <p:val>
                                            <p:fltVal val="0"/>
                                          </p:val>
                                        </p:tav>
                                        <p:tav tm="100000">
                                          <p:val>
                                            <p:strVal val="#ppt_w"/>
                                          </p:val>
                                        </p:tav>
                                      </p:tavLst>
                                    </p:anim>
                                    <p:anim calcmode="lin" valueType="num">
                                      <p:cBhvr>
                                        <p:cTn id="42" dur="250" fill="hold"/>
                                        <p:tgtEl>
                                          <p:spTgt spid="72"/>
                                        </p:tgtEl>
                                        <p:attrNameLst>
                                          <p:attrName>ppt_h</p:attrName>
                                        </p:attrNameLst>
                                      </p:cBhvr>
                                      <p:tavLst>
                                        <p:tav tm="0">
                                          <p:val>
                                            <p:fltVal val="0"/>
                                          </p:val>
                                        </p:tav>
                                        <p:tav tm="100000">
                                          <p:val>
                                            <p:strVal val="#ppt_h"/>
                                          </p:val>
                                        </p:tav>
                                      </p:tavLst>
                                    </p:anim>
                                    <p:animEffect transition="in" filter="fade">
                                      <p:cBhvr>
                                        <p:cTn id="43" dur="250"/>
                                        <p:tgtEl>
                                          <p:spTgt spid="72"/>
                                        </p:tgtEl>
                                      </p:cBhvr>
                                    </p:animEffect>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anim calcmode="lin" valueType="num">
                                      <p:cBhvr>
                                        <p:cTn id="48" dur="500" fill="hold"/>
                                        <p:tgtEl>
                                          <p:spTgt spid="73"/>
                                        </p:tgtEl>
                                        <p:attrNameLst>
                                          <p:attrName>ppt_x</p:attrName>
                                        </p:attrNameLst>
                                      </p:cBhvr>
                                      <p:tavLst>
                                        <p:tav tm="0">
                                          <p:val>
                                            <p:strVal val="#ppt_x"/>
                                          </p:val>
                                        </p:tav>
                                        <p:tav tm="100000">
                                          <p:val>
                                            <p:strVal val="#ppt_x"/>
                                          </p:val>
                                        </p:tav>
                                      </p:tavLst>
                                    </p:anim>
                                    <p:anim calcmode="lin" valueType="num">
                                      <p:cBhvr>
                                        <p:cTn id="49" dur="5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6" grpId="0" animBg="1"/>
      <p:bldP spid="61" grpId="0" animBg="1"/>
      <p:bldP spid="66" grpId="0" animBg="1"/>
      <p:bldP spid="71" grpId="0" animBg="1"/>
      <p:bldP spid="72"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C327164-17FF-4DE0-9E9B-F7CEF524BDCA}"/>
              </a:ext>
            </a:extLst>
          </p:cNvPr>
          <p:cNvGrpSpPr/>
          <p:nvPr/>
        </p:nvGrpSpPr>
        <p:grpSpPr>
          <a:xfrm>
            <a:off x="-290920" y="0"/>
            <a:ext cx="12482920" cy="6913626"/>
            <a:chOff x="-9296849" y="0"/>
            <a:chExt cx="12482920" cy="6913626"/>
          </a:xfrm>
        </p:grpSpPr>
        <p:sp>
          <p:nvSpPr>
            <p:cNvPr id="15" name="Rectangle 14">
              <a:extLst>
                <a:ext uri="{FF2B5EF4-FFF2-40B4-BE49-F238E27FC236}">
                  <a16:creationId xmlns:a16="http://schemas.microsoft.com/office/drawing/2014/main" id="{CFC2F059-8E54-4001-8796-4C372505F15C}"/>
                </a:ext>
              </a:extLst>
            </p:cNvPr>
            <p:cNvSpPr/>
            <p:nvPr/>
          </p:nvSpPr>
          <p:spPr>
            <a:xfrm>
              <a:off x="-92968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A5D056-97B8-4FFF-9320-5B4740BDA197}"/>
                </a:ext>
              </a:extLst>
            </p:cNvPr>
            <p:cNvSpPr/>
            <p:nvPr/>
          </p:nvSpPr>
          <p:spPr>
            <a:xfrm>
              <a:off x="2728871" y="5879592"/>
              <a:ext cx="457200" cy="978408"/>
            </a:xfrm>
            <a:prstGeom prst="rect">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9ECC404-AFC9-4772-95FF-42E6C31C5C21}"/>
                </a:ext>
              </a:extLst>
            </p:cNvPr>
            <p:cNvSpPr txBox="1"/>
            <p:nvPr/>
          </p:nvSpPr>
          <p:spPr>
            <a:xfrm rot="16200000">
              <a:off x="2387700" y="6137963"/>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1</a:t>
              </a:r>
            </a:p>
          </p:txBody>
        </p:sp>
      </p:grpSp>
      <p:grpSp>
        <p:nvGrpSpPr>
          <p:cNvPr id="43" name="Group 42">
            <a:extLst>
              <a:ext uri="{FF2B5EF4-FFF2-40B4-BE49-F238E27FC236}">
                <a16:creationId xmlns:a16="http://schemas.microsoft.com/office/drawing/2014/main" id="{74C7045C-B018-403C-B042-352268DD2796}"/>
              </a:ext>
            </a:extLst>
          </p:cNvPr>
          <p:cNvGrpSpPr/>
          <p:nvPr/>
        </p:nvGrpSpPr>
        <p:grpSpPr>
          <a:xfrm>
            <a:off x="-740501" y="0"/>
            <a:ext cx="12482921" cy="6858000"/>
            <a:chOff x="-9766749" y="0"/>
            <a:chExt cx="12482921" cy="6858000"/>
          </a:xfrm>
        </p:grpSpPr>
        <p:sp>
          <p:nvSpPr>
            <p:cNvPr id="40" name="Rectangle 39">
              <a:extLst>
                <a:ext uri="{FF2B5EF4-FFF2-40B4-BE49-F238E27FC236}">
                  <a16:creationId xmlns:a16="http://schemas.microsoft.com/office/drawing/2014/main" id="{006F4ED6-E10D-4D93-B4BB-A139F6FF6A4D}"/>
                </a:ext>
              </a:extLst>
            </p:cNvPr>
            <p:cNvSpPr/>
            <p:nvPr/>
          </p:nvSpPr>
          <p:spPr>
            <a:xfrm>
              <a:off x="-9766749"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F3B0A9-5B97-44E5-B826-87FFC6B06E86}"/>
                </a:ext>
              </a:extLst>
            </p:cNvPr>
            <p:cNvSpPr/>
            <p:nvPr/>
          </p:nvSpPr>
          <p:spPr>
            <a:xfrm>
              <a:off x="2258972" y="4908828"/>
              <a:ext cx="457200" cy="978408"/>
            </a:xfrm>
            <a:prstGeom prst="rect">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74A29A0-C51F-430C-8EAF-CE441CA1DC52}"/>
                </a:ext>
              </a:extLst>
            </p:cNvPr>
            <p:cNvSpPr txBox="1"/>
            <p:nvPr/>
          </p:nvSpPr>
          <p:spPr>
            <a:xfrm rot="16200000">
              <a:off x="1917801" y="5167199"/>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2</a:t>
              </a:r>
            </a:p>
          </p:txBody>
        </p:sp>
      </p:grpSp>
      <p:grpSp>
        <p:nvGrpSpPr>
          <p:cNvPr id="49" name="Group 48">
            <a:extLst>
              <a:ext uri="{FF2B5EF4-FFF2-40B4-BE49-F238E27FC236}">
                <a16:creationId xmlns:a16="http://schemas.microsoft.com/office/drawing/2014/main" id="{6A1185BD-102B-4BF1-A55F-DE7989A6BA57}"/>
              </a:ext>
            </a:extLst>
          </p:cNvPr>
          <p:cNvGrpSpPr/>
          <p:nvPr/>
        </p:nvGrpSpPr>
        <p:grpSpPr>
          <a:xfrm>
            <a:off x="-1193763" y="0"/>
            <a:ext cx="12482922" cy="6858000"/>
            <a:chOff x="-10231068" y="0"/>
            <a:chExt cx="12482922" cy="6858000"/>
          </a:xfrm>
        </p:grpSpPr>
        <p:sp>
          <p:nvSpPr>
            <p:cNvPr id="45" name="Rectangle 44">
              <a:extLst>
                <a:ext uri="{FF2B5EF4-FFF2-40B4-BE49-F238E27FC236}">
                  <a16:creationId xmlns:a16="http://schemas.microsoft.com/office/drawing/2014/main" id="{0216CD6F-2374-4872-86F3-92F01698A734}"/>
                </a:ext>
              </a:extLst>
            </p:cNvPr>
            <p:cNvSpPr/>
            <p:nvPr/>
          </p:nvSpPr>
          <p:spPr>
            <a:xfrm>
              <a:off x="-10231068"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F40471C5-12F5-4387-8B17-1290DAFA918E}"/>
                </a:ext>
              </a:extLst>
            </p:cNvPr>
            <p:cNvSpPr/>
            <p:nvPr/>
          </p:nvSpPr>
          <p:spPr>
            <a:xfrm>
              <a:off x="1794654" y="3938363"/>
              <a:ext cx="457200" cy="978408"/>
            </a:xfrm>
            <a:prstGeom prst="rect">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7D3C9FF-E96B-471A-893D-2AAAFA07FC3F}"/>
                </a:ext>
              </a:extLst>
            </p:cNvPr>
            <p:cNvSpPr txBox="1"/>
            <p:nvPr/>
          </p:nvSpPr>
          <p:spPr>
            <a:xfrm rot="16200000">
              <a:off x="1453483" y="4196734"/>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3</a:t>
              </a:r>
            </a:p>
          </p:txBody>
        </p:sp>
      </p:grpSp>
      <p:grpSp>
        <p:nvGrpSpPr>
          <p:cNvPr id="55" name="Group 54">
            <a:extLst>
              <a:ext uri="{FF2B5EF4-FFF2-40B4-BE49-F238E27FC236}">
                <a16:creationId xmlns:a16="http://schemas.microsoft.com/office/drawing/2014/main" id="{6471EBC4-87A6-491F-9577-5FE2AC99B8AB}"/>
              </a:ext>
            </a:extLst>
          </p:cNvPr>
          <p:cNvGrpSpPr/>
          <p:nvPr/>
        </p:nvGrpSpPr>
        <p:grpSpPr>
          <a:xfrm>
            <a:off x="-1646266" y="0"/>
            <a:ext cx="12482923" cy="6858000"/>
            <a:chOff x="-10684854" y="0"/>
            <a:chExt cx="12482923" cy="6858000"/>
          </a:xfrm>
        </p:grpSpPr>
        <p:sp>
          <p:nvSpPr>
            <p:cNvPr id="51" name="Rectangle 50">
              <a:extLst>
                <a:ext uri="{FF2B5EF4-FFF2-40B4-BE49-F238E27FC236}">
                  <a16:creationId xmlns:a16="http://schemas.microsoft.com/office/drawing/2014/main" id="{A5855400-E72A-4996-AD04-1CE953706F4D}"/>
                </a:ext>
              </a:extLst>
            </p:cNvPr>
            <p:cNvSpPr/>
            <p:nvPr/>
          </p:nvSpPr>
          <p:spPr>
            <a:xfrm>
              <a:off x="-1068485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1552E5B3-117B-4ECF-B808-BD4F048FA23D}"/>
                </a:ext>
              </a:extLst>
            </p:cNvPr>
            <p:cNvSpPr/>
            <p:nvPr/>
          </p:nvSpPr>
          <p:spPr>
            <a:xfrm>
              <a:off x="1340869" y="2959674"/>
              <a:ext cx="457200" cy="978408"/>
            </a:xfrm>
            <a:prstGeom prst="rect">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4541429-1ECE-4BE3-AE5C-D8D3203D9F21}"/>
                </a:ext>
              </a:extLst>
            </p:cNvPr>
            <p:cNvSpPr txBox="1"/>
            <p:nvPr/>
          </p:nvSpPr>
          <p:spPr>
            <a:xfrm rot="16200000">
              <a:off x="999698" y="3218045"/>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4</a:t>
              </a:r>
            </a:p>
          </p:txBody>
        </p:sp>
      </p:grpSp>
      <p:grpSp>
        <p:nvGrpSpPr>
          <p:cNvPr id="60" name="Group 59">
            <a:extLst>
              <a:ext uri="{FF2B5EF4-FFF2-40B4-BE49-F238E27FC236}">
                <a16:creationId xmlns:a16="http://schemas.microsoft.com/office/drawing/2014/main" id="{213DEA38-B2EA-48AA-ABD7-8C8B9BFA77E8}"/>
              </a:ext>
            </a:extLst>
          </p:cNvPr>
          <p:cNvGrpSpPr/>
          <p:nvPr/>
        </p:nvGrpSpPr>
        <p:grpSpPr>
          <a:xfrm>
            <a:off x="-2091406" y="0"/>
            <a:ext cx="12482923" cy="6858000"/>
            <a:chOff x="-11138114" y="0"/>
            <a:chExt cx="12482923" cy="6858000"/>
          </a:xfrm>
        </p:grpSpPr>
        <p:sp>
          <p:nvSpPr>
            <p:cNvPr id="57" name="Rectangle 56">
              <a:extLst>
                <a:ext uri="{FF2B5EF4-FFF2-40B4-BE49-F238E27FC236}">
                  <a16:creationId xmlns:a16="http://schemas.microsoft.com/office/drawing/2014/main" id="{BEA7FB13-F899-4788-8132-1C0AE0F81BD2}"/>
                </a:ext>
              </a:extLst>
            </p:cNvPr>
            <p:cNvSpPr/>
            <p:nvPr/>
          </p:nvSpPr>
          <p:spPr>
            <a:xfrm>
              <a:off x="-11138114"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3214D61A-32CC-425F-B83D-9B69CCA47932}"/>
                </a:ext>
              </a:extLst>
            </p:cNvPr>
            <p:cNvSpPr/>
            <p:nvPr/>
          </p:nvSpPr>
          <p:spPr>
            <a:xfrm>
              <a:off x="887609" y="1978585"/>
              <a:ext cx="457200" cy="9784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99D26AEB-DEDC-41F2-8B5D-F8C7A74481C7}"/>
                </a:ext>
              </a:extLst>
            </p:cNvPr>
            <p:cNvSpPr txBox="1"/>
            <p:nvPr/>
          </p:nvSpPr>
          <p:spPr>
            <a:xfrm rot="16200000">
              <a:off x="546438" y="2236956"/>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5</a:t>
              </a:r>
            </a:p>
          </p:txBody>
        </p:sp>
      </p:grpSp>
      <p:grpSp>
        <p:nvGrpSpPr>
          <p:cNvPr id="65" name="Group 64">
            <a:extLst>
              <a:ext uri="{FF2B5EF4-FFF2-40B4-BE49-F238E27FC236}">
                <a16:creationId xmlns:a16="http://schemas.microsoft.com/office/drawing/2014/main" id="{F7527016-E1C1-4832-8463-E3E4C23282EA}"/>
              </a:ext>
            </a:extLst>
          </p:cNvPr>
          <p:cNvGrpSpPr/>
          <p:nvPr/>
        </p:nvGrpSpPr>
        <p:grpSpPr>
          <a:xfrm>
            <a:off x="-2513841" y="-221621"/>
            <a:ext cx="12482924" cy="6858000"/>
            <a:chOff x="-11600297" y="0"/>
            <a:chExt cx="12482924" cy="6858000"/>
          </a:xfrm>
        </p:grpSpPr>
        <p:sp>
          <p:nvSpPr>
            <p:cNvPr id="62" name="Rectangle 61">
              <a:extLst>
                <a:ext uri="{FF2B5EF4-FFF2-40B4-BE49-F238E27FC236}">
                  <a16:creationId xmlns:a16="http://schemas.microsoft.com/office/drawing/2014/main" id="{A3725B73-D5E5-49E8-A59B-E16C8EEE661F}"/>
                </a:ext>
              </a:extLst>
            </p:cNvPr>
            <p:cNvSpPr/>
            <p:nvPr/>
          </p:nvSpPr>
          <p:spPr>
            <a:xfrm>
              <a:off x="-11600297"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96507476-024D-4BC3-AF72-FEC25A7DB3A4}"/>
                </a:ext>
              </a:extLst>
            </p:cNvPr>
            <p:cNvSpPr/>
            <p:nvPr/>
          </p:nvSpPr>
          <p:spPr>
            <a:xfrm>
              <a:off x="425427" y="999416"/>
              <a:ext cx="457200" cy="978408"/>
            </a:xfrm>
            <a:prstGeom prst="rect">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E418ABF-1DAB-43D8-896A-9F853AA47AEF}"/>
                </a:ext>
              </a:extLst>
            </p:cNvPr>
            <p:cNvSpPr txBox="1"/>
            <p:nvPr/>
          </p:nvSpPr>
          <p:spPr>
            <a:xfrm rot="16200000">
              <a:off x="84256" y="1257787"/>
              <a:ext cx="1089660"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Slide 6</a:t>
              </a:r>
            </a:p>
          </p:txBody>
        </p:sp>
      </p:grpSp>
      <p:sp>
        <p:nvSpPr>
          <p:cNvPr id="31" name="TextBox 30">
            <a:extLst>
              <a:ext uri="{FF2B5EF4-FFF2-40B4-BE49-F238E27FC236}">
                <a16:creationId xmlns:a16="http://schemas.microsoft.com/office/drawing/2014/main" id="{B49ABC46-D217-B8B5-41E7-C8F766B8162D}"/>
              </a:ext>
            </a:extLst>
          </p:cNvPr>
          <p:cNvSpPr txBox="1"/>
          <p:nvPr/>
        </p:nvSpPr>
        <p:spPr>
          <a:xfrm>
            <a:off x="4303080" y="2370520"/>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Thanks for </a:t>
            </a:r>
            <a:r>
              <a:rPr lang="en-US" sz="4000" b="1" dirty="0">
                <a:solidFill>
                  <a:srgbClr val="FF5969"/>
                </a:solidFill>
                <a:latin typeface="Tw Cen MT" panose="020B0602020104020603" pitchFamily="34" charset="0"/>
              </a:rPr>
              <a:t>Listening </a:t>
            </a:r>
            <a:r>
              <a:rPr lang="en-US" sz="4000" b="1" dirty="0">
                <a:solidFill>
                  <a:schemeClr val="tx1">
                    <a:lumMod val="65000"/>
                    <a:lumOff val="35000"/>
                  </a:schemeClr>
                </a:solidFill>
                <a:latin typeface="Tw Cen MT" panose="020B0602020104020603" pitchFamily="34" charset="0"/>
              </a:rPr>
              <a:t>with great patience</a:t>
            </a:r>
          </a:p>
        </p:txBody>
      </p:sp>
      <p:sp>
        <p:nvSpPr>
          <p:cNvPr id="32" name="Oval 31">
            <a:extLst>
              <a:ext uri="{FF2B5EF4-FFF2-40B4-BE49-F238E27FC236}">
                <a16:creationId xmlns:a16="http://schemas.microsoft.com/office/drawing/2014/main" id="{BEE21688-95CA-5BCB-11F5-554FDF3E1CA3}"/>
              </a:ext>
            </a:extLst>
          </p:cNvPr>
          <p:cNvSpPr/>
          <p:nvPr/>
        </p:nvSpPr>
        <p:spPr>
          <a:xfrm>
            <a:off x="923592"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F9A1427-8E86-F383-E5B3-AA80C77A36E4}"/>
              </a:ext>
            </a:extLst>
          </p:cNvPr>
          <p:cNvSpPr/>
          <p:nvPr/>
        </p:nvSpPr>
        <p:spPr>
          <a:xfrm>
            <a:off x="1262553"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0DE76A-21BC-5161-CAF7-1FBBE1F9D1BF}"/>
              </a:ext>
            </a:extLst>
          </p:cNvPr>
          <p:cNvSpPr/>
          <p:nvPr/>
        </p:nvSpPr>
        <p:spPr>
          <a:xfrm>
            <a:off x="1478718"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7323AA5-B27F-B726-406F-D1B402C81615}"/>
              </a:ext>
            </a:extLst>
          </p:cNvPr>
          <p:cNvGrpSpPr/>
          <p:nvPr/>
        </p:nvGrpSpPr>
        <p:grpSpPr>
          <a:xfrm>
            <a:off x="1829045" y="2760036"/>
            <a:ext cx="1306970" cy="1306970"/>
            <a:chOff x="4995674" y="4044712"/>
            <a:chExt cx="848364" cy="848364"/>
          </a:xfrm>
          <a:solidFill>
            <a:srgbClr val="FF5969"/>
          </a:solidFill>
        </p:grpSpPr>
        <p:grpSp>
          <p:nvGrpSpPr>
            <p:cNvPr id="36" name="Group 35">
              <a:extLst>
                <a:ext uri="{FF2B5EF4-FFF2-40B4-BE49-F238E27FC236}">
                  <a16:creationId xmlns:a16="http://schemas.microsoft.com/office/drawing/2014/main" id="{8BB3C033-73E8-EE4B-6840-AB61EF502277}"/>
                </a:ext>
              </a:extLst>
            </p:cNvPr>
            <p:cNvGrpSpPr/>
            <p:nvPr/>
          </p:nvGrpSpPr>
          <p:grpSpPr>
            <a:xfrm>
              <a:off x="5011823" y="4060861"/>
              <a:ext cx="816066" cy="816066"/>
              <a:chOff x="3205163" y="1762126"/>
              <a:chExt cx="601662" cy="601662"/>
            </a:xfrm>
            <a:grpFill/>
          </p:grpSpPr>
          <p:sp>
            <p:nvSpPr>
              <p:cNvPr id="61" name="Freeform 176">
                <a:extLst>
                  <a:ext uri="{FF2B5EF4-FFF2-40B4-BE49-F238E27FC236}">
                    <a16:creationId xmlns:a16="http://schemas.microsoft.com/office/drawing/2014/main" id="{AC11D406-DE76-BAE9-AAA8-315D31A60C55}"/>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77">
                <a:extLst>
                  <a:ext uri="{FF2B5EF4-FFF2-40B4-BE49-F238E27FC236}">
                    <a16:creationId xmlns:a16="http://schemas.microsoft.com/office/drawing/2014/main" id="{5A0983FF-0EEE-41A2-684B-471DAE6AFCFC}"/>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78">
                <a:extLst>
                  <a:ext uri="{FF2B5EF4-FFF2-40B4-BE49-F238E27FC236}">
                    <a16:creationId xmlns:a16="http://schemas.microsoft.com/office/drawing/2014/main" id="{88C23620-4A5B-AE5B-D1F1-94C107388885}"/>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9">
                <a:extLst>
                  <a:ext uri="{FF2B5EF4-FFF2-40B4-BE49-F238E27FC236}">
                    <a16:creationId xmlns:a16="http://schemas.microsoft.com/office/drawing/2014/main" id="{F817A256-AC0B-F6B8-4484-B7D239BB3C7F}"/>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80">
                <a:extLst>
                  <a:ext uri="{FF2B5EF4-FFF2-40B4-BE49-F238E27FC236}">
                    <a16:creationId xmlns:a16="http://schemas.microsoft.com/office/drawing/2014/main" id="{F72A4D0C-B5F5-5909-D40B-4CF93A26D26D}"/>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1">
                <a:extLst>
                  <a:ext uri="{FF2B5EF4-FFF2-40B4-BE49-F238E27FC236}">
                    <a16:creationId xmlns:a16="http://schemas.microsoft.com/office/drawing/2014/main" id="{A02C01AA-D20C-D4FC-38EC-F7952B258334}"/>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82">
                <a:extLst>
                  <a:ext uri="{FF2B5EF4-FFF2-40B4-BE49-F238E27FC236}">
                    <a16:creationId xmlns:a16="http://schemas.microsoft.com/office/drawing/2014/main" id="{00D24C34-6BF8-0CFC-48AA-474B651EC2E2}"/>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83">
                <a:extLst>
                  <a:ext uri="{FF2B5EF4-FFF2-40B4-BE49-F238E27FC236}">
                    <a16:creationId xmlns:a16="http://schemas.microsoft.com/office/drawing/2014/main" id="{06FA9D42-8D9C-7599-8D60-4E25D4BF95AC}"/>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84">
                <a:extLst>
                  <a:ext uri="{FF2B5EF4-FFF2-40B4-BE49-F238E27FC236}">
                    <a16:creationId xmlns:a16="http://schemas.microsoft.com/office/drawing/2014/main" id="{117FD766-FD7A-7250-3456-D79113741B20}"/>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85">
                <a:extLst>
                  <a:ext uri="{FF2B5EF4-FFF2-40B4-BE49-F238E27FC236}">
                    <a16:creationId xmlns:a16="http://schemas.microsoft.com/office/drawing/2014/main" id="{7285F1EC-97F0-A5C3-D459-5AD6B53333AB}"/>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86">
                <a:extLst>
                  <a:ext uri="{FF2B5EF4-FFF2-40B4-BE49-F238E27FC236}">
                    <a16:creationId xmlns:a16="http://schemas.microsoft.com/office/drawing/2014/main" id="{F704149B-A103-7374-EC2F-CA1354BFD068}"/>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7">
                <a:extLst>
                  <a:ext uri="{FF2B5EF4-FFF2-40B4-BE49-F238E27FC236}">
                    <a16:creationId xmlns:a16="http://schemas.microsoft.com/office/drawing/2014/main" id="{041FD4D2-76D9-E856-4E0D-1FFA3FBF16EE}"/>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Circle: Hollow 47">
              <a:extLst>
                <a:ext uri="{FF2B5EF4-FFF2-40B4-BE49-F238E27FC236}">
                  <a16:creationId xmlns:a16="http://schemas.microsoft.com/office/drawing/2014/main" id="{A7B1CECC-38B8-0913-B7BE-60DE741BAE21}"/>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Circle: Hollow 49">
              <a:extLst>
                <a:ext uri="{FF2B5EF4-FFF2-40B4-BE49-F238E27FC236}">
                  <a16:creationId xmlns:a16="http://schemas.microsoft.com/office/drawing/2014/main" id="{47947A4F-6D97-9717-2223-2E1E9B540B54}"/>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Top Corners Rounded 53">
              <a:extLst>
                <a:ext uri="{FF2B5EF4-FFF2-40B4-BE49-F238E27FC236}">
                  <a16:creationId xmlns:a16="http://schemas.microsoft.com/office/drawing/2014/main" id="{91585354-4082-3DF8-6A8E-2EC4633469B0}"/>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Top Corners Rounded 55">
              <a:extLst>
                <a:ext uri="{FF2B5EF4-FFF2-40B4-BE49-F238E27FC236}">
                  <a16:creationId xmlns:a16="http://schemas.microsoft.com/office/drawing/2014/main" id="{2AE6E323-422D-8E3B-AE47-85A1E6EAC49A}"/>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5618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animBg="1"/>
      <p:bldP spid="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680</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Gill Sans</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sanjil k c</cp:lastModifiedBy>
  <cp:revision>11</cp:revision>
  <dcterms:created xsi:type="dcterms:W3CDTF">2020-09-29T10:58:38Z</dcterms:created>
  <dcterms:modified xsi:type="dcterms:W3CDTF">2023-01-19T16:19:20Z</dcterms:modified>
</cp:coreProperties>
</file>