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b8fb6d0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b8fb6d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21cc16b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21cc16b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c3ab734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c3ab734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c3ab734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7c3ab734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c3ab734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7c3ab734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7c3ab734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7c3ab734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c3ab734e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c3ab734e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c3ab734e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c3ab734e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67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2248d48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2248d48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2248d48a6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2248d48a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82248d4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82248d4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82248d48a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82248d48a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c2760e3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c2760e3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c3ab734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c3ab734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7c2760e35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c2760e35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c2760e35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c2760e35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shrutibhargava94/india-air-quality-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366112" y="2250010"/>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977" b="1" dirty="0"/>
              <a:t> </a:t>
            </a:r>
            <a:r>
              <a:rPr lang="en" sz="2777" b="1" dirty="0"/>
              <a:t>INDIA AIR QUALITY INDEX</a:t>
            </a:r>
            <a:endParaRPr sz="2777" b="1" dirty="0"/>
          </a:p>
          <a:p>
            <a:pPr marL="0" lvl="0" indent="0" algn="l" rtl="0">
              <a:spcBef>
                <a:spcPts val="0"/>
              </a:spcBef>
              <a:spcAft>
                <a:spcPts val="0"/>
              </a:spcAft>
              <a:buNone/>
            </a:pPr>
            <a:endParaRPr dirty="0"/>
          </a:p>
        </p:txBody>
      </p:sp>
      <p:sp>
        <p:nvSpPr>
          <p:cNvPr id="86" name="Google Shape;86;p13"/>
          <p:cNvSpPr txBox="1"/>
          <p:nvPr/>
        </p:nvSpPr>
        <p:spPr>
          <a:xfrm>
            <a:off x="544850" y="196150"/>
            <a:ext cx="17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8" name="Google Shape;88;p13"/>
          <p:cNvSpPr txBox="1"/>
          <p:nvPr/>
        </p:nvSpPr>
        <p:spPr>
          <a:xfrm>
            <a:off x="2824843" y="780728"/>
            <a:ext cx="754874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chemeClr val="lt1"/>
                </a:solidFill>
                <a:latin typeface="Roboto"/>
                <a:ea typeface="Roboto"/>
                <a:cs typeface="Roboto"/>
                <a:sym typeface="Roboto"/>
              </a:rPr>
              <a:t>DATA VISUALIZATION</a:t>
            </a:r>
            <a:endParaRPr sz="2400" b="1" dirty="0">
              <a:solidFill>
                <a:schemeClr val="lt1"/>
              </a:solidFill>
              <a:latin typeface="Roboto"/>
              <a:ea typeface="Roboto"/>
              <a:cs typeface="Roboto"/>
              <a:sym typeface="Roboto"/>
            </a:endParaRPr>
          </a:p>
        </p:txBody>
      </p:sp>
      <p:sp>
        <p:nvSpPr>
          <p:cNvPr id="89" name="Google Shape;89;p13"/>
          <p:cNvSpPr txBox="1"/>
          <p:nvPr/>
        </p:nvSpPr>
        <p:spPr>
          <a:xfrm>
            <a:off x="3803180" y="1384716"/>
            <a:ext cx="1874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lt1"/>
                </a:solidFill>
                <a:latin typeface="Roboto"/>
                <a:ea typeface="Roboto"/>
                <a:cs typeface="Roboto"/>
                <a:sym typeface="Roboto"/>
              </a:rPr>
              <a:t>REVIEW 2</a:t>
            </a:r>
            <a:endParaRPr sz="2000" b="1" dirty="0">
              <a:solidFill>
                <a:schemeClr val="lt1"/>
              </a:solidFill>
              <a:latin typeface="Roboto"/>
              <a:ea typeface="Roboto"/>
              <a:cs typeface="Roboto"/>
              <a:sym typeface="Roboto"/>
            </a:endParaRPr>
          </a:p>
        </p:txBody>
      </p:sp>
      <p:sp>
        <p:nvSpPr>
          <p:cNvPr id="90" name="Google Shape;90;p13"/>
          <p:cNvSpPr txBox="1"/>
          <p:nvPr/>
        </p:nvSpPr>
        <p:spPr>
          <a:xfrm>
            <a:off x="512150" y="3130870"/>
            <a:ext cx="3574200" cy="1104888"/>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TEAM MEMBERS:</a:t>
            </a:r>
          </a:p>
          <a:p>
            <a:pPr marL="0" lvl="0" indent="0" algn="ctr" rtl="0">
              <a:lnSpc>
                <a:spcPct val="115000"/>
              </a:lnSpc>
              <a:spcBef>
                <a:spcPts val="0"/>
              </a:spcBef>
              <a:spcAft>
                <a:spcPts val="0"/>
              </a:spcAft>
              <a:buNone/>
            </a:pPr>
            <a:endParaRPr lang="en"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Sanjil K C – 20BCE1855</a:t>
            </a: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Mahir – 20BCE1524</a:t>
            </a:r>
            <a:endParaRPr sz="1300" dirty="0">
              <a:solidFill>
                <a:srgbClr val="FFFFFF"/>
              </a:solidFill>
              <a:latin typeface="Roboto"/>
              <a:ea typeface="Roboto"/>
              <a:cs typeface="Roboto"/>
              <a:sym typeface="Roboto"/>
            </a:endParaRPr>
          </a:p>
        </p:txBody>
      </p:sp>
      <p:sp>
        <p:nvSpPr>
          <p:cNvPr id="91" name="Google Shape;91;p13"/>
          <p:cNvSpPr txBox="1"/>
          <p:nvPr/>
        </p:nvSpPr>
        <p:spPr>
          <a:xfrm>
            <a:off x="4908050" y="2831000"/>
            <a:ext cx="3694200" cy="1550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MENTOR DETAILS:</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Dr. </a:t>
            </a:r>
            <a:r>
              <a:rPr lang="en-IN" sz="1300" dirty="0" err="1">
                <a:solidFill>
                  <a:srgbClr val="FFFFFF"/>
                </a:solidFill>
                <a:latin typeface="Roboto"/>
                <a:ea typeface="Roboto"/>
                <a:cs typeface="Roboto"/>
                <a:sym typeface="Roboto"/>
              </a:rPr>
              <a:t>Joshan</a:t>
            </a:r>
            <a:r>
              <a:rPr lang="en-IN" sz="1300" dirty="0">
                <a:solidFill>
                  <a:srgbClr val="FFFFFF"/>
                </a:solidFill>
                <a:latin typeface="Roboto"/>
                <a:ea typeface="Roboto"/>
                <a:cs typeface="Roboto"/>
                <a:sym typeface="Roboto"/>
              </a:rPr>
              <a:t> </a:t>
            </a:r>
            <a:r>
              <a:rPr lang="en-IN" sz="1300" dirty="0" err="1">
                <a:solidFill>
                  <a:srgbClr val="FFFFFF"/>
                </a:solidFill>
                <a:latin typeface="Roboto"/>
                <a:ea typeface="Roboto"/>
                <a:cs typeface="Roboto"/>
                <a:sym typeface="Roboto"/>
              </a:rPr>
              <a:t>Athanesious</a:t>
            </a:r>
            <a:r>
              <a:rPr lang="en-IN" sz="1300" dirty="0">
                <a:solidFill>
                  <a:srgbClr val="FFFFFF"/>
                </a:solidFill>
                <a:latin typeface="Roboto"/>
                <a:ea typeface="Roboto"/>
                <a:cs typeface="Roboto"/>
                <a:sym typeface="Roboto"/>
              </a:rPr>
              <a:t> J</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School of Computer Science and Engineering</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Vellore Institute of Technology (VIT), Chennai</a:t>
            </a:r>
            <a:endParaRPr sz="1300" dirty="0">
              <a:solidFill>
                <a:srgbClr val="FFFFFF"/>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92" name="Google Shape;92;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2" name="Google Shape;87;p13">
            <a:extLst>
              <a:ext uri="{FF2B5EF4-FFF2-40B4-BE49-F238E27FC236}">
                <a16:creationId xmlns:a16="http://schemas.microsoft.com/office/drawing/2014/main" id="{38CDB10D-7D65-9558-8E6A-3545B602663B}"/>
              </a:ext>
            </a:extLst>
          </p:cNvPr>
          <p:cNvSpPr txBox="1"/>
          <p:nvPr/>
        </p:nvSpPr>
        <p:spPr>
          <a:xfrm>
            <a:off x="3624587" y="223303"/>
            <a:ext cx="2713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dirty="0">
                <a:solidFill>
                  <a:schemeClr val="lt1"/>
                </a:solidFill>
                <a:latin typeface="Roboto"/>
                <a:ea typeface="Roboto"/>
                <a:cs typeface="Roboto"/>
                <a:sym typeface="Roboto"/>
              </a:rPr>
              <a:t>CSE3020</a:t>
            </a:r>
            <a:endParaRPr sz="2900" b="1" dirty="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 USED</a:t>
            </a:r>
            <a:endParaRPr/>
          </a:p>
        </p:txBody>
      </p:sp>
      <p:sp>
        <p:nvSpPr>
          <p:cNvPr id="152" name="Google Shape;152;p22"/>
          <p:cNvSpPr txBox="1">
            <a:spLocks noGrp="1"/>
          </p:cNvSpPr>
          <p:nvPr>
            <p:ph type="body" idx="1"/>
          </p:nvPr>
        </p:nvSpPr>
        <p:spPr>
          <a:xfrm>
            <a:off x="311700" y="1229875"/>
            <a:ext cx="4260300" cy="33390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Tidyverse – </a:t>
            </a:r>
            <a:r>
              <a:rPr lang="en" sz="1235" dirty="0">
                <a:solidFill>
                  <a:srgbClr val="000000"/>
                </a:solidFill>
                <a:latin typeface="Arial"/>
                <a:ea typeface="Arial"/>
                <a:cs typeface="Arial"/>
                <a:sym typeface="Arial"/>
              </a:rPr>
              <a:t>It is a set of essential R packages for data scientists. The tidyverse packages assist us in performing and interacting with the data.</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Ggplot2 - </a:t>
            </a:r>
            <a:r>
              <a:rPr lang="en" sz="1235" dirty="0">
                <a:solidFill>
                  <a:srgbClr val="000000"/>
                </a:solidFill>
                <a:latin typeface="Arial"/>
                <a:ea typeface="Arial"/>
                <a:cs typeface="Arial"/>
                <a:sym typeface="Arial"/>
              </a:rPr>
              <a:t>It is a plotting package that includes commands for creating complex plots from data in a data frame.</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Tidyr – </a:t>
            </a:r>
            <a:r>
              <a:rPr lang="en" sz="1235" dirty="0">
                <a:solidFill>
                  <a:srgbClr val="000000"/>
                </a:solidFill>
                <a:latin typeface="Arial"/>
                <a:ea typeface="Arial"/>
                <a:cs typeface="Arial"/>
                <a:sym typeface="Arial"/>
              </a:rPr>
              <a:t>It has three main functions for cleaning up your messy data. It improves dplyr's data manipulation and pre-processing capabilities.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Dplyr - </a:t>
            </a:r>
            <a:r>
              <a:rPr lang="en" sz="1235" dirty="0">
                <a:solidFill>
                  <a:srgbClr val="000000"/>
                </a:solidFill>
                <a:latin typeface="Arial"/>
                <a:ea typeface="Arial"/>
                <a:cs typeface="Arial"/>
                <a:sym typeface="Arial"/>
              </a:rPr>
              <a:t>It is a data manipulation grammar, providing a consistent set of verbs to assist you in solving the most common data manipulation challenges.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Zoo - </a:t>
            </a:r>
            <a:r>
              <a:rPr lang="en" sz="1235" dirty="0">
                <a:solidFill>
                  <a:srgbClr val="000000"/>
                </a:solidFill>
                <a:latin typeface="Arial"/>
                <a:ea typeface="Arial"/>
                <a:cs typeface="Arial"/>
                <a:sym typeface="Arial"/>
              </a:rPr>
              <a:t>It is designed to handle irregular time series of numeric vectors/matrices, but it also handles regular time series.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dirty="0">
                <a:solidFill>
                  <a:srgbClr val="000000"/>
                </a:solidFill>
                <a:latin typeface="Arial"/>
                <a:ea typeface="Arial"/>
                <a:cs typeface="Arial"/>
                <a:sym typeface="Arial"/>
              </a:rPr>
              <a:t> </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1200"/>
              </a:spcAft>
              <a:buSzPts val="935"/>
              <a:buNone/>
            </a:pPr>
            <a:endParaRPr sz="1829" dirty="0"/>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2"/>
          <p:cNvSpPr txBox="1"/>
          <p:nvPr/>
        </p:nvSpPr>
        <p:spPr>
          <a:xfrm>
            <a:off x="4599751" y="410000"/>
            <a:ext cx="4337100" cy="36411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1200"/>
              </a:spcBef>
              <a:spcAft>
                <a:spcPts val="0"/>
              </a:spcAft>
              <a:buClr>
                <a:srgbClr val="000000"/>
              </a:buClr>
              <a:buSzPts val="935"/>
              <a:buFont typeface="Arial"/>
              <a:buNone/>
            </a:pPr>
            <a:r>
              <a:rPr lang="en" sz="1235" b="1" dirty="0"/>
              <a:t>Tensorflow – </a:t>
            </a:r>
            <a:r>
              <a:rPr lang="en" sz="1235" dirty="0"/>
              <a:t>It is an open-source numerical computation library that makes machine learning and neural network development faster and easier.</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Keras - </a:t>
            </a:r>
            <a:r>
              <a:rPr lang="en" sz="1235" dirty="0"/>
              <a:t>it is a high-level, deep learning API developed by Google for implementing neural networks.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Numpy – </a:t>
            </a:r>
            <a:r>
              <a:rPr lang="en" sz="1235" dirty="0"/>
              <a:t>It is a library that adds support for large, multi-dimensional arrays and matrices, as well as a large set of high-level mathematical functions for working with these arrays.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Matplotlib – </a:t>
            </a:r>
            <a:r>
              <a:rPr lang="en" sz="1235" dirty="0"/>
              <a:t>It is a large Python library for creating static, animated, and interactive visualisations.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Seaborn – </a:t>
            </a:r>
            <a:r>
              <a:rPr lang="en" sz="1235" dirty="0"/>
              <a:t>It is a library that plots graphs using Matplotlib. It'll be used to visualize random distributions.</a:t>
            </a:r>
            <a:endParaRPr sz="1829" dirty="0">
              <a:solidFill>
                <a:schemeClr val="dk2"/>
              </a:solidFill>
              <a:latin typeface="Roboto"/>
              <a:ea typeface="Roboto"/>
              <a:cs typeface="Roboto"/>
              <a:sym typeface="Roboto"/>
            </a:endParaRPr>
          </a:p>
          <a:p>
            <a:pPr marL="0" lvl="0" indent="0" algn="just" rtl="0">
              <a:spcBef>
                <a:spcPts val="1200"/>
              </a:spcBef>
              <a:spcAft>
                <a:spcPts val="0"/>
              </a:spcAft>
              <a:buNone/>
            </a:pPr>
            <a:endParaRPr dirty="0">
              <a:latin typeface="Roboto"/>
              <a:ea typeface="Roboto"/>
              <a:cs typeface="Roboto"/>
              <a:sym typeface="Roboto"/>
            </a:endParaRPr>
          </a:p>
        </p:txBody>
      </p:sp>
      <p:cxnSp>
        <p:nvCxnSpPr>
          <p:cNvPr id="155" name="Google Shape;155;p22"/>
          <p:cNvCxnSpPr>
            <a:cxnSpLocks/>
          </p:cNvCxnSpPr>
          <p:nvPr/>
        </p:nvCxnSpPr>
        <p:spPr>
          <a:xfrm>
            <a:off x="4544250" y="197925"/>
            <a:ext cx="0" cy="4422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 WILL CONSIST OF..</a:t>
            </a:r>
            <a:endParaRPr/>
          </a:p>
        </p:txBody>
      </p:sp>
      <p:sp>
        <p:nvSpPr>
          <p:cNvPr id="161" name="Google Shape;161;p23"/>
          <p:cNvSpPr txBox="1">
            <a:spLocks noGrp="1"/>
          </p:cNvSpPr>
          <p:nvPr>
            <p:ph type="body" idx="1"/>
          </p:nvPr>
        </p:nvSpPr>
        <p:spPr>
          <a:xfrm>
            <a:off x="214181" y="1556700"/>
            <a:ext cx="8520600" cy="3586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dirty="0"/>
              <a:t>Proposed system will consist of the full visualized version of the dataset and a number of Machine Learning Models that will be trained on the dataset using various algorithms.</a:t>
            </a:r>
            <a:endParaRPr sz="1400" dirty="0"/>
          </a:p>
          <a:p>
            <a:pPr marL="457200" lvl="0" indent="-317500" algn="just" rtl="0">
              <a:spcBef>
                <a:spcPts val="0"/>
              </a:spcBef>
              <a:spcAft>
                <a:spcPts val="0"/>
              </a:spcAft>
              <a:buSzPts val="1400"/>
              <a:buChar char="●"/>
            </a:pPr>
            <a:r>
              <a:rPr lang="en" sz="1400" dirty="0"/>
              <a:t>The visualization will allow the reader to judge the air quality in India statewise. The data also consists of the various measurement values. Thus we can also find out what gas is affecting the air quality the most and in which state.</a:t>
            </a:r>
            <a:endParaRPr sz="1400" dirty="0"/>
          </a:p>
          <a:p>
            <a:pPr marL="457200" lvl="0" indent="-317500" algn="just" rtl="0">
              <a:spcBef>
                <a:spcPts val="0"/>
              </a:spcBef>
              <a:spcAft>
                <a:spcPts val="0"/>
              </a:spcAft>
              <a:buSzPts val="1400"/>
              <a:buChar char="●"/>
            </a:pPr>
            <a:r>
              <a:rPr lang="en" sz="1400" dirty="0"/>
              <a:t>The highly severe regions can also be plotted on an Indian Map and be visualized.</a:t>
            </a:r>
            <a:endParaRPr sz="1400" dirty="0"/>
          </a:p>
          <a:p>
            <a:pPr marL="0" lvl="0" indent="0" algn="just" rtl="0">
              <a:spcBef>
                <a:spcPts val="1200"/>
              </a:spcBef>
              <a:spcAft>
                <a:spcPts val="1200"/>
              </a:spcAft>
              <a:buNone/>
            </a:pPr>
            <a:endParaRPr sz="1400" dirty="0"/>
          </a:p>
        </p:txBody>
      </p:sp>
      <p:sp>
        <p:nvSpPr>
          <p:cNvPr id="162" name="Google Shape;162;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 WILL CONSIST OF…</a:t>
            </a:r>
            <a:endParaRPr/>
          </a:p>
        </p:txBody>
      </p:sp>
      <p:sp>
        <p:nvSpPr>
          <p:cNvPr id="168" name="Google Shape;16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69" name="Google Shape;169;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id="{C41DF9C3-6157-2576-B75C-67D80D2EFD4F}"/>
              </a:ext>
            </a:extLst>
          </p:cNvPr>
          <p:cNvPicPr>
            <a:picLocks noChangeAspect="1"/>
          </p:cNvPicPr>
          <p:nvPr/>
        </p:nvPicPr>
        <p:blipFill>
          <a:blip r:embed="rId3"/>
          <a:stretch>
            <a:fillRect/>
          </a:stretch>
        </p:blipFill>
        <p:spPr>
          <a:xfrm>
            <a:off x="373693" y="1271033"/>
            <a:ext cx="6158843" cy="32217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 EXPLANATION</a:t>
            </a:r>
            <a:endParaRPr/>
          </a:p>
        </p:txBody>
      </p:sp>
      <p:sp>
        <p:nvSpPr>
          <p:cNvPr id="176" name="Google Shape;176;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dirty="0"/>
              <a:t>Linear Regression</a:t>
            </a:r>
            <a:endParaRPr sz="1400" b="1" dirty="0"/>
          </a:p>
          <a:p>
            <a:pPr marL="0" lvl="0" indent="0" algn="just" rtl="0">
              <a:spcBef>
                <a:spcPts val="1200"/>
              </a:spcBef>
              <a:spcAft>
                <a:spcPts val="0"/>
              </a:spcAft>
              <a:buNone/>
            </a:pPr>
            <a:r>
              <a:rPr lang="en" sz="1400" dirty="0"/>
              <a:t>In statistics, linear regression is a linear approach for modelling the relationship between a scalar response and one or more explanatory variables. The case of one explanatory variable is called simple linear regression; for more than one, the process is called multiple linear regression.</a:t>
            </a:r>
            <a:endParaRPr sz="1400" dirty="0"/>
          </a:p>
          <a:p>
            <a:pPr marL="0" lvl="0" indent="0" algn="just" rtl="0">
              <a:spcBef>
                <a:spcPts val="1200"/>
              </a:spcBef>
              <a:spcAft>
                <a:spcPts val="0"/>
              </a:spcAft>
              <a:buNone/>
            </a:pPr>
            <a:r>
              <a:rPr lang="en" sz="1400" b="1" dirty="0"/>
              <a:t>Random Forest Regression</a:t>
            </a:r>
            <a:endParaRPr sz="1400" b="1" dirty="0"/>
          </a:p>
          <a:p>
            <a:pPr marL="0" lvl="0" indent="0" algn="just" rtl="0">
              <a:spcBef>
                <a:spcPts val="1200"/>
              </a:spcBef>
              <a:spcAft>
                <a:spcPts val="0"/>
              </a:spcAft>
              <a:buNone/>
            </a:pPr>
            <a:r>
              <a:rPr lang="en" sz="1400" dirty="0">
                <a:solidFill>
                  <a:srgbClr val="000000"/>
                </a:solidFill>
              </a:rPr>
              <a:t>Random Forest Regression is a supervised learning algorithm that uses ensemble learning method for regression. Ensemble learning method is a technique that combines predictions from multiple machine learning algorithms to make a more accurate prediction than a single model</a:t>
            </a:r>
            <a:endParaRPr sz="1400" dirty="0"/>
          </a:p>
          <a:p>
            <a:pPr marL="0" lvl="0" indent="0" algn="just" rtl="0">
              <a:spcBef>
                <a:spcPts val="1200"/>
              </a:spcBef>
              <a:spcAft>
                <a:spcPts val="1200"/>
              </a:spcAft>
              <a:buNone/>
            </a:pPr>
            <a:endParaRPr sz="1400" dirty="0"/>
          </a:p>
        </p:txBody>
      </p:sp>
      <p:sp>
        <p:nvSpPr>
          <p:cNvPr id="177" name="Google Shape;177;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body" idx="1"/>
          </p:nvPr>
        </p:nvSpPr>
        <p:spPr>
          <a:xfrm>
            <a:off x="311700" y="249177"/>
            <a:ext cx="8520600" cy="4500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523"/>
              <a:buNone/>
            </a:pPr>
            <a:r>
              <a:rPr lang="en" sz="1427" b="1" dirty="0"/>
              <a:t>Logistic Regression</a:t>
            </a:r>
            <a:endParaRPr sz="1427" b="1" dirty="0"/>
          </a:p>
          <a:p>
            <a:pPr marL="0" lvl="0" indent="0" algn="just" rtl="0">
              <a:lnSpc>
                <a:spcPct val="95000"/>
              </a:lnSpc>
              <a:spcBef>
                <a:spcPts val="1200"/>
              </a:spcBef>
              <a:spcAft>
                <a:spcPts val="0"/>
              </a:spcAft>
              <a:buSzPts val="523"/>
              <a:buNone/>
            </a:pPr>
            <a:r>
              <a:rPr lang="en" sz="1427" dirty="0">
                <a:solidFill>
                  <a:srgbClr val="000000"/>
                </a:solidFill>
              </a:rPr>
              <a:t>Logistic regression is a statistical analysis method to predict a binary outcome, such as yes or no, based on prior observations of a data set. A logistic regression model predicts a dependent data variable by analyzing the relationship between one or more existing independent variables.</a:t>
            </a:r>
            <a:endParaRPr sz="1427" dirty="0"/>
          </a:p>
          <a:p>
            <a:pPr marL="0" lvl="0" indent="0" algn="just" rtl="0">
              <a:lnSpc>
                <a:spcPct val="95000"/>
              </a:lnSpc>
              <a:spcBef>
                <a:spcPts val="1200"/>
              </a:spcBef>
              <a:spcAft>
                <a:spcPts val="0"/>
              </a:spcAft>
              <a:buSzPts val="523"/>
              <a:buNone/>
            </a:pPr>
            <a:r>
              <a:rPr lang="en" sz="1427" b="1" dirty="0"/>
              <a:t>Random Forest Classifier</a:t>
            </a:r>
            <a:endParaRPr sz="1427" b="1" dirty="0"/>
          </a:p>
          <a:p>
            <a:pPr marL="0" lvl="0" indent="0" algn="just" rtl="0">
              <a:lnSpc>
                <a:spcPct val="95000"/>
              </a:lnSpc>
              <a:spcBef>
                <a:spcPts val="1200"/>
              </a:spcBef>
              <a:spcAft>
                <a:spcPts val="0"/>
              </a:spcAft>
              <a:buSzPts val="523"/>
              <a:buNone/>
            </a:pPr>
            <a:r>
              <a:rPr lang="en" sz="1427" dirty="0">
                <a:solidFill>
                  <a:srgbClr val="000000"/>
                </a:solidFill>
              </a:rPr>
              <a:t>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a:t>
            </a:r>
            <a:endParaRPr sz="1427" b="1" dirty="0"/>
          </a:p>
          <a:p>
            <a:pPr marL="0" lvl="0" indent="0" algn="just" rtl="0">
              <a:lnSpc>
                <a:spcPct val="95000"/>
              </a:lnSpc>
              <a:spcBef>
                <a:spcPts val="1200"/>
              </a:spcBef>
              <a:spcAft>
                <a:spcPts val="0"/>
              </a:spcAft>
              <a:buSzPts val="523"/>
              <a:buNone/>
            </a:pPr>
            <a:r>
              <a:rPr lang="en" sz="1427" b="1" dirty="0"/>
              <a:t>KNN</a:t>
            </a:r>
            <a:endParaRPr sz="1427" dirty="0"/>
          </a:p>
          <a:p>
            <a:pPr marL="0" lvl="0" indent="0" algn="just" rtl="0">
              <a:lnSpc>
                <a:spcPct val="95000"/>
              </a:lnSpc>
              <a:spcBef>
                <a:spcPts val="1200"/>
              </a:spcBef>
              <a:spcAft>
                <a:spcPts val="0"/>
              </a:spcAft>
              <a:buSzPts val="523"/>
              <a:buNone/>
            </a:pPr>
            <a:r>
              <a:rPr lang="en" sz="1427" dirty="0">
                <a:solidFill>
                  <a:srgbClr val="000000"/>
                </a:solidFill>
              </a:rPr>
              <a:t>K-Nearest Neighbors Algorithm. The k-nearest neighbors algorithm, also known as KNN or k-NN, is a non-parametric, supervised learning classifier, which uses proximity to make classifications or predictions about the grouping of an individual data point.</a:t>
            </a:r>
            <a:endParaRPr lang="en-IN" sz="1427" dirty="0"/>
          </a:p>
          <a:p>
            <a:pPr marL="0" lvl="0" indent="0" algn="just" rtl="0">
              <a:lnSpc>
                <a:spcPct val="95000"/>
              </a:lnSpc>
              <a:spcBef>
                <a:spcPts val="1200"/>
              </a:spcBef>
              <a:spcAft>
                <a:spcPts val="0"/>
              </a:spcAft>
              <a:buSzPts val="523"/>
              <a:buNone/>
            </a:pPr>
            <a:r>
              <a:rPr lang="en-US" sz="1427" b="1" dirty="0"/>
              <a:t>ANN (Artificial Neural Networks):</a:t>
            </a:r>
          </a:p>
          <a:p>
            <a:pPr marL="0" lvl="0" indent="0" algn="just" rtl="0">
              <a:lnSpc>
                <a:spcPct val="95000"/>
              </a:lnSpc>
              <a:spcBef>
                <a:spcPts val="1200"/>
              </a:spcBef>
              <a:spcAft>
                <a:spcPts val="0"/>
              </a:spcAft>
              <a:buSzPts val="523"/>
              <a:buNone/>
            </a:pPr>
            <a:r>
              <a:rPr lang="en-US" sz="1427" dirty="0">
                <a:solidFill>
                  <a:srgbClr val="000000"/>
                </a:solidFill>
              </a:rPr>
              <a:t>Artificial neural network (ANN) is a computational model that consists of several processing elements that receive inputs and deliver outputs based on their predefined activation functions.</a:t>
            </a:r>
          </a:p>
          <a:p>
            <a:pPr marL="0" lvl="0" indent="0" algn="just" rtl="0">
              <a:lnSpc>
                <a:spcPct val="95000"/>
              </a:lnSpc>
              <a:spcBef>
                <a:spcPts val="1200"/>
              </a:spcBef>
              <a:spcAft>
                <a:spcPts val="0"/>
              </a:spcAft>
              <a:buSzPts val="523"/>
              <a:buNone/>
            </a:pPr>
            <a:endParaRPr lang="en-IN" sz="598" dirty="0">
              <a:solidFill>
                <a:srgbClr val="000000"/>
              </a:solidFill>
            </a:endParaRPr>
          </a:p>
          <a:p>
            <a:pPr marL="0" lvl="0" indent="0" algn="just" rtl="0">
              <a:lnSpc>
                <a:spcPct val="95000"/>
              </a:lnSpc>
              <a:spcBef>
                <a:spcPts val="1200"/>
              </a:spcBef>
              <a:spcAft>
                <a:spcPts val="0"/>
              </a:spcAft>
              <a:buSzPts val="523"/>
              <a:buNone/>
            </a:pPr>
            <a:endParaRPr sz="598" dirty="0">
              <a:solidFill>
                <a:srgbClr val="000000"/>
              </a:solidFill>
            </a:endParaRPr>
          </a:p>
          <a:p>
            <a:pPr marL="0" lvl="0" indent="0" algn="just" rtl="0">
              <a:lnSpc>
                <a:spcPct val="95000"/>
              </a:lnSpc>
              <a:spcBef>
                <a:spcPts val="1200"/>
              </a:spcBef>
              <a:spcAft>
                <a:spcPts val="1200"/>
              </a:spcAft>
              <a:buSzPts val="523"/>
              <a:buNone/>
            </a:pPr>
            <a:endParaRPr sz="812" dirty="0"/>
          </a:p>
        </p:txBody>
      </p:sp>
      <p:sp>
        <p:nvSpPr>
          <p:cNvPr id="183" name="Google Shape;183;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19" name="Google Shape;219;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457200" lvl="0" indent="-317500" algn="just" rtl="0">
              <a:spcBef>
                <a:spcPts val="0"/>
              </a:spcBef>
              <a:spcAft>
                <a:spcPts val="0"/>
              </a:spcAft>
              <a:buSzPts val="1400"/>
              <a:buChar char="➔"/>
            </a:pPr>
            <a:r>
              <a:rPr lang="en" sz="1400" dirty="0"/>
              <a:t>Air Quality Prediction in Smart Cities Using Machine Learning Technologies Based on Sensor Data: A Review -</a:t>
            </a:r>
            <a:endParaRPr sz="1400" dirty="0"/>
          </a:p>
          <a:p>
            <a:pPr marL="457200" lvl="0" indent="0" algn="just" rtl="0">
              <a:spcBef>
                <a:spcPts val="1200"/>
              </a:spcBef>
              <a:spcAft>
                <a:spcPts val="0"/>
              </a:spcAft>
              <a:buNone/>
            </a:pPr>
            <a:r>
              <a:rPr lang="en" sz="800" dirty="0"/>
              <a:t>Ditsuhi Iskandaryan , Francisco Ramos and Sergio Trilles</a:t>
            </a:r>
            <a:endParaRPr sz="800" dirty="0"/>
          </a:p>
          <a:p>
            <a:pPr marL="457200" lvl="0" indent="0" algn="just" rtl="0">
              <a:spcBef>
                <a:spcPts val="1200"/>
              </a:spcBef>
              <a:spcAft>
                <a:spcPts val="0"/>
              </a:spcAft>
              <a:buNone/>
            </a:pPr>
            <a:r>
              <a:rPr lang="en" sz="800" dirty="0"/>
              <a:t>Institute of New Imaging Technologies (INIT), Universitat Jaume I, Spain</a:t>
            </a:r>
            <a:endParaRPr sz="800" dirty="0"/>
          </a:p>
          <a:p>
            <a:pPr marL="457200" lvl="0" indent="0" algn="just" rtl="0">
              <a:spcBef>
                <a:spcPts val="1200"/>
              </a:spcBef>
              <a:spcAft>
                <a:spcPts val="0"/>
              </a:spcAft>
              <a:buNone/>
            </a:pPr>
            <a:r>
              <a:rPr lang="en" sz="800" dirty="0"/>
              <a:t>Received: 07 February 2020; Accepted: 25 March 2020; Published: 1 April 2020</a:t>
            </a:r>
            <a:endParaRPr sz="1400" dirty="0"/>
          </a:p>
          <a:p>
            <a:pPr marL="457200" lvl="0" indent="-317500" algn="just" rtl="0">
              <a:spcBef>
                <a:spcPts val="1200"/>
              </a:spcBef>
              <a:spcAft>
                <a:spcPts val="0"/>
              </a:spcAft>
              <a:buSzPts val="1400"/>
              <a:buChar char="➔"/>
            </a:pPr>
            <a:r>
              <a:rPr lang="en" sz="1400" dirty="0"/>
              <a:t>INDIAN AIR QUALITY PREDICTION AND ANALYSIS USING MACHINE LEARNING</a:t>
            </a:r>
            <a:endParaRPr sz="1400" dirty="0"/>
          </a:p>
          <a:p>
            <a:pPr marL="457200" lvl="0" indent="0" algn="just" rtl="0">
              <a:spcBef>
                <a:spcPts val="1200"/>
              </a:spcBef>
              <a:spcAft>
                <a:spcPts val="0"/>
              </a:spcAft>
              <a:buNone/>
            </a:pPr>
            <a:r>
              <a:rPr lang="en" sz="900" dirty="0"/>
              <a:t>-Mrs. A. Gnana Soundari MTech, (PhD) Associate Professor Jeppiaar Engineering College </a:t>
            </a:r>
            <a:endParaRPr sz="900" dirty="0"/>
          </a:p>
          <a:p>
            <a:pPr marL="457200" lvl="0" indent="0" algn="just" rtl="0">
              <a:spcBef>
                <a:spcPts val="1200"/>
              </a:spcBef>
              <a:spcAft>
                <a:spcPts val="0"/>
              </a:spcAft>
              <a:buNone/>
            </a:pPr>
            <a:r>
              <a:rPr lang="en" sz="900" dirty="0"/>
              <a:t>-Mrs. J. Gnana Jeslin M.E, (PhD) Assistant Professor Jeppiaar Engineering College </a:t>
            </a:r>
            <a:endParaRPr sz="900" dirty="0"/>
          </a:p>
          <a:p>
            <a:pPr marL="457200" lvl="0" indent="0" algn="just" rtl="0">
              <a:spcBef>
                <a:spcPts val="1200"/>
              </a:spcBef>
              <a:spcAft>
                <a:spcPts val="0"/>
              </a:spcAft>
              <a:buNone/>
            </a:pPr>
            <a:r>
              <a:rPr lang="en" sz="900" dirty="0"/>
              <a:t>-Akshaya A.C Student, Jeppiaar Engineering College</a:t>
            </a:r>
            <a:endParaRPr sz="900" dirty="0"/>
          </a:p>
          <a:p>
            <a:pPr marL="457200" lvl="0" indent="-317500" algn="just" rtl="0">
              <a:spcBef>
                <a:spcPts val="1200"/>
              </a:spcBef>
              <a:spcAft>
                <a:spcPts val="0"/>
              </a:spcAft>
              <a:buSzPts val="1400"/>
              <a:buChar char="➔"/>
            </a:pPr>
            <a:r>
              <a:rPr lang="en" sz="1400" dirty="0"/>
              <a:t>Air Quality Prediction: Big Data and Machine Learning Approaches</a:t>
            </a:r>
            <a:endParaRPr sz="967" dirty="0"/>
          </a:p>
          <a:p>
            <a:pPr marL="457200" lvl="0" indent="0" algn="just" rtl="0">
              <a:spcBef>
                <a:spcPts val="1200"/>
              </a:spcBef>
              <a:spcAft>
                <a:spcPts val="1200"/>
              </a:spcAft>
              <a:buNone/>
            </a:pPr>
            <a:r>
              <a:rPr lang="en" sz="967" dirty="0"/>
              <a:t>-Gaganjot Kaur Kang, Jerry Zeyu Gao, Sen Chiao, Shengqiang Lu, and Gang Xie</a:t>
            </a:r>
            <a:endParaRPr sz="967" dirty="0"/>
          </a:p>
        </p:txBody>
      </p:sp>
      <p:sp>
        <p:nvSpPr>
          <p:cNvPr id="220" name="Google Shape;220;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783313" y="1395838"/>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7200" dirty="0"/>
              <a:t>THANK YOU</a:t>
            </a:r>
            <a:endParaRPr sz="7200" dirty="0"/>
          </a:p>
        </p:txBody>
      </p:sp>
      <p:sp>
        <p:nvSpPr>
          <p:cNvPr id="220" name="Google Shape;220;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352654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a:p>
            <a:pPr marL="0" lvl="0" indent="0" algn="l" rtl="0">
              <a:spcBef>
                <a:spcPts val="0"/>
              </a:spcBef>
              <a:spcAft>
                <a:spcPts val="0"/>
              </a:spcAft>
              <a:buNone/>
            </a:pPr>
            <a:r>
              <a:rPr lang="en"/>
              <a:t>	</a:t>
            </a:r>
            <a:endParaRPr/>
          </a:p>
        </p:txBody>
      </p:sp>
      <p:sp>
        <p:nvSpPr>
          <p:cNvPr id="98" name="Google Shape;98;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dirty="0"/>
              <a:t>Examining and protecting air quality has become one of the most essential activities for the government in many industrial and urban areas today. The meteorological and traffic factors, burning of fossil fuels, and industrial parameters play significant roles in air pollution.With this increasing air pollution,We Are in need of implementing models which will record information about concentrations of air pollutants(so2,no2,etc).The deposition of this harmful gases in the air is affecting the quality of people’s lives, especially in urban areas. Lately, many researchers began to use Big Data Analytics approach as there are environmental sensing networks and sensor data available.</a:t>
            </a:r>
            <a:endParaRPr sz="1400" dirty="0"/>
          </a:p>
          <a:p>
            <a:pPr marL="0" lvl="0" indent="0" algn="just" rtl="0">
              <a:spcBef>
                <a:spcPts val="1200"/>
              </a:spcBef>
              <a:spcAft>
                <a:spcPts val="1200"/>
              </a:spcAft>
              <a:buNone/>
            </a:pPr>
            <a:r>
              <a:rPr lang="en" sz="1400" dirty="0"/>
              <a:t>In this paper, machine learning techniques are used to predict the concentration of so2 in the environment. Sulphur dioxide irritates the skin and mucous membranes of the eyes, nose, throat, and lungs.Models in time series are employed to predict the so2 readings in nearing years or months.</a:t>
            </a:r>
            <a:endParaRPr sz="1000" dirty="0"/>
          </a:p>
        </p:txBody>
      </p:sp>
      <p:sp>
        <p:nvSpPr>
          <p:cNvPr id="99" name="Google Shape;99;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1920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105" name="Google Shape;105;p15"/>
          <p:cNvSpPr txBox="1">
            <a:spLocks noGrp="1"/>
          </p:cNvSpPr>
          <p:nvPr>
            <p:ph type="body" idx="1"/>
          </p:nvPr>
        </p:nvSpPr>
        <p:spPr>
          <a:xfrm>
            <a:off x="311700" y="891350"/>
            <a:ext cx="8520600" cy="38163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en" dirty="0"/>
              <a:t>In  the developing countries  like India,  the rapid  increase in population  and  economic  upswing  in  cities  have  lead  to environmental problems such as air pollution, water pollution, noise  pollution  and  many  more.  Air  pollution  has  direct impact  on  humans health  .There  has  been  increased  public awareness  about  the  same  in  our  country.Global  warming, acid rains, increase in the number of asthma patients are some of  the long-term consequences of  air  pollution. Precise  air quality forecasting can reduce the effect of maximal pollution on the humans  and  biosphere as  well. Hence, enhancing air quality forecasting is one of the prime targets for the society. Sulphur  Dioxide is  a  gas.</a:t>
            </a:r>
            <a:endParaRPr dirty="0"/>
          </a:p>
          <a:p>
            <a:pPr marL="0" lvl="0" indent="0" algn="just" rtl="0">
              <a:spcBef>
                <a:spcPts val="1200"/>
              </a:spcBef>
              <a:spcAft>
                <a:spcPts val="0"/>
              </a:spcAft>
              <a:buNone/>
            </a:pPr>
            <a:r>
              <a:rPr lang="en" dirty="0"/>
              <a:t>It  is  one of  the  major pollutants present  in  air.It  is colorless and  has  a nasty,  sharp  smell.It combines  easily  with  other  chemicals  to  form  harmful substances  like sulphuric  acid,  sulfurous  acid   etc. Sulfur dioxide affects human health when it is breathed in. It irritates  the  nose,  throat,  and  airways  to  cause coughing, wheezing, shortness of  breath, or a tight feeling around the chest. The concentration of sulphur dioxide in the atmosphere can  influence  the habitat  suitability for  plant  communities, as well as animal life.  The proposed system is capable of predicting concentration of Sulphur Dioxide for forthcoming months / years.</a:t>
            </a:r>
            <a:endParaRPr dirty="0"/>
          </a:p>
          <a:p>
            <a:pPr marL="0" lvl="0" indent="0" algn="just" rtl="0">
              <a:spcBef>
                <a:spcPts val="1200"/>
              </a:spcBef>
              <a:spcAft>
                <a:spcPts val="1200"/>
              </a:spcAft>
              <a:buNone/>
            </a:pPr>
            <a:r>
              <a:rPr lang="en" sz="1400" dirty="0"/>
              <a:t> </a:t>
            </a:r>
            <a:endParaRPr sz="1400" dirty="0"/>
          </a:p>
        </p:txBody>
      </p:sp>
      <p:sp>
        <p:nvSpPr>
          <p:cNvPr id="106" name="Google Shape;106;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
        <p:nvSpPr>
          <p:cNvPr id="112" name="Google Shape;112;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None/>
            </a:pPr>
            <a:r>
              <a:rPr lang="en" sz="1500" dirty="0"/>
              <a:t>Previous studies show the need to implement efficient air quality monitoring models which collect information about the concentration of air pollutants and provide assessment of air pollution in each area. The aim of this research paper is to investigate various for air quality forecasting.</a:t>
            </a:r>
            <a:endParaRPr sz="1500" dirty="0"/>
          </a:p>
          <a:p>
            <a:pPr marL="0" lvl="0" indent="0" algn="just" rtl="0">
              <a:spcBef>
                <a:spcPts val="1200"/>
              </a:spcBef>
              <a:spcAft>
                <a:spcPts val="0"/>
              </a:spcAft>
              <a:buNone/>
            </a:pPr>
            <a:r>
              <a:rPr lang="en" sz="1500" dirty="0"/>
              <a:t>The nature of air is impacted by multi-faceted elements including area, time, and unsure factors. Past investigates show to think about elements, for example, of air contaminants like NO2,CO, Ground level O3,SO2, PM2.5(particulate matter with diameter of 2.5*(10^-6)m), PM10,  and meteorological data like temperature, pressure, humidity, wind speed, wind direction.</a:t>
            </a:r>
            <a:endParaRPr sz="1500" dirty="0"/>
          </a:p>
          <a:p>
            <a:pPr marL="0" lvl="0" indent="0" algn="just" rtl="0">
              <a:spcBef>
                <a:spcPts val="1200"/>
              </a:spcBef>
              <a:spcAft>
                <a:spcPts val="0"/>
              </a:spcAft>
              <a:buNone/>
            </a:pPr>
            <a:r>
              <a:rPr lang="en" sz="1500" dirty="0"/>
              <a:t>Metrics used for evaluating the predictive models were Root Mean Square Error, Normalised Root Mean Square Error, Mean Absolute Error, Symmetric Mean Absolute Percentage Error and Pearson correlation coefficient. The results showed that compared to other methods, SLI-ESN (hybrid Scalable Link Interface-Echo state networks) performed better results</a:t>
            </a:r>
            <a:endParaRPr sz="1500" dirty="0"/>
          </a:p>
          <a:p>
            <a:pPr marL="0" lvl="0" indent="0" algn="just" rtl="0">
              <a:spcBef>
                <a:spcPts val="1200"/>
              </a:spcBef>
              <a:spcAft>
                <a:spcPts val="1200"/>
              </a:spcAft>
              <a:buNone/>
            </a:pPr>
            <a:endParaRPr dirty="0"/>
          </a:p>
        </p:txBody>
      </p:sp>
      <p:sp>
        <p:nvSpPr>
          <p:cNvPr id="113" name="Google Shape;113;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body" idx="1"/>
          </p:nvPr>
        </p:nvSpPr>
        <p:spPr>
          <a:xfrm>
            <a:off x="311700" y="815775"/>
            <a:ext cx="8520600" cy="33390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1200"/>
              </a:spcBef>
              <a:spcAft>
                <a:spcPts val="0"/>
              </a:spcAft>
              <a:buNone/>
            </a:pPr>
            <a:r>
              <a:rPr lang="en" sz="1500" dirty="0"/>
              <a:t>It can be noted that most extensive research has been done in China which is leading this kind of works with 26 papers, followed by nations like Italy, Spain, USA, and more.</a:t>
            </a:r>
            <a:endParaRPr sz="1500" dirty="0"/>
          </a:p>
          <a:p>
            <a:pPr marL="0" lvl="0" indent="0" algn="just" rtl="0">
              <a:spcBef>
                <a:spcPts val="1200"/>
              </a:spcBef>
              <a:spcAft>
                <a:spcPts val="0"/>
              </a:spcAft>
              <a:buNone/>
            </a:pPr>
            <a:endParaRPr sz="1500" dirty="0"/>
          </a:p>
          <a:p>
            <a:pPr marL="0" lvl="0" indent="0" algn="just" rtl="0">
              <a:spcBef>
                <a:spcPts val="1200"/>
              </a:spcBef>
              <a:spcAft>
                <a:spcPts val="0"/>
              </a:spcAft>
              <a:buNone/>
            </a:pPr>
            <a:r>
              <a:rPr lang="en" sz="1500" dirty="0"/>
              <a:t>we can conclude that</a:t>
            </a:r>
            <a:endParaRPr sz="1500" dirty="0"/>
          </a:p>
          <a:p>
            <a:pPr marL="0" lvl="0" indent="0" algn="just" rtl="0">
              <a:spcBef>
                <a:spcPts val="1200"/>
              </a:spcBef>
              <a:spcAft>
                <a:spcPts val="0"/>
              </a:spcAft>
              <a:buNone/>
            </a:pPr>
            <a:r>
              <a:rPr lang="en" sz="1500" dirty="0"/>
              <a:t>-Rather than utilizing straightforward AI strategies, presently, the authors apply advanced and sophisticated techniques like gradient boost algorithms, random forest, Neural networks, back propagation</a:t>
            </a:r>
            <a:endParaRPr sz="1500" dirty="0"/>
          </a:p>
          <a:p>
            <a:pPr marL="0" lvl="0" indent="0" algn="just" rtl="0">
              <a:spcBef>
                <a:spcPts val="1200"/>
              </a:spcBef>
              <a:spcAft>
                <a:spcPts val="0"/>
              </a:spcAft>
              <a:buNone/>
            </a:pPr>
            <a:r>
              <a:rPr lang="en" sz="1500" dirty="0"/>
              <a:t>-China was the leading main nation as far as such investigations are considered.</a:t>
            </a:r>
            <a:endParaRPr sz="1500" dirty="0"/>
          </a:p>
          <a:p>
            <a:pPr marL="0" lvl="0" indent="0" algn="just" rtl="0">
              <a:spcBef>
                <a:spcPts val="1200"/>
              </a:spcBef>
              <a:spcAft>
                <a:spcPts val="0"/>
              </a:spcAft>
              <a:buNone/>
            </a:pPr>
            <a:r>
              <a:rPr lang="en" sz="1500" dirty="0"/>
              <a:t>-Particulate matter with measurement equivalent to 2.5 micrometers was the fundamental expectation target.</a:t>
            </a:r>
            <a:endParaRPr sz="1500" dirty="0"/>
          </a:p>
          <a:p>
            <a:pPr marL="0" lvl="0" indent="0" algn="just" rtl="0">
              <a:spcBef>
                <a:spcPts val="1200"/>
              </a:spcBef>
              <a:spcAft>
                <a:spcPts val="1200"/>
              </a:spcAft>
              <a:buNone/>
            </a:pPr>
            <a:endParaRPr dirty="0"/>
          </a:p>
        </p:txBody>
      </p:sp>
      <p:sp>
        <p:nvSpPr>
          <p:cNvPr id="119" name="Google Shape;119;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body" idx="1"/>
          </p:nvPr>
        </p:nvSpPr>
        <p:spPr>
          <a:xfrm>
            <a:off x="311700" y="930150"/>
            <a:ext cx="8520600" cy="3283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dirty="0">
                <a:solidFill>
                  <a:srgbClr val="000000"/>
                </a:solidFill>
              </a:rPr>
              <a:t>The data set we used was obtained from Kaggle.</a:t>
            </a:r>
            <a:endParaRPr sz="1400" dirty="0">
              <a:solidFill>
                <a:srgbClr val="000000"/>
              </a:solidFill>
            </a:endParaRPr>
          </a:p>
          <a:p>
            <a:pPr marL="0" lvl="0" indent="0" algn="just" rtl="0">
              <a:spcBef>
                <a:spcPts val="1200"/>
              </a:spcBef>
              <a:spcAft>
                <a:spcPts val="0"/>
              </a:spcAft>
              <a:buNone/>
            </a:pPr>
            <a:r>
              <a:rPr lang="en" sz="1400" b="1" dirty="0">
                <a:solidFill>
                  <a:srgbClr val="000000"/>
                </a:solidFill>
              </a:rPr>
              <a:t>Link –</a:t>
            </a:r>
            <a:r>
              <a:rPr lang="en" sz="1400" b="1" dirty="0">
                <a:solidFill>
                  <a:srgbClr val="000000"/>
                </a:solidFill>
                <a:uFill>
                  <a:noFill/>
                </a:uFill>
                <a:hlinkClick r:id="rId3">
                  <a:extLst>
                    <a:ext uri="{A12FA001-AC4F-418D-AE19-62706E023703}">
                      <ahyp:hlinkClr xmlns:ahyp="http://schemas.microsoft.com/office/drawing/2018/hyperlinkcolor" val="tx"/>
                    </a:ext>
                  </a:extLst>
                </a:hlinkClick>
              </a:rPr>
              <a:t> </a:t>
            </a:r>
            <a:r>
              <a:rPr lang="en" sz="1400" u="sng" dirty="0">
                <a:solidFill>
                  <a:schemeClr val="hlink"/>
                </a:solidFill>
                <a:hlinkClick r:id="rId3"/>
              </a:rPr>
              <a:t>https://www.kaggle.com/datasets/shrutibhargava94/india-air-quality-data</a:t>
            </a:r>
            <a:endParaRPr sz="1400" u="sng" dirty="0">
              <a:solidFill>
                <a:schemeClr val="hlink"/>
              </a:solidFill>
            </a:endParaRPr>
          </a:p>
          <a:p>
            <a:pPr marL="0" lvl="0" indent="0" algn="just" rtl="0">
              <a:spcBef>
                <a:spcPts val="1200"/>
              </a:spcBef>
              <a:spcAft>
                <a:spcPts val="0"/>
              </a:spcAft>
              <a:buNone/>
            </a:pPr>
            <a:r>
              <a:rPr lang="en" sz="1400" dirty="0">
                <a:solidFill>
                  <a:srgbClr val="000000"/>
                </a:solidFill>
              </a:rPr>
              <a:t> </a:t>
            </a:r>
            <a:endParaRPr sz="1400" dirty="0">
              <a:solidFill>
                <a:srgbClr val="000000"/>
              </a:solidFill>
            </a:endParaRPr>
          </a:p>
          <a:p>
            <a:pPr marL="0" lvl="0" indent="0" algn="just" rtl="0">
              <a:spcBef>
                <a:spcPts val="1200"/>
              </a:spcBef>
              <a:spcAft>
                <a:spcPts val="0"/>
              </a:spcAft>
              <a:buNone/>
            </a:pPr>
            <a:r>
              <a:rPr lang="en" sz="1400" b="1" u="sng" dirty="0">
                <a:solidFill>
                  <a:srgbClr val="000000"/>
                </a:solidFill>
              </a:rPr>
              <a:t>About the Dataset:</a:t>
            </a:r>
            <a:endParaRPr sz="1400" b="1" u="sng" dirty="0">
              <a:solidFill>
                <a:srgbClr val="000000"/>
              </a:solidFill>
            </a:endParaRPr>
          </a:p>
          <a:p>
            <a:pPr marL="0" lvl="0" indent="0" algn="just" rtl="0">
              <a:spcBef>
                <a:spcPts val="1200"/>
              </a:spcBef>
              <a:spcAft>
                <a:spcPts val="0"/>
              </a:spcAft>
              <a:buNone/>
            </a:pPr>
            <a:r>
              <a:rPr lang="en" sz="1400" dirty="0">
                <a:solidFill>
                  <a:srgbClr val="000000"/>
                </a:solidFill>
              </a:rPr>
              <a:t>Using the above-mentioned dataset, India's air pollution levels can be explored at a more granular scale.</a:t>
            </a:r>
            <a:endParaRPr sz="1400" dirty="0">
              <a:solidFill>
                <a:srgbClr val="000000"/>
              </a:solidFill>
            </a:endParaRPr>
          </a:p>
          <a:p>
            <a:pPr marL="0" lvl="0" indent="0" algn="just" rtl="0">
              <a:spcBef>
                <a:spcPts val="1200"/>
              </a:spcBef>
              <a:spcAft>
                <a:spcPts val="0"/>
              </a:spcAft>
              <a:buNone/>
            </a:pPr>
            <a:r>
              <a:rPr lang="en" sz="1400" dirty="0">
                <a:solidFill>
                  <a:srgbClr val="000000"/>
                </a:solidFill>
              </a:rPr>
              <a:t>This data is combined (across the years and states) and largely clean version of the Historical Daily Ambient Air Quality Data released by the Ministry of Environment and Forests and Central Pollution Control Board of India under the National Data Sharing and Accessibility Policy (NDSAP).</a:t>
            </a:r>
            <a:endParaRPr sz="1400" dirty="0">
              <a:solidFill>
                <a:srgbClr val="000000"/>
              </a:solidFill>
            </a:endParaRPr>
          </a:p>
          <a:p>
            <a:pPr marL="0" lvl="0" indent="0" algn="just" rtl="0">
              <a:spcBef>
                <a:spcPts val="1200"/>
              </a:spcBef>
              <a:spcAft>
                <a:spcPts val="0"/>
              </a:spcAft>
              <a:buNone/>
            </a:pPr>
            <a:endParaRPr sz="1200" dirty="0">
              <a:solidFill>
                <a:srgbClr val="000000"/>
              </a:solidFill>
            </a:endParaRPr>
          </a:p>
          <a:p>
            <a:pPr marL="0" lvl="0" indent="0" algn="just" rtl="0">
              <a:spcBef>
                <a:spcPts val="1200"/>
              </a:spcBef>
              <a:spcAft>
                <a:spcPts val="1200"/>
              </a:spcAft>
              <a:buNone/>
            </a:pPr>
            <a:endParaRPr sz="1200" dirty="0">
              <a:solidFill>
                <a:srgbClr val="000000"/>
              </a:solidFill>
            </a:endParaRPr>
          </a:p>
        </p:txBody>
      </p:sp>
      <p:sp>
        <p:nvSpPr>
          <p:cNvPr id="125" name="Google Shape;12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a:t>
            </a:r>
            <a:endParaRPr/>
          </a:p>
        </p:txBody>
      </p:sp>
      <p:sp>
        <p:nvSpPr>
          <p:cNvPr id="126" name="Google Shape;126;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APPROACHES</a:t>
            </a:r>
            <a:endParaRPr/>
          </a:p>
        </p:txBody>
      </p:sp>
      <p:sp>
        <p:nvSpPr>
          <p:cNvPr id="132" name="Google Shape;13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dirty="0"/>
              <a:t>Data Analysis is going to be done using two approaches..</a:t>
            </a:r>
            <a:endParaRPr sz="1400" dirty="0"/>
          </a:p>
          <a:p>
            <a:pPr marL="914400" lvl="1" indent="-317500" algn="just" rtl="0">
              <a:spcBef>
                <a:spcPts val="0"/>
              </a:spcBef>
              <a:spcAft>
                <a:spcPts val="0"/>
              </a:spcAft>
              <a:buSzPts val="1400"/>
              <a:buChar char="○"/>
            </a:pPr>
            <a:r>
              <a:rPr lang="en" dirty="0"/>
              <a:t>State-wise Data Visualization and Analysis.</a:t>
            </a:r>
            <a:endParaRPr dirty="0"/>
          </a:p>
          <a:p>
            <a:pPr marL="914400" lvl="1" indent="-317500" algn="just" rtl="0">
              <a:spcBef>
                <a:spcPts val="0"/>
              </a:spcBef>
              <a:spcAft>
                <a:spcPts val="0"/>
              </a:spcAft>
              <a:buSzPts val="1400"/>
              <a:buChar char="○"/>
            </a:pPr>
            <a:r>
              <a:rPr lang="en" dirty="0"/>
              <a:t>Air Quality determinant sample wise Visualization and Analysis.</a:t>
            </a:r>
            <a:endParaRPr dirty="0"/>
          </a:p>
          <a:p>
            <a:pPr marL="0" lvl="0" indent="0" algn="just" rtl="0">
              <a:spcBef>
                <a:spcPts val="1200"/>
              </a:spcBef>
              <a:spcAft>
                <a:spcPts val="0"/>
              </a:spcAft>
              <a:buNone/>
            </a:pPr>
            <a:r>
              <a:rPr lang="en" sz="1400" dirty="0"/>
              <a:t>The State-wise Data Visualization will give results like the maximum polluted state and minimum polluted state, state containing highest concentration of SO2, NO2, etc.</a:t>
            </a:r>
            <a:endParaRPr sz="1400" dirty="0"/>
          </a:p>
          <a:p>
            <a:pPr marL="0" lvl="0" indent="0" algn="just" rtl="0">
              <a:spcBef>
                <a:spcPts val="1200"/>
              </a:spcBef>
              <a:spcAft>
                <a:spcPts val="0"/>
              </a:spcAft>
              <a:buNone/>
            </a:pPr>
            <a:r>
              <a:rPr lang="en" sz="1400" dirty="0"/>
              <a:t>Air Quality Determinant Samples included in the dataset are: SO2, NO2, RSPM, P2.5.</a:t>
            </a:r>
            <a:endParaRPr sz="1400" dirty="0"/>
          </a:p>
          <a:p>
            <a:pPr marL="0" lvl="0" indent="0" algn="just" rtl="0">
              <a:spcBef>
                <a:spcPts val="1200"/>
              </a:spcBef>
              <a:spcAft>
                <a:spcPts val="1200"/>
              </a:spcAft>
              <a:buNone/>
            </a:pPr>
            <a:r>
              <a:rPr lang="en" sz="1400" dirty="0"/>
              <a:t>From these measurements we have calculated indexes of each of the samples and then from those have derived a global Air Quality Index of that particular record. To classify the index or to make it more reader friendly, we have calculated an AQI Range i.e Good, Healthy, etc.</a:t>
            </a:r>
            <a:endParaRPr sz="1400" dirty="0"/>
          </a:p>
        </p:txBody>
      </p:sp>
      <p:sp>
        <p:nvSpPr>
          <p:cNvPr id="133" name="Google Shape;133;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311700" y="279225"/>
            <a:ext cx="8520600" cy="100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TACKLING THE MISSING VALUES </a:t>
            </a:r>
            <a:endParaRPr/>
          </a:p>
          <a:p>
            <a:pPr marL="0" lvl="0" indent="0" algn="l" rtl="0">
              <a:spcBef>
                <a:spcPts val="0"/>
              </a:spcBef>
              <a:spcAft>
                <a:spcPts val="0"/>
              </a:spcAft>
              <a:buNone/>
            </a:pPr>
            <a:r>
              <a:rPr lang="en"/>
              <a:t>(DATA PREPROCESSING)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9" name="Google Shape;139;p20"/>
          <p:cNvSpPr txBox="1">
            <a:spLocks noGrp="1"/>
          </p:cNvSpPr>
          <p:nvPr>
            <p:ph type="body" idx="1"/>
          </p:nvPr>
        </p:nvSpPr>
        <p:spPr>
          <a:xfrm>
            <a:off x="377075" y="1443725"/>
            <a:ext cx="8264400" cy="35415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 sz="5607" dirty="0">
                <a:solidFill>
                  <a:srgbClr val="000000"/>
                </a:solidFill>
              </a:rPr>
              <a:t>After reviewing all of the attributes, it was determined that stn_code, location_monitoring_station, and sampling_date were unnecessary. As a result, were removed.</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When the last three rows of the dataset are examined, it is discovered that they lack any information that would aid in analysis, so they are removed.</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 </a:t>
            </a:r>
            <a:endParaRPr sz="5607" dirty="0">
              <a:solidFill>
                <a:srgbClr val="000000"/>
              </a:solidFill>
            </a:endParaRPr>
          </a:p>
          <a:p>
            <a:pPr marL="0" lvl="0" indent="0" algn="just" rtl="0">
              <a:spcBef>
                <a:spcPts val="1200"/>
              </a:spcBef>
              <a:spcAft>
                <a:spcPts val="0"/>
              </a:spcAft>
              <a:buNone/>
            </a:pPr>
            <a:r>
              <a:rPr lang="en" sz="5607" b="1" dirty="0">
                <a:solidFill>
                  <a:srgbClr val="000000"/>
                </a:solidFill>
              </a:rPr>
              <a:t>Categorical Data –</a:t>
            </a:r>
            <a:endParaRPr sz="5607" b="1" dirty="0">
              <a:solidFill>
                <a:srgbClr val="000000"/>
              </a:solidFill>
            </a:endParaRPr>
          </a:p>
          <a:p>
            <a:pPr marL="0" lvl="0" indent="0" algn="just" rtl="0">
              <a:spcBef>
                <a:spcPts val="1200"/>
              </a:spcBef>
              <a:spcAft>
                <a:spcPts val="0"/>
              </a:spcAft>
              <a:buNone/>
            </a:pPr>
            <a:r>
              <a:rPr lang="en" sz="5607" dirty="0">
                <a:solidFill>
                  <a:srgbClr val="000000"/>
                </a:solidFill>
              </a:rPr>
              <a:t>Missing values in ‘agency’ attribute were replaced by ‘unknown’.</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In the ‘date’ attribute, it is observed that it is a repetitive attribute in small range so, we felt replacing NA values in with last observed date would be the best action.</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Similarly, in ‘type’ attribute too, we replaced NA values with previously observed type value.</a:t>
            </a:r>
            <a:endParaRPr sz="5607" dirty="0">
              <a:solidFill>
                <a:srgbClr val="000000"/>
              </a:solidFill>
            </a:endParaRPr>
          </a:p>
          <a:p>
            <a:pPr marL="0" lvl="0" indent="0" algn="just" rtl="0">
              <a:spcBef>
                <a:spcPts val="1200"/>
              </a:spcBef>
              <a:spcAft>
                <a:spcPts val="0"/>
              </a:spcAft>
              <a:buNone/>
            </a:pPr>
            <a:endParaRPr sz="4807" dirty="0">
              <a:solidFill>
                <a:srgbClr val="000000"/>
              </a:solidFill>
            </a:endParaRPr>
          </a:p>
          <a:p>
            <a:pPr marL="0" lvl="0" indent="0" algn="just" rtl="0">
              <a:spcBef>
                <a:spcPts val="1200"/>
              </a:spcBef>
              <a:spcAft>
                <a:spcPts val="1200"/>
              </a:spcAft>
              <a:buNone/>
            </a:pPr>
            <a:endParaRPr dirty="0"/>
          </a:p>
        </p:txBody>
      </p:sp>
      <p:sp>
        <p:nvSpPr>
          <p:cNvPr id="140" name="Google Shape;140;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75956" y="0"/>
            <a:ext cx="8520600" cy="44460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688"/>
              <a:buNone/>
            </a:pPr>
            <a:r>
              <a:rPr lang="en" sz="1400" b="1" dirty="0">
                <a:solidFill>
                  <a:srgbClr val="000000"/>
                </a:solidFill>
              </a:rPr>
              <a:t>Numerical Data –</a:t>
            </a:r>
            <a:endParaRPr sz="1400" b="1" dirty="0">
              <a:solidFill>
                <a:srgbClr val="000000"/>
              </a:solidFill>
            </a:endParaRPr>
          </a:p>
          <a:p>
            <a:pPr marL="0" lvl="0" indent="0" algn="just" rtl="0">
              <a:lnSpc>
                <a:spcPct val="95000"/>
              </a:lnSpc>
              <a:spcBef>
                <a:spcPts val="1200"/>
              </a:spcBef>
              <a:spcAft>
                <a:spcPts val="0"/>
              </a:spcAft>
              <a:buSzPts val="688"/>
              <a:buNone/>
            </a:pPr>
            <a:r>
              <a:rPr lang="en" sz="1400" dirty="0">
                <a:solidFill>
                  <a:srgbClr val="000000"/>
                </a:solidFill>
              </a:rPr>
              <a:t>Replaced NA SO2, NO2 and RSPM values with mean value state wise.</a:t>
            </a:r>
            <a:endParaRPr sz="1400" dirty="0">
              <a:solidFill>
                <a:srgbClr val="000000"/>
              </a:solidFill>
            </a:endParaRPr>
          </a:p>
          <a:p>
            <a:pPr marL="0" lvl="0" indent="0" algn="just" rtl="0">
              <a:lnSpc>
                <a:spcPct val="95000"/>
              </a:lnSpc>
              <a:spcBef>
                <a:spcPts val="1200"/>
              </a:spcBef>
              <a:spcAft>
                <a:spcPts val="0"/>
              </a:spcAft>
              <a:buSzPts val="688"/>
              <a:buNone/>
            </a:pPr>
            <a:r>
              <a:rPr lang="en" sz="1400" dirty="0">
                <a:solidFill>
                  <a:srgbClr val="000000"/>
                </a:solidFill>
              </a:rPr>
              <a:t>SPM and PM2_5 majorly have NA values so they were replaced by 0.</a:t>
            </a:r>
            <a:endParaRPr sz="1400" b="1" dirty="0">
              <a:solidFill>
                <a:srgbClr val="000000"/>
              </a:solidFill>
            </a:endParaRPr>
          </a:p>
          <a:p>
            <a:pPr marL="0" lvl="0" indent="0" algn="just" rtl="0">
              <a:lnSpc>
                <a:spcPct val="95000"/>
              </a:lnSpc>
              <a:spcBef>
                <a:spcPts val="1200"/>
              </a:spcBef>
              <a:spcAft>
                <a:spcPts val="0"/>
              </a:spcAft>
              <a:buSzPts val="688"/>
              <a:buNone/>
            </a:pPr>
            <a:endParaRPr sz="1400" b="1" dirty="0">
              <a:solidFill>
                <a:srgbClr val="000000"/>
              </a:solidFill>
            </a:endParaRPr>
          </a:p>
          <a:p>
            <a:pPr marL="0" lvl="0" indent="0" algn="just" rtl="0">
              <a:lnSpc>
                <a:spcPct val="95000"/>
              </a:lnSpc>
              <a:spcBef>
                <a:spcPts val="1200"/>
              </a:spcBef>
              <a:spcAft>
                <a:spcPts val="0"/>
              </a:spcAft>
              <a:buSzPts val="688"/>
              <a:buNone/>
            </a:pPr>
            <a:r>
              <a:rPr lang="en" sz="1400" b="1" dirty="0">
                <a:solidFill>
                  <a:srgbClr val="000000"/>
                </a:solidFill>
              </a:rPr>
              <a:t>Advantages –</a:t>
            </a:r>
            <a:endParaRPr sz="1400" b="1"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removing the unnecessary attributes, we reduce the time and load on computing required to analyse the data using various models.</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imputing missing values with mean, data loss is prevented.</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The vast majority of SPM and PM2_5 values are absent. As a result, imputing with 0 is the best option to avoid data loss.</a:t>
            </a:r>
            <a:endParaRPr sz="1400" dirty="0">
              <a:solidFill>
                <a:srgbClr val="000000"/>
              </a:solidFill>
            </a:endParaRPr>
          </a:p>
          <a:p>
            <a:pPr marL="0" lvl="0" indent="0" algn="just" rtl="0">
              <a:lnSpc>
                <a:spcPct val="95000"/>
              </a:lnSpc>
              <a:spcBef>
                <a:spcPts val="1200"/>
              </a:spcBef>
              <a:spcAft>
                <a:spcPts val="0"/>
              </a:spcAft>
              <a:buSzPts val="688"/>
              <a:buNone/>
            </a:pPr>
            <a:r>
              <a:rPr lang="en" sz="1400" b="1" dirty="0">
                <a:solidFill>
                  <a:srgbClr val="000000"/>
                </a:solidFill>
              </a:rPr>
              <a:t>Disadvantages –</a:t>
            </a:r>
            <a:endParaRPr sz="1400" b="1"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imputing missing values with mean, covariance between features will not be factored.</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If the percentage of missing values is less, by imputing with 0 there will be a data loss.</a:t>
            </a:r>
            <a:endParaRPr sz="1400" dirty="0">
              <a:solidFill>
                <a:srgbClr val="000000"/>
              </a:solidFill>
            </a:endParaRPr>
          </a:p>
          <a:p>
            <a:pPr marL="0" lvl="0" indent="0" algn="just" rtl="0">
              <a:lnSpc>
                <a:spcPct val="95000"/>
              </a:lnSpc>
              <a:spcBef>
                <a:spcPts val="1200"/>
              </a:spcBef>
              <a:spcAft>
                <a:spcPts val="1200"/>
              </a:spcAft>
              <a:buSzPts val="688"/>
              <a:buNone/>
            </a:pPr>
            <a:endParaRPr sz="1125" dirty="0"/>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2021</Words>
  <Application>Microsoft Office PowerPoint</Application>
  <PresentationFormat>On-screen Show (16:9)</PresentationFormat>
  <Paragraphs>124</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Roboto</vt:lpstr>
      <vt:lpstr>Arial</vt:lpstr>
      <vt:lpstr>Geometric</vt:lpstr>
      <vt:lpstr> INDIA AIR QUALITY INDEX </vt:lpstr>
      <vt:lpstr>ABSTRACT  </vt:lpstr>
      <vt:lpstr>BACKGROUND</vt:lpstr>
      <vt:lpstr>LITERATURE REVIEW</vt:lpstr>
      <vt:lpstr>PowerPoint Presentation</vt:lpstr>
      <vt:lpstr>DATA COLLECTION</vt:lpstr>
      <vt:lpstr>DATA ANALYSIS APPROACHES</vt:lpstr>
      <vt:lpstr>TACKLING THE MISSING VALUES  (DATA PREPROCESSING)  </vt:lpstr>
      <vt:lpstr>PowerPoint Presentation</vt:lpstr>
      <vt:lpstr>LIBRARIES USED</vt:lpstr>
      <vt:lpstr>PROPOSED SYSTEM WILL CONSIST OF..</vt:lpstr>
      <vt:lpstr>PROPOSED SYSTEM WILL CONSIST OF…</vt:lpstr>
      <vt:lpstr>ALGORITHM EXPLANATION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 AIR QUALITY INDEX </dc:title>
  <cp:lastModifiedBy>SANJIL KC</cp:lastModifiedBy>
  <cp:revision>4</cp:revision>
  <dcterms:modified xsi:type="dcterms:W3CDTF">2023-03-23T08:52:19Z</dcterms:modified>
</cp:coreProperties>
</file>