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sldIdLst>
    <p:sldId id="256" r:id="rId5"/>
    <p:sldId id="257" r:id="rId6"/>
    <p:sldId id="260" r:id="rId7"/>
    <p:sldId id="271" r:id="rId8"/>
    <p:sldId id="258" r:id="rId9"/>
    <p:sldId id="259" r:id="rId10"/>
    <p:sldId id="272" r:id="rId11"/>
    <p:sldId id="261" r:id="rId12"/>
    <p:sldId id="262" r:id="rId13"/>
    <p:sldId id="263" r:id="rId14"/>
    <p:sldId id="275" r:id="rId15"/>
    <p:sldId id="276" r:id="rId16"/>
    <p:sldId id="277" r:id="rId17"/>
    <p:sldId id="278" r:id="rId18"/>
    <p:sldId id="279" r:id="rId19"/>
    <p:sldId id="264" r:id="rId20"/>
    <p:sldId id="273" r:id="rId21"/>
    <p:sldId id="274" r:id="rId22"/>
    <p:sldId id="265" r:id="rId23"/>
    <p:sldId id="266" r:id="rId24"/>
    <p:sldId id="267" r:id="rId25"/>
    <p:sldId id="268" r:id="rId26"/>
    <p:sldId id="269" r:id="rId27"/>
    <p:sldId id="27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F20000"/>
    <a:srgbClr val="99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EF1D69-BE6F-42A3-9C9F-DF119EB33F8A}" v="1" dt="2021-04-18T13:14:27.361"/>
    <p1510:client id="{E20A30FF-648B-4DC6-A81A-A54465B8361D}" v="1" dt="2021-04-18T13:17:10.9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9" autoAdjust="0"/>
    <p:restoredTop sz="94652" autoAdjust="0"/>
  </p:normalViewPr>
  <p:slideViewPr>
    <p:cSldViewPr>
      <p:cViewPr varScale="1">
        <p:scale>
          <a:sx n="82" d="100"/>
          <a:sy n="82" d="100"/>
        </p:scale>
        <p:origin x="1445" y="48"/>
      </p:cViewPr>
      <p:guideLst>
        <p:guide orient="horz" pos="2160"/>
        <p:guide pos="2880"/>
      </p:guideLst>
    </p:cSldViewPr>
  </p:slideViewPr>
  <p:outlineViewPr>
    <p:cViewPr>
      <p:scale>
        <a:sx n="33" d="100"/>
        <a:sy n="33" d="100"/>
      </p:scale>
      <p:origin x="48" y="3773"/>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AGULBHARATWAJ K" userId="S::raagulbharatwaj.k2020@vitstudent.ac.in::adcbb6f6-2578-4fe2-a8c3-a6e8529981de" providerId="AD" clId="Web-{99EF1D69-BE6F-42A3-9C9F-DF119EB33F8A}"/>
    <pc:docChg chg="modSld">
      <pc:chgData name="RAAGULBHARATWAJ K" userId="S::raagulbharatwaj.k2020@vitstudent.ac.in::adcbb6f6-2578-4fe2-a8c3-a6e8529981de" providerId="AD" clId="Web-{99EF1D69-BE6F-42A3-9C9F-DF119EB33F8A}" dt="2021-04-18T13:14:27.361" v="0" actId="1076"/>
      <pc:docMkLst>
        <pc:docMk/>
      </pc:docMkLst>
      <pc:sldChg chg="modSp">
        <pc:chgData name="RAAGULBHARATWAJ K" userId="S::raagulbharatwaj.k2020@vitstudent.ac.in::adcbb6f6-2578-4fe2-a8c3-a6e8529981de" providerId="AD" clId="Web-{99EF1D69-BE6F-42A3-9C9F-DF119EB33F8A}" dt="2021-04-18T13:14:27.361" v="0" actId="1076"/>
        <pc:sldMkLst>
          <pc:docMk/>
          <pc:sldMk cId="633907057" sldId="256"/>
        </pc:sldMkLst>
        <pc:picChg chg="mod">
          <ac:chgData name="RAAGULBHARATWAJ K" userId="S::raagulbharatwaj.k2020@vitstudent.ac.in::adcbb6f6-2578-4fe2-a8c3-a6e8529981de" providerId="AD" clId="Web-{99EF1D69-BE6F-42A3-9C9F-DF119EB33F8A}" dt="2021-04-18T13:14:27.361" v="0" actId="1076"/>
          <ac:picMkLst>
            <pc:docMk/>
            <pc:sldMk cId="633907057" sldId="256"/>
            <ac:picMk id="4" creationId="{00000000-0000-0000-0000-000000000000}"/>
          </ac:picMkLst>
        </pc:picChg>
      </pc:sldChg>
    </pc:docChg>
  </pc:docChgLst>
  <pc:docChgLst>
    <pc:chgData name="RAAGULBHARATWAJ K" userId="S::raagulbharatwaj.k2020@vitstudent.ac.in::adcbb6f6-2578-4fe2-a8c3-a6e8529981de" providerId="AD" clId="Web-{E20A30FF-648B-4DC6-A81A-A54465B8361D}"/>
    <pc:docChg chg="modSld">
      <pc:chgData name="RAAGULBHARATWAJ K" userId="S::raagulbharatwaj.k2020@vitstudent.ac.in::adcbb6f6-2578-4fe2-a8c3-a6e8529981de" providerId="AD" clId="Web-{E20A30FF-648B-4DC6-A81A-A54465B8361D}" dt="2021-04-18T13:17:10.997" v="0" actId="1076"/>
      <pc:docMkLst>
        <pc:docMk/>
      </pc:docMkLst>
      <pc:sldChg chg="modSp">
        <pc:chgData name="RAAGULBHARATWAJ K" userId="S::raagulbharatwaj.k2020@vitstudent.ac.in::adcbb6f6-2578-4fe2-a8c3-a6e8529981de" providerId="AD" clId="Web-{E20A30FF-648B-4DC6-A81A-A54465B8361D}" dt="2021-04-18T13:17:10.997" v="0" actId="1076"/>
        <pc:sldMkLst>
          <pc:docMk/>
          <pc:sldMk cId="633907057" sldId="256"/>
        </pc:sldMkLst>
        <pc:picChg chg="mod">
          <ac:chgData name="RAAGULBHARATWAJ K" userId="S::raagulbharatwaj.k2020@vitstudent.ac.in::adcbb6f6-2578-4fe2-a8c3-a6e8529981de" providerId="AD" clId="Web-{E20A30FF-648B-4DC6-A81A-A54465B8361D}" dt="2021-04-18T13:17:10.997" v="0" actId="1076"/>
          <ac:picMkLst>
            <pc:docMk/>
            <pc:sldMk cId="633907057" sldId="256"/>
            <ac:picMk id="4"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48965" y="4650640"/>
            <a:ext cx="8246070" cy="763525"/>
          </a:xfrm>
          <a:effectLst>
            <a:outerShdw blurRad="63500" dist="38100" dir="2700000" algn="ctr" rotWithShape="0">
              <a:srgbClr val="002060">
                <a:alpha val="68000"/>
              </a:srgbClr>
            </a:outerShdw>
          </a:effectLst>
        </p:spPr>
        <p:txBody>
          <a:bodyPr>
            <a:normAutofit/>
          </a:bodyPr>
          <a:lstStyle>
            <a:lvl1pPr algn="r">
              <a:defRPr sz="3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448965" y="5414165"/>
            <a:ext cx="8246070" cy="610820"/>
          </a:xfrm>
        </p:spPr>
        <p:txBody>
          <a:bodyPr>
            <a:normAutofit/>
          </a:bodyPr>
          <a:lstStyle>
            <a:lvl1pPr marL="0" indent="0" algn="r">
              <a:buNone/>
              <a:defRPr sz="2800">
                <a:solidFill>
                  <a:schemeClr val="bg1">
                    <a:lumMod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6991309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575700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8085138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4942582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527605"/>
            <a:ext cx="8229600" cy="610820"/>
          </a:xfrm>
        </p:spPr>
        <p:txBody>
          <a:bodyPr>
            <a:normAutofit/>
          </a:bodyPr>
          <a:lstStyle>
            <a:lvl1pPr algn="r">
              <a:defRPr sz="3600">
                <a:solidFill>
                  <a:schemeClr val="tx1">
                    <a:lumMod val="65000"/>
                    <a:lumOff val="3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8965" y="2207360"/>
            <a:ext cx="8229600" cy="4275739"/>
          </a:xfrm>
        </p:spPr>
        <p:txBody>
          <a:bodyPr/>
          <a:lstStyle>
            <a:lvl1pPr>
              <a:defRPr sz="2800">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4440066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28719" y="527605"/>
            <a:ext cx="6566314" cy="763525"/>
          </a:xfrm>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2128720" y="1443835"/>
            <a:ext cx="6566314" cy="4275740"/>
          </a:xfrm>
        </p:spPr>
        <p:txBody>
          <a:bodyPr/>
          <a:lstStyle>
            <a:lvl1pPr>
              <a:defRPr sz="2800">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3203757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74372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1898918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527605"/>
            <a:ext cx="8229600" cy="532180"/>
          </a:xfrm>
        </p:spPr>
        <p:txBody>
          <a:bodyPr>
            <a:normAutofit/>
          </a:bodyPr>
          <a:lstStyle>
            <a:lvl1pPr algn="r">
              <a:defRPr sz="360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448965" y="2035612"/>
            <a:ext cx="4040188" cy="639762"/>
          </a:xfrm>
        </p:spPr>
        <p:txBody>
          <a:bodyPr anchor="b"/>
          <a:lstStyle>
            <a:lvl1pPr marL="0" indent="0">
              <a:buNone/>
              <a:defRPr sz="2400" b="1">
                <a:solidFill>
                  <a:schemeClr val="bg1">
                    <a:lumMod val="9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8965" y="2665475"/>
            <a:ext cx="4040188" cy="3035058"/>
          </a:xfrm>
        </p:spPr>
        <p:txBody>
          <a:bodyPr/>
          <a:lstStyle>
            <a:lvl1pPr>
              <a:defRPr sz="2400">
                <a:solidFill>
                  <a:schemeClr val="bg1">
                    <a:lumMod val="95000"/>
                  </a:schemeClr>
                </a:solidFill>
              </a:defRPr>
            </a:lvl1pPr>
            <a:lvl2pPr>
              <a:defRPr sz="2000">
                <a:solidFill>
                  <a:schemeClr val="bg1">
                    <a:lumMod val="95000"/>
                  </a:schemeClr>
                </a:solidFill>
              </a:defRPr>
            </a:lvl2pPr>
            <a:lvl3pPr>
              <a:defRPr sz="1800">
                <a:solidFill>
                  <a:schemeClr val="bg1">
                    <a:lumMod val="95000"/>
                  </a:schemeClr>
                </a:solidFill>
              </a:defRPr>
            </a:lvl3pPr>
            <a:lvl4pPr>
              <a:defRPr sz="1600">
                <a:solidFill>
                  <a:schemeClr val="bg1">
                    <a:lumMod val="95000"/>
                  </a:schemeClr>
                </a:solidFill>
              </a:defRPr>
            </a:lvl4pPr>
            <a:lvl5pPr>
              <a:defRPr sz="1600">
                <a:solidFill>
                  <a:schemeClr val="bg1">
                    <a:lumMod val="95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6790" y="2035612"/>
            <a:ext cx="4041775" cy="639762"/>
          </a:xfrm>
        </p:spPr>
        <p:txBody>
          <a:bodyPr anchor="b"/>
          <a:lstStyle>
            <a:lvl1pPr marL="0" indent="0">
              <a:buNone/>
              <a:defRPr sz="2400" b="1">
                <a:solidFill>
                  <a:schemeClr val="bg1">
                    <a:lumMod val="9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36790" y="2665475"/>
            <a:ext cx="4041775" cy="3035058"/>
          </a:xfrm>
        </p:spPr>
        <p:txBody>
          <a:bodyPr/>
          <a:lstStyle>
            <a:lvl1pPr>
              <a:defRPr sz="2400">
                <a:solidFill>
                  <a:schemeClr val="bg1">
                    <a:lumMod val="95000"/>
                  </a:schemeClr>
                </a:solidFill>
              </a:defRPr>
            </a:lvl1pPr>
            <a:lvl2pPr>
              <a:defRPr sz="2000">
                <a:solidFill>
                  <a:schemeClr val="bg1">
                    <a:lumMod val="95000"/>
                  </a:schemeClr>
                </a:solidFill>
              </a:defRPr>
            </a:lvl2pPr>
            <a:lvl3pPr>
              <a:defRPr sz="1800">
                <a:solidFill>
                  <a:schemeClr val="bg1">
                    <a:lumMod val="95000"/>
                  </a:schemeClr>
                </a:solidFill>
              </a:defRPr>
            </a:lvl3pPr>
            <a:lvl4pPr>
              <a:defRPr sz="1600">
                <a:solidFill>
                  <a:schemeClr val="bg1">
                    <a:lumMod val="95000"/>
                  </a:schemeClr>
                </a:solidFill>
              </a:defRPr>
            </a:lvl4pPr>
            <a:lvl5pPr>
              <a:defRPr sz="1600">
                <a:solidFill>
                  <a:schemeClr val="bg1">
                    <a:lumMod val="95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4884676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1895227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3603227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641221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2688846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sas.com/en_us/insights/analytics/machine-learning.html" TargetMode="External"/><Relationship Id="rId7" Type="http://schemas.openxmlformats.org/officeDocument/2006/relationships/image" Target="../media/image3.png"/><Relationship Id="rId2" Type="http://schemas.openxmlformats.org/officeDocument/2006/relationships/hyperlink" Target="https://medium.com/%40ageitgey/machine-learning-is-fun-80ea3ec3c471" TargetMode="External"/><Relationship Id="rId1" Type="http://schemas.openxmlformats.org/officeDocument/2006/relationships/slideLayout" Target="../slideLayouts/slideLayout2.xml"/><Relationship Id="rId6" Type="http://schemas.openxmlformats.org/officeDocument/2006/relationships/hyperlink" Target="https://www.researchgate.net/profile/Rangan_Gupta" TargetMode="External"/><Relationship Id="rId5" Type="http://schemas.openxmlformats.org/officeDocument/2006/relationships/hyperlink" Target="https://deeplearning4j.org/ai-machinelearning-deeplearning" TargetMode="External"/><Relationship Id="rId4" Type="http://schemas.openxmlformats.org/officeDocument/2006/relationships/hyperlink" Target="http://www.wired.co.uk/article/machine-learning-ai-explained"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09013"/>
            <a:ext cx="7772400" cy="1470025"/>
          </a:xfrm>
        </p:spPr>
        <p:txBody>
          <a:bodyPr>
            <a:normAutofit/>
          </a:bodyPr>
          <a:lstStyle/>
          <a:p>
            <a:pPr algn="l"/>
            <a:r>
              <a:rPr lang="en-US" sz="3600" dirty="0">
                <a:solidFill>
                  <a:srgbClr val="00B0F0"/>
                </a:solidFill>
                <a:latin typeface="Times New Roman" pitchFamily="18" charset="0"/>
                <a:cs typeface="Times New Roman" pitchFamily="18" charset="0"/>
              </a:rPr>
              <a:t>CSE1003 – Digital Logic Design</a:t>
            </a:r>
            <a:br>
              <a:rPr lang="en-US" dirty="0">
                <a:solidFill>
                  <a:srgbClr val="00B0F0"/>
                </a:solidFill>
                <a:latin typeface="Times New Roman" pitchFamily="18" charset="0"/>
                <a:cs typeface="Times New Roman" pitchFamily="18" charset="0"/>
              </a:rPr>
            </a:br>
            <a:r>
              <a:rPr lang="en-US" sz="4400" dirty="0">
                <a:solidFill>
                  <a:srgbClr val="00B0F0"/>
                </a:solidFill>
                <a:latin typeface="Times New Roman" pitchFamily="18" charset="0"/>
                <a:cs typeface="Times New Roman" pitchFamily="18" charset="0"/>
              </a:rPr>
              <a:t>House Price Prediction</a:t>
            </a:r>
            <a:endParaRPr lang="en-US" sz="4400" b="1" dirty="0">
              <a:solidFill>
                <a:srgbClr val="00B0F0"/>
              </a:solidFill>
              <a:latin typeface="Times New Roman" pitchFamily="18" charset="0"/>
              <a:cs typeface="Times New Roman" pitchFamily="18" charset="0"/>
            </a:endParaRPr>
          </a:p>
        </p:txBody>
      </p:sp>
      <p:sp>
        <p:nvSpPr>
          <p:cNvPr id="3" name="Subtitle 2"/>
          <p:cNvSpPr>
            <a:spLocks noGrp="1"/>
          </p:cNvSpPr>
          <p:nvPr>
            <p:ph type="subTitle" idx="1"/>
          </p:nvPr>
        </p:nvSpPr>
        <p:spPr>
          <a:xfrm>
            <a:off x="1371600" y="3791479"/>
            <a:ext cx="6400800" cy="1752600"/>
          </a:xfrm>
        </p:spPr>
        <p:txBody>
          <a:bodyPr>
            <a:normAutofit/>
          </a:bodyPr>
          <a:lstStyle/>
          <a:p>
            <a:pPr algn="l"/>
            <a:r>
              <a:rPr lang="en-US" sz="2400" dirty="0">
                <a:latin typeface="Times New Roman" pitchFamily="18" charset="0"/>
                <a:cs typeface="Times New Roman" pitchFamily="18" charset="0"/>
              </a:rPr>
              <a:t>Winter Semester 2020-21</a:t>
            </a:r>
          </a:p>
          <a:p>
            <a:pPr algn="l"/>
            <a:endParaRPr lang="en-US" sz="2400" dirty="0">
              <a:latin typeface="Times New Roman" pitchFamily="18" charset="0"/>
              <a:cs typeface="Times New Roman" pitchFamily="18" charset="0"/>
            </a:endParaRPr>
          </a:p>
          <a:p>
            <a:pPr algn="l"/>
            <a:r>
              <a:rPr lang="en-US" sz="2400" dirty="0">
                <a:latin typeface="Times New Roman" pitchFamily="18" charset="0"/>
                <a:cs typeface="Times New Roman" pitchFamily="18" charset="0"/>
              </a:rPr>
              <a:t>Digital Assignment – DA1,DA2,DA3</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2065" y="20216"/>
            <a:ext cx="3276600" cy="1114836"/>
          </a:xfrm>
          <a:prstGeom prst="rect">
            <a:avLst/>
          </a:prstGeom>
        </p:spPr>
      </p:pic>
      <p:sp>
        <p:nvSpPr>
          <p:cNvPr id="5" name="Subtitle 2"/>
          <p:cNvSpPr txBox="1">
            <a:spLocks/>
          </p:cNvSpPr>
          <p:nvPr/>
        </p:nvSpPr>
        <p:spPr>
          <a:xfrm>
            <a:off x="76200" y="5334000"/>
            <a:ext cx="7772400" cy="11430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400" dirty="0">
              <a:solidFill>
                <a:srgbClr val="00B0F0"/>
              </a:solidFill>
            </a:endParaRPr>
          </a:p>
          <a:p>
            <a:pPr algn="l"/>
            <a:r>
              <a:rPr lang="en-US" sz="2400" dirty="0">
                <a:solidFill>
                  <a:srgbClr val="00B0F0"/>
                </a:solidFill>
                <a:latin typeface="Times New Roman" pitchFamily="18" charset="0"/>
                <a:cs typeface="Times New Roman" pitchFamily="18" charset="0"/>
              </a:rPr>
              <a:t>MOHAMED ASHRAF ALI (20BCE1630)</a:t>
            </a:r>
          </a:p>
          <a:p>
            <a:pPr algn="l"/>
            <a:r>
              <a:rPr lang="en-US" sz="2400" dirty="0">
                <a:solidFill>
                  <a:srgbClr val="00B0F0"/>
                </a:solidFill>
                <a:latin typeface="Times New Roman" pitchFamily="18" charset="0"/>
                <a:cs typeface="Times New Roman" pitchFamily="18" charset="0"/>
              </a:rPr>
              <a:t>SANJIL K C (20BCE1855)</a:t>
            </a:r>
          </a:p>
        </p:txBody>
      </p:sp>
      <p:pic>
        <p:nvPicPr>
          <p:cNvPr id="7" name="Picture 6">
            <a:extLst>
              <a:ext uri="{FF2B5EF4-FFF2-40B4-BE49-F238E27FC236}">
                <a16:creationId xmlns:a16="http://schemas.microsoft.com/office/drawing/2014/main" id="{08965CDC-ED3D-46B6-A71E-2FC2244AF4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8200" y="6685384"/>
            <a:ext cx="651933" cy="152400"/>
          </a:xfrm>
          <a:prstGeom prst="rect">
            <a:avLst/>
          </a:prstGeom>
        </p:spPr>
      </p:pic>
    </p:spTree>
    <p:extLst>
      <p:ext uri="{BB962C8B-B14F-4D97-AF65-F5344CB8AC3E}">
        <p14:creationId xmlns:p14="http://schemas.microsoft.com/office/powerpoint/2010/main" val="6339070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1330758">
            <a:off x="-142792" y="1411592"/>
            <a:ext cx="8229600" cy="610820"/>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Output waveforms and Results</a:t>
            </a:r>
          </a:p>
        </p:txBody>
      </p:sp>
      <p:pic>
        <p:nvPicPr>
          <p:cNvPr id="4" name="Picture 3">
            <a:extLst>
              <a:ext uri="{FF2B5EF4-FFF2-40B4-BE49-F238E27FC236}">
                <a16:creationId xmlns:a16="http://schemas.microsoft.com/office/drawing/2014/main" id="{E43EB1DB-0783-452A-94F9-66FF7F9AA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8090" y="6617864"/>
            <a:ext cx="1027249" cy="240136"/>
          </a:xfrm>
          <a:prstGeom prst="rect">
            <a:avLst/>
          </a:prstGeom>
        </p:spPr>
      </p:pic>
      <p:pic>
        <p:nvPicPr>
          <p:cNvPr id="8" name="Picture 7">
            <a:extLst>
              <a:ext uri="{FF2B5EF4-FFF2-40B4-BE49-F238E27FC236}">
                <a16:creationId xmlns:a16="http://schemas.microsoft.com/office/drawing/2014/main" id="{4C3D0CFF-B372-4103-B06B-2AA28B7CFF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278" y="2795953"/>
            <a:ext cx="4248539" cy="3259015"/>
          </a:xfrm>
          <a:prstGeom prst="rect">
            <a:avLst/>
          </a:prstGeom>
        </p:spPr>
      </p:pic>
      <p:pic>
        <p:nvPicPr>
          <p:cNvPr id="12" name="Picture 11">
            <a:extLst>
              <a:ext uri="{FF2B5EF4-FFF2-40B4-BE49-F238E27FC236}">
                <a16:creationId xmlns:a16="http://schemas.microsoft.com/office/drawing/2014/main" id="{DB321203-E831-4095-9E3D-604E3CEFEB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0858" y="2772506"/>
            <a:ext cx="4362061" cy="3305908"/>
          </a:xfrm>
          <a:prstGeom prst="rect">
            <a:avLst/>
          </a:prstGeom>
        </p:spPr>
      </p:pic>
    </p:spTree>
    <p:extLst>
      <p:ext uri="{BB962C8B-B14F-4D97-AF65-F5344CB8AC3E}">
        <p14:creationId xmlns:p14="http://schemas.microsoft.com/office/powerpoint/2010/main" val="177612531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52CBF9-A461-4DFC-B23F-C9401F1754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1" y="3933793"/>
            <a:ext cx="4343400" cy="2924207"/>
          </a:xfrm>
          <a:prstGeom prst="rect">
            <a:avLst/>
          </a:prstGeom>
        </p:spPr>
      </p:pic>
      <p:pic>
        <p:nvPicPr>
          <p:cNvPr id="4" name="Picture 3">
            <a:extLst>
              <a:ext uri="{FF2B5EF4-FFF2-40B4-BE49-F238E27FC236}">
                <a16:creationId xmlns:a16="http://schemas.microsoft.com/office/drawing/2014/main" id="{67289865-62BE-44D6-A972-D7C3CB5DDA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8090" y="6617864"/>
            <a:ext cx="1027249" cy="240136"/>
          </a:xfrm>
          <a:prstGeom prst="rect">
            <a:avLst/>
          </a:prstGeom>
        </p:spPr>
      </p:pic>
      <p:pic>
        <p:nvPicPr>
          <p:cNvPr id="6" name="Picture 5">
            <a:extLst>
              <a:ext uri="{FF2B5EF4-FFF2-40B4-BE49-F238E27FC236}">
                <a16:creationId xmlns:a16="http://schemas.microsoft.com/office/drawing/2014/main" id="{68487DFC-9DE7-4482-804F-E0577FC103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6687" y="2133600"/>
            <a:ext cx="4267313" cy="2865368"/>
          </a:xfrm>
          <a:prstGeom prst="rect">
            <a:avLst/>
          </a:prstGeom>
        </p:spPr>
      </p:pic>
    </p:spTree>
    <p:extLst>
      <p:ext uri="{BB962C8B-B14F-4D97-AF65-F5344CB8AC3E}">
        <p14:creationId xmlns:p14="http://schemas.microsoft.com/office/powerpoint/2010/main" val="427097973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67EFF3-2996-4E9C-BF7D-101EF9D988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200" y="6685384"/>
            <a:ext cx="651933" cy="152400"/>
          </a:xfrm>
          <a:prstGeom prst="rect">
            <a:avLst/>
          </a:prstGeom>
        </p:spPr>
      </p:pic>
      <p:pic>
        <p:nvPicPr>
          <p:cNvPr id="4" name="Picture 3">
            <a:extLst>
              <a:ext uri="{FF2B5EF4-FFF2-40B4-BE49-F238E27FC236}">
                <a16:creationId xmlns:a16="http://schemas.microsoft.com/office/drawing/2014/main" id="{72ECE4FD-5FED-43DF-A114-C94DBF38EF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96" y="2743200"/>
            <a:ext cx="3068270" cy="3657600"/>
          </a:xfrm>
          <a:prstGeom prst="rect">
            <a:avLst/>
          </a:prstGeom>
        </p:spPr>
      </p:pic>
      <p:pic>
        <p:nvPicPr>
          <p:cNvPr id="6" name="Picture 5">
            <a:extLst>
              <a:ext uri="{FF2B5EF4-FFF2-40B4-BE49-F238E27FC236}">
                <a16:creationId xmlns:a16="http://schemas.microsoft.com/office/drawing/2014/main" id="{4A28C5D3-46A2-47F2-9CDE-6EDAD5B10A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9013" y="2743200"/>
            <a:ext cx="2953372" cy="3657599"/>
          </a:xfrm>
          <a:prstGeom prst="rect">
            <a:avLst/>
          </a:prstGeom>
        </p:spPr>
      </p:pic>
      <p:pic>
        <p:nvPicPr>
          <p:cNvPr id="8" name="Picture 7">
            <a:extLst>
              <a:ext uri="{FF2B5EF4-FFF2-40B4-BE49-F238E27FC236}">
                <a16:creationId xmlns:a16="http://schemas.microsoft.com/office/drawing/2014/main" id="{E7C80ABC-E8AF-4BD2-B558-667F948D42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7124" y="2743199"/>
            <a:ext cx="2905666" cy="3657599"/>
          </a:xfrm>
          <a:prstGeom prst="rect">
            <a:avLst/>
          </a:prstGeom>
        </p:spPr>
      </p:pic>
    </p:spTree>
    <p:extLst>
      <p:ext uri="{BB962C8B-B14F-4D97-AF65-F5344CB8AC3E}">
        <p14:creationId xmlns:p14="http://schemas.microsoft.com/office/powerpoint/2010/main" val="223555467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103BD-D6EC-4A50-B6E6-7AC8862718E7}"/>
              </a:ext>
            </a:extLst>
          </p:cNvPr>
          <p:cNvSpPr>
            <a:spLocks noGrp="1"/>
          </p:cNvSpPr>
          <p:nvPr>
            <p:ph type="title"/>
          </p:nvPr>
        </p:nvSpPr>
        <p:spPr>
          <a:xfrm rot="21259090">
            <a:off x="1636190" y="1021718"/>
            <a:ext cx="8382000" cy="1143000"/>
          </a:xfrm>
        </p:spPr>
        <p:txBody>
          <a:bodyPr>
            <a:noAutofit/>
          </a:bodyPr>
          <a:lstStyle/>
          <a:p>
            <a:r>
              <a:rPr lang="en-US" sz="2400" b="1" dirty="0">
                <a:solidFill>
                  <a:schemeClr val="tx1"/>
                </a:solidFill>
                <a:latin typeface="Times New Roman" panose="02020603050405020304" pitchFamily="18" charset="0"/>
                <a:cs typeface="Times New Roman" panose="02020603050405020304" pitchFamily="18" charset="0"/>
              </a:rPr>
              <a:t>Screen shot / Photo of the project Implementation</a:t>
            </a:r>
            <a:endParaRPr lang="en-GB" sz="2400" dirty="0"/>
          </a:p>
        </p:txBody>
      </p:sp>
      <p:pic>
        <p:nvPicPr>
          <p:cNvPr id="4" name="Picture 3">
            <a:extLst>
              <a:ext uri="{FF2B5EF4-FFF2-40B4-BE49-F238E27FC236}">
                <a16:creationId xmlns:a16="http://schemas.microsoft.com/office/drawing/2014/main" id="{4525D5C2-B69B-4A0D-8D01-814B609065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95840"/>
            <a:ext cx="4453346" cy="2852562"/>
          </a:xfrm>
          <a:prstGeom prst="rect">
            <a:avLst/>
          </a:prstGeom>
        </p:spPr>
      </p:pic>
      <p:pic>
        <p:nvPicPr>
          <p:cNvPr id="5" name="Picture 4">
            <a:extLst>
              <a:ext uri="{FF2B5EF4-FFF2-40B4-BE49-F238E27FC236}">
                <a16:creationId xmlns:a16="http://schemas.microsoft.com/office/drawing/2014/main" id="{DC270319-EDD9-4605-9543-F4ED23A804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8200" y="6685384"/>
            <a:ext cx="651933" cy="152400"/>
          </a:xfrm>
          <a:prstGeom prst="rect">
            <a:avLst/>
          </a:prstGeom>
        </p:spPr>
      </p:pic>
      <p:pic>
        <p:nvPicPr>
          <p:cNvPr id="7" name="Picture 6">
            <a:extLst>
              <a:ext uri="{FF2B5EF4-FFF2-40B4-BE49-F238E27FC236}">
                <a16:creationId xmlns:a16="http://schemas.microsoft.com/office/drawing/2014/main" id="{1220ADE6-779A-40E2-87A2-05C40D4647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1996" y="2185663"/>
            <a:ext cx="4130578" cy="4191000"/>
          </a:xfrm>
          <a:prstGeom prst="rect">
            <a:avLst/>
          </a:prstGeom>
        </p:spPr>
      </p:pic>
    </p:spTree>
    <p:extLst>
      <p:ext uri="{BB962C8B-B14F-4D97-AF65-F5344CB8AC3E}">
        <p14:creationId xmlns:p14="http://schemas.microsoft.com/office/powerpoint/2010/main" val="18655905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69485D-1CC6-4D7C-8331-6A1531ACBB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200" y="6704045"/>
            <a:ext cx="651933" cy="152400"/>
          </a:xfrm>
          <a:prstGeom prst="rect">
            <a:avLst/>
          </a:prstGeom>
        </p:spPr>
      </p:pic>
      <p:pic>
        <p:nvPicPr>
          <p:cNvPr id="13" name="Picture 12">
            <a:extLst>
              <a:ext uri="{FF2B5EF4-FFF2-40B4-BE49-F238E27FC236}">
                <a16:creationId xmlns:a16="http://schemas.microsoft.com/office/drawing/2014/main" id="{5678528B-369A-4A03-A641-64386163E7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2271931"/>
            <a:ext cx="3776133" cy="4435224"/>
          </a:xfrm>
          <a:prstGeom prst="rect">
            <a:avLst/>
          </a:prstGeom>
        </p:spPr>
      </p:pic>
      <p:pic>
        <p:nvPicPr>
          <p:cNvPr id="15" name="Picture 14">
            <a:extLst>
              <a:ext uri="{FF2B5EF4-FFF2-40B4-BE49-F238E27FC236}">
                <a16:creationId xmlns:a16="http://schemas.microsoft.com/office/drawing/2014/main" id="{6986F917-5F1A-4276-8549-9C82D16C14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632" y="2514600"/>
            <a:ext cx="3993368" cy="4299857"/>
          </a:xfrm>
          <a:prstGeom prst="rect">
            <a:avLst/>
          </a:prstGeom>
        </p:spPr>
      </p:pic>
    </p:spTree>
    <p:extLst>
      <p:ext uri="{BB962C8B-B14F-4D97-AF65-F5344CB8AC3E}">
        <p14:creationId xmlns:p14="http://schemas.microsoft.com/office/powerpoint/2010/main" val="616407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D21514-69AB-436B-BC00-4C8CD4A46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590799"/>
            <a:ext cx="7239000" cy="4265645"/>
          </a:xfrm>
          <a:prstGeom prst="rect">
            <a:avLst/>
          </a:prstGeom>
        </p:spPr>
      </p:pic>
      <p:pic>
        <p:nvPicPr>
          <p:cNvPr id="4" name="Picture 3">
            <a:extLst>
              <a:ext uri="{FF2B5EF4-FFF2-40B4-BE49-F238E27FC236}">
                <a16:creationId xmlns:a16="http://schemas.microsoft.com/office/drawing/2014/main" id="{C5E5D9AE-82A6-4552-B57A-C269C634B1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8200" y="6629400"/>
            <a:ext cx="651933" cy="227045"/>
          </a:xfrm>
          <a:prstGeom prst="rect">
            <a:avLst/>
          </a:prstGeom>
        </p:spPr>
      </p:pic>
    </p:spTree>
    <p:extLst>
      <p:ext uri="{BB962C8B-B14F-4D97-AF65-F5344CB8AC3E}">
        <p14:creationId xmlns:p14="http://schemas.microsoft.com/office/powerpoint/2010/main" val="36794964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1300891">
            <a:off x="561282" y="1345596"/>
            <a:ext cx="8469913" cy="610820"/>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Screen shot / Photo of the project Output</a:t>
            </a:r>
          </a:p>
        </p:txBody>
      </p:sp>
      <p:pic>
        <p:nvPicPr>
          <p:cNvPr id="4" name="Picture 3">
            <a:extLst>
              <a:ext uri="{FF2B5EF4-FFF2-40B4-BE49-F238E27FC236}">
                <a16:creationId xmlns:a16="http://schemas.microsoft.com/office/drawing/2014/main" id="{8420B972-0328-4495-A06B-DBD51638DB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200" y="6685384"/>
            <a:ext cx="651933" cy="152400"/>
          </a:xfrm>
          <a:prstGeom prst="rect">
            <a:avLst/>
          </a:prstGeom>
        </p:spPr>
      </p:pic>
      <p:sp>
        <p:nvSpPr>
          <p:cNvPr id="5" name="Rectangle 2">
            <a:extLst>
              <a:ext uri="{FF2B5EF4-FFF2-40B4-BE49-F238E27FC236}">
                <a16:creationId xmlns:a16="http://schemas.microsoft.com/office/drawing/2014/main" id="{AD6DA758-B116-49EE-AE26-F68077BB67F1}"/>
              </a:ext>
            </a:extLst>
          </p:cNvPr>
          <p:cNvSpPr>
            <a:spLocks noChangeArrowheads="1"/>
          </p:cNvSpPr>
          <p:nvPr/>
        </p:nvSpPr>
        <p:spPr bwMode="auto">
          <a:xfrm>
            <a:off x="990600" y="2079578"/>
            <a:ext cx="1025663" cy="88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95144" tIns="558624" rIns="520536"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pic>
        <p:nvPicPr>
          <p:cNvPr id="1025" name="image38.jpeg">
            <a:extLst>
              <a:ext uri="{FF2B5EF4-FFF2-40B4-BE49-F238E27FC236}">
                <a16:creationId xmlns:a16="http://schemas.microsoft.com/office/drawing/2014/main" id="{3467DB17-C143-4143-BE82-54E05EECE7C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38" t="4933" r="7284" b="14409"/>
          <a:stretch/>
        </p:blipFill>
        <p:spPr bwMode="auto">
          <a:xfrm>
            <a:off x="4953000" y="2514598"/>
            <a:ext cx="4070054" cy="222002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03CC064B-D560-4A8C-892D-0110F9F21885}"/>
              </a:ext>
            </a:extLst>
          </p:cNvPr>
          <p:cNvSpPr>
            <a:spLocks noChangeArrowheads="1"/>
          </p:cNvSpPr>
          <p:nvPr/>
        </p:nvSpPr>
        <p:spPr bwMode="auto">
          <a:xfrm>
            <a:off x="304800" y="317063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04586EC3-6A61-4B02-BF60-B948637972B7}"/>
              </a:ext>
            </a:extLst>
          </p:cNvPr>
          <p:cNvSpPr txBox="1"/>
          <p:nvPr/>
        </p:nvSpPr>
        <p:spPr>
          <a:xfrm>
            <a:off x="5257800" y="1980033"/>
            <a:ext cx="4646644"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Linear Regression accuracy:</a:t>
            </a:r>
            <a:endParaRPr kumimoji="0" lang="en-GB"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4ACB4F4B-3407-4C12-8DF9-44079EB8F118}"/>
              </a:ext>
            </a:extLst>
          </p:cNvPr>
          <p:cNvSpPr txBox="1"/>
          <p:nvPr/>
        </p:nvSpPr>
        <p:spPr>
          <a:xfrm>
            <a:off x="1134873" y="3814221"/>
            <a:ext cx="4646644"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Lasso Regression accuracy:</a:t>
            </a:r>
            <a:endParaRPr kumimoji="0" lang="en-GB"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47C6F6C7-69EF-4516-8168-FF18A3FD44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508" y="4273490"/>
            <a:ext cx="4336978" cy="2411891"/>
          </a:xfrm>
          <a:prstGeom prst="rect">
            <a:avLst/>
          </a:prstGeom>
        </p:spPr>
      </p:pic>
    </p:spTree>
    <p:extLst>
      <p:ext uri="{BB962C8B-B14F-4D97-AF65-F5344CB8AC3E}">
        <p14:creationId xmlns:p14="http://schemas.microsoft.com/office/powerpoint/2010/main" val="6946004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3FC94B-2611-41B7-BFA3-3B340404D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8886" y="6629400"/>
            <a:ext cx="971248" cy="227045"/>
          </a:xfrm>
          <a:prstGeom prst="rect">
            <a:avLst/>
          </a:prstGeom>
        </p:spPr>
      </p:pic>
      <p:sp>
        <p:nvSpPr>
          <p:cNvPr id="8" name="TextBox 7">
            <a:extLst>
              <a:ext uri="{FF2B5EF4-FFF2-40B4-BE49-F238E27FC236}">
                <a16:creationId xmlns:a16="http://schemas.microsoft.com/office/drawing/2014/main" id="{E92E9531-D18D-409D-A94D-4399D52F5325}"/>
              </a:ext>
            </a:extLst>
          </p:cNvPr>
          <p:cNvSpPr txBox="1"/>
          <p:nvPr/>
        </p:nvSpPr>
        <p:spPr>
          <a:xfrm>
            <a:off x="4800603" y="2201886"/>
            <a:ext cx="4191000" cy="92333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Gradient Boosting</a:t>
            </a:r>
            <a:r>
              <a:rPr kumimoji="0" lang="en-US" altLang="en-US"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Regression accuracy:</a:t>
            </a:r>
            <a:endParaRPr kumimoji="0" lang="en-GB"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endParaRPr lang="en-GB" dirty="0"/>
          </a:p>
        </p:txBody>
      </p:sp>
      <p:pic>
        <p:nvPicPr>
          <p:cNvPr id="10" name="Picture 9">
            <a:extLst>
              <a:ext uri="{FF2B5EF4-FFF2-40B4-BE49-F238E27FC236}">
                <a16:creationId xmlns:a16="http://schemas.microsoft.com/office/drawing/2014/main" id="{EFAFE2E4-99A5-482B-86A9-C006BE9D8B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2819400"/>
            <a:ext cx="4836715" cy="2606977"/>
          </a:xfrm>
          <a:prstGeom prst="rect">
            <a:avLst/>
          </a:prstGeom>
        </p:spPr>
      </p:pic>
      <p:sp>
        <p:nvSpPr>
          <p:cNvPr id="11" name="TextBox 10">
            <a:extLst>
              <a:ext uri="{FF2B5EF4-FFF2-40B4-BE49-F238E27FC236}">
                <a16:creationId xmlns:a16="http://schemas.microsoft.com/office/drawing/2014/main" id="{6F0029E6-67D2-433B-916D-45746595D663}"/>
              </a:ext>
            </a:extLst>
          </p:cNvPr>
          <p:cNvSpPr txBox="1"/>
          <p:nvPr/>
        </p:nvSpPr>
        <p:spPr>
          <a:xfrm>
            <a:off x="433448" y="5196761"/>
            <a:ext cx="4191000" cy="92333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Taking </a:t>
            </a:r>
            <a:r>
              <a:rPr lang="en-US" alt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input ID for prediction</a:t>
            </a:r>
            <a:r>
              <a:rPr kumimoji="0" lang="en-US" altLang="en-US"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GB"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endParaRPr lang="en-GB" dirty="0"/>
          </a:p>
        </p:txBody>
      </p:sp>
      <p:pic>
        <p:nvPicPr>
          <p:cNvPr id="13" name="Picture 12">
            <a:extLst>
              <a:ext uri="{FF2B5EF4-FFF2-40B4-BE49-F238E27FC236}">
                <a16:creationId xmlns:a16="http://schemas.microsoft.com/office/drawing/2014/main" id="{F579E808-7A94-4694-AA49-3C56EA8762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21" y="5833890"/>
            <a:ext cx="4191001" cy="990600"/>
          </a:xfrm>
          <a:prstGeom prst="rect">
            <a:avLst/>
          </a:prstGeom>
        </p:spPr>
      </p:pic>
    </p:spTree>
    <p:extLst>
      <p:ext uri="{BB962C8B-B14F-4D97-AF65-F5344CB8AC3E}">
        <p14:creationId xmlns:p14="http://schemas.microsoft.com/office/powerpoint/2010/main" val="267694369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D5EE76-5EF1-418C-8A08-8259E63ED6AB}"/>
              </a:ext>
            </a:extLst>
          </p:cNvPr>
          <p:cNvSpPr txBox="1"/>
          <p:nvPr/>
        </p:nvSpPr>
        <p:spPr>
          <a:xfrm>
            <a:off x="2819400" y="2228671"/>
            <a:ext cx="8187612"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Getting predicted price as output:</a:t>
            </a:r>
            <a:endParaRPr kumimoji="0" lang="en-GB"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endParaRPr lang="en-GB" dirty="0"/>
          </a:p>
          <a:p>
            <a:endParaRPr lang="en-GB" dirty="0"/>
          </a:p>
        </p:txBody>
      </p:sp>
      <p:pic>
        <p:nvPicPr>
          <p:cNvPr id="3" name="Picture 2">
            <a:extLst>
              <a:ext uri="{FF2B5EF4-FFF2-40B4-BE49-F238E27FC236}">
                <a16:creationId xmlns:a16="http://schemas.microsoft.com/office/drawing/2014/main" id="{79AEFA2E-9B9F-4A93-8AB6-3899B7AD81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43200"/>
            <a:ext cx="9144000" cy="4133461"/>
          </a:xfrm>
          <a:prstGeom prst="rect">
            <a:avLst/>
          </a:prstGeom>
        </p:spPr>
      </p:pic>
    </p:spTree>
    <p:extLst>
      <p:ext uri="{BB962C8B-B14F-4D97-AF65-F5344CB8AC3E}">
        <p14:creationId xmlns:p14="http://schemas.microsoft.com/office/powerpoint/2010/main" val="12232222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1297585">
            <a:off x="544321" y="1350928"/>
            <a:ext cx="8229600" cy="610820"/>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Inferences obtained from the project</a:t>
            </a:r>
          </a:p>
        </p:txBody>
      </p:sp>
      <p:sp>
        <p:nvSpPr>
          <p:cNvPr id="3" name="Content Placeholder 2"/>
          <p:cNvSpPr>
            <a:spLocks noGrp="1"/>
          </p:cNvSpPr>
          <p:nvPr>
            <p:ph idx="1"/>
          </p:nvPr>
        </p:nvSpPr>
        <p:spPr>
          <a:xfrm>
            <a:off x="33867" y="2971800"/>
            <a:ext cx="8229600" cy="4275739"/>
          </a:xfrm>
        </p:spPr>
        <p:txBody>
          <a:bodyPr>
            <a:normAutofit/>
          </a:bodyPr>
          <a:lstStyle/>
          <a:p>
            <a:pPr marL="0" indent="0" algn="just">
              <a:buNone/>
            </a:pPr>
            <a:r>
              <a:rPr lang="en-GB" sz="3200" b="0" i="0" dirty="0">
                <a:solidFill>
                  <a:schemeClr val="bg1"/>
                </a:solidFill>
                <a:effectLst/>
                <a:latin typeface="Times New Roman" panose="02020603050405020304" pitchFamily="18" charset="0"/>
                <a:cs typeface="Times New Roman" panose="02020603050405020304" pitchFamily="18" charset="0"/>
              </a:rPr>
              <a:t>Throughout this project we made a machine learning regression project from end-to-end and we learned and obtained several insights about regression models and how they are developed.</a:t>
            </a:r>
          </a:p>
        </p:txBody>
      </p:sp>
      <p:pic>
        <p:nvPicPr>
          <p:cNvPr id="4" name="Picture 3">
            <a:extLst>
              <a:ext uri="{FF2B5EF4-FFF2-40B4-BE49-F238E27FC236}">
                <a16:creationId xmlns:a16="http://schemas.microsoft.com/office/drawing/2014/main" id="{B121510D-73D6-4382-9EF0-60F048CF72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200" y="6685384"/>
            <a:ext cx="651933" cy="152400"/>
          </a:xfrm>
          <a:prstGeom prst="rect">
            <a:avLst/>
          </a:prstGeom>
        </p:spPr>
      </p:pic>
    </p:spTree>
    <p:extLst>
      <p:ext uri="{BB962C8B-B14F-4D97-AF65-F5344CB8AC3E}">
        <p14:creationId xmlns:p14="http://schemas.microsoft.com/office/powerpoint/2010/main" val="378502745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1232839">
            <a:off x="1991249" y="1213979"/>
            <a:ext cx="8514305" cy="643617"/>
          </a:xfrm>
        </p:spPr>
        <p:txBody>
          <a:bodyPr>
            <a:norm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Abstract</a:t>
            </a:r>
            <a:r>
              <a:rPr lang="en-US" b="1" dirty="0">
                <a:solidFill>
                  <a:schemeClr val="tx1"/>
                </a:solidFill>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a:xfrm>
            <a:off x="72082" y="2438400"/>
            <a:ext cx="8999835" cy="4803040"/>
          </a:xfrm>
        </p:spPr>
        <p:txBody>
          <a:bodyPr>
            <a:normAutofit fontScale="70000" lnSpcReduction="20000"/>
          </a:bodyPr>
          <a:lstStyle/>
          <a:p>
            <a:pPr marL="118872" indent="0" algn="just">
              <a:buNone/>
            </a:pPr>
            <a:endParaRPr lang="en-IN" dirty="0">
              <a:latin typeface="Times New Roman" pitchFamily="18" charset="0"/>
              <a:cs typeface="Times New Roman" pitchFamily="18" charset="0"/>
            </a:endParaRPr>
          </a:p>
          <a:p>
            <a:pPr marL="118872" indent="0" algn="just">
              <a:buNone/>
            </a:pPr>
            <a:endParaRPr lang="en-IN" dirty="0">
              <a:latin typeface="Times New Roman" pitchFamily="18" charset="0"/>
              <a:cs typeface="Times New Roman" pitchFamily="18" charset="0"/>
            </a:endParaRPr>
          </a:p>
          <a:p>
            <a:pPr marL="118872" indent="0" algn="just">
              <a:buNone/>
            </a:pPr>
            <a:r>
              <a:rPr lang="en-IN" dirty="0">
                <a:latin typeface="Times New Roman" pitchFamily="18" charset="0"/>
                <a:cs typeface="Times New Roman" pitchFamily="18" charset="0"/>
              </a:rPr>
              <a:t>The relationship between house prices and the economy is an important motivating factor for predicting house prices. A property’s value is important in real estate transactions. Housing price trends are not only the concern of buyers and sellers, but it also indicates the current economic situation. Therefore, it is important to predict housing prices without bias to help both the buyers and sellers make their decisions. In this project, we are going to create a website where user have to add some property details for predicting the house price, enter date for forecasting the price till that date and budget range for recommending best location. This project uses two datasets, one includes some features and large entries of housing sales in Mumbai and another contains house price index of Mumbai. We are using different feature selection methods and feature extraction method with Multiple Linear Regression to predict the current house price and using ARIMA model for forecasting the price after few years in Mumbai and also uses content based recommendation system to recommend best location according to their budget in nearby area of interest.</a:t>
            </a:r>
            <a:endParaRPr lang="en-US" dirty="0">
              <a:latin typeface="Times New Roman" panose="02020603050405020304" pitchFamily="18" charset="0"/>
              <a:cs typeface="Times New Roman" pitchFamily="18" charset="0"/>
            </a:endParaRPr>
          </a:p>
        </p:txBody>
      </p:sp>
      <p:pic>
        <p:nvPicPr>
          <p:cNvPr id="4" name="Picture 3">
            <a:extLst>
              <a:ext uri="{FF2B5EF4-FFF2-40B4-BE49-F238E27FC236}">
                <a16:creationId xmlns:a16="http://schemas.microsoft.com/office/drawing/2014/main" id="{AD0A52CF-AD05-4C97-B79B-01DE25F721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200" y="6685384"/>
            <a:ext cx="651933" cy="152400"/>
          </a:xfrm>
          <a:prstGeom prst="rect">
            <a:avLst/>
          </a:prstGeom>
        </p:spPr>
      </p:pic>
    </p:spTree>
    <p:extLst>
      <p:ext uri="{BB962C8B-B14F-4D97-AF65-F5344CB8AC3E}">
        <p14:creationId xmlns:p14="http://schemas.microsoft.com/office/powerpoint/2010/main" val="282546065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1295515">
            <a:off x="315686" y="1388601"/>
            <a:ext cx="8229600" cy="610820"/>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Societal Impact of the project</a:t>
            </a:r>
          </a:p>
        </p:txBody>
      </p:sp>
      <p:sp>
        <p:nvSpPr>
          <p:cNvPr id="3" name="Content Placeholder 2"/>
          <p:cNvSpPr>
            <a:spLocks noGrp="1"/>
          </p:cNvSpPr>
          <p:nvPr>
            <p:ph idx="1"/>
          </p:nvPr>
        </p:nvSpPr>
        <p:spPr>
          <a:xfrm>
            <a:off x="0" y="2895600"/>
            <a:ext cx="8123852" cy="4343400"/>
          </a:xfrm>
        </p:spPr>
        <p:txBody>
          <a:bodyPr>
            <a:normAutofit/>
          </a:bodyPr>
          <a:lstStyle/>
          <a:p>
            <a:pPr marL="0" indent="0" algn="just">
              <a:buNone/>
            </a:pPr>
            <a:r>
              <a:rPr lang="en-IN" sz="2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Prediction house prices</a:t>
            </a: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are expected to help people who plan to buy a </a:t>
            </a:r>
            <a:r>
              <a:rPr lang="en-IN" sz="2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house</a:t>
            </a: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so they can know the </a:t>
            </a:r>
            <a:r>
              <a:rPr lang="en-IN" sz="2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price</a:t>
            </a: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range in the future, then they can plan their finance well. In addition, </a:t>
            </a:r>
            <a:r>
              <a:rPr lang="en-IN" sz="2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house price predictions</a:t>
            </a: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are also beneficial for </a:t>
            </a:r>
            <a:r>
              <a:rPr lang="en-IN" sz="2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property</a:t>
            </a: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investors to know the trend of </a:t>
            </a:r>
            <a:r>
              <a:rPr lang="en-IN" sz="2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housing prices</a:t>
            </a: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in a certain location.</a:t>
            </a:r>
            <a:endParaRPr lang="en-GB"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sz="3600"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5207459-227F-459B-84E7-7F490AE2CE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200" y="6685384"/>
            <a:ext cx="651933" cy="152400"/>
          </a:xfrm>
          <a:prstGeom prst="rect">
            <a:avLst/>
          </a:prstGeom>
        </p:spPr>
      </p:pic>
    </p:spTree>
    <p:extLst>
      <p:ext uri="{BB962C8B-B14F-4D97-AF65-F5344CB8AC3E}">
        <p14:creationId xmlns:p14="http://schemas.microsoft.com/office/powerpoint/2010/main" val="16140388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1274720">
            <a:off x="-1056351" y="1530396"/>
            <a:ext cx="8229600" cy="610820"/>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Application(s)</a:t>
            </a:r>
          </a:p>
        </p:txBody>
      </p:sp>
      <p:sp>
        <p:nvSpPr>
          <p:cNvPr id="3" name="Content Placeholder 2"/>
          <p:cNvSpPr>
            <a:spLocks noGrp="1"/>
          </p:cNvSpPr>
          <p:nvPr>
            <p:ph idx="1"/>
          </p:nvPr>
        </p:nvSpPr>
        <p:spPr>
          <a:xfrm>
            <a:off x="0" y="2819400"/>
            <a:ext cx="8229600" cy="4275739"/>
          </a:xfrm>
        </p:spPr>
        <p:txBody>
          <a:bodyPr>
            <a:normAutofit/>
          </a:bodyPr>
          <a:lstStyle/>
          <a:p>
            <a:pPr marL="0" indent="0" algn="just">
              <a:buNone/>
            </a:pPr>
            <a:r>
              <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Thus, there is a </a:t>
            </a:r>
            <a:r>
              <a:rPr lang="en-IN"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need</a:t>
            </a:r>
            <a:r>
              <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to </a:t>
            </a:r>
            <a:r>
              <a:rPr lang="en-IN"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predict</a:t>
            </a:r>
            <a:r>
              <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the efficient </a:t>
            </a:r>
            <a:r>
              <a:rPr lang="en-IN"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house</a:t>
            </a:r>
            <a:r>
              <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pricing for </a:t>
            </a:r>
            <a:r>
              <a:rPr lang="en-IN"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real estate</a:t>
            </a:r>
            <a:r>
              <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customers with respect to their budgets and priorities. This paper efficiently analyses previous market trends and </a:t>
            </a:r>
            <a:r>
              <a:rPr lang="en-IN"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price</a:t>
            </a:r>
            <a:r>
              <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ranges, to </a:t>
            </a:r>
            <a:r>
              <a:rPr lang="en-IN"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predict</a:t>
            </a:r>
            <a:r>
              <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future </a:t>
            </a:r>
            <a:r>
              <a:rPr lang="en-IN"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prices</a:t>
            </a:r>
            <a:r>
              <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GB"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C630E18-9825-4250-BEC0-BE752598F4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200" y="6685384"/>
            <a:ext cx="651933" cy="152400"/>
          </a:xfrm>
          <a:prstGeom prst="rect">
            <a:avLst/>
          </a:prstGeom>
        </p:spPr>
      </p:pic>
    </p:spTree>
    <p:extLst>
      <p:ext uri="{BB962C8B-B14F-4D97-AF65-F5344CB8AC3E}">
        <p14:creationId xmlns:p14="http://schemas.microsoft.com/office/powerpoint/2010/main" val="841343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1229643">
            <a:off x="8983" y="1431270"/>
            <a:ext cx="8229600" cy="610820"/>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Future scope of the project</a:t>
            </a:r>
          </a:p>
        </p:txBody>
      </p:sp>
      <p:sp>
        <p:nvSpPr>
          <p:cNvPr id="3" name="Content Placeholder 2"/>
          <p:cNvSpPr>
            <a:spLocks noGrp="1"/>
          </p:cNvSpPr>
          <p:nvPr>
            <p:ph idx="1"/>
          </p:nvPr>
        </p:nvSpPr>
        <p:spPr>
          <a:xfrm>
            <a:off x="19522" y="2819400"/>
            <a:ext cx="8229600" cy="4275739"/>
          </a:xfrm>
        </p:spPr>
        <p:txBody>
          <a:bodyPr>
            <a:normAutofit/>
          </a:bodyPr>
          <a:lstStyle/>
          <a:p>
            <a:pPr marL="0" indent="0" algn="just">
              <a:buNone/>
            </a:pP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The </a:t>
            </a:r>
            <a:r>
              <a:rPr lang="en-IN" sz="2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project</a:t>
            </a: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HOUSE PRICE PREDICTION</a:t>
            </a: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BASED ON SOME ECONOMIC FACTORS” is an application that is developed to </a:t>
            </a:r>
            <a:r>
              <a:rPr lang="en-IN" sz="2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predict</a:t>
            </a: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the </a:t>
            </a:r>
            <a:r>
              <a:rPr lang="en-IN" sz="2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price</a:t>
            </a: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of </a:t>
            </a:r>
            <a:r>
              <a:rPr lang="en-IN" sz="2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house</a:t>
            </a: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which is helpful for </a:t>
            </a:r>
            <a:r>
              <a:rPr lang="en-IN" sz="2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future</a:t>
            </a: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of customer. ... The proposed system describes Hedonic Pricing model which accurate 67% exact </a:t>
            </a:r>
            <a:r>
              <a:rPr lang="en-IN" sz="2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value</a:t>
            </a: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of </a:t>
            </a:r>
            <a:r>
              <a:rPr lang="en-IN" sz="2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house</a:t>
            </a: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in </a:t>
            </a:r>
            <a:r>
              <a:rPr lang="en-IN" sz="2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future</a:t>
            </a: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GB"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3600"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CBEC958-CE74-4CF5-B879-95A3AEA70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200" y="6685384"/>
            <a:ext cx="651933" cy="152400"/>
          </a:xfrm>
          <a:prstGeom prst="rect">
            <a:avLst/>
          </a:prstGeom>
        </p:spPr>
      </p:pic>
    </p:spTree>
    <p:extLst>
      <p:ext uri="{BB962C8B-B14F-4D97-AF65-F5344CB8AC3E}">
        <p14:creationId xmlns:p14="http://schemas.microsoft.com/office/powerpoint/2010/main" val="232491237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1243298">
            <a:off x="-1285898" y="1567545"/>
            <a:ext cx="8229600" cy="610820"/>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26492" y="2743200"/>
            <a:ext cx="9143999" cy="4275739"/>
          </a:xfrm>
        </p:spPr>
        <p:txBody>
          <a:bodyPr>
            <a:normAutofit fontScale="92500" lnSpcReduction="10000"/>
          </a:bodyPr>
          <a:lstStyle/>
          <a:p>
            <a:pPr marL="0" marR="24765" indent="0" algn="just">
              <a:spcBef>
                <a:spcPts val="965"/>
              </a:spcBef>
              <a:spcAft>
                <a:spcPts val="0"/>
              </a:spcAft>
              <a:buNone/>
            </a:pPr>
            <a:r>
              <a:rPr lang="en-US" sz="1800" dirty="0">
                <a:effectLst/>
                <a:latin typeface="Times New Roman" panose="02020603050405020304" pitchFamily="18" charset="0"/>
                <a:ea typeface="Times New Roman" panose="02020603050405020304" pitchFamily="18" charset="0"/>
              </a:rPr>
              <a:t>We have managed out how to prepare a model that gives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users for a novel best approach with take a gander at future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lodging</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value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predictions.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few</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relapse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strategies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been</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investigated Furthermore compared, when arriving during 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prediction strategy In light of XG support. Straight former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imply</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works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bring</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been</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utilized</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within</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our</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something</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like that that future value predictions will have a tendency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towards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sensible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values.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concocted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approach with use similarly as considerably information 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 permits for our prediction system, by adopting those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ideas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claiming</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gradient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boosting.</a:t>
            </a:r>
            <a:endParaRPr lang="en-GB" sz="1800" dirty="0">
              <a:effectLst/>
              <a:latin typeface="Times New Roman" panose="02020603050405020304" pitchFamily="18" charset="0"/>
              <a:ea typeface="Times New Roman" panose="02020603050405020304" pitchFamily="18" charset="0"/>
            </a:endParaRPr>
          </a:p>
          <a:p>
            <a:pPr marL="0" marR="24130" indent="0" algn="just">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24130" indent="0" algn="just">
              <a:spcAft>
                <a:spcPts val="0"/>
              </a:spcAft>
              <a:buNone/>
            </a:pPr>
            <a:r>
              <a:rPr lang="en-US" sz="1800" dirty="0">
                <a:effectLst/>
                <a:latin typeface="Times New Roman" panose="02020603050405020304" pitchFamily="18" charset="0"/>
                <a:ea typeface="Times New Roman" panose="02020603050405020304" pitchFamily="18" charset="0"/>
              </a:rPr>
              <a:t>Inspite of Hosting generated all the attempting provision that</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our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introductory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requirements,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upgrades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could</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produced</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later</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These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incorporate upgrades we didn't settle on because of constrained duration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the time. A real worry for the prediction framework may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 the stacking period. Moreover, our data set takes more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than one day should prepare. As opposed performing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computations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sequentially,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might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utilize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various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processors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parallel the computations involved, which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might possibly decrease the preparation time Furthermore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prediction period. Include All the more functionalities under</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give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choices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client</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select</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district</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alternately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locale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should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produce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those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temperature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maps,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opposed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entering</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list.</a:t>
            </a:r>
            <a:endParaRPr lang="en-GB" sz="1800" dirty="0">
              <a:effectLst/>
              <a:latin typeface="Times New Roman" panose="02020603050405020304" pitchFamily="18" charset="0"/>
              <a:ea typeface="Times New Roman" panose="02020603050405020304" pitchFamily="18" charset="0"/>
            </a:endParaRPr>
          </a:p>
          <a:p>
            <a:pPr marL="0" indent="0" algn="just">
              <a:lnSpc>
                <a:spcPts val="2400"/>
              </a:lnSpc>
              <a:spcBef>
                <a:spcPts val="1030"/>
              </a:spcBef>
              <a:buNone/>
            </a:pPr>
            <a:endParaRPr lang="en-GB" sz="3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49ACAC4-3B15-4ACF-87FE-3F079F321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200" y="6685384"/>
            <a:ext cx="651933" cy="152400"/>
          </a:xfrm>
          <a:prstGeom prst="rect">
            <a:avLst/>
          </a:prstGeom>
        </p:spPr>
      </p:pic>
    </p:spTree>
    <p:extLst>
      <p:ext uri="{BB962C8B-B14F-4D97-AF65-F5344CB8AC3E}">
        <p14:creationId xmlns:p14="http://schemas.microsoft.com/office/powerpoint/2010/main" val="219873435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1257757">
            <a:off x="-904420" y="1550457"/>
            <a:ext cx="8229600" cy="610820"/>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491067" y="2438400"/>
            <a:ext cx="9601200" cy="4871142"/>
          </a:xfrm>
        </p:spPr>
        <p:txBody>
          <a:bodyPr>
            <a:normAutofit/>
          </a:bodyPr>
          <a:lstStyle/>
          <a:p>
            <a:pPr marL="742950" lvl="1" indent="-285750" algn="just">
              <a:lnSpc>
                <a:spcPts val="1130"/>
              </a:lnSpc>
              <a:spcBef>
                <a:spcPts val="590"/>
              </a:spcBef>
              <a:buFont typeface="+mj-lt"/>
              <a:buAutoNum type="arabicPeriod"/>
              <a:tabLst>
                <a:tab pos="3604895" algn="l"/>
                <a:tab pos="3605530" algn="l"/>
              </a:tabLst>
            </a:pPr>
            <a:r>
              <a:rPr lang="en-US" sz="2000" strike="noStrike" spc="0" dirty="0">
                <a:solidFill>
                  <a:schemeClr val="bg1"/>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https://medium.com/@ageitgey/machine-learning-is-fun-80ea3ec3c471</a:t>
            </a:r>
            <a:endParaRPr lang="en-GB" sz="2000" spc="0" dirty="0">
              <a:solidFill>
                <a:schemeClr val="bg1"/>
              </a:solidFill>
              <a:effectLst/>
              <a:latin typeface="Times New Roman" panose="02020603050405020304" pitchFamily="18" charset="0"/>
              <a:ea typeface="Times New Roman" panose="02020603050405020304" pitchFamily="18" charset="0"/>
            </a:endParaRPr>
          </a:p>
          <a:p>
            <a:pPr marL="742950" marR="711835" lvl="1" indent="-285750" algn="just">
              <a:lnSpc>
                <a:spcPct val="95000"/>
              </a:lnSpc>
              <a:spcBef>
                <a:spcPts val="25"/>
              </a:spcBef>
              <a:spcAft>
                <a:spcPts val="0"/>
              </a:spcAft>
              <a:buFont typeface="+mj-lt"/>
              <a:buAutoNum type="arabicPeriod"/>
              <a:tabLst>
                <a:tab pos="3604895" algn="l"/>
                <a:tab pos="3605530" algn="l"/>
              </a:tabLst>
            </a:pPr>
            <a:endParaRPr lang="en-US" sz="2000" strike="noStrike" spc="-10" dirty="0">
              <a:solidFill>
                <a:schemeClr val="bg1"/>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endParaRPr>
          </a:p>
          <a:p>
            <a:pPr marL="742950" marR="711835" lvl="1" indent="-285750" algn="just">
              <a:lnSpc>
                <a:spcPct val="95000"/>
              </a:lnSpc>
              <a:spcBef>
                <a:spcPts val="25"/>
              </a:spcBef>
              <a:spcAft>
                <a:spcPts val="0"/>
              </a:spcAft>
              <a:buFont typeface="+mj-lt"/>
              <a:buAutoNum type="arabicPeriod"/>
              <a:tabLst>
                <a:tab pos="3604895" algn="l"/>
                <a:tab pos="3605530" algn="l"/>
              </a:tabLst>
            </a:pPr>
            <a:r>
              <a:rPr lang="en-US" sz="2000" strike="noStrike" spc="-10" dirty="0">
                <a:solidFill>
                  <a:schemeClr val="bg1"/>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https://www.sas.com/en_us/insights/analytics/machine-</a:t>
            </a:r>
            <a:r>
              <a:rPr lang="en-US" sz="2000" spc="-5" dirty="0">
                <a:solidFill>
                  <a:schemeClr val="bg1"/>
                </a:solidFill>
                <a:effectLst/>
                <a:latin typeface="Times New Roman" panose="02020603050405020304" pitchFamily="18" charset="0"/>
                <a:ea typeface="Times New Roman" panose="02020603050405020304" pitchFamily="18" charset="0"/>
              </a:rPr>
              <a:t> </a:t>
            </a:r>
            <a:r>
              <a:rPr lang="en-US" sz="2000" strike="noStrike" spc="0" dirty="0">
                <a:solidFill>
                  <a:schemeClr val="bg1"/>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learning.html#machine-learning-importance</a:t>
            </a:r>
            <a:endParaRPr lang="en-GB" sz="2000" spc="0" dirty="0">
              <a:solidFill>
                <a:schemeClr val="bg1"/>
              </a:solidFill>
              <a:effectLst/>
              <a:latin typeface="Times New Roman" panose="02020603050405020304" pitchFamily="18" charset="0"/>
              <a:ea typeface="Times New Roman" panose="02020603050405020304" pitchFamily="18" charset="0"/>
            </a:endParaRPr>
          </a:p>
          <a:p>
            <a:pPr marL="742950" lvl="1" indent="-285750" algn="just">
              <a:lnSpc>
                <a:spcPts val="1125"/>
              </a:lnSpc>
              <a:spcBef>
                <a:spcPts val="15"/>
              </a:spcBef>
              <a:buFont typeface="+mj-lt"/>
              <a:buAutoNum type="arabicPeriod"/>
              <a:tabLst>
                <a:tab pos="3604895" algn="l"/>
                <a:tab pos="3605530" algn="l"/>
              </a:tabLst>
            </a:pPr>
            <a:endParaRPr lang="en-US" sz="2000" strike="noStrike" spc="0" dirty="0">
              <a:solidFill>
                <a:schemeClr val="bg1"/>
              </a:solidFill>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endParaRPr>
          </a:p>
          <a:p>
            <a:pPr marL="742950" lvl="1" indent="-285750" algn="just">
              <a:lnSpc>
                <a:spcPts val="1125"/>
              </a:lnSpc>
              <a:spcBef>
                <a:spcPts val="15"/>
              </a:spcBef>
              <a:buFont typeface="+mj-lt"/>
              <a:buAutoNum type="arabicPeriod"/>
              <a:tabLst>
                <a:tab pos="3604895" algn="l"/>
                <a:tab pos="3605530" algn="l"/>
              </a:tabLst>
            </a:pPr>
            <a:r>
              <a:rPr lang="en-US" sz="2000" strike="noStrike" spc="0" dirty="0">
                <a:solidFill>
                  <a:schemeClr val="bg1"/>
                </a:solidFill>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http://www.wired.co.uk/article/machine-learning-ai-explained</a:t>
            </a:r>
            <a:endParaRPr lang="en-GB" sz="2000" spc="0" dirty="0">
              <a:solidFill>
                <a:schemeClr val="bg1"/>
              </a:solidFill>
              <a:effectLst/>
              <a:latin typeface="Times New Roman" panose="02020603050405020304" pitchFamily="18" charset="0"/>
              <a:ea typeface="Times New Roman" panose="02020603050405020304" pitchFamily="18" charset="0"/>
            </a:endParaRPr>
          </a:p>
          <a:p>
            <a:pPr marL="742950" lvl="1" indent="-285750" algn="just">
              <a:lnSpc>
                <a:spcPts val="1100"/>
              </a:lnSpc>
              <a:buFont typeface="+mj-lt"/>
              <a:buAutoNum type="arabicPeriod"/>
              <a:tabLst>
                <a:tab pos="3604895" algn="l"/>
                <a:tab pos="3605530" algn="l"/>
              </a:tabLst>
            </a:pPr>
            <a:endParaRPr lang="en-US" sz="2000" strike="noStrike" spc="0" dirty="0">
              <a:solidFill>
                <a:schemeClr val="bg1"/>
              </a:solidFill>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endParaRPr>
          </a:p>
          <a:p>
            <a:pPr marL="742950" lvl="1" indent="-285750" algn="just">
              <a:lnSpc>
                <a:spcPts val="1100"/>
              </a:lnSpc>
              <a:buFont typeface="+mj-lt"/>
              <a:buAutoNum type="arabicPeriod"/>
              <a:tabLst>
                <a:tab pos="3604895" algn="l"/>
                <a:tab pos="3605530" algn="l"/>
              </a:tabLst>
            </a:pPr>
            <a:r>
              <a:rPr lang="en-US" sz="2000" strike="noStrike" spc="0" dirty="0">
                <a:solidFill>
                  <a:schemeClr val="bg1"/>
                </a:solidFill>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https://deeplearning4j.org/ai-machinelearning-deeplearning</a:t>
            </a:r>
            <a:endParaRPr lang="en-GB" sz="2000" spc="0" dirty="0">
              <a:solidFill>
                <a:schemeClr val="bg1"/>
              </a:solidFill>
              <a:effectLst/>
              <a:latin typeface="Times New Roman" panose="02020603050405020304" pitchFamily="18" charset="0"/>
              <a:ea typeface="Times New Roman" panose="02020603050405020304" pitchFamily="18" charset="0"/>
            </a:endParaRPr>
          </a:p>
          <a:p>
            <a:pPr marL="742950" marR="70485" lvl="1" indent="-285750" algn="just">
              <a:buFont typeface="+mj-lt"/>
              <a:buAutoNum type="arabicPeriod"/>
              <a:tabLst>
                <a:tab pos="3604895" algn="l"/>
                <a:tab pos="3605530" algn="l"/>
              </a:tabLst>
            </a:pPr>
            <a:r>
              <a:rPr lang="en-US" sz="2000" spc="0" dirty="0">
                <a:solidFill>
                  <a:schemeClr val="bg1"/>
                </a:solidFill>
                <a:effectLst/>
                <a:latin typeface="Times New Roman" panose="02020603050405020304" pitchFamily="18" charset="0"/>
                <a:ea typeface="Times New Roman" panose="02020603050405020304" pitchFamily="18" charset="0"/>
              </a:rPr>
              <a:t>David</a:t>
            </a:r>
            <a:r>
              <a:rPr lang="en-US" sz="2000" spc="95"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E.</a:t>
            </a:r>
            <a:r>
              <a:rPr lang="en-US" sz="2000" spc="95"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Rapach</a:t>
            </a:r>
            <a:r>
              <a:rPr lang="en-US" sz="2000" spc="95"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a:t>
            </a:r>
            <a:r>
              <a:rPr lang="en-US" sz="2000" spc="110"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Jack</a:t>
            </a:r>
            <a:r>
              <a:rPr lang="en-US" sz="2000" spc="110"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K.</a:t>
            </a:r>
            <a:r>
              <a:rPr lang="en-US" sz="2000" spc="95"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Strauss</a:t>
            </a:r>
            <a:r>
              <a:rPr lang="en-US" sz="2000" spc="105"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a:t>
            </a:r>
            <a:r>
              <a:rPr lang="en-US" sz="2000" spc="95"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Forecasting</a:t>
            </a:r>
            <a:r>
              <a:rPr lang="en-US" sz="2000" spc="100"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real</a:t>
            </a:r>
            <a:r>
              <a:rPr lang="en-US" sz="2000" spc="85"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housing</a:t>
            </a:r>
            <a:r>
              <a:rPr lang="en-US" sz="2000" spc="90"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price</a:t>
            </a:r>
            <a:r>
              <a:rPr lang="en-US" sz="2000" spc="-185"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growth</a:t>
            </a:r>
            <a:r>
              <a:rPr lang="en-US" sz="2000" spc="-10"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in</a:t>
            </a:r>
            <a:r>
              <a:rPr lang="en-US" sz="2000" spc="-20"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the</a:t>
            </a:r>
            <a:r>
              <a:rPr lang="en-US" sz="2000" spc="-20"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Eighth</a:t>
            </a:r>
            <a:r>
              <a:rPr lang="en-US" sz="2000" spc="-10"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District</a:t>
            </a:r>
            <a:r>
              <a:rPr lang="en-US" sz="2000" spc="-20"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states”</a:t>
            </a:r>
            <a:endParaRPr lang="en-GB" sz="2000" spc="0" dirty="0">
              <a:solidFill>
                <a:schemeClr val="bg1"/>
              </a:solidFill>
              <a:effectLst/>
              <a:latin typeface="Times New Roman" panose="02020603050405020304" pitchFamily="18" charset="0"/>
              <a:ea typeface="Times New Roman" panose="02020603050405020304" pitchFamily="18" charset="0"/>
            </a:endParaRPr>
          </a:p>
          <a:p>
            <a:pPr marL="742950" marR="71120" lvl="1" indent="-285750" algn="just">
              <a:lnSpc>
                <a:spcPct val="96000"/>
              </a:lnSpc>
              <a:spcBef>
                <a:spcPts val="40"/>
              </a:spcBef>
              <a:spcAft>
                <a:spcPts val="0"/>
              </a:spcAft>
              <a:buFont typeface="+mj-lt"/>
              <a:buAutoNum type="arabicPeriod"/>
              <a:tabLst>
                <a:tab pos="3604895" algn="l"/>
                <a:tab pos="3605530" algn="l"/>
              </a:tabLst>
            </a:pPr>
            <a:r>
              <a:rPr lang="en-US" sz="2000" spc="0" dirty="0">
                <a:solidFill>
                  <a:schemeClr val="bg1"/>
                </a:solidFill>
                <a:effectLst/>
                <a:latin typeface="Times New Roman" panose="02020603050405020304" pitchFamily="18" charset="0"/>
                <a:ea typeface="Times New Roman" panose="02020603050405020304" pitchFamily="18" charset="0"/>
              </a:rPr>
              <a:t>Vasilios</a:t>
            </a:r>
            <a:r>
              <a:rPr lang="en-US" sz="2000" spc="125"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Plakandaras+</a:t>
            </a:r>
            <a:r>
              <a:rPr lang="en-US" sz="2000" spc="60"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and</a:t>
            </a:r>
            <a:r>
              <a:rPr lang="en-US" sz="2000" spc="125"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Theophilos</a:t>
            </a:r>
            <a:r>
              <a:rPr lang="en-US" sz="2000" spc="0" dirty="0">
                <a:solidFill>
                  <a:schemeClr val="bg1"/>
                </a:solidFill>
                <a:effectLst/>
                <a:latin typeface="Symbol" panose="05050102010706020507" pitchFamily="18" charset="2"/>
                <a:ea typeface="Times New Roman" panose="02020603050405020304" pitchFamily="18" charset="0"/>
              </a:rPr>
              <a:t>¨</a:t>
            </a:r>
            <a:r>
              <a:rPr lang="en-US" sz="2000" spc="0" dirty="0">
                <a:solidFill>
                  <a:schemeClr val="bg1"/>
                </a:solidFill>
                <a:effectLst/>
                <a:latin typeface="Times New Roman" panose="02020603050405020304" pitchFamily="18" charset="0"/>
                <a:ea typeface="Times New Roman" panose="02020603050405020304" pitchFamily="18" charset="0"/>
              </a:rPr>
              <a:t>,</a:t>
            </a:r>
            <a:r>
              <a:rPr lang="en-US" sz="2000" spc="120"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Rangan</a:t>
            </a:r>
            <a:r>
              <a:rPr lang="en-US" sz="2000" spc="135"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Gupta*,</a:t>
            </a:r>
            <a:r>
              <a:rPr lang="en-US" sz="2000" spc="120" dirty="0">
                <a:solidFill>
                  <a:schemeClr val="bg1"/>
                </a:solidFill>
                <a:effectLst/>
                <a:latin typeface="Times New Roman" panose="02020603050405020304" pitchFamily="18" charset="0"/>
                <a:ea typeface="Times New Roman" panose="02020603050405020304" pitchFamily="18" charset="0"/>
              </a:rPr>
              <a:t> </a:t>
            </a:r>
            <a:r>
              <a:rPr lang="en-US" sz="2000" spc="0" dirty="0" err="1">
                <a:solidFill>
                  <a:schemeClr val="bg1"/>
                </a:solidFill>
                <a:effectLst/>
                <a:latin typeface="Times New Roman" panose="02020603050405020304" pitchFamily="18" charset="0"/>
                <a:ea typeface="Times New Roman" panose="02020603050405020304" pitchFamily="18" charset="0"/>
              </a:rPr>
              <a:t>Periklis</a:t>
            </a:r>
            <a:r>
              <a:rPr lang="en-US" sz="2000" spc="-185" dirty="0">
                <a:solidFill>
                  <a:schemeClr val="bg1"/>
                </a:solidFill>
                <a:effectLst/>
                <a:latin typeface="Times New Roman" panose="02020603050405020304" pitchFamily="18" charset="0"/>
                <a:ea typeface="Times New Roman" panose="02020603050405020304" pitchFamily="18" charset="0"/>
              </a:rPr>
              <a:t> </a:t>
            </a:r>
            <a:r>
              <a:rPr lang="en-US" sz="2000" spc="0" dirty="0" err="1">
                <a:solidFill>
                  <a:schemeClr val="bg1"/>
                </a:solidFill>
                <a:effectLst/>
                <a:latin typeface="Times New Roman" panose="02020603050405020304" pitchFamily="18" charset="0"/>
                <a:ea typeface="Times New Roman" panose="02020603050405020304" pitchFamily="18" charset="0"/>
              </a:rPr>
              <a:t>Gogas</a:t>
            </a:r>
            <a:r>
              <a:rPr lang="en-US" sz="2000" spc="-10"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“Forecasting</a:t>
            </a:r>
            <a:r>
              <a:rPr lang="en-US" sz="2000" spc="-25"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the</a:t>
            </a:r>
            <a:r>
              <a:rPr lang="en-US" sz="2000" spc="-25"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U.S.</a:t>
            </a:r>
            <a:r>
              <a:rPr lang="en-US" sz="2000" spc="-30"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Real</a:t>
            </a:r>
            <a:r>
              <a:rPr lang="en-US" sz="2000" spc="-15"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House</a:t>
            </a:r>
            <a:r>
              <a:rPr lang="en-US" sz="2000" spc="-15"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Price</a:t>
            </a:r>
            <a:r>
              <a:rPr lang="en-US" sz="2000" spc="-30"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Index”</a:t>
            </a:r>
            <a:endParaRPr lang="en-GB" sz="2000" spc="0" dirty="0">
              <a:solidFill>
                <a:schemeClr val="bg1"/>
              </a:solidFill>
              <a:effectLst/>
              <a:latin typeface="Times New Roman" panose="02020603050405020304" pitchFamily="18" charset="0"/>
              <a:ea typeface="Times New Roman" panose="02020603050405020304" pitchFamily="18" charset="0"/>
            </a:endParaRPr>
          </a:p>
          <a:p>
            <a:pPr marL="742950" marR="72390" lvl="1" indent="-285750" algn="just">
              <a:spcBef>
                <a:spcPts val="10"/>
              </a:spcBef>
              <a:spcAft>
                <a:spcPts val="0"/>
              </a:spcAft>
              <a:buFont typeface="+mj-lt"/>
              <a:buAutoNum type="arabicPeriod"/>
              <a:tabLst>
                <a:tab pos="3604895" algn="l"/>
                <a:tab pos="3605530" algn="l"/>
              </a:tabLst>
            </a:pPr>
            <a:r>
              <a:rPr lang="en-US" sz="2000" spc="0" dirty="0">
                <a:solidFill>
                  <a:schemeClr val="bg1"/>
                </a:solidFill>
                <a:effectLst/>
                <a:latin typeface="Times New Roman" panose="02020603050405020304" pitchFamily="18" charset="0"/>
                <a:ea typeface="Times New Roman" panose="02020603050405020304" pitchFamily="18" charset="0"/>
              </a:rPr>
              <a:t>Gupta</a:t>
            </a:r>
            <a:r>
              <a:rPr lang="en-US" sz="2000" spc="100"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and</a:t>
            </a:r>
            <a:r>
              <a:rPr lang="en-US" sz="2000" spc="115"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Das</a:t>
            </a:r>
            <a:r>
              <a:rPr lang="en-US" sz="2000" spc="105"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(2010)</a:t>
            </a:r>
            <a:r>
              <a:rPr lang="en-US" sz="2000" spc="105"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Forecasting</a:t>
            </a:r>
            <a:r>
              <a:rPr lang="en-US" sz="2000" spc="95"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the</a:t>
            </a:r>
            <a:r>
              <a:rPr lang="en-US" sz="2000" spc="100"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US</a:t>
            </a:r>
            <a:r>
              <a:rPr lang="en-US" sz="2000" spc="95"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Real</a:t>
            </a:r>
            <a:r>
              <a:rPr lang="en-US" sz="2000" spc="105"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House</a:t>
            </a:r>
            <a:r>
              <a:rPr lang="en-US" sz="2000" spc="100"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Price</a:t>
            </a:r>
            <a:r>
              <a:rPr lang="en-US" sz="2000" spc="100"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Index:</a:t>
            </a:r>
            <a:r>
              <a:rPr lang="en-US" sz="2000" spc="-185" dirty="0">
                <a:solidFill>
                  <a:schemeClr val="bg1"/>
                </a:solidFill>
                <a:effectLst/>
                <a:latin typeface="Times New Roman" panose="02020603050405020304" pitchFamily="18" charset="0"/>
                <a:ea typeface="Times New Roman" panose="02020603050405020304" pitchFamily="18" charset="0"/>
              </a:rPr>
              <a:t> </a:t>
            </a:r>
            <a:r>
              <a:rPr lang="en-US" sz="2000" spc="-5" dirty="0">
                <a:solidFill>
                  <a:schemeClr val="bg1"/>
                </a:solidFill>
                <a:effectLst/>
                <a:latin typeface="Times New Roman" panose="02020603050405020304" pitchFamily="18" charset="0"/>
                <a:ea typeface="Times New Roman" panose="02020603050405020304" pitchFamily="18" charset="0"/>
              </a:rPr>
              <a:t>Structural</a:t>
            </a:r>
            <a:r>
              <a:rPr lang="en-US" sz="2000" spc="-45" dirty="0">
                <a:solidFill>
                  <a:schemeClr val="bg1"/>
                </a:solidFill>
                <a:effectLst/>
                <a:latin typeface="Times New Roman" panose="02020603050405020304" pitchFamily="18" charset="0"/>
                <a:ea typeface="Times New Roman" panose="02020603050405020304" pitchFamily="18" charset="0"/>
              </a:rPr>
              <a:t> </a:t>
            </a:r>
            <a:r>
              <a:rPr lang="en-US" sz="2000" spc="-5" dirty="0">
                <a:solidFill>
                  <a:schemeClr val="bg1"/>
                </a:solidFill>
                <a:effectLst/>
                <a:latin typeface="Times New Roman" panose="02020603050405020304" pitchFamily="18" charset="0"/>
                <a:ea typeface="Times New Roman" panose="02020603050405020304" pitchFamily="18" charset="0"/>
              </a:rPr>
              <a:t>and</a:t>
            </a:r>
            <a:r>
              <a:rPr lang="en-US" sz="2000" spc="-25" dirty="0">
                <a:solidFill>
                  <a:schemeClr val="bg1"/>
                </a:solidFill>
                <a:effectLst/>
                <a:latin typeface="Times New Roman" panose="02020603050405020304" pitchFamily="18" charset="0"/>
                <a:ea typeface="Times New Roman" panose="02020603050405020304" pitchFamily="18" charset="0"/>
              </a:rPr>
              <a:t> </a:t>
            </a:r>
            <a:r>
              <a:rPr lang="en-US" sz="2000" spc="-5" dirty="0">
                <a:solidFill>
                  <a:schemeClr val="bg1"/>
                </a:solidFill>
                <a:effectLst/>
                <a:latin typeface="Times New Roman" panose="02020603050405020304" pitchFamily="18" charset="0"/>
                <a:ea typeface="Times New Roman" panose="02020603050405020304" pitchFamily="18" charset="0"/>
              </a:rPr>
              <a:t>Non-Structural</a:t>
            </a:r>
            <a:r>
              <a:rPr lang="en-US" sz="2000" spc="-30" dirty="0">
                <a:solidFill>
                  <a:schemeClr val="bg1"/>
                </a:solidFill>
                <a:effectLst/>
                <a:latin typeface="Times New Roman" panose="02020603050405020304" pitchFamily="18" charset="0"/>
                <a:ea typeface="Times New Roman" panose="02020603050405020304" pitchFamily="18" charset="0"/>
              </a:rPr>
              <a:t> </a:t>
            </a:r>
            <a:r>
              <a:rPr lang="en-US" sz="2000" spc="-5" dirty="0">
                <a:solidFill>
                  <a:schemeClr val="bg1"/>
                </a:solidFill>
                <a:effectLst/>
                <a:latin typeface="Times New Roman" panose="02020603050405020304" pitchFamily="18" charset="0"/>
                <a:ea typeface="Times New Roman" panose="02020603050405020304" pitchFamily="18" charset="0"/>
              </a:rPr>
              <a:t>Models</a:t>
            </a:r>
            <a:r>
              <a:rPr lang="en-US" sz="2000" spc="-40" dirty="0">
                <a:solidFill>
                  <a:schemeClr val="bg1"/>
                </a:solidFill>
                <a:effectLst/>
                <a:latin typeface="Times New Roman" panose="02020603050405020304" pitchFamily="18" charset="0"/>
                <a:ea typeface="Times New Roman" panose="02020603050405020304" pitchFamily="18" charset="0"/>
              </a:rPr>
              <a:t> </a:t>
            </a:r>
            <a:r>
              <a:rPr lang="en-US" sz="2000" spc="-5" dirty="0">
                <a:solidFill>
                  <a:schemeClr val="bg1"/>
                </a:solidFill>
                <a:effectLst/>
                <a:latin typeface="Times New Roman" panose="02020603050405020304" pitchFamily="18" charset="0"/>
                <a:ea typeface="Times New Roman" panose="02020603050405020304" pitchFamily="18" charset="0"/>
              </a:rPr>
              <a:t>with</a:t>
            </a:r>
            <a:r>
              <a:rPr lang="en-US" sz="2000" spc="-30" dirty="0">
                <a:solidFill>
                  <a:schemeClr val="bg1"/>
                </a:solidFill>
                <a:effectLst/>
                <a:latin typeface="Times New Roman" panose="02020603050405020304" pitchFamily="18" charset="0"/>
                <a:ea typeface="Times New Roman" panose="02020603050405020304" pitchFamily="18" charset="0"/>
              </a:rPr>
              <a:t> </a:t>
            </a:r>
            <a:r>
              <a:rPr lang="en-US" sz="2000" spc="-5" dirty="0">
                <a:solidFill>
                  <a:schemeClr val="bg1"/>
                </a:solidFill>
                <a:effectLst/>
                <a:latin typeface="Times New Roman" panose="02020603050405020304" pitchFamily="18" charset="0"/>
                <a:ea typeface="Times New Roman" panose="02020603050405020304" pitchFamily="18" charset="0"/>
              </a:rPr>
              <a:t>and</a:t>
            </a:r>
            <a:r>
              <a:rPr lang="en-US" sz="2000" spc="-20" dirty="0">
                <a:solidFill>
                  <a:schemeClr val="bg1"/>
                </a:solidFill>
                <a:effectLst/>
                <a:latin typeface="Times New Roman" panose="02020603050405020304" pitchFamily="18" charset="0"/>
                <a:ea typeface="Times New Roman" panose="02020603050405020304" pitchFamily="18" charset="0"/>
              </a:rPr>
              <a:t> </a:t>
            </a:r>
            <a:r>
              <a:rPr lang="en-US" sz="2000" spc="-5" dirty="0">
                <a:solidFill>
                  <a:schemeClr val="bg1"/>
                </a:solidFill>
                <a:effectLst/>
                <a:latin typeface="Times New Roman" panose="02020603050405020304" pitchFamily="18" charset="0"/>
                <a:ea typeface="Times New Roman" panose="02020603050405020304" pitchFamily="18" charset="0"/>
              </a:rPr>
              <a:t>without</a:t>
            </a:r>
            <a:r>
              <a:rPr lang="en-US" sz="2000" spc="-20"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Fundamentals</a:t>
            </a:r>
            <a:endParaRPr lang="en-GB" sz="2000" spc="0" dirty="0">
              <a:solidFill>
                <a:schemeClr val="bg1"/>
              </a:solidFill>
              <a:effectLst/>
              <a:latin typeface="Times New Roman" panose="02020603050405020304" pitchFamily="18" charset="0"/>
              <a:ea typeface="Times New Roman" panose="02020603050405020304" pitchFamily="18" charset="0"/>
            </a:endParaRPr>
          </a:p>
          <a:p>
            <a:pPr marL="742950" marR="69850" lvl="1" indent="-285750" algn="just">
              <a:buFont typeface="+mj-lt"/>
              <a:buAutoNum type="arabicPeriod"/>
              <a:tabLst>
                <a:tab pos="3604895" algn="l"/>
                <a:tab pos="3605530" algn="l"/>
              </a:tabLst>
            </a:pPr>
            <a:r>
              <a:rPr lang="en-US" sz="2000" strike="noStrike" spc="0" dirty="0">
                <a:solidFill>
                  <a:schemeClr val="bg1"/>
                </a:solidFill>
                <a:effectLst/>
                <a:latin typeface="Times New Roman" panose="02020603050405020304" pitchFamily="18" charset="0"/>
                <a:ea typeface="Times New Roman" panose="02020603050405020304" pitchFamily="18" charset="0"/>
                <a:hlinkClick r:id="rId6">
                  <a:extLst>
                    <a:ext uri="{A12FA001-AC4F-418D-AE19-62706E023703}">
                      <ahyp:hlinkClr xmlns:ahyp="http://schemas.microsoft.com/office/drawing/2018/hyperlinkcolor" val="tx"/>
                    </a:ext>
                  </a:extLst>
                </a:hlinkClick>
              </a:rPr>
              <a:t>Rangan</a:t>
            </a:r>
            <a:r>
              <a:rPr lang="en-US" sz="2000" strike="noStrike" spc="105" dirty="0">
                <a:solidFill>
                  <a:schemeClr val="bg1"/>
                </a:solidFill>
                <a:effectLst/>
                <a:latin typeface="Times New Roman" panose="02020603050405020304" pitchFamily="18" charset="0"/>
                <a:ea typeface="Times New Roman" panose="02020603050405020304" pitchFamily="18" charset="0"/>
                <a:hlinkClick r:id="rId6">
                  <a:extLst>
                    <a:ext uri="{A12FA001-AC4F-418D-AE19-62706E023703}">
                      <ahyp:hlinkClr xmlns:ahyp="http://schemas.microsoft.com/office/drawing/2018/hyperlinkcolor" val="tx"/>
                    </a:ext>
                  </a:extLst>
                </a:hlinkClick>
              </a:rPr>
              <a:t> </a:t>
            </a:r>
            <a:r>
              <a:rPr lang="en-US" sz="2000" strike="noStrike" spc="0" dirty="0">
                <a:solidFill>
                  <a:schemeClr val="bg1"/>
                </a:solidFill>
                <a:effectLst/>
                <a:latin typeface="Times New Roman" panose="02020603050405020304" pitchFamily="18" charset="0"/>
                <a:ea typeface="Times New Roman" panose="02020603050405020304" pitchFamily="18" charset="0"/>
                <a:hlinkClick r:id="rId6">
                  <a:extLst>
                    <a:ext uri="{A12FA001-AC4F-418D-AE19-62706E023703}">
                      <ahyp:hlinkClr xmlns:ahyp="http://schemas.microsoft.com/office/drawing/2018/hyperlinkcolor" val="tx"/>
                    </a:ext>
                  </a:extLst>
                </a:hlinkClick>
              </a:rPr>
              <a:t>Gupta</a:t>
            </a:r>
            <a:r>
              <a:rPr lang="en-US" sz="2000" spc="105"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“Forecasting</a:t>
            </a:r>
            <a:r>
              <a:rPr lang="en-US" sz="2000" spc="85"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US</a:t>
            </a:r>
            <a:r>
              <a:rPr lang="en-US" sz="2000" spc="95"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real</a:t>
            </a:r>
            <a:r>
              <a:rPr lang="en-US" sz="2000" spc="85"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house</a:t>
            </a:r>
            <a:r>
              <a:rPr lang="en-US" sz="2000" spc="80"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price</a:t>
            </a:r>
            <a:r>
              <a:rPr lang="en-US" sz="2000" spc="90"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returns</a:t>
            </a:r>
            <a:r>
              <a:rPr lang="en-US" sz="2000" spc="95"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over</a:t>
            </a:r>
            <a:r>
              <a:rPr lang="en-US" sz="2000" spc="85"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1831–</a:t>
            </a:r>
            <a:r>
              <a:rPr lang="en-US" sz="2000" spc="-185"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2013:</a:t>
            </a:r>
            <a:r>
              <a:rPr lang="en-US" sz="2000" spc="-25"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evidence</a:t>
            </a:r>
            <a:r>
              <a:rPr lang="en-US" sz="2000" spc="-15"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from</a:t>
            </a:r>
            <a:r>
              <a:rPr lang="en-US" sz="2000" spc="-25"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copula</a:t>
            </a:r>
            <a:r>
              <a:rPr lang="en-US" sz="2000" spc="-15" dirty="0">
                <a:solidFill>
                  <a:schemeClr val="bg1"/>
                </a:solidFill>
                <a:effectLst/>
                <a:latin typeface="Times New Roman" panose="02020603050405020304" pitchFamily="18" charset="0"/>
                <a:ea typeface="Times New Roman" panose="02020603050405020304" pitchFamily="18" charset="0"/>
              </a:rPr>
              <a:t> </a:t>
            </a:r>
            <a:r>
              <a:rPr lang="en-US" sz="2000" spc="0" dirty="0">
                <a:solidFill>
                  <a:schemeClr val="bg1"/>
                </a:solidFill>
                <a:effectLst/>
                <a:latin typeface="Times New Roman" panose="02020603050405020304" pitchFamily="18" charset="0"/>
                <a:ea typeface="Times New Roman" panose="02020603050405020304" pitchFamily="18" charset="0"/>
              </a:rPr>
              <a:t>models”</a:t>
            </a:r>
            <a:endParaRPr lang="en-GB" sz="2000" spc="0" dirty="0">
              <a:solidFill>
                <a:schemeClr val="bg1"/>
              </a:solidFill>
              <a:effectLst/>
              <a:latin typeface="Times New Roman" panose="02020603050405020304" pitchFamily="18" charset="0"/>
              <a:ea typeface="Times New Roman" panose="02020603050405020304" pitchFamily="18" charset="0"/>
            </a:endParaRPr>
          </a:p>
          <a:p>
            <a:pPr algn="just"/>
            <a:endParaRPr lang="en-US" sz="3600" dirty="0">
              <a:solidFill>
                <a:schemeClr val="bg1"/>
              </a:solidFill>
            </a:endParaRPr>
          </a:p>
        </p:txBody>
      </p:sp>
      <p:pic>
        <p:nvPicPr>
          <p:cNvPr id="4" name="Picture 3">
            <a:extLst>
              <a:ext uri="{FF2B5EF4-FFF2-40B4-BE49-F238E27FC236}">
                <a16:creationId xmlns:a16="http://schemas.microsoft.com/office/drawing/2014/main" id="{06270320-BE01-49E5-9BF6-077486F0857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58200" y="6685384"/>
            <a:ext cx="651933" cy="152400"/>
          </a:xfrm>
          <a:prstGeom prst="rect">
            <a:avLst/>
          </a:prstGeom>
        </p:spPr>
      </p:pic>
    </p:spTree>
    <p:extLst>
      <p:ext uri="{BB962C8B-B14F-4D97-AF65-F5344CB8AC3E}">
        <p14:creationId xmlns:p14="http://schemas.microsoft.com/office/powerpoint/2010/main" val="41124484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1286674">
            <a:off x="3403409" y="1352722"/>
            <a:ext cx="5513983" cy="364967"/>
          </a:xfrm>
        </p:spPr>
        <p:txBody>
          <a:bodyPr>
            <a:noAutofit/>
          </a:bodyPr>
          <a:lstStyle/>
          <a:p>
            <a:r>
              <a:rPr lang="en-US" sz="2400" b="1" dirty="0">
                <a:solidFill>
                  <a:schemeClr val="tx1"/>
                </a:solidFill>
                <a:latin typeface="Times New Roman" panose="02020603050405020304" pitchFamily="18" charset="0"/>
                <a:cs typeface="Times New Roman" panose="02020603050405020304" pitchFamily="18" charset="0"/>
              </a:rPr>
              <a:t>Motivation behind the project</a:t>
            </a:r>
          </a:p>
        </p:txBody>
      </p:sp>
      <p:sp>
        <p:nvSpPr>
          <p:cNvPr id="3" name="Content Placeholder 2"/>
          <p:cNvSpPr>
            <a:spLocks noGrp="1"/>
          </p:cNvSpPr>
          <p:nvPr>
            <p:ph idx="1"/>
          </p:nvPr>
        </p:nvSpPr>
        <p:spPr>
          <a:xfrm>
            <a:off x="448964" y="2207360"/>
            <a:ext cx="8695035" cy="4650640"/>
          </a:xfrm>
        </p:spPr>
        <p:txBody>
          <a:bodyPr>
            <a:normAutofit/>
          </a:bodyPr>
          <a:lstStyle/>
          <a:p>
            <a:pPr marL="118872" indent="0" algn="just">
              <a:buNone/>
            </a:pPr>
            <a:endParaRPr lang="en-IN" sz="2000" dirty="0">
              <a:effectLst>
                <a:outerShdw blurRad="38100" dist="19050" dir="2700000" algn="tl">
                  <a:schemeClr val="dk1">
                    <a:alpha val="40000"/>
                  </a:schemeClr>
                </a:outerShdw>
              </a:effectLst>
              <a:latin typeface="Times New Roman" pitchFamily="18" charset="0"/>
              <a:cs typeface="Times New Roman" pitchFamily="18" charset="0"/>
            </a:endParaRPr>
          </a:p>
          <a:p>
            <a:pPr marL="118872" indent="0" algn="just">
              <a:buNone/>
            </a:pPr>
            <a:endParaRPr lang="en-IN" sz="2000" dirty="0">
              <a:effectLst>
                <a:outerShdw blurRad="38100" dist="19050" dir="2700000" algn="tl">
                  <a:schemeClr val="dk1">
                    <a:alpha val="40000"/>
                  </a:schemeClr>
                </a:outerShdw>
              </a:effectLst>
              <a:latin typeface="Times New Roman" pitchFamily="18" charset="0"/>
              <a:cs typeface="Times New Roman" pitchFamily="18" charset="0"/>
            </a:endParaRPr>
          </a:p>
          <a:p>
            <a:pPr marL="118872" indent="0" algn="just">
              <a:buNone/>
            </a:pPr>
            <a:r>
              <a:rPr lang="en-IN" sz="2000" dirty="0">
                <a:effectLst>
                  <a:outerShdw blurRad="38100" dist="19050" dir="2700000" algn="tl">
                    <a:schemeClr val="dk1">
                      <a:alpha val="40000"/>
                    </a:schemeClr>
                  </a:outerShdw>
                </a:effectLst>
                <a:latin typeface="Times New Roman" pitchFamily="18" charset="0"/>
                <a:cs typeface="Times New Roman" pitchFamily="18" charset="0"/>
              </a:rPr>
              <a:t>Growing unaffordability of housing has become one of the major challenges for metropolitan cities around the world. In order to gain a better understanding of the commercialized housing market we are currently facing, we want to figure out what are the top influential factors of the housing price. Apart from the more obvious driving forces such as the inflation and the scarcity of land, there are also a number of variables that are worth looking into. Therefore, we choose to study the house prices predicting problem on </a:t>
            </a:r>
            <a:r>
              <a:rPr lang="en-IN" sz="2000" dirty="0" err="1">
                <a:effectLst>
                  <a:outerShdw blurRad="38100" dist="19050" dir="2700000" algn="tl">
                    <a:schemeClr val="dk1">
                      <a:alpha val="40000"/>
                    </a:schemeClr>
                  </a:outerShdw>
                </a:effectLst>
                <a:latin typeface="Times New Roman" pitchFamily="18" charset="0"/>
                <a:cs typeface="Times New Roman" pitchFamily="18" charset="0"/>
              </a:rPr>
              <a:t>Kaggle</a:t>
            </a:r>
            <a:r>
              <a:rPr lang="en-IN" sz="2000" dirty="0">
                <a:effectLst>
                  <a:outerShdw blurRad="38100" dist="19050" dir="2700000" algn="tl">
                    <a:schemeClr val="dk1">
                      <a:alpha val="40000"/>
                    </a:schemeClr>
                  </a:outerShdw>
                </a:effectLst>
                <a:latin typeface="Times New Roman" pitchFamily="18" charset="0"/>
                <a:cs typeface="Times New Roman" pitchFamily="18" charset="0"/>
              </a:rPr>
              <a:t>, which enables us to dig into the variables in depth and to provide a model that could more accurately estimate home prices. In this way, people could make better decisions when it comes to home investment.</a:t>
            </a:r>
            <a:endParaRPr lang="en-IN" sz="2000" dirty="0">
              <a:latin typeface="Times New Roman" pitchFamily="18" charset="0"/>
              <a:cs typeface="Times New Roman" pitchFamily="18" charset="0"/>
            </a:endParaRPr>
          </a:p>
          <a:p>
            <a:pPr marL="118872" indent="0" algn="just">
              <a:buNone/>
            </a:pPr>
            <a:endParaRPr lang="en-US" sz="2000" dirty="0"/>
          </a:p>
        </p:txBody>
      </p:sp>
      <p:pic>
        <p:nvPicPr>
          <p:cNvPr id="4" name="Picture 3">
            <a:extLst>
              <a:ext uri="{FF2B5EF4-FFF2-40B4-BE49-F238E27FC236}">
                <a16:creationId xmlns:a16="http://schemas.microsoft.com/office/drawing/2014/main" id="{38C9161C-98CE-486B-B14C-D979FAB98D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200" y="6685384"/>
            <a:ext cx="651933" cy="152400"/>
          </a:xfrm>
          <a:prstGeom prst="rect">
            <a:avLst/>
          </a:prstGeom>
        </p:spPr>
      </p:pic>
    </p:spTree>
    <p:extLst>
      <p:ext uri="{BB962C8B-B14F-4D97-AF65-F5344CB8AC3E}">
        <p14:creationId xmlns:p14="http://schemas.microsoft.com/office/powerpoint/2010/main" val="32243108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1267392">
            <a:off x="772259" y="1386664"/>
            <a:ext cx="8229600" cy="610820"/>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Role of Machine Learning in the project</a:t>
            </a:r>
          </a:p>
        </p:txBody>
      </p:sp>
      <p:sp>
        <p:nvSpPr>
          <p:cNvPr id="3" name="Content Placeholder 2"/>
          <p:cNvSpPr>
            <a:spLocks noGrp="1"/>
          </p:cNvSpPr>
          <p:nvPr>
            <p:ph idx="1"/>
          </p:nvPr>
        </p:nvSpPr>
        <p:spPr>
          <a:xfrm>
            <a:off x="468722" y="2819400"/>
            <a:ext cx="8229600" cy="4275739"/>
          </a:xfrm>
        </p:spPr>
        <p:txBody>
          <a:bodyPr>
            <a:normAutofit fontScale="40000" lnSpcReduction="20000"/>
          </a:bodyPr>
          <a:lstStyle/>
          <a:p>
            <a:pPr marL="118872" indent="0" algn="just">
              <a:buNone/>
            </a:pPr>
            <a:r>
              <a:rPr lang="en-IN" sz="5100" dirty="0">
                <a:effectLst>
                  <a:outerShdw blurRad="38100" dist="19050" dir="2700000" algn="tl">
                    <a:schemeClr val="dk1">
                      <a:alpha val="40000"/>
                    </a:schemeClr>
                  </a:outerShdw>
                </a:effectLst>
                <a:latin typeface="Times New Roman" pitchFamily="18" charset="0"/>
                <a:cs typeface="Times New Roman" pitchFamily="18" charset="0"/>
              </a:rPr>
              <a:t>Machine learning is a branch of Artificial Intelligence which is used to analyse the data more smartly. It automates the process using certain algorithms to minimize human intervention in the process.</a:t>
            </a:r>
            <a:endParaRPr lang="en-IN" sz="5100" dirty="0">
              <a:latin typeface="Times New Roman" pitchFamily="18" charset="0"/>
              <a:cs typeface="Times New Roman" pitchFamily="18" charset="0"/>
            </a:endParaRPr>
          </a:p>
          <a:p>
            <a:pPr marL="118872" indent="0" algn="just">
              <a:buNone/>
            </a:pPr>
            <a:r>
              <a:rPr lang="en-IN" sz="5100" dirty="0">
                <a:effectLst>
                  <a:outerShdw blurRad="38100" dist="19050" dir="2700000" algn="tl">
                    <a:schemeClr val="dk1">
                      <a:alpha val="40000"/>
                    </a:schemeClr>
                  </a:outerShdw>
                </a:effectLst>
                <a:latin typeface="Times New Roman" pitchFamily="18" charset="0"/>
                <a:cs typeface="Times New Roman" pitchFamily="18" charset="0"/>
              </a:rPr>
              <a:t>In this machine learning project, we are going to predict the house price using python. This project will help the sellers and buyers to have an overview of the situation so that they can act accordingly.</a:t>
            </a:r>
            <a:endParaRPr lang="en-IN" sz="5100" dirty="0">
              <a:latin typeface="Times New Roman" pitchFamily="18" charset="0"/>
              <a:cs typeface="Times New Roman" pitchFamily="18" charset="0"/>
            </a:endParaRPr>
          </a:p>
          <a:p>
            <a:pPr marL="118872" indent="0" algn="just">
              <a:buNone/>
            </a:pPr>
            <a:r>
              <a:rPr lang="en-IN" sz="5100" dirty="0">
                <a:effectLst>
                  <a:outerShdw blurRad="38100" dist="19050" dir="2700000" algn="tl">
                    <a:schemeClr val="dk1">
                      <a:alpha val="40000"/>
                    </a:schemeClr>
                  </a:outerShdw>
                </a:effectLst>
                <a:latin typeface="Times New Roman" pitchFamily="18" charset="0"/>
                <a:cs typeface="Times New Roman" pitchFamily="18" charset="0"/>
              </a:rPr>
              <a:t>Here we are going to use linear regression to predict the house price. In a nutshell linear regression is a machine learning tool that helps you to make predictions by using the existing data (basically the relationship between the target data and set of other data). In our case, the house price basically depends on the parameters such as the number of bedrooms, location, size of living area, nearby places, etc.,</a:t>
            </a:r>
            <a:endParaRPr lang="en-IN" sz="5100" dirty="0">
              <a:latin typeface="Times New Roman" pitchFamily="18" charset="0"/>
              <a:cs typeface="Times New Roman" pitchFamily="18" charset="0"/>
            </a:endParaRPr>
          </a:p>
          <a:p>
            <a:pPr marL="118872" indent="0" algn="just">
              <a:buNone/>
            </a:pPr>
            <a:r>
              <a:rPr lang="en-IN" dirty="0">
                <a:effectLst>
                  <a:outerShdw blurRad="38100" dist="19050" dir="2700000" algn="tl">
                    <a:schemeClr val="dk1">
                      <a:alpha val="40000"/>
                    </a:schemeClr>
                  </a:outerShdw>
                </a:effectLst>
              </a:rPr>
              <a:t> </a:t>
            </a:r>
            <a:endParaRPr lang="en-IN" dirty="0"/>
          </a:p>
          <a:p>
            <a:pPr marL="118872" indent="0" algn="just">
              <a:buNone/>
            </a:pPr>
            <a:endParaRPr lang="en-US" dirty="0"/>
          </a:p>
        </p:txBody>
      </p:sp>
      <p:pic>
        <p:nvPicPr>
          <p:cNvPr id="4" name="Picture 3">
            <a:extLst>
              <a:ext uri="{FF2B5EF4-FFF2-40B4-BE49-F238E27FC236}">
                <a16:creationId xmlns:a16="http://schemas.microsoft.com/office/drawing/2014/main" id="{68D3249A-B3F2-4292-A0D6-F552B3839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200" y="6685384"/>
            <a:ext cx="651933" cy="152400"/>
          </a:xfrm>
          <a:prstGeom prst="rect">
            <a:avLst/>
          </a:prstGeom>
        </p:spPr>
      </p:pic>
    </p:spTree>
    <p:extLst>
      <p:ext uri="{BB962C8B-B14F-4D97-AF65-F5344CB8AC3E}">
        <p14:creationId xmlns:p14="http://schemas.microsoft.com/office/powerpoint/2010/main" val="141304592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1288585">
            <a:off x="439506" y="1361585"/>
            <a:ext cx="8229600" cy="610820"/>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Components</a:t>
            </a:r>
            <a:r>
              <a:rPr lang="en-US" sz="2800" b="1"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Required</a:t>
            </a:r>
            <a:endParaRPr lang="en-US" sz="28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76075808"/>
              </p:ext>
            </p:extLst>
          </p:nvPr>
        </p:nvGraphicFramePr>
        <p:xfrm>
          <a:off x="447410" y="3429000"/>
          <a:ext cx="8391790" cy="212598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219590">
                  <a:extLst>
                    <a:ext uri="{9D8B030D-6E8A-4147-A177-3AD203B41FA5}">
                      <a16:colId xmlns:a16="http://schemas.microsoft.com/office/drawing/2014/main" val="20003"/>
                    </a:ext>
                  </a:extLst>
                </a:gridCol>
              </a:tblGrid>
              <a:tr h="495300">
                <a:tc>
                  <a:txBody>
                    <a:bodyPr/>
                    <a:lstStyle/>
                    <a:p>
                      <a:pPr algn="ctr"/>
                      <a:r>
                        <a:rPr lang="en-GB" dirty="0" err="1">
                          <a:latin typeface="Times New Roman" pitchFamily="18" charset="0"/>
                          <a:cs typeface="Times New Roman" pitchFamily="18" charset="0"/>
                        </a:rPr>
                        <a:t>S.No</a:t>
                      </a:r>
                      <a:endParaRPr lang="en-IN" dirty="0">
                        <a:latin typeface="Times New Roman" pitchFamily="18" charset="0"/>
                        <a:cs typeface="Times New Roman" pitchFamily="18" charset="0"/>
                      </a:endParaRPr>
                    </a:p>
                  </a:txBody>
                  <a:tcPr/>
                </a:tc>
                <a:tc>
                  <a:txBody>
                    <a:bodyPr/>
                    <a:lstStyle/>
                    <a:p>
                      <a:pPr algn="ctr"/>
                      <a:r>
                        <a:rPr lang="en-GB" dirty="0">
                          <a:latin typeface="Times New Roman" pitchFamily="18" charset="0"/>
                          <a:cs typeface="Times New Roman" pitchFamily="18" charset="0"/>
                        </a:rPr>
                        <a:t>Component</a:t>
                      </a:r>
                      <a:r>
                        <a:rPr lang="en-GB" baseline="0" dirty="0">
                          <a:latin typeface="Times New Roman" pitchFamily="18" charset="0"/>
                          <a:cs typeface="Times New Roman" pitchFamily="18" charset="0"/>
                        </a:rPr>
                        <a:t> Name</a:t>
                      </a:r>
                      <a:endParaRPr lang="en-IN" dirty="0">
                        <a:latin typeface="Times New Roman" pitchFamily="18" charset="0"/>
                        <a:cs typeface="Times New Roman" pitchFamily="18" charset="0"/>
                      </a:endParaRPr>
                    </a:p>
                  </a:txBody>
                  <a:tcPr/>
                </a:tc>
                <a:tc>
                  <a:txBody>
                    <a:bodyPr/>
                    <a:lstStyle/>
                    <a:p>
                      <a:pPr algn="ctr"/>
                      <a:r>
                        <a:rPr lang="en-GB" dirty="0">
                          <a:latin typeface="Times New Roman" pitchFamily="18" charset="0"/>
                          <a:cs typeface="Times New Roman" pitchFamily="18" charset="0"/>
                        </a:rPr>
                        <a:t>Range/Type</a:t>
                      </a:r>
                      <a:endParaRPr lang="en-IN" dirty="0">
                        <a:latin typeface="Times New Roman" pitchFamily="18" charset="0"/>
                        <a:cs typeface="Times New Roman" pitchFamily="18" charset="0"/>
                      </a:endParaRPr>
                    </a:p>
                  </a:txBody>
                  <a:tcPr/>
                </a:tc>
                <a:tc>
                  <a:txBody>
                    <a:bodyPr/>
                    <a:lstStyle/>
                    <a:p>
                      <a:pPr algn="ctr"/>
                      <a:r>
                        <a:rPr lang="en-GB" dirty="0">
                          <a:latin typeface="Times New Roman" pitchFamily="18" charset="0"/>
                          <a:cs typeface="Times New Roman" pitchFamily="18" charset="0"/>
                        </a:rPr>
                        <a:t>Quantity</a:t>
                      </a: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495300">
                <a:tc>
                  <a:txBody>
                    <a:bodyPr/>
                    <a:lstStyle/>
                    <a:p>
                      <a:pPr algn="ctr"/>
                      <a:r>
                        <a:rPr lang="en-GB" dirty="0">
                          <a:latin typeface="Times New Roman" pitchFamily="18" charset="0"/>
                          <a:cs typeface="Times New Roman" pitchFamily="18" charset="0"/>
                        </a:rPr>
                        <a:t>1.</a:t>
                      </a:r>
                      <a:endParaRPr lang="en-IN" dirty="0">
                        <a:latin typeface="Times New Roman" pitchFamily="18" charset="0"/>
                        <a:cs typeface="Times New Roman" pitchFamily="18" charset="0"/>
                      </a:endParaRPr>
                    </a:p>
                  </a:txBody>
                  <a:tcPr/>
                </a:tc>
                <a:tc>
                  <a:txBody>
                    <a:bodyPr/>
                    <a:lstStyle/>
                    <a:p>
                      <a:pPr algn="ctr"/>
                      <a:r>
                        <a:rPr lang="en-IN" dirty="0">
                          <a:latin typeface="Times New Roman" pitchFamily="18" charset="0"/>
                          <a:cs typeface="Times New Roman" pitchFamily="18" charset="0"/>
                        </a:rPr>
                        <a:t>LOGIC GATE</a:t>
                      </a:r>
                    </a:p>
                  </a:txBody>
                  <a:tcPr/>
                </a:tc>
                <a:tc>
                  <a:txBody>
                    <a:bodyPr/>
                    <a:lstStyle/>
                    <a:p>
                      <a:pPr algn="ctr"/>
                      <a:r>
                        <a:rPr lang="en-IN" dirty="0">
                          <a:latin typeface="Times New Roman" pitchFamily="18" charset="0"/>
                          <a:cs typeface="Times New Roman" pitchFamily="18" charset="0"/>
                        </a:rPr>
                        <a:t>AND GATE</a:t>
                      </a:r>
                    </a:p>
                  </a:txBody>
                  <a:tcPr/>
                </a:tc>
                <a:tc>
                  <a:txBody>
                    <a:bodyPr/>
                    <a:lstStyle/>
                    <a:p>
                      <a:pPr algn="ctr"/>
                      <a:r>
                        <a:rPr lang="en-IN" dirty="0">
                          <a:latin typeface="Times New Roman" pitchFamily="18" charset="0"/>
                          <a:cs typeface="Times New Roman" pitchFamily="18" charset="0"/>
                        </a:rPr>
                        <a:t>2</a:t>
                      </a:r>
                    </a:p>
                  </a:txBody>
                  <a:tcPr/>
                </a:tc>
                <a:extLst>
                  <a:ext uri="{0D108BD9-81ED-4DB2-BD59-A6C34878D82A}">
                    <a16:rowId xmlns:a16="http://schemas.microsoft.com/office/drawing/2014/main" val="10001"/>
                  </a:ext>
                </a:extLst>
              </a:tr>
              <a:tr h="495300">
                <a:tc>
                  <a:txBody>
                    <a:bodyPr/>
                    <a:lstStyle/>
                    <a:p>
                      <a:pPr algn="ctr"/>
                      <a:r>
                        <a:rPr lang="en-GB" dirty="0">
                          <a:latin typeface="Times New Roman" pitchFamily="18" charset="0"/>
                          <a:cs typeface="Times New Roman" pitchFamily="18" charset="0"/>
                        </a:rPr>
                        <a:t>2.</a:t>
                      </a:r>
                      <a:endParaRPr lang="en-IN" dirty="0">
                        <a:latin typeface="Times New Roman" pitchFamily="18" charset="0"/>
                        <a:cs typeface="Times New Roman" pitchFamily="18" charset="0"/>
                      </a:endParaRPr>
                    </a:p>
                  </a:txBody>
                  <a:tcPr/>
                </a:tc>
                <a:tc>
                  <a:txBody>
                    <a:bodyPr/>
                    <a:lstStyle/>
                    <a:p>
                      <a:pPr algn="ctr"/>
                      <a:r>
                        <a:rPr lang="en-IN" dirty="0">
                          <a:latin typeface="Times New Roman" pitchFamily="18" charset="0"/>
                          <a:cs typeface="Times New Roman" pitchFamily="18" charset="0"/>
                        </a:rPr>
                        <a:t>WIRE</a:t>
                      </a:r>
                    </a:p>
                  </a:txBody>
                  <a:tcPr/>
                </a:tc>
                <a:tc>
                  <a:txBody>
                    <a:bodyPr/>
                    <a:lstStyle/>
                    <a:p>
                      <a:pPr algn="ctr"/>
                      <a:r>
                        <a:rPr lang="en-IN" dirty="0">
                          <a:latin typeface="Times New Roman" pitchFamily="18" charset="0"/>
                          <a:cs typeface="Times New Roman" pitchFamily="18" charset="0"/>
                        </a:rPr>
                        <a:t>WIRE</a:t>
                      </a:r>
                    </a:p>
                  </a:txBody>
                  <a:tcPr/>
                </a:tc>
                <a:tc>
                  <a:txBody>
                    <a:bodyPr/>
                    <a:lstStyle/>
                    <a:p>
                      <a:pPr algn="ctr"/>
                      <a:r>
                        <a:rPr lang="en-IN" dirty="0">
                          <a:latin typeface="Times New Roman" pitchFamily="18" charset="0"/>
                          <a:cs typeface="Times New Roman" pitchFamily="18" charset="0"/>
                        </a:rPr>
                        <a:t>6</a:t>
                      </a:r>
                    </a:p>
                  </a:txBody>
                  <a:tcPr/>
                </a:tc>
                <a:extLst>
                  <a:ext uri="{0D108BD9-81ED-4DB2-BD59-A6C34878D82A}">
                    <a16:rowId xmlns:a16="http://schemas.microsoft.com/office/drawing/2014/main" val="10002"/>
                  </a:ext>
                </a:extLst>
              </a:tr>
              <a:tr h="495300">
                <a:tc>
                  <a:txBody>
                    <a:bodyPr/>
                    <a:lstStyle/>
                    <a:p>
                      <a:pPr algn="ctr"/>
                      <a:r>
                        <a:rPr lang="en-GB" dirty="0">
                          <a:latin typeface="Times New Roman" pitchFamily="18" charset="0"/>
                          <a:cs typeface="Times New Roman" pitchFamily="18" charset="0"/>
                        </a:rPr>
                        <a:t>3.</a:t>
                      </a:r>
                      <a:endParaRPr lang="en-IN" dirty="0">
                        <a:latin typeface="Times New Roman" pitchFamily="18" charset="0"/>
                        <a:cs typeface="Times New Roman" pitchFamily="18" charset="0"/>
                      </a:endParaRPr>
                    </a:p>
                  </a:txBody>
                  <a:tcPr/>
                </a:tc>
                <a:tc>
                  <a:txBody>
                    <a:bodyPr/>
                    <a:lstStyle/>
                    <a:p>
                      <a:pPr algn="ctr"/>
                      <a:r>
                        <a:rPr lang="en-IN" dirty="0">
                          <a:latin typeface="Times New Roman" pitchFamily="18" charset="0"/>
                          <a:cs typeface="Times New Roman" pitchFamily="18" charset="0"/>
                        </a:rPr>
                        <a:t>INPUT</a:t>
                      </a:r>
                    </a:p>
                  </a:txBody>
                  <a:tcPr/>
                </a:tc>
                <a:tc>
                  <a:txBody>
                    <a:bodyPr/>
                    <a:lstStyle/>
                    <a:p>
                      <a:pPr algn="ctr"/>
                      <a:r>
                        <a:rPr lang="en-IN" dirty="0">
                          <a:latin typeface="Times New Roman" pitchFamily="18" charset="0"/>
                          <a:cs typeface="Times New Roman" pitchFamily="18" charset="0"/>
                        </a:rPr>
                        <a:t>VOLTAGE SOURCE</a:t>
                      </a:r>
                    </a:p>
                  </a:txBody>
                  <a:tcPr/>
                </a:tc>
                <a:tc>
                  <a:txBody>
                    <a:bodyPr/>
                    <a:lstStyle/>
                    <a:p>
                      <a:pPr algn="ctr"/>
                      <a:r>
                        <a:rPr lang="en-IN" dirty="0">
                          <a:latin typeface="Times New Roman" pitchFamily="18" charset="0"/>
                          <a:cs typeface="Times New Roman" pitchFamily="18" charset="0"/>
                        </a:rPr>
                        <a:t>4</a:t>
                      </a:r>
                    </a:p>
                  </a:txBody>
                  <a:tcPr/>
                </a:tc>
                <a:extLst>
                  <a:ext uri="{0D108BD9-81ED-4DB2-BD59-A6C34878D82A}">
                    <a16:rowId xmlns:a16="http://schemas.microsoft.com/office/drawing/2014/main" val="10003"/>
                  </a:ext>
                </a:extLst>
              </a:tr>
            </a:tbl>
          </a:graphicData>
        </a:graphic>
      </p:graphicFrame>
      <p:pic>
        <p:nvPicPr>
          <p:cNvPr id="4" name="Picture 3">
            <a:extLst>
              <a:ext uri="{FF2B5EF4-FFF2-40B4-BE49-F238E27FC236}">
                <a16:creationId xmlns:a16="http://schemas.microsoft.com/office/drawing/2014/main" id="{366AF1A2-E877-4A4E-8223-B5DF43128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200" y="6685384"/>
            <a:ext cx="651933" cy="152400"/>
          </a:xfrm>
          <a:prstGeom prst="rect">
            <a:avLst/>
          </a:prstGeom>
        </p:spPr>
      </p:pic>
    </p:spTree>
    <p:extLst>
      <p:ext uri="{BB962C8B-B14F-4D97-AF65-F5344CB8AC3E}">
        <p14:creationId xmlns:p14="http://schemas.microsoft.com/office/powerpoint/2010/main" val="117170351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1321510">
            <a:off x="-64980" y="1398771"/>
            <a:ext cx="8229600" cy="610820"/>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Brief Description on working</a:t>
            </a:r>
          </a:p>
        </p:txBody>
      </p:sp>
      <p:sp>
        <p:nvSpPr>
          <p:cNvPr id="3" name="Content Placeholder 2"/>
          <p:cNvSpPr>
            <a:spLocks noGrp="1"/>
          </p:cNvSpPr>
          <p:nvPr>
            <p:ph idx="1"/>
          </p:nvPr>
        </p:nvSpPr>
        <p:spPr/>
        <p:txBody>
          <a:bodyPr>
            <a:noAutofit/>
          </a:bodyPr>
          <a:lstStyle/>
          <a:p>
            <a:pPr marL="118872" indent="0" algn="just">
              <a:buNone/>
            </a:pPr>
            <a:endParaRPr lang="en-IN" sz="2000" dirty="0">
              <a:effectLst>
                <a:outerShdw blurRad="38100" dist="19050" dir="2700000" algn="tl">
                  <a:schemeClr val="dk1">
                    <a:alpha val="40000"/>
                  </a:schemeClr>
                </a:outerShdw>
              </a:effectLst>
              <a:latin typeface="Times New Roman" pitchFamily="18" charset="0"/>
              <a:cs typeface="Times New Roman" pitchFamily="18" charset="0"/>
            </a:endParaRPr>
          </a:p>
          <a:p>
            <a:pPr marL="118872" indent="0" algn="just">
              <a:buNone/>
            </a:pPr>
            <a:r>
              <a:rPr lang="en-IN" sz="2000" dirty="0">
                <a:effectLst>
                  <a:outerShdw blurRad="38100" dist="19050" dir="2700000" algn="tl">
                    <a:schemeClr val="dk1">
                      <a:alpha val="40000"/>
                    </a:schemeClr>
                  </a:outerShdw>
                </a:effectLst>
                <a:latin typeface="Times New Roman" pitchFamily="18" charset="0"/>
                <a:cs typeface="Times New Roman" pitchFamily="18" charset="0"/>
              </a:rPr>
              <a:t>We are using Multiple Linear Regression Model for prediction and ARIMA Model for forecasting. Multiple linear regression (MLR), also known simply as multiple regression, is a statistical technique that uses several explanatory variables to predict the outcome of a response variable. The goal of multiple linear regression (MLR) is to model the linear relationship between the explanatory (independent) variables and response (dependent) variable. In essence, multiple regression is the extension of ordinary least-squares (OLS) regression that involves more than one explanatory variable. The Formula for Multiple Linear Regression Is: </a:t>
            </a:r>
            <a:endParaRPr lang="en-IN" sz="2000" dirty="0">
              <a:latin typeface="Times New Roman" pitchFamily="18" charset="0"/>
              <a:cs typeface="Times New Roman" pitchFamily="18" charset="0"/>
            </a:endParaRPr>
          </a:p>
          <a:p>
            <a:pPr marL="118872" indent="0" algn="just">
              <a:buNone/>
            </a:pPr>
            <a:r>
              <a:rPr lang="en-IN" sz="2000" b="1" dirty="0">
                <a:effectLst>
                  <a:outerShdw blurRad="38100" dist="19050" dir="2700000" algn="tl">
                    <a:schemeClr val="dk1">
                      <a:alpha val="40000"/>
                    </a:schemeClr>
                  </a:outerShdw>
                </a:effectLst>
                <a:latin typeface="Times New Roman" pitchFamily="18" charset="0"/>
                <a:cs typeface="Times New Roman" pitchFamily="18" charset="0"/>
              </a:rPr>
              <a:t>                                                               </a:t>
            </a:r>
          </a:p>
          <a:p>
            <a:pPr marL="118872" indent="0" algn="just">
              <a:buNone/>
            </a:pPr>
            <a:r>
              <a:rPr lang="en-IN" sz="2000" b="1" dirty="0">
                <a:effectLst>
                  <a:outerShdw blurRad="38100" dist="19050" dir="2700000" algn="tl">
                    <a:schemeClr val="dk1">
                      <a:alpha val="40000"/>
                    </a:schemeClr>
                  </a:outerShdw>
                </a:effectLst>
                <a:latin typeface="Times New Roman" pitchFamily="18" charset="0"/>
                <a:cs typeface="Times New Roman" pitchFamily="18" charset="0"/>
              </a:rPr>
              <a:t>yi=β0+β1xi1+β2xi2+...+β</a:t>
            </a:r>
            <a:r>
              <a:rPr lang="en-IN" sz="2000" b="1" dirty="0" err="1">
                <a:effectLst>
                  <a:outerShdw blurRad="38100" dist="19050" dir="2700000" algn="tl">
                    <a:schemeClr val="dk1">
                      <a:alpha val="40000"/>
                    </a:schemeClr>
                  </a:outerShdw>
                </a:effectLst>
                <a:latin typeface="Times New Roman" pitchFamily="18" charset="0"/>
                <a:cs typeface="Times New Roman" pitchFamily="18" charset="0"/>
              </a:rPr>
              <a:t>pxip</a:t>
            </a:r>
            <a:r>
              <a:rPr lang="en-IN" sz="2000" b="1" dirty="0">
                <a:effectLst>
                  <a:outerShdw blurRad="38100" dist="19050" dir="2700000" algn="tl">
                    <a:schemeClr val="dk1">
                      <a:alpha val="40000"/>
                    </a:schemeClr>
                  </a:outerShdw>
                </a:effectLst>
                <a:latin typeface="Times New Roman" pitchFamily="18" charset="0"/>
                <a:cs typeface="Times New Roman" pitchFamily="18" charset="0"/>
              </a:rPr>
              <a:t>+ϵ </a:t>
            </a:r>
            <a:endParaRPr lang="en-IN" sz="2000" dirty="0">
              <a:latin typeface="Times New Roman" pitchFamily="18" charset="0"/>
              <a:cs typeface="Times New Roman" pitchFamily="18" charset="0"/>
            </a:endParaRPr>
          </a:p>
          <a:p>
            <a:pPr algn="just"/>
            <a:endParaRPr lang="en-IN" sz="1200" dirty="0">
              <a:effectLst>
                <a:outerShdw blurRad="38100" dist="19050" dir="2700000" algn="tl">
                  <a:schemeClr val="dk1">
                    <a:alpha val="40000"/>
                  </a:schemeClr>
                </a:outerShdw>
              </a:effectLst>
              <a:latin typeface="Times New Roman" pitchFamily="18" charset="0"/>
              <a:cs typeface="Times New Roman" pitchFamily="18" charset="0"/>
            </a:endParaRPr>
          </a:p>
          <a:p>
            <a:pPr algn="just"/>
            <a:endParaRPr lang="en-US" sz="12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491E6C5A-EF53-4A75-964B-5242B2F8B8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200" y="6685384"/>
            <a:ext cx="651933" cy="152400"/>
          </a:xfrm>
          <a:prstGeom prst="rect">
            <a:avLst/>
          </a:prstGeom>
        </p:spPr>
      </p:pic>
    </p:spTree>
    <p:extLst>
      <p:ext uri="{BB962C8B-B14F-4D97-AF65-F5344CB8AC3E}">
        <p14:creationId xmlns:p14="http://schemas.microsoft.com/office/powerpoint/2010/main" val="125724448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64264"/>
            <a:ext cx="8991600" cy="6986528"/>
          </a:xfrm>
          <a:prstGeom prst="rect">
            <a:avLst/>
          </a:prstGeom>
        </p:spPr>
        <p:txBody>
          <a:bodyPr wrap="square">
            <a:spAutoFit/>
          </a:bodyPr>
          <a:lstStyle/>
          <a:p>
            <a:pPr marL="118872" indent="0" algn="just">
              <a:buNone/>
            </a:pPr>
            <a:endParaRPr lang="en-IN" sz="16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a:p>
            <a:pPr marL="118872" indent="0" algn="just">
              <a:buNone/>
            </a:pPr>
            <a:endParaRPr lang="en-IN" sz="16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a:p>
            <a:pPr marL="118872" indent="0" algn="just">
              <a:buNone/>
            </a:pPr>
            <a:endParaRPr lang="en-IN" sz="16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a:p>
            <a:pPr marL="118872" indent="0" algn="just">
              <a:buNone/>
            </a:pPr>
            <a:endParaRPr lang="en-IN" sz="16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a:p>
            <a:pPr marL="118872" indent="0" algn="just">
              <a:buNone/>
            </a:pPr>
            <a:endParaRPr lang="en-IN" sz="16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a:p>
            <a:pPr marL="118872" indent="0" algn="just">
              <a:buNone/>
            </a:pPr>
            <a:endParaRPr lang="en-IN" sz="16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a:p>
            <a:pPr marL="118872" indent="0" algn="just">
              <a:buNone/>
            </a:pPr>
            <a:endParaRPr lang="en-IN" sz="16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a:p>
            <a:pPr marL="118872" indent="0" algn="just">
              <a:buNone/>
            </a:pPr>
            <a:endParaRPr lang="en-IN" sz="16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a:p>
            <a:pPr marL="118872" indent="0" algn="just">
              <a:buNone/>
            </a:pPr>
            <a:endParaRPr lang="en-IN" sz="16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a:p>
            <a:pPr marL="118872" indent="0" algn="just">
              <a:buNone/>
            </a:pPr>
            <a:endParaRPr lang="en-IN" sz="16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a:p>
            <a:pPr marL="118872" indent="0" algn="just">
              <a:buNone/>
            </a:pPr>
            <a:r>
              <a:rPr lang="en-IN" sz="16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where, for i= n observations: yi=dependent variable xi = explanatory variables β0=y-intercept (constant term) βp=slope coefficients for each explanatory variable ϵ=the model’s error term (also known as the residuals) The multiple regression model is based on the following assumptions: There is a linear relationship between the dependent variables and the independent variables. The independent variables are not too highly correlated with each other. yi observations are selected independently and randomly from the population. Residuals should be normally distributed with a mean of 0 and variance σ. The coefficient of determination (R-squared) is a statistical metric that is used to measure how much of the variation in outcome can be explained by the variation in the independent variables. R2 always increases as more predictors are added to the MLR model even though the predictors may not be related to the outcome variable. R2 by itself can't thus be used to identify which predictors should be included in a model and which should be excluded. R2 can only be between 0 and 1, where 0 indicates that the outcome cannot be predicted by any of the independent variables and 1 indicates that the outcome can be predicted without error from the independent variables. When interpreting the results of a multiple regression, beta coefficients are valid while holding all other variables constant ("all else equal"). The output from a multiple regression can be displayed horizontally as an equation, or vertically in table form. Recommender System is a system that seeks to predict or filter preferences according to the user’s choices. Recommender systems are utilized in a variety of areas including movies, music, news, books, research articles, search queries, social tags, and products in general.</a:t>
            </a:r>
          </a:p>
        </p:txBody>
      </p:sp>
      <p:pic>
        <p:nvPicPr>
          <p:cNvPr id="3" name="Picture 2">
            <a:extLst>
              <a:ext uri="{FF2B5EF4-FFF2-40B4-BE49-F238E27FC236}">
                <a16:creationId xmlns:a16="http://schemas.microsoft.com/office/drawing/2014/main" id="{A6C10BEC-54BC-4971-8BA2-DF21C3CF42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200" y="6685384"/>
            <a:ext cx="651933" cy="152400"/>
          </a:xfrm>
          <a:prstGeom prst="rect">
            <a:avLst/>
          </a:prstGeom>
        </p:spPr>
      </p:pic>
    </p:spTree>
    <p:extLst>
      <p:ext uri="{BB962C8B-B14F-4D97-AF65-F5344CB8AC3E}">
        <p14:creationId xmlns:p14="http://schemas.microsoft.com/office/powerpoint/2010/main" val="360724516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1302552">
            <a:off x="-903401" y="1497443"/>
            <a:ext cx="8229600" cy="610820"/>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Circuit Diagram</a:t>
            </a:r>
          </a:p>
        </p:txBody>
      </p:sp>
      <p:pic>
        <p:nvPicPr>
          <p:cNvPr id="6" name="Content Placeholder 5">
            <a:extLst>
              <a:ext uri="{FF2B5EF4-FFF2-40B4-BE49-F238E27FC236}">
                <a16:creationId xmlns:a16="http://schemas.microsoft.com/office/drawing/2014/main" id="{8843DBEF-5656-456D-A029-A58182C1F8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2780524"/>
            <a:ext cx="9144000" cy="4094584"/>
          </a:xfrm>
        </p:spPr>
      </p:pic>
    </p:spTree>
    <p:extLst>
      <p:ext uri="{BB962C8B-B14F-4D97-AF65-F5344CB8AC3E}">
        <p14:creationId xmlns:p14="http://schemas.microsoft.com/office/powerpoint/2010/main" val="109932424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1283677">
            <a:off x="797105" y="995929"/>
            <a:ext cx="8229600" cy="1143000"/>
          </a:xfrm>
        </p:spPr>
        <p:txBody>
          <a:bodyPr>
            <a:normAutofit/>
          </a:bodyPr>
          <a:lstStyle/>
          <a:p>
            <a:br>
              <a:rPr lang="en-US" sz="2000" b="1" dirty="0">
                <a:solidFill>
                  <a:schemeClr val="tx1"/>
                </a:solidFill>
                <a:latin typeface="Times New Roman" panose="02020603050405020304" pitchFamily="18" charset="0"/>
                <a:cs typeface="Times New Roman" panose="02020603050405020304" pitchFamily="18" charset="0"/>
              </a:rPr>
            </a:br>
            <a:r>
              <a:rPr lang="en-US" sz="2000" b="1" dirty="0">
                <a:solidFill>
                  <a:schemeClr val="tx1"/>
                </a:solidFill>
                <a:latin typeface="Times New Roman" panose="02020603050405020304" pitchFamily="18" charset="0"/>
                <a:cs typeface="Times New Roman" panose="02020603050405020304" pitchFamily="18" charset="0"/>
              </a:rPr>
              <a:t>Software used &amp; Short description of software </a:t>
            </a:r>
          </a:p>
        </p:txBody>
      </p:sp>
      <p:sp>
        <p:nvSpPr>
          <p:cNvPr id="3" name="Content Placeholder 2"/>
          <p:cNvSpPr>
            <a:spLocks noGrp="1"/>
          </p:cNvSpPr>
          <p:nvPr>
            <p:ph idx="1"/>
          </p:nvPr>
        </p:nvSpPr>
        <p:spPr>
          <a:xfrm>
            <a:off x="-76200" y="2438400"/>
            <a:ext cx="8915400" cy="4800600"/>
          </a:xfrm>
        </p:spPr>
        <p:txBody>
          <a:bodyPr>
            <a:noAutofit/>
          </a:bodyPr>
          <a:lstStyle/>
          <a:p>
            <a:pPr marL="633222" indent="-514350" algn="just">
              <a:buAutoNum type="arabicPeriod"/>
            </a:pPr>
            <a:r>
              <a:rPr lang="en-GB" sz="1600" dirty="0">
                <a:latin typeface="Times New Roman" pitchFamily="18" charset="0"/>
                <a:cs typeface="Times New Roman" pitchFamily="18" charset="0"/>
              </a:rPr>
              <a:t>Coding Language :  Python3, HTML, PythonFlask</a:t>
            </a:r>
          </a:p>
          <a:p>
            <a:pPr marL="633222" indent="-514350" algn="just">
              <a:buAutoNum type="arabicPeriod"/>
            </a:pPr>
            <a:r>
              <a:rPr lang="en-GB" sz="1600" dirty="0">
                <a:latin typeface="Times New Roman" pitchFamily="18" charset="0"/>
                <a:cs typeface="Times New Roman" pitchFamily="18" charset="0"/>
              </a:rPr>
              <a:t>Coding software   :  Anaconda, Spyder, JupyterNotebook,Sublime text 3</a:t>
            </a:r>
          </a:p>
          <a:p>
            <a:pPr marL="118872" indent="0" algn="just">
              <a:buNone/>
            </a:pPr>
            <a:endParaRPr lang="en-GB" sz="1600" dirty="0">
              <a:latin typeface="Times New Roman" pitchFamily="18" charset="0"/>
              <a:cs typeface="Times New Roman" pitchFamily="18" charset="0"/>
            </a:endParaRPr>
          </a:p>
          <a:p>
            <a:pPr marL="118872" indent="0" algn="just">
              <a:buNone/>
            </a:pPr>
            <a:r>
              <a:rPr lang="en-GB" sz="1600" dirty="0">
                <a:latin typeface="Times New Roman" pitchFamily="18" charset="0"/>
                <a:cs typeface="Times New Roman" pitchFamily="18" charset="0"/>
              </a:rPr>
              <a:t>Anaconda is a distribution of the Python and R programming languages for scientific computing (data science, machine learning applications, large-scale data processing, predictive analytics, etc.), that aims to simplify package management and deployment.</a:t>
            </a:r>
          </a:p>
          <a:p>
            <a:pPr marL="118872" indent="0" algn="just">
              <a:buNone/>
            </a:pPr>
            <a:endParaRPr lang="en-GB" sz="1600" dirty="0">
              <a:latin typeface="Times New Roman" pitchFamily="18" charset="0"/>
              <a:cs typeface="Times New Roman" pitchFamily="18" charset="0"/>
            </a:endParaRPr>
          </a:p>
          <a:p>
            <a:pPr marL="118872" indent="0" algn="just">
              <a:buNone/>
            </a:pPr>
            <a:r>
              <a:rPr lang="en-GB" sz="1600" dirty="0">
                <a:latin typeface="Times New Roman" pitchFamily="18" charset="0"/>
                <a:cs typeface="Times New Roman" pitchFamily="18" charset="0"/>
              </a:rPr>
              <a:t>Spyder is an open-source cross-platform integrated development environment (IDE) for scientific programming in the Python language. Spyder uses Qt for its GUI and is designed to use either of the PyQt or PySide Python bindings.The Jupyter Notebook is an open source web application that you can use to create and share documents that contain live code, equations, visualizations, and text.</a:t>
            </a:r>
          </a:p>
          <a:p>
            <a:pPr marL="118872" indent="0" algn="just">
              <a:buNone/>
            </a:pPr>
            <a:endParaRPr lang="en-GB" sz="1600" dirty="0">
              <a:latin typeface="Times New Roman" pitchFamily="18" charset="0"/>
              <a:cs typeface="Times New Roman" pitchFamily="18" charset="0"/>
            </a:endParaRPr>
          </a:p>
          <a:p>
            <a:pPr marL="118872" indent="0" algn="just">
              <a:buNone/>
            </a:pPr>
            <a:r>
              <a:rPr lang="en-GB" sz="1600" dirty="0">
                <a:latin typeface="Times New Roman" pitchFamily="18" charset="0"/>
                <a:cs typeface="Times New Roman" pitchFamily="18" charset="0"/>
              </a:rPr>
              <a:t>Sublime Text is a shareware cross-platform source code editor with a Python application programming interface (API). It natively supports many programming languages and markup languages, and functions can be added by users with plugins, typically community-built and maintained under free-software licenses.</a:t>
            </a:r>
            <a:endParaRPr lang="en-US" sz="16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7E6D69D6-AE47-49F1-A568-6B37F3EB66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200" y="6685384"/>
            <a:ext cx="651933" cy="152400"/>
          </a:xfrm>
          <a:prstGeom prst="rect">
            <a:avLst/>
          </a:prstGeom>
        </p:spPr>
      </p:pic>
    </p:spTree>
    <p:extLst>
      <p:ext uri="{BB962C8B-B14F-4D97-AF65-F5344CB8AC3E}">
        <p14:creationId xmlns:p14="http://schemas.microsoft.com/office/powerpoint/2010/main" val="182735397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305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A0ECA10DF82641A7B925DAB3C12A2A" ma:contentTypeVersion="10" ma:contentTypeDescription="Create a new document." ma:contentTypeScope="" ma:versionID="46ae1424b8029e032a74c63970f972f4">
  <xsd:schema xmlns:xsd="http://www.w3.org/2001/XMLSchema" xmlns:xs="http://www.w3.org/2001/XMLSchema" xmlns:p="http://schemas.microsoft.com/office/2006/metadata/properties" xmlns:ns2="ea96b9a8-68fd-4759-974d-8f6c8259a0a1" targetNamespace="http://schemas.microsoft.com/office/2006/metadata/properties" ma:root="true" ma:fieldsID="e2decd2fc7578c2f5443d222be3d4f24" ns2:_="">
    <xsd:import namespace="ea96b9a8-68fd-4759-974d-8f6c8259a0a1"/>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96b9a8-68fd-4759-974d-8f6c8259a0a1"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DateTaken" ma:index="11" nillable="true" ma:displayName="MediaServiceDateTaken" ma:hidden="true" ma:internalName="MediaServiceDateTaken"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ea96b9a8-68fd-4759-974d-8f6c8259a0a1" xsi:nil="true"/>
  </documentManagement>
</p:properties>
</file>

<file path=customXml/itemProps1.xml><?xml version="1.0" encoding="utf-8"?>
<ds:datastoreItem xmlns:ds="http://schemas.openxmlformats.org/officeDocument/2006/customXml" ds:itemID="{42C310D0-19A6-4F52-A79F-441BB1613B75}"/>
</file>

<file path=customXml/itemProps2.xml><?xml version="1.0" encoding="utf-8"?>
<ds:datastoreItem xmlns:ds="http://schemas.openxmlformats.org/officeDocument/2006/customXml" ds:itemID="{19CAA1AF-444F-4C2B-BB6B-EF7D65251653}">
  <ds:schemaRefs>
    <ds:schemaRef ds:uri="http://schemas.microsoft.com/sharepoint/v3/contenttype/forms"/>
  </ds:schemaRefs>
</ds:datastoreItem>
</file>

<file path=customXml/itemProps3.xml><?xml version="1.0" encoding="utf-8"?>
<ds:datastoreItem xmlns:ds="http://schemas.openxmlformats.org/officeDocument/2006/customXml" ds:itemID="{2A75E6F1-B215-4366-AD96-CD6084A02ED6}">
  <ds:schemaRefs>
    <ds:schemaRef ds:uri="http://schemas.microsoft.com/office/infopath/2007/PartnerControls"/>
    <ds:schemaRef ds:uri="http://purl.org/dc/elements/1.1/"/>
    <ds:schemaRef ds:uri="http://schemas.microsoft.com/office/2006/documentManagement/types"/>
    <ds:schemaRef ds:uri="6d170bfe-e2e2-4142-83d5-a6ef40cb8c49"/>
    <ds:schemaRef ds:uri="http://purl.org/dc/terms/"/>
    <ds:schemaRef ds:uri="http://purl.org/dc/dcmitype/"/>
    <ds:schemaRef ds:uri="http://schemas.microsoft.com/office/2006/metadata/properti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3057</Template>
  <TotalTime>1061</TotalTime>
  <Words>1801</Words>
  <Application>Microsoft Office PowerPoint</Application>
  <PresentationFormat>On-screen Show (4:3)</PresentationFormat>
  <Paragraphs>97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Symbol</vt:lpstr>
      <vt:lpstr>Times New Roman</vt:lpstr>
      <vt:lpstr>3057</vt:lpstr>
      <vt:lpstr>CSE1003 – Digital Logic Design House Price Prediction</vt:lpstr>
      <vt:lpstr>Abstract </vt:lpstr>
      <vt:lpstr>Motivation behind the project</vt:lpstr>
      <vt:lpstr>Role of Machine Learning in the project</vt:lpstr>
      <vt:lpstr>Components Required</vt:lpstr>
      <vt:lpstr>Brief Description on working</vt:lpstr>
      <vt:lpstr>PowerPoint Presentation</vt:lpstr>
      <vt:lpstr>Circuit Diagram</vt:lpstr>
      <vt:lpstr> Software used &amp; Short description of software </vt:lpstr>
      <vt:lpstr>Output waveforms and Results</vt:lpstr>
      <vt:lpstr>PowerPoint Presentation</vt:lpstr>
      <vt:lpstr>PowerPoint Presentation</vt:lpstr>
      <vt:lpstr>Screen shot / Photo of the project Implementation</vt:lpstr>
      <vt:lpstr>PowerPoint Presentation</vt:lpstr>
      <vt:lpstr>PowerPoint Presentation</vt:lpstr>
      <vt:lpstr>Screen shot / Photo of the project Output</vt:lpstr>
      <vt:lpstr>PowerPoint Presentation</vt:lpstr>
      <vt:lpstr>PowerPoint Presentation</vt:lpstr>
      <vt:lpstr>Inferences obtained from the project</vt:lpstr>
      <vt:lpstr>Societal Impact of the project</vt:lpstr>
      <vt:lpstr>Application(s)</vt:lpstr>
      <vt:lpstr>Future scope of the project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DLD PROJECT</dc:title>
  <dc:creator>admin</dc:creator>
  <cp:lastModifiedBy>sanjil k c</cp:lastModifiedBy>
  <cp:revision>47</cp:revision>
  <dcterms:created xsi:type="dcterms:W3CDTF">2006-08-16T00:00:00Z</dcterms:created>
  <dcterms:modified xsi:type="dcterms:W3CDTF">2021-06-19T07:22:58Z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0x010100CBA0ECA10DF82641A7B925DAB3C12A2A</vt:lpwstr>
  </property>
</Properties>
</file>