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8" r:id="rId3"/>
    <p:sldId id="259" r:id="rId4"/>
    <p:sldId id="260" r:id="rId5"/>
    <p:sldId id="265"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8" r:id="rId19"/>
    <p:sldId id="277" r:id="rId20"/>
    <p:sldId id="276" r:id="rId21"/>
    <p:sldId id="275"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70C259-C71B-4CA4-9A8F-24EEEE8CCBD1}">
          <p14:sldIdLst>
            <p14:sldId id="256"/>
            <p14:sldId id="258"/>
            <p14:sldId id="259"/>
            <p14:sldId id="260"/>
            <p14:sldId id="265"/>
            <p14:sldId id="261"/>
            <p14:sldId id="262"/>
            <p14:sldId id="263"/>
            <p14:sldId id="264"/>
            <p14:sldId id="266"/>
            <p14:sldId id="267"/>
            <p14:sldId id="268"/>
            <p14:sldId id="269"/>
            <p14:sldId id="270"/>
            <p14:sldId id="271"/>
            <p14:sldId id="272"/>
            <p14:sldId id="273"/>
            <p14:sldId id="278"/>
            <p14:sldId id="277"/>
            <p14:sldId id="276"/>
            <p14:sldId id="275"/>
            <p14:sldId id="2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4CE65B77-26EA-4D01-BBA3-7B50FD84649A}" type="slidenum">
              <a:rPr lang="en-IN" smtClean="0"/>
              <a:t>‹#›</a:t>
            </a:fld>
            <a:endParaRPr lang="en-IN"/>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6/26/2021</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4CE65B77-26EA-4D01-BBA3-7B50FD84649A}" type="slidenum">
              <a:rPr lang="en-IN" smtClean="0"/>
              <a:t>‹#›</a:t>
            </a:fld>
            <a:endParaRPr lang="en-IN"/>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6/26/2021</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4CE65B77-26EA-4D01-BBA3-7B50FD84649A}" type="slidenum">
              <a:rPr lang="en-IN" smtClean="0"/>
              <a:t>‹#›</a:t>
            </a:fld>
            <a:endParaRPr lang="en-IN"/>
          </a:p>
        </p:txBody>
      </p:sp>
      <p:sp>
        <p:nvSpPr>
          <p:cNvPr id="5" name="Footer Placeholder 4"/>
          <p:cNvSpPr>
            <a:spLocks noGrp="1"/>
          </p:cNvSpPr>
          <p:nvPr>
            <p:ph type="ftr" sz="quarter" idx="11"/>
          </p:nvPr>
        </p:nvSpPr>
        <p:spPr/>
        <p:txBody>
          <a:bodyPr/>
          <a:lstStyle/>
          <a:p>
            <a:endParaRPr lang="en-IN"/>
          </a:p>
        </p:txBody>
      </p:sp>
      <p:sp>
        <p:nvSpPr>
          <p:cNvPr id="4" name="Date Placeholder 5"/>
          <p:cNvSpPr>
            <a:spLocks noGrp="1"/>
          </p:cNvSpPr>
          <p:nvPr>
            <p:ph type="dt" sz="half" idx="10"/>
          </p:nvPr>
        </p:nvSpPr>
        <p:spPr/>
        <p:txBody>
          <a:bodyPr/>
          <a:lstStyle/>
          <a:p>
            <a:fld id="{B7AF3EED-1EAE-4EF0-8588-2A536AC1E15F}" type="datetimeFigureOut">
              <a:rPr lang="en-IN" smtClean="0"/>
              <a:t>26-06-2021</a:t>
            </a:fld>
            <a:endParaRPr lang="en-IN"/>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4CE65B77-26EA-4D01-BBA3-7B50FD84649A}" type="slidenum">
              <a:rPr lang="en-IN" smtClean="0"/>
              <a:t>‹#›</a:t>
            </a:fld>
            <a:endParaRPr lang="en-IN"/>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6/26/2021</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4CE65B77-26EA-4D01-BBA3-7B50FD84649A}" type="slidenum">
              <a:rPr lang="en-IN" smtClean="0"/>
              <a:t>‹#›</a:t>
            </a:fld>
            <a:endParaRPr lang="en-IN"/>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6/26/2021</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4CE65B77-26EA-4D01-BBA3-7B50FD84649A}" type="slidenum">
              <a:rPr lang="en-IN" smtClean="0"/>
              <a:t>‹#›</a:t>
            </a:fld>
            <a:endParaRPr lang="en-IN"/>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6/26/2021</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4CE65B77-26EA-4D01-BBA3-7B50FD84649A}" type="slidenum">
              <a:rPr lang="en-IN" smtClean="0"/>
              <a:t>‹#›</a:t>
            </a:fld>
            <a:endParaRPr lang="en-IN"/>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6/26/2021</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4CE65B77-26EA-4D01-BBA3-7B50FD84649A}" type="slidenum">
              <a:rPr lang="en-IN" smtClean="0"/>
              <a:t>‹#›</a:t>
            </a:fld>
            <a:endParaRPr lang="en-IN"/>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6/26/2021</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2EB9-298B-4D54-AA16-3C28B97DF68F}"/>
              </a:ext>
            </a:extLst>
          </p:cNvPr>
          <p:cNvSpPr>
            <a:spLocks noGrp="1"/>
          </p:cNvSpPr>
          <p:nvPr>
            <p:ph type="ctrTitle"/>
          </p:nvPr>
        </p:nvSpPr>
        <p:spPr/>
        <p:txBody>
          <a:bodyPr>
            <a:noAutofit/>
          </a:bodyPr>
          <a:lstStyle/>
          <a:p>
            <a:pPr algn="ctr"/>
            <a:r>
              <a:rPr lang="en-US" sz="4800" dirty="0">
                <a:latin typeface="Times New Roman" pitchFamily="18" charset="0"/>
                <a:cs typeface="Times New Roman" pitchFamily="18" charset="0"/>
              </a:rPr>
              <a:t>PREDICTION OF DIABETES USING CLASSIFICATION ALGORITHMS</a:t>
            </a:r>
            <a:endParaRPr lang="en-IN" sz="48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7737E5D8-3C16-4F89-92D7-48727D2D875C}"/>
              </a:ext>
            </a:extLst>
          </p:cNvPr>
          <p:cNvSpPr>
            <a:spLocks noGrp="1"/>
          </p:cNvSpPr>
          <p:nvPr>
            <p:ph type="subTitle" idx="1"/>
          </p:nvPr>
        </p:nvSpPr>
        <p:spPr>
          <a:xfrm>
            <a:off x="3994030" y="7712015"/>
            <a:ext cx="3493698" cy="60384"/>
          </a:xfrm>
        </p:spPr>
        <p:txBody>
          <a:bodyPr>
            <a:normAutofit fontScale="25000" lnSpcReduction="20000"/>
          </a:bodyPr>
          <a:lstStyle/>
          <a:p>
            <a:endParaRPr lang="en-IN" dirty="0"/>
          </a:p>
        </p:txBody>
      </p:sp>
    </p:spTree>
    <p:extLst>
      <p:ext uri="{BB962C8B-B14F-4D97-AF65-F5344CB8AC3E}">
        <p14:creationId xmlns:p14="http://schemas.microsoft.com/office/powerpoint/2010/main" val="14381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ACD7-4151-4556-89A3-4709E5B86894}"/>
              </a:ext>
            </a:extLst>
          </p:cNvPr>
          <p:cNvSpPr>
            <a:spLocks noGrp="1"/>
          </p:cNvSpPr>
          <p:nvPr>
            <p:ph type="title"/>
          </p:nvPr>
        </p:nvSpPr>
        <p:spPr>
          <a:xfrm>
            <a:off x="1141413" y="609600"/>
            <a:ext cx="9905998" cy="561975"/>
          </a:xfrm>
        </p:spPr>
        <p:txBody>
          <a:bodyPr>
            <a:normAutofit/>
          </a:bodyPr>
          <a:lstStyle/>
          <a:p>
            <a:r>
              <a:rPr lang="en-US" dirty="0">
                <a:solidFill>
                  <a:srgbClr val="0070C0"/>
                </a:solidFill>
                <a:latin typeface="Times New Roman" pitchFamily="18" charset="0"/>
                <a:cs typeface="Times New Roman" pitchFamily="18" charset="0"/>
              </a:rPr>
              <a:t>                                </a:t>
            </a:r>
            <a:r>
              <a:rPr lang="en-US" b="1" u="sng" dirty="0">
                <a:solidFill>
                  <a:srgbClr val="0070C0"/>
                </a:solidFill>
                <a:latin typeface="Times New Roman" pitchFamily="18" charset="0"/>
                <a:cs typeface="Times New Roman" pitchFamily="18" charset="0"/>
              </a:rPr>
              <a:t>ER - DIAGRAM</a:t>
            </a:r>
            <a:endParaRPr lang="en-IN" b="1" u="sng" dirty="0">
              <a:solidFill>
                <a:srgbClr val="0070C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416" y="1414733"/>
            <a:ext cx="7203565" cy="5443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895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1F42B6-141E-4DCC-B841-CAA1EE3F4335}"/>
              </a:ext>
            </a:extLst>
          </p:cNvPr>
          <p:cNvSpPr txBox="1">
            <a:spLocks/>
          </p:cNvSpPr>
          <p:nvPr/>
        </p:nvSpPr>
        <p:spPr bwMode="auto">
          <a:xfrm>
            <a:off x="1219200" y="279400"/>
            <a:ext cx="100584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IN" b="1" u="sng" dirty="0">
                <a:solidFill>
                  <a:srgbClr val="0070C0"/>
                </a:solidFill>
                <a:latin typeface="Times New Roman" panose="02020603050405020304" pitchFamily="18" charset="0"/>
                <a:cs typeface="Times New Roman" panose="02020603050405020304" pitchFamily="18" charset="0"/>
              </a:rPr>
              <a:t>BASIC INFORMATION</a:t>
            </a:r>
          </a:p>
        </p:txBody>
      </p:sp>
      <p:sp>
        <p:nvSpPr>
          <p:cNvPr id="6" name="TextBox 5">
            <a:extLst>
              <a:ext uri="{FF2B5EF4-FFF2-40B4-BE49-F238E27FC236}">
                <a16:creationId xmlns:a16="http://schemas.microsoft.com/office/drawing/2014/main" id="{A1753AC4-42A7-47D5-AE79-76AF979F3FB0}"/>
              </a:ext>
            </a:extLst>
          </p:cNvPr>
          <p:cNvSpPr txBox="1"/>
          <p:nvPr/>
        </p:nvSpPr>
        <p:spPr>
          <a:xfrm>
            <a:off x="547687" y="1114425"/>
            <a:ext cx="11096625" cy="5601533"/>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pPr algn="just"/>
            <a:r>
              <a:rPr lang="en-IN" sz="2000" b="0" i="0" u="none" strike="noStrike" baseline="0" dirty="0">
                <a:latin typeface="Times New Roman" panose="02020603050405020304" pitchFamily="18" charset="0"/>
              </a:rPr>
              <a:t>Diabetes is an ailment which influences the intensity of the body in delivering the hormone insulin, which progressively makes the digestion of sugar anomalous and lift the level of glucose inside the blood. In Diabetes an individual for the most part experiences high blood glucose. Escalate thirst, intensify hunger also, frequent pee is some of the side effects made thanks high glucose. Numerous confusions happen if diabetes stay </a:t>
            </a:r>
            <a:r>
              <a:rPr lang="en-IN" sz="2000" b="0" i="0" u="none" strike="noStrike" baseline="0" dirty="0" err="1">
                <a:latin typeface="Times New Roman" panose="02020603050405020304" pitchFamily="18" charset="0"/>
              </a:rPr>
              <a:t>suntreated</a:t>
            </a:r>
            <a:r>
              <a:rPr lang="en-IN" sz="2000" b="0" i="0" u="none" strike="noStrike" baseline="0" dirty="0">
                <a:latin typeface="Times New Roman" panose="02020603050405020304" pitchFamily="18" charset="0"/>
              </a:rPr>
              <a:t>. Some of the extreme in conveniences incorporate diabetic </a:t>
            </a:r>
            <a:r>
              <a:rPr lang="en-IN" sz="2000" b="0" i="0" u="none" strike="noStrike" baseline="0" dirty="0" err="1">
                <a:latin typeface="Times New Roman" panose="02020603050405020304" pitchFamily="18" charset="0"/>
              </a:rPr>
              <a:t>ketoacidos</a:t>
            </a:r>
            <a:r>
              <a:rPr lang="en-IN" sz="2000" b="0" i="0" u="none" strike="noStrike" baseline="0" dirty="0">
                <a:latin typeface="Times New Roman" panose="02020603050405020304" pitchFamily="18" charset="0"/>
              </a:rPr>
              <a:t> is and nonketotic hyperosmolar trance like state. Diabetes is </a:t>
            </a:r>
            <a:r>
              <a:rPr lang="en-IN" sz="2000" b="0" i="0" u="none" strike="noStrike" baseline="0" dirty="0" err="1">
                <a:latin typeface="Times New Roman" panose="02020603050405020304" pitchFamily="18" charset="0"/>
              </a:rPr>
              <a:t>analyzed</a:t>
            </a:r>
            <a:r>
              <a:rPr lang="en-IN" sz="2000" b="0" i="0" u="none" strike="noStrike" baseline="0" dirty="0">
                <a:latin typeface="Times New Roman" panose="02020603050405020304" pitchFamily="18" charset="0"/>
              </a:rPr>
              <a:t> as </a:t>
            </a:r>
            <a:r>
              <a:rPr lang="en-IN" sz="2000" b="0" i="0" u="none" strike="noStrike" baseline="0" dirty="0" err="1">
                <a:latin typeface="Times New Roman" panose="02020603050405020304" pitchFamily="18" charset="0"/>
              </a:rPr>
              <a:t>asignificant</a:t>
            </a:r>
            <a:r>
              <a:rPr lang="en-IN" sz="2000" b="0" i="0" u="none" strike="noStrike" baseline="0" dirty="0">
                <a:latin typeface="Times New Roman" panose="02020603050405020304" pitchFamily="18" charset="0"/>
              </a:rPr>
              <a:t> genuine well being matter during which the proportion of sugar substance cannot be controlled. Diabetes is not just experiencing </a:t>
            </a:r>
            <a:r>
              <a:rPr lang="en-IN" sz="2000" b="0" i="0" u="none" strike="noStrike" baseline="0" dirty="0" err="1">
                <a:latin typeface="Times New Roman" panose="02020603050405020304" pitchFamily="18" charset="0"/>
              </a:rPr>
              <a:t>differentelements</a:t>
            </a:r>
            <a:r>
              <a:rPr lang="en-IN" sz="2000" b="0" i="0" u="none" strike="noStrike" baseline="0" dirty="0">
                <a:latin typeface="Times New Roman" panose="02020603050405020304" pitchFamily="18" charset="0"/>
              </a:rPr>
              <a:t> like stature, weight, inherited factor and insulin however the significant explanation considered is sugar focus among all variables. The primary ID is that the main solution for remain away from the inconveniences.</a:t>
            </a:r>
          </a:p>
          <a:p>
            <a:pPr algn="just"/>
            <a:r>
              <a:rPr lang="en-IN" sz="2000" b="0" i="0" u="none" strike="noStrike" baseline="0" dirty="0">
                <a:latin typeface="Times New Roman" panose="02020603050405020304" pitchFamily="18" charset="0"/>
              </a:rPr>
              <a:t>The principal aim of the fundamental objective gathering is to machine learning model that may foresee the probability of Diabetes inside the patient sat its beginning phases with most extreme exactness reachable. As anticipating the likelihood of Diabetes fall inside the area of order issues with paired yields, we will use classification algorithms like Decision Tree, Support Vector Machine during this exploration. After the modelling of the algorithms is finished, we may test and assess our outcomes based on its exhibition measures and with acceptable outcomes, would attempt to convey the machine learning model to </a:t>
            </a:r>
            <a:r>
              <a:rPr lang="en-IN" sz="2000" b="0" i="0" u="none" strike="noStrike" baseline="0" dirty="0" err="1">
                <a:latin typeface="Times New Roman" panose="02020603050405020304" pitchFamily="18" charset="0"/>
              </a:rPr>
              <a:t>beutilized</a:t>
            </a:r>
            <a:r>
              <a:rPr lang="en-IN" sz="2000" b="0" i="0" u="none" strike="noStrike" baseline="0" dirty="0">
                <a:latin typeface="Times New Roman" panose="02020603050405020304" pitchFamily="18" charset="0"/>
              </a:rPr>
              <a:t> in real-life cases.</a:t>
            </a:r>
            <a:endParaRPr lang="en-IN" sz="2000" dirty="0"/>
          </a:p>
        </p:txBody>
      </p:sp>
    </p:spTree>
    <p:extLst>
      <p:ext uri="{BB962C8B-B14F-4D97-AF65-F5344CB8AC3E}">
        <p14:creationId xmlns:p14="http://schemas.microsoft.com/office/powerpoint/2010/main" val="103130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B6FA-3FE9-47A9-9E85-EB23C47EA07A}"/>
              </a:ext>
            </a:extLst>
          </p:cNvPr>
          <p:cNvSpPr>
            <a:spLocks noGrp="1"/>
          </p:cNvSpPr>
          <p:nvPr>
            <p:ph type="title"/>
          </p:nvPr>
        </p:nvSpPr>
        <p:spPr/>
        <p:txBody>
          <a:bodyPr/>
          <a:lstStyle/>
          <a:p>
            <a:r>
              <a:rPr lang="en-IN" b="1" u="sng" dirty="0">
                <a:solidFill>
                  <a:srgbClr val="0070C0"/>
                </a:solidFill>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43A65D85-CE09-4C81-B07C-3F2C7DF263D6}"/>
              </a:ext>
            </a:extLst>
          </p:cNvPr>
          <p:cNvSpPr txBox="1"/>
          <p:nvPr/>
        </p:nvSpPr>
        <p:spPr>
          <a:xfrm>
            <a:off x="668900" y="2156344"/>
            <a:ext cx="10648950" cy="2545312"/>
          </a:xfrm>
          <a:prstGeom prst="rect">
            <a:avLst/>
          </a:prstGeom>
          <a:noFill/>
        </p:spPr>
        <p:txBody>
          <a:bodyPr wrap="square" rtlCol="0">
            <a:spAutoFit/>
          </a:bodyPr>
          <a:lstStyle/>
          <a:p>
            <a:pPr marL="531495" marR="1081405" algn="just">
              <a:lnSpc>
                <a:spcPct val="103000"/>
              </a:lnSpc>
              <a:spcBef>
                <a:spcPts val="125"/>
              </a:spcBef>
              <a:spcAft>
                <a:spcPts val="0"/>
              </a:spcAft>
            </a:pP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methodology</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used</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in</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project</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is</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classification.</a:t>
            </a:r>
            <a:r>
              <a:rPr lang="en-US" sz="2200" spc="-7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Classification</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aims</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at</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identifying</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category</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of</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new</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observation</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among</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set</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of</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categories</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on</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basis</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of</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labelled training set. By using classification, we can identify a</a:t>
            </a:r>
            <a:r>
              <a:rPr lang="en-US" sz="2200" spc="-7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diabetic person when there is a change in the data from the</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data</a:t>
            </a:r>
            <a:r>
              <a:rPr lang="en-US" sz="2200" spc="-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that</a:t>
            </a:r>
            <a:r>
              <a:rPr lang="en-US" sz="2200" spc="-7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non-diabetic</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person</a:t>
            </a:r>
            <a:r>
              <a:rPr lang="en-US" sz="2200" spc="-4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would</a:t>
            </a:r>
            <a:r>
              <a:rPr lang="en-US" sz="2200" spc="-2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have.</a:t>
            </a:r>
            <a:endParaRPr lang="en-IN" sz="2200" dirty="0">
              <a:effectLst/>
              <a:latin typeface="Times New Roman" panose="02020603050405020304" pitchFamily="18" charset="0"/>
              <a:ea typeface="Times New Roman" panose="02020603050405020304" pitchFamily="18" charset="0"/>
            </a:endParaRPr>
          </a:p>
          <a:p>
            <a:pPr marL="531495" marR="1901190" algn="just">
              <a:lnSpc>
                <a:spcPct val="102000"/>
              </a:lnSpc>
              <a:spcBef>
                <a:spcPts val="240"/>
              </a:spcBef>
              <a:spcAft>
                <a:spcPts val="0"/>
              </a:spcAft>
            </a:pPr>
            <a:r>
              <a:rPr lang="en-US" sz="2200" dirty="0">
                <a:solidFill>
                  <a:srgbClr val="FFFFFF"/>
                </a:solidFill>
                <a:effectLst/>
                <a:latin typeface="Times New Roman" panose="02020603050405020304" pitchFamily="18" charset="0"/>
                <a:ea typeface="Times New Roman" panose="02020603050405020304" pitchFamily="18" charset="0"/>
              </a:rPr>
              <a:t>Algorithms</a:t>
            </a:r>
            <a:r>
              <a:rPr lang="en-US" sz="2200" spc="-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used</a:t>
            </a:r>
            <a:r>
              <a:rPr lang="en-US" sz="2200" spc="-5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are</a:t>
            </a:r>
            <a:r>
              <a:rPr lang="en-US" sz="2200" spc="-6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Support</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Vector</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Machine</a:t>
            </a:r>
            <a:r>
              <a:rPr lang="en-US" sz="2200" spc="-4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(SVM)</a:t>
            </a:r>
            <a:r>
              <a:rPr lang="en-US" sz="2200" spc="-7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and </a:t>
            </a:r>
            <a:r>
              <a:rPr lang="en-US" sz="2200" spc="-7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Decision</a:t>
            </a:r>
            <a:r>
              <a:rPr lang="en-US" sz="2200" spc="-2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Tree.</a:t>
            </a:r>
            <a:endParaRPr lang="en-IN" sz="2200" dirty="0">
              <a:effectLst/>
              <a:latin typeface="Times New Roman" panose="02020603050405020304" pitchFamily="18" charset="0"/>
              <a:ea typeface="Times New Roman" panose="02020603050405020304" pitchFamily="18" charset="0"/>
            </a:endParaRPr>
          </a:p>
          <a:p>
            <a:endParaRPr lang="en-IN" sz="2200" dirty="0"/>
          </a:p>
        </p:txBody>
      </p:sp>
    </p:spTree>
    <p:extLst>
      <p:ext uri="{BB962C8B-B14F-4D97-AF65-F5344CB8AC3E}">
        <p14:creationId xmlns:p14="http://schemas.microsoft.com/office/powerpoint/2010/main" val="174513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24FC-42BA-45D8-B925-7060966B124C}"/>
              </a:ext>
            </a:extLst>
          </p:cNvPr>
          <p:cNvSpPr>
            <a:spLocks noGrp="1"/>
          </p:cNvSpPr>
          <p:nvPr>
            <p:ph type="title"/>
          </p:nvPr>
        </p:nvSpPr>
        <p:spPr>
          <a:xfrm>
            <a:off x="723900" y="107950"/>
            <a:ext cx="10058400" cy="1097280"/>
          </a:xfrm>
        </p:spPr>
        <p:txBody>
          <a:bodyPr/>
          <a:lstStyle/>
          <a:p>
            <a:r>
              <a:rPr lang="en-IN" b="1" u="sng" dirty="0">
                <a:solidFill>
                  <a:srgbClr val="0070C0"/>
                </a:solidFill>
                <a:latin typeface="Times New Roman" panose="02020603050405020304" pitchFamily="18" charset="0"/>
                <a:cs typeface="Times New Roman" panose="02020603050405020304" pitchFamily="18" charset="0"/>
              </a:rPr>
              <a:t>SUPPORT VECTOR MACHINE (SVM)</a:t>
            </a:r>
          </a:p>
        </p:txBody>
      </p:sp>
      <p:sp>
        <p:nvSpPr>
          <p:cNvPr id="4" name="TextBox 3">
            <a:extLst>
              <a:ext uri="{FF2B5EF4-FFF2-40B4-BE49-F238E27FC236}">
                <a16:creationId xmlns:a16="http://schemas.microsoft.com/office/drawing/2014/main" id="{CA3D73BD-6C9C-478F-B618-0C009F1E286C}"/>
              </a:ext>
            </a:extLst>
          </p:cNvPr>
          <p:cNvSpPr txBox="1"/>
          <p:nvPr/>
        </p:nvSpPr>
        <p:spPr>
          <a:xfrm>
            <a:off x="-2685128" y="2435941"/>
            <a:ext cx="12840928" cy="2806922"/>
          </a:xfrm>
          <a:prstGeom prst="rect">
            <a:avLst/>
          </a:prstGeom>
          <a:noFill/>
        </p:spPr>
        <p:txBody>
          <a:bodyPr wrap="square" rtlCol="0">
            <a:spAutoFit/>
          </a:bodyPr>
          <a:lstStyle/>
          <a:p>
            <a:pPr marL="3797300" marR="427990" algn="just">
              <a:lnSpc>
                <a:spcPct val="80000"/>
              </a:lnSpc>
              <a:spcBef>
                <a:spcPts val="215"/>
              </a:spcBef>
              <a:spcAft>
                <a:spcPts val="0"/>
              </a:spcAft>
            </a:pP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SVM is one among the quality arrangement of supervised</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model utilized in classification. Given a</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two-class</a:t>
            </a:r>
            <a:r>
              <a:rPr lang="en-US" sz="2200" spc="-5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preparing</a:t>
            </a:r>
            <a:r>
              <a:rPr lang="en-US" sz="2200" spc="-4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test</a:t>
            </a:r>
            <a:r>
              <a:rPr lang="en-US" sz="2200" spc="-3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200" spc="-2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2200" spc="-3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help</a:t>
            </a:r>
            <a:r>
              <a:rPr lang="en-US" sz="2200" spc="-2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vector</a:t>
            </a:r>
            <a:r>
              <a:rPr lang="en-US" sz="2200" spc="-2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200" spc="-1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200" spc="-3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200" spc="-2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locate</a:t>
            </a:r>
            <a:r>
              <a:rPr lang="en-US" sz="2200" spc="-2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200" spc="-3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simplest</a:t>
            </a:r>
            <a:r>
              <a:rPr lang="en-US" sz="2200" spc="-1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most</a:t>
            </a:r>
            <a:r>
              <a:rPr lang="en-US" sz="2200" spc="-2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noteworthy</a:t>
            </a:r>
            <a:r>
              <a:rPr lang="en-US" sz="2200" spc="-59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edge</a:t>
            </a:r>
            <a:r>
              <a:rPr lang="en-US" sz="2200" spc="-4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isolating hyperplane between the 2 classes. For better generalization</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hyperplane ought</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not to lie nearer to the information focuses</a:t>
            </a:r>
            <a:r>
              <a:rPr lang="en-US" sz="2200" spc="-58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have an area with the opposite class.</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Hyperplane must be</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chosen which may be a great distance from the data</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focuses</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from every classification. The focuses that lie closest to the</a:t>
            </a:r>
            <a:r>
              <a:rPr lang="en-US" sz="2200" spc="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sting</a:t>
            </a:r>
            <a:r>
              <a:rPr lang="en-US" sz="2200" spc="-5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200" spc="-1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200" spc="565"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classifier</a:t>
            </a:r>
            <a:r>
              <a:rPr lang="en-US" sz="2200" spc="-7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2200" spc="1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200" spc="-4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assistance</a:t>
            </a:r>
            <a:r>
              <a:rPr lang="en-US" sz="2200" spc="-4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vectors.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308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EB7E-9A7E-4298-965C-0F099710F8D1}"/>
              </a:ext>
            </a:extLst>
          </p:cNvPr>
          <p:cNvSpPr>
            <a:spLocks noGrp="1"/>
          </p:cNvSpPr>
          <p:nvPr>
            <p:ph type="title"/>
          </p:nvPr>
        </p:nvSpPr>
        <p:spPr/>
        <p:txBody>
          <a:bodyPr/>
          <a:lstStyle/>
          <a:p>
            <a:r>
              <a:rPr lang="en-IN" b="1" u="sng" dirty="0">
                <a:solidFill>
                  <a:srgbClr val="0070C0"/>
                </a:solidFill>
                <a:latin typeface="Times New Roman" panose="02020603050405020304" pitchFamily="18" charset="0"/>
                <a:cs typeface="Times New Roman" panose="02020603050405020304" pitchFamily="18" charset="0"/>
              </a:rPr>
              <a:t>DECISION TREE CLASSIFIER</a:t>
            </a:r>
          </a:p>
        </p:txBody>
      </p:sp>
      <p:sp>
        <p:nvSpPr>
          <p:cNvPr id="3" name="TextBox 2">
            <a:extLst>
              <a:ext uri="{FF2B5EF4-FFF2-40B4-BE49-F238E27FC236}">
                <a16:creationId xmlns:a16="http://schemas.microsoft.com/office/drawing/2014/main" id="{7A090AA7-785E-4DAF-909D-03E31D428743}"/>
              </a:ext>
            </a:extLst>
          </p:cNvPr>
          <p:cNvSpPr txBox="1"/>
          <p:nvPr/>
        </p:nvSpPr>
        <p:spPr>
          <a:xfrm>
            <a:off x="-3244647" y="1439191"/>
            <a:ext cx="12654117" cy="4928016"/>
          </a:xfrm>
          <a:prstGeom prst="rect">
            <a:avLst/>
          </a:prstGeom>
          <a:noFill/>
        </p:spPr>
        <p:txBody>
          <a:bodyPr wrap="square" rtlCol="0">
            <a:spAutoFit/>
          </a:bodyPr>
          <a:lstStyle/>
          <a:p>
            <a:pPr marL="4197985" marR="79375">
              <a:lnSpc>
                <a:spcPct val="103000"/>
              </a:lnSpc>
              <a:spcBef>
                <a:spcPts val="200"/>
              </a:spcBef>
              <a:spcAft>
                <a:spcPts val="0"/>
              </a:spcAft>
            </a:pPr>
            <a:r>
              <a:rPr lang="en-US" sz="2200" spc="-45" dirty="0">
                <a:solidFill>
                  <a:srgbClr val="FFFFFF"/>
                </a:solidFill>
                <a:effectLst/>
                <a:latin typeface="Times New Roman" panose="02020603050405020304" pitchFamily="18" charset="0"/>
                <a:ea typeface="Times New Roman" panose="02020603050405020304" pitchFamily="18" charset="0"/>
              </a:rPr>
              <a:t>Decision</a:t>
            </a:r>
            <a:r>
              <a:rPr lang="en-US" sz="2200" spc="-65"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Tree</a:t>
            </a:r>
            <a:r>
              <a:rPr lang="en-US" sz="2200" spc="-75"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is</a:t>
            </a:r>
            <a:r>
              <a:rPr lang="en-US" sz="2200" spc="-50"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a</a:t>
            </a:r>
            <a:r>
              <a:rPr lang="en-US" sz="2200" spc="-80"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supervised</a:t>
            </a:r>
            <a:r>
              <a:rPr lang="en-US" sz="2200" spc="-75"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machine</a:t>
            </a:r>
            <a:r>
              <a:rPr lang="en-US" sz="2200" spc="-70"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learning</a:t>
            </a:r>
            <a:r>
              <a:rPr lang="en-US" sz="2200" spc="-60"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algorithm</a:t>
            </a:r>
            <a:r>
              <a:rPr lang="en-US" sz="2200" spc="-45"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used</a:t>
            </a:r>
            <a:r>
              <a:rPr lang="en-US" sz="2200" spc="-50"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to</a:t>
            </a:r>
            <a:r>
              <a:rPr lang="en-US" sz="2200" spc="-45"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take</a:t>
            </a:r>
            <a:r>
              <a:rPr lang="en-US" sz="2200" spc="395" dirty="0">
                <a:solidFill>
                  <a:srgbClr val="FFFFFF"/>
                </a:solidFill>
                <a:effectLst/>
                <a:latin typeface="Times New Roman" panose="02020603050405020304" pitchFamily="18" charset="0"/>
                <a:ea typeface="Times New Roman" panose="02020603050405020304" pitchFamily="18" charset="0"/>
              </a:rPr>
              <a:t> </a:t>
            </a:r>
            <a:r>
              <a:rPr lang="en-US" sz="2200" spc="-40" dirty="0">
                <a:solidFill>
                  <a:srgbClr val="FFFFFF"/>
                </a:solidFill>
                <a:effectLst/>
                <a:latin typeface="Times New Roman" panose="02020603050405020304" pitchFamily="18" charset="0"/>
                <a:ea typeface="Times New Roman" panose="02020603050405020304" pitchFamily="18" charset="0"/>
              </a:rPr>
              <a:t>care</a:t>
            </a:r>
            <a:r>
              <a:rPr lang="en-US" sz="2200" spc="-4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of</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order</a:t>
            </a:r>
            <a:r>
              <a:rPr lang="en-US" sz="2200" spc="-5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issues.</a:t>
            </a:r>
            <a:r>
              <a:rPr lang="en-US" sz="2200" spc="-10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5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fundamental</a:t>
            </a:r>
            <a:r>
              <a:rPr lang="en-US" sz="2200" spc="-4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goal</a:t>
            </a:r>
            <a:r>
              <a:rPr lang="en-US" sz="2200" spc="-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of</a:t>
            </a:r>
            <a:r>
              <a:rPr lang="en-US" sz="2200" spc="-4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utilizing</a:t>
            </a:r>
            <a:r>
              <a:rPr lang="en-US" sz="2200" spc="-5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Decision</a:t>
            </a:r>
            <a:r>
              <a:rPr lang="en-US" sz="2200" spc="-6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Tree</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in</a:t>
            </a:r>
            <a:endParaRPr lang="en-IN" sz="2200" dirty="0">
              <a:effectLst/>
              <a:latin typeface="Times New Roman" panose="02020603050405020304" pitchFamily="18" charset="0"/>
              <a:ea typeface="Times New Roman" panose="02020603050405020304" pitchFamily="18" charset="0"/>
            </a:endParaRPr>
          </a:p>
          <a:p>
            <a:pPr marL="4197985" marR="21590">
              <a:lnSpc>
                <a:spcPct val="103000"/>
              </a:lnSpc>
              <a:spcBef>
                <a:spcPts val="15"/>
              </a:spcBef>
              <a:spcAft>
                <a:spcPts val="0"/>
              </a:spcAft>
            </a:pPr>
            <a:r>
              <a:rPr lang="en-US" sz="2200" dirty="0">
                <a:solidFill>
                  <a:srgbClr val="FFFFFF"/>
                </a:solidFill>
                <a:effectLst/>
                <a:latin typeface="Times New Roman" panose="02020603050405020304" pitchFamily="18" charset="0"/>
                <a:ea typeface="Times New Roman" panose="02020603050405020304" pitchFamily="18" charset="0"/>
              </a:rPr>
              <a:t>this</a:t>
            </a:r>
            <a:r>
              <a:rPr lang="en-US" sz="2200" spc="17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examination</a:t>
            </a:r>
            <a:r>
              <a:rPr lang="en-US" sz="2200" spc="1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work</a:t>
            </a:r>
            <a:r>
              <a:rPr lang="en-US" sz="2200" spc="1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is</a:t>
            </a:r>
            <a:r>
              <a:rPr lang="en-US" sz="2200" spc="16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16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expectation</a:t>
            </a:r>
            <a:r>
              <a:rPr lang="en-US" sz="2200" spc="17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of</a:t>
            </a:r>
            <a:r>
              <a:rPr lang="en-US" sz="2200" spc="17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target</a:t>
            </a:r>
            <a:r>
              <a:rPr lang="en-US" sz="2200" spc="17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class</a:t>
            </a:r>
            <a:r>
              <a:rPr lang="en-US" sz="2200" spc="17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utilizing</a:t>
            </a:r>
            <a:r>
              <a:rPr lang="en-US" sz="2200" spc="17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choice</a:t>
            </a:r>
            <a:r>
              <a:rPr lang="en-US" sz="2200" spc="-4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standard taken from earlier information. It utilizes hubs and inter nodes</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for</a:t>
            </a:r>
            <a:r>
              <a:rPr lang="en-US" sz="2200" spc="44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4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forecast</a:t>
            </a:r>
            <a:r>
              <a:rPr lang="en-US" sz="2200" spc="46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and</a:t>
            </a:r>
            <a:r>
              <a:rPr lang="en-US" sz="2200" spc="46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arrangement.</a:t>
            </a:r>
            <a:r>
              <a:rPr lang="en-US" sz="2200" spc="46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Root</a:t>
            </a:r>
            <a:r>
              <a:rPr lang="en-US" sz="2200" spc="44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hubs</a:t>
            </a:r>
            <a:r>
              <a:rPr lang="en-US" sz="2200" spc="46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arrange</a:t>
            </a:r>
            <a:r>
              <a:rPr lang="en-US" sz="2200" spc="4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45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occurrences</a:t>
            </a:r>
            <a:r>
              <a:rPr lang="en-US" sz="2200" spc="-4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with</a:t>
            </a:r>
            <a:r>
              <a:rPr lang="en-US" sz="2200" spc="12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various</a:t>
            </a:r>
            <a:r>
              <a:rPr lang="en-US" sz="2200" spc="1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highlights.</a:t>
            </a:r>
            <a:r>
              <a:rPr lang="en-US" sz="2200" spc="14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Root</a:t>
            </a:r>
            <a:r>
              <a:rPr lang="en-US" sz="2200" spc="1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hubs</a:t>
            </a:r>
            <a:r>
              <a:rPr lang="en-US" sz="2200" spc="1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can</a:t>
            </a:r>
            <a:r>
              <a:rPr lang="en-US" sz="2200" spc="1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have</a:t>
            </a:r>
            <a:r>
              <a:rPr lang="en-US" sz="2200" spc="12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at</a:t>
            </a:r>
            <a:r>
              <a:rPr lang="en-US" sz="2200" spc="14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least</a:t>
            </a:r>
            <a:r>
              <a:rPr lang="en-US" sz="2200" spc="12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two</a:t>
            </a:r>
            <a:r>
              <a:rPr lang="en-US" sz="2200" spc="14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branches</a:t>
            </a:r>
            <a:r>
              <a:rPr lang="en-US" sz="2200" spc="1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while</a:t>
            </a:r>
            <a:r>
              <a:rPr lang="en-US" sz="2200" spc="-4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 leaf hubs speak to grouping. In each stage, Decision tree picks every</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hub</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by</a:t>
            </a:r>
            <a:r>
              <a:rPr lang="en-US" sz="2200" spc="-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assessing</a:t>
            </a:r>
            <a:r>
              <a:rPr lang="en-US" sz="2200" spc="-4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most</a:t>
            </a:r>
            <a:r>
              <a:rPr lang="en-US" sz="2200" spc="-2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elevated</a:t>
            </a:r>
            <a:r>
              <a:rPr lang="en-US" sz="2200" spc="-2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data</a:t>
            </a:r>
            <a:r>
              <a:rPr lang="en-US" sz="2200" spc="-4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gain</a:t>
            </a:r>
            <a:r>
              <a:rPr lang="en-US" sz="2200" spc="-4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among</a:t>
            </a:r>
            <a:r>
              <a:rPr lang="en-US" sz="2200" spc="-1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properties.</a:t>
            </a:r>
            <a:endParaRPr lang="en-IN" sz="2200" dirty="0">
              <a:effectLst/>
              <a:latin typeface="Times New Roman" panose="02020603050405020304" pitchFamily="18" charset="0"/>
              <a:ea typeface="Times New Roman" panose="02020603050405020304" pitchFamily="18" charset="0"/>
            </a:endParaRPr>
          </a:p>
          <a:p>
            <a:pPr marL="4197985">
              <a:spcBef>
                <a:spcPts val="55"/>
              </a:spcBef>
              <a:spcAft>
                <a:spcPts val="0"/>
              </a:spcAft>
            </a:pP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assessed</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execution</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of</a:t>
            </a:r>
            <a:r>
              <a:rPr lang="en-US" sz="2200" spc="6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Decision</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Tree</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method</a:t>
            </a:r>
            <a:r>
              <a:rPr lang="en-US" sz="2200" spc="5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utilizing</a:t>
            </a:r>
            <a:r>
              <a:rPr lang="en-US" sz="2200" spc="5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Confusion</a:t>
            </a:r>
            <a:endParaRPr lang="en-IN" sz="2200" dirty="0">
              <a:effectLst/>
              <a:latin typeface="Times New Roman" panose="02020603050405020304" pitchFamily="18" charset="0"/>
              <a:ea typeface="Times New Roman" panose="02020603050405020304" pitchFamily="18" charset="0"/>
            </a:endParaRPr>
          </a:p>
          <a:p>
            <a:pPr marL="4197985">
              <a:spcBef>
                <a:spcPts val="100"/>
              </a:spcBef>
              <a:spcAft>
                <a:spcPts val="0"/>
              </a:spcAft>
            </a:pPr>
            <a:r>
              <a:rPr lang="en-US" sz="2200" dirty="0">
                <a:solidFill>
                  <a:srgbClr val="FFFFFF"/>
                </a:solidFill>
                <a:effectLst/>
                <a:latin typeface="Times New Roman" panose="02020603050405020304" pitchFamily="18" charset="0"/>
                <a:ea typeface="Times New Roman" panose="02020603050405020304" pitchFamily="18" charset="0"/>
              </a:rPr>
              <a:t>Matrix</a:t>
            </a:r>
            <a:r>
              <a:rPr lang="en-US" sz="2200" spc="-4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is</a:t>
            </a:r>
            <a:r>
              <a:rPr lang="en-US" sz="2200" spc="-1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as</a:t>
            </a:r>
            <a:r>
              <a:rPr lang="en-US" sz="2200" spc="-2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per</a:t>
            </a:r>
            <a:r>
              <a:rPr lang="en-US" sz="2200" spc="-3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the</a:t>
            </a:r>
            <a:r>
              <a:rPr lang="en-US" sz="2200" spc="-4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following:</a:t>
            </a:r>
            <a:endParaRPr lang="en-IN" sz="2200" dirty="0">
              <a:effectLst/>
              <a:latin typeface="Times New Roman" panose="02020603050405020304" pitchFamily="18" charset="0"/>
              <a:ea typeface="Times New Roman" panose="02020603050405020304" pitchFamily="18" charset="0"/>
            </a:endParaRPr>
          </a:p>
          <a:p>
            <a:pPr marL="4197985" marR="424815">
              <a:lnSpc>
                <a:spcPct val="105000"/>
              </a:lnSpc>
              <a:spcBef>
                <a:spcPts val="5"/>
              </a:spcBef>
              <a:spcAft>
                <a:spcPts val="0"/>
              </a:spcAft>
            </a:pPr>
            <a:r>
              <a:rPr lang="en-US" sz="2200" dirty="0">
                <a:solidFill>
                  <a:srgbClr val="FFFFFF"/>
                </a:solidFill>
                <a:effectLst/>
                <a:latin typeface="Times New Roman" panose="02020603050405020304" pitchFamily="18" charset="0"/>
                <a:ea typeface="Times New Roman" panose="02020603050405020304" pitchFamily="18" charset="0"/>
              </a:rPr>
              <a:t>This research is performed utilizing inner cross-approval 10-folds.</a:t>
            </a:r>
            <a:r>
              <a:rPr lang="en-US" sz="2200" spc="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Accuracy,</a:t>
            </a:r>
            <a:r>
              <a:rPr lang="en-US" sz="2200" spc="-9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F-Measure,</a:t>
            </a:r>
            <a:r>
              <a:rPr lang="en-US" sz="2200" spc="-9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Recall,</a:t>
            </a:r>
            <a:r>
              <a:rPr lang="en-US" sz="2200" spc="-10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Precision</a:t>
            </a:r>
            <a:r>
              <a:rPr lang="en-US" sz="2200" spc="-8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and</a:t>
            </a:r>
            <a:r>
              <a:rPr lang="en-US" sz="2200" spc="-10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ROC</a:t>
            </a:r>
            <a:r>
              <a:rPr lang="en-US" sz="2200" spc="-9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(Receiver</a:t>
            </a:r>
            <a:r>
              <a:rPr lang="en-US" sz="2200" spc="-9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Operating</a:t>
            </a:r>
            <a:r>
              <a:rPr lang="en-US" sz="2200" spc="-48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Curve)</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measures</a:t>
            </a:r>
            <a:r>
              <a:rPr lang="en-US" sz="2200" spc="-1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are</a:t>
            </a:r>
            <a:r>
              <a:rPr lang="en-US" sz="2200" spc="-10"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classification</a:t>
            </a:r>
            <a:r>
              <a:rPr lang="en-US" sz="2200" spc="-3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of</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this</a:t>
            </a:r>
            <a:r>
              <a:rPr lang="en-US" sz="2200" spc="-55" dirty="0">
                <a:solidFill>
                  <a:srgbClr val="FFFFFF"/>
                </a:solidFill>
                <a:effectLst/>
                <a:latin typeface="Times New Roman" panose="02020603050405020304" pitchFamily="18" charset="0"/>
                <a:ea typeface="Times New Roman" panose="02020603050405020304" pitchFamily="18" charset="0"/>
              </a:rPr>
              <a:t> </a:t>
            </a:r>
            <a:r>
              <a:rPr lang="en-US" sz="2200" dirty="0">
                <a:solidFill>
                  <a:srgbClr val="FFFFFF"/>
                </a:solidFill>
                <a:effectLst/>
                <a:latin typeface="Times New Roman" panose="02020603050405020304" pitchFamily="18" charset="0"/>
                <a:ea typeface="Times New Roman" panose="02020603050405020304" pitchFamily="18" charset="0"/>
              </a:rPr>
              <a:t>work.</a:t>
            </a: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7370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7EFA-F712-4D94-BC23-45C7E345A923}"/>
              </a:ext>
            </a:extLst>
          </p:cNvPr>
          <p:cNvSpPr>
            <a:spLocks noGrp="1"/>
          </p:cNvSpPr>
          <p:nvPr>
            <p:ph type="title"/>
          </p:nvPr>
        </p:nvSpPr>
        <p:spPr/>
        <p:txBody>
          <a:bodyPr/>
          <a:lstStyle/>
          <a:p>
            <a:r>
              <a:rPr lang="en-IN" b="1" u="sng" dirty="0">
                <a:solidFill>
                  <a:srgbClr val="0070C0"/>
                </a:solidFill>
                <a:latin typeface="Times New Roman" panose="02020603050405020304" pitchFamily="18" charset="0"/>
                <a:cs typeface="Times New Roman" panose="02020603050405020304" pitchFamily="18" charset="0"/>
              </a:rPr>
              <a:t>MODEL DIAGRAM</a:t>
            </a:r>
          </a:p>
        </p:txBody>
      </p:sp>
      <p:pic>
        <p:nvPicPr>
          <p:cNvPr id="5" name="Picture 4">
            <a:extLst>
              <a:ext uri="{FF2B5EF4-FFF2-40B4-BE49-F238E27FC236}">
                <a16:creationId xmlns:a16="http://schemas.microsoft.com/office/drawing/2014/main" id="{F8D66476-C3B8-4928-AB2C-001910088C1F}"/>
              </a:ext>
            </a:extLst>
          </p:cNvPr>
          <p:cNvPicPr>
            <a:picLocks noChangeAspect="1"/>
          </p:cNvPicPr>
          <p:nvPr/>
        </p:nvPicPr>
        <p:blipFill rotWithShape="1">
          <a:blip r:embed="rId2"/>
          <a:srcRect l="14575" t="31975" r="8341" b="10185"/>
          <a:stretch/>
        </p:blipFill>
        <p:spPr>
          <a:xfrm>
            <a:off x="570271" y="2290915"/>
            <a:ext cx="10874478" cy="4070555"/>
          </a:xfrm>
          <a:prstGeom prst="rect">
            <a:avLst/>
          </a:prstGeom>
        </p:spPr>
      </p:pic>
      <p:sp>
        <p:nvSpPr>
          <p:cNvPr id="6" name="TextBox 5">
            <a:extLst>
              <a:ext uri="{FF2B5EF4-FFF2-40B4-BE49-F238E27FC236}">
                <a16:creationId xmlns:a16="http://schemas.microsoft.com/office/drawing/2014/main" id="{2FDEDFFC-858D-4587-ABE0-F36DFEEC4132}"/>
              </a:ext>
            </a:extLst>
          </p:cNvPr>
          <p:cNvSpPr txBox="1"/>
          <p:nvPr/>
        </p:nvSpPr>
        <p:spPr>
          <a:xfrm>
            <a:off x="668593" y="1542154"/>
            <a:ext cx="10348452" cy="430887"/>
          </a:xfrm>
          <a:prstGeom prst="rect">
            <a:avLst/>
          </a:prstGeom>
          <a:noFill/>
        </p:spPr>
        <p:txBody>
          <a:bodyPr wrap="square" rtlCol="0">
            <a:spAutoFit/>
          </a:bodyPr>
          <a:lstStyle/>
          <a:p>
            <a:r>
              <a:rPr lang="en-IN" sz="2200" dirty="0"/>
              <a:t>This figure shows the pattern of research conducted in construction model.</a:t>
            </a:r>
          </a:p>
        </p:txBody>
      </p:sp>
    </p:spTree>
    <p:extLst>
      <p:ext uri="{BB962C8B-B14F-4D97-AF65-F5344CB8AC3E}">
        <p14:creationId xmlns:p14="http://schemas.microsoft.com/office/powerpoint/2010/main" val="72633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8A03-6067-4629-AB62-28239A93858F}"/>
              </a:ext>
            </a:extLst>
          </p:cNvPr>
          <p:cNvSpPr>
            <a:spLocks noGrp="1"/>
          </p:cNvSpPr>
          <p:nvPr>
            <p:ph type="title"/>
          </p:nvPr>
        </p:nvSpPr>
        <p:spPr/>
        <p:txBody>
          <a:bodyPr/>
          <a:lstStyle/>
          <a:p>
            <a:r>
              <a:rPr lang="en-IN" b="1" u="sng" dirty="0">
                <a:solidFill>
                  <a:srgbClr val="0070C0"/>
                </a:solidFill>
                <a:latin typeface="Times New Roman" panose="02020603050405020304" pitchFamily="18" charset="0"/>
                <a:cs typeface="Times New Roman" panose="02020603050405020304" pitchFamily="18" charset="0"/>
              </a:rPr>
              <a:t>SCREENSHOT OF DATASET</a:t>
            </a:r>
          </a:p>
        </p:txBody>
      </p:sp>
      <p:pic>
        <p:nvPicPr>
          <p:cNvPr id="6" name="Picture 5">
            <a:extLst>
              <a:ext uri="{FF2B5EF4-FFF2-40B4-BE49-F238E27FC236}">
                <a16:creationId xmlns:a16="http://schemas.microsoft.com/office/drawing/2014/main" id="{3388E2E0-D9F0-4F0B-8A86-70B2CF350E5C}"/>
              </a:ext>
            </a:extLst>
          </p:cNvPr>
          <p:cNvPicPr>
            <a:picLocks noChangeAspect="1"/>
          </p:cNvPicPr>
          <p:nvPr/>
        </p:nvPicPr>
        <p:blipFill>
          <a:blip r:embed="rId2"/>
          <a:stretch>
            <a:fillRect/>
          </a:stretch>
        </p:blipFill>
        <p:spPr>
          <a:xfrm>
            <a:off x="1000125" y="1488633"/>
            <a:ext cx="8982075" cy="5242367"/>
          </a:xfrm>
          <a:prstGeom prst="rect">
            <a:avLst/>
          </a:prstGeom>
        </p:spPr>
      </p:pic>
    </p:spTree>
    <p:extLst>
      <p:ext uri="{BB962C8B-B14F-4D97-AF65-F5344CB8AC3E}">
        <p14:creationId xmlns:p14="http://schemas.microsoft.com/office/powerpoint/2010/main" val="383633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689BE4-9B31-46B6-8D4D-10894AAFC6EF}"/>
              </a:ext>
            </a:extLst>
          </p:cNvPr>
          <p:cNvPicPr>
            <a:picLocks noChangeAspect="1"/>
          </p:cNvPicPr>
          <p:nvPr/>
        </p:nvPicPr>
        <p:blipFill>
          <a:blip r:embed="rId2"/>
          <a:stretch>
            <a:fillRect/>
          </a:stretch>
        </p:blipFill>
        <p:spPr>
          <a:xfrm>
            <a:off x="942975" y="1501332"/>
            <a:ext cx="8316799" cy="5166167"/>
          </a:xfrm>
          <a:prstGeom prst="rect">
            <a:avLst/>
          </a:prstGeom>
        </p:spPr>
      </p:pic>
      <p:sp>
        <p:nvSpPr>
          <p:cNvPr id="5" name="Title 1">
            <a:extLst>
              <a:ext uri="{FF2B5EF4-FFF2-40B4-BE49-F238E27FC236}">
                <a16:creationId xmlns:a16="http://schemas.microsoft.com/office/drawing/2014/main" id="{5E2B0739-ED75-449E-8281-EFE28A55D2A5}"/>
              </a:ext>
            </a:extLst>
          </p:cNvPr>
          <p:cNvSpPr>
            <a:spLocks noGrp="1"/>
          </p:cNvSpPr>
          <p:nvPr>
            <p:ph type="title"/>
          </p:nvPr>
        </p:nvSpPr>
        <p:spPr>
          <a:xfrm>
            <a:off x="1066800" y="127000"/>
            <a:ext cx="10058400" cy="1097280"/>
          </a:xfrm>
        </p:spPr>
        <p:txBody>
          <a:bodyPr/>
          <a:lstStyle/>
          <a:p>
            <a:r>
              <a:rPr lang="en-IN" b="1" u="sng" dirty="0">
                <a:solidFill>
                  <a:srgbClr val="0070C0"/>
                </a:solidFill>
                <a:latin typeface="Times New Roman" panose="02020603050405020304" pitchFamily="18" charset="0"/>
                <a:cs typeface="Times New Roman" panose="02020603050405020304" pitchFamily="18" charset="0"/>
              </a:rPr>
              <a:t>SCREENSHOT OF DATASET</a:t>
            </a:r>
          </a:p>
        </p:txBody>
      </p:sp>
    </p:spTree>
    <p:extLst>
      <p:ext uri="{BB962C8B-B14F-4D97-AF65-F5344CB8AC3E}">
        <p14:creationId xmlns:p14="http://schemas.microsoft.com/office/powerpoint/2010/main" val="406110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700D-2602-4FB3-AC2E-CB13439F8C3B}"/>
              </a:ext>
            </a:extLst>
          </p:cNvPr>
          <p:cNvSpPr>
            <a:spLocks noGrp="1"/>
          </p:cNvSpPr>
          <p:nvPr>
            <p:ph type="title"/>
          </p:nvPr>
        </p:nvSpPr>
        <p:spPr/>
        <p:txBody>
          <a:bodyPr/>
          <a:lstStyle/>
          <a:p>
            <a:r>
              <a:rPr lang="en-IN" b="1" u="sng" dirty="0">
                <a:solidFill>
                  <a:srgbClr val="0070C0"/>
                </a:solidFill>
                <a:latin typeface="Times New Roman" panose="02020603050405020304" pitchFamily="18" charset="0"/>
                <a:cs typeface="Times New Roman" panose="02020603050405020304" pitchFamily="18" charset="0"/>
              </a:rPr>
              <a:t>OUTPUT OF THE PROJECT</a:t>
            </a:r>
          </a:p>
        </p:txBody>
      </p:sp>
      <p:pic>
        <p:nvPicPr>
          <p:cNvPr id="4" name="Picture 3">
            <a:extLst>
              <a:ext uri="{FF2B5EF4-FFF2-40B4-BE49-F238E27FC236}">
                <a16:creationId xmlns:a16="http://schemas.microsoft.com/office/drawing/2014/main" id="{2851A58A-75C8-46C2-A3FF-D8CCD53F5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07" y="1743075"/>
            <a:ext cx="9494917" cy="4572000"/>
          </a:xfrm>
          <a:prstGeom prst="rect">
            <a:avLst/>
          </a:prstGeom>
        </p:spPr>
      </p:pic>
    </p:spTree>
    <p:extLst>
      <p:ext uri="{BB962C8B-B14F-4D97-AF65-F5344CB8AC3E}">
        <p14:creationId xmlns:p14="http://schemas.microsoft.com/office/powerpoint/2010/main" val="84039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9C36-71A6-4759-BD02-F4B6B7A7630F}"/>
              </a:ext>
            </a:extLst>
          </p:cNvPr>
          <p:cNvSpPr>
            <a:spLocks noGrp="1"/>
          </p:cNvSpPr>
          <p:nvPr>
            <p:ph type="title"/>
          </p:nvPr>
        </p:nvSpPr>
        <p:spPr/>
        <p:txBody>
          <a:bodyPr/>
          <a:lstStyle/>
          <a:p>
            <a:r>
              <a:rPr lang="en-IN" b="1" u="sng" dirty="0">
                <a:solidFill>
                  <a:srgbClr val="0070C0"/>
                </a:solidFill>
                <a:latin typeface="Times New Roman" panose="02020603050405020304" pitchFamily="18" charset="0"/>
                <a:cs typeface="Times New Roman" panose="02020603050405020304" pitchFamily="18" charset="0"/>
              </a:rPr>
              <a:t>OUTPUT OF THE PROJECT</a:t>
            </a:r>
            <a:endParaRPr lang="en-IN" dirty="0"/>
          </a:p>
        </p:txBody>
      </p:sp>
      <p:pic>
        <p:nvPicPr>
          <p:cNvPr id="4" name="Picture 3">
            <a:extLst>
              <a:ext uri="{FF2B5EF4-FFF2-40B4-BE49-F238E27FC236}">
                <a16:creationId xmlns:a16="http://schemas.microsoft.com/office/drawing/2014/main" id="{A37CDE57-1056-41D8-9A9C-1A00C46CE774}"/>
              </a:ext>
            </a:extLst>
          </p:cNvPr>
          <p:cNvPicPr>
            <a:picLocks noChangeAspect="1"/>
          </p:cNvPicPr>
          <p:nvPr/>
        </p:nvPicPr>
        <p:blipFill rotWithShape="1">
          <a:blip r:embed="rId2">
            <a:extLst>
              <a:ext uri="{28A0092B-C50C-407E-A947-70E740481C1C}">
                <a14:useLocalDpi xmlns:a14="http://schemas.microsoft.com/office/drawing/2010/main" val="0"/>
              </a:ext>
            </a:extLst>
          </a:blip>
          <a:srcRect t="5591"/>
          <a:stretch/>
        </p:blipFill>
        <p:spPr>
          <a:xfrm>
            <a:off x="593447" y="1866900"/>
            <a:ext cx="10531753" cy="4686300"/>
          </a:xfrm>
          <a:prstGeom prst="rect">
            <a:avLst/>
          </a:prstGeom>
        </p:spPr>
      </p:pic>
    </p:spTree>
    <p:extLst>
      <p:ext uri="{BB962C8B-B14F-4D97-AF65-F5344CB8AC3E}">
        <p14:creationId xmlns:p14="http://schemas.microsoft.com/office/powerpoint/2010/main" val="9305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0506-DE1D-47DE-9B71-B77EA851D0CA}"/>
              </a:ext>
            </a:extLst>
          </p:cNvPr>
          <p:cNvSpPr>
            <a:spLocks noGrp="1"/>
          </p:cNvSpPr>
          <p:nvPr>
            <p:ph type="title"/>
          </p:nvPr>
        </p:nvSpPr>
        <p:spPr/>
        <p:txBody>
          <a:bodyPr>
            <a:normAutofit/>
          </a:bodyPr>
          <a:lstStyle/>
          <a:p>
            <a:r>
              <a:rPr lang="en-US" b="1" dirty="0">
                <a:solidFill>
                  <a:srgbClr val="0070C0"/>
                </a:solidFill>
                <a:latin typeface="Times New Roman" pitchFamily="18" charset="0"/>
                <a:cs typeface="Times New Roman" pitchFamily="18" charset="0"/>
              </a:rPr>
              <a:t>                            </a:t>
            </a:r>
            <a:r>
              <a:rPr lang="en-US" b="1" u="sng" dirty="0">
                <a:solidFill>
                  <a:srgbClr val="0070C0"/>
                </a:solidFill>
                <a:latin typeface="Times New Roman" pitchFamily="18" charset="0"/>
                <a:cs typeface="Times New Roman" pitchFamily="18" charset="0"/>
              </a:rPr>
              <a:t>REVIEW REPORT-1</a:t>
            </a:r>
            <a:endParaRPr lang="en-IN" b="1" u="sng" dirty="0">
              <a:solidFill>
                <a:srgbClr val="0070C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5E2B862-C41D-494D-9D8E-3BB8D9AB1458}"/>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PROGRAMME: B-TECH COMPUTER SCIENCE ENGINEERING</a:t>
            </a:r>
          </a:p>
          <a:p>
            <a:pPr marL="0" indent="0">
              <a:buNone/>
            </a:pPr>
            <a:r>
              <a:rPr lang="en-US" dirty="0">
                <a:latin typeface="Times New Roman" pitchFamily="18" charset="0"/>
                <a:cs typeface="Times New Roman" pitchFamily="18" charset="0"/>
              </a:rPr>
              <a:t>COURSE          : CSE 2004 – DATABASE MANAGEMENT SYSTEMS</a:t>
            </a:r>
          </a:p>
          <a:p>
            <a:pPr marL="0" indent="0">
              <a:buNone/>
            </a:pPr>
            <a:r>
              <a:rPr lang="en-US" dirty="0">
                <a:latin typeface="Times New Roman" pitchFamily="18" charset="0"/>
                <a:cs typeface="Times New Roman" pitchFamily="18" charset="0"/>
              </a:rPr>
              <a:t>SLOT                : D2</a:t>
            </a:r>
          </a:p>
          <a:p>
            <a:pPr marL="0" indent="0">
              <a:buNone/>
            </a:pPr>
            <a:r>
              <a:rPr lang="en-US" dirty="0">
                <a:latin typeface="Times New Roman" pitchFamily="18" charset="0"/>
                <a:cs typeface="Times New Roman" pitchFamily="18" charset="0"/>
              </a:rPr>
              <a:t>FACULTY         : Dr. CINU C KILIROOR</a:t>
            </a:r>
          </a:p>
          <a:p>
            <a:pPr marL="0" indent="0">
              <a:buNone/>
            </a:pPr>
            <a:r>
              <a:rPr lang="en-US" dirty="0">
                <a:latin typeface="Times New Roman" pitchFamily="18" charset="0"/>
                <a:cs typeface="Times New Roman" pitchFamily="18" charset="0"/>
              </a:rPr>
              <a:t>COMPONENT : J</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957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7A0C-2C43-4F62-B25E-57ED883F5F2F}"/>
              </a:ext>
            </a:extLst>
          </p:cNvPr>
          <p:cNvSpPr>
            <a:spLocks noGrp="1"/>
          </p:cNvSpPr>
          <p:nvPr>
            <p:ph type="title"/>
          </p:nvPr>
        </p:nvSpPr>
        <p:spPr/>
        <p:txBody>
          <a:bodyPr/>
          <a:lstStyle/>
          <a:p>
            <a:r>
              <a:rPr lang="en-IN" b="1" u="sng" dirty="0">
                <a:solidFill>
                  <a:srgbClr val="0070C0"/>
                </a:solidFill>
                <a:latin typeface="Times New Roman" panose="02020603050405020304" pitchFamily="18" charset="0"/>
                <a:cs typeface="Times New Roman" panose="02020603050405020304" pitchFamily="18" charset="0"/>
              </a:rPr>
              <a:t>OUTPUT OF THE PROJECT</a:t>
            </a:r>
            <a:endParaRPr lang="en-IN" dirty="0"/>
          </a:p>
        </p:txBody>
      </p:sp>
      <p:pic>
        <p:nvPicPr>
          <p:cNvPr id="4" name="Picture 3">
            <a:extLst>
              <a:ext uri="{FF2B5EF4-FFF2-40B4-BE49-F238E27FC236}">
                <a16:creationId xmlns:a16="http://schemas.microsoft.com/office/drawing/2014/main" id="{73F40240-1BD3-4AA9-921C-2450BF2AC2DA}"/>
              </a:ext>
            </a:extLst>
          </p:cNvPr>
          <p:cNvPicPr>
            <a:picLocks noChangeAspect="1"/>
          </p:cNvPicPr>
          <p:nvPr/>
        </p:nvPicPr>
        <p:blipFill rotWithShape="1">
          <a:blip r:embed="rId2">
            <a:extLst>
              <a:ext uri="{28A0092B-C50C-407E-A947-70E740481C1C}">
                <a14:useLocalDpi xmlns:a14="http://schemas.microsoft.com/office/drawing/2010/main" val="0"/>
              </a:ext>
            </a:extLst>
          </a:blip>
          <a:srcRect r="52981"/>
          <a:stretch/>
        </p:blipFill>
        <p:spPr>
          <a:xfrm>
            <a:off x="982537" y="2343150"/>
            <a:ext cx="5818313" cy="1752599"/>
          </a:xfrm>
          <a:prstGeom prst="rect">
            <a:avLst/>
          </a:prstGeom>
        </p:spPr>
      </p:pic>
    </p:spTree>
    <p:extLst>
      <p:ext uri="{BB962C8B-B14F-4D97-AF65-F5344CB8AC3E}">
        <p14:creationId xmlns:p14="http://schemas.microsoft.com/office/powerpoint/2010/main" val="91614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DCD5-A2BB-405C-957B-BED5B221D65E}"/>
              </a:ext>
            </a:extLst>
          </p:cNvPr>
          <p:cNvSpPr>
            <a:spLocks noGrp="1"/>
          </p:cNvSpPr>
          <p:nvPr>
            <p:ph type="title"/>
          </p:nvPr>
        </p:nvSpPr>
        <p:spPr/>
        <p:txBody>
          <a:bodyPr/>
          <a:lstStyle/>
          <a:p>
            <a:r>
              <a:rPr lang="en-IN" b="1" u="sng" dirty="0">
                <a:solidFill>
                  <a:srgbClr val="0070C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012728A7-9355-4173-8D08-C7B98F2BEE5A}"/>
              </a:ext>
            </a:extLst>
          </p:cNvPr>
          <p:cNvSpPr txBox="1"/>
          <p:nvPr/>
        </p:nvSpPr>
        <p:spPr>
          <a:xfrm>
            <a:off x="923925" y="2638425"/>
            <a:ext cx="8820150" cy="2400657"/>
          </a:xfrm>
          <a:prstGeom prst="rect">
            <a:avLst/>
          </a:prstGeom>
          <a:noFill/>
        </p:spPr>
        <p:txBody>
          <a:bodyPr wrap="square" rtlCol="0">
            <a:spAutoFit/>
          </a:bodyPr>
          <a:lstStyle/>
          <a:p>
            <a:pPr algn="just"/>
            <a:r>
              <a:rPr lang="en-IN" sz="2200" dirty="0"/>
              <a:t>In this paper machine learning methods are used for the prediction of Diabetic </a:t>
            </a:r>
            <a:r>
              <a:rPr lang="en-US" sz="2200" dirty="0"/>
              <a:t>Retinopathy in patients, using their health records of diabetes. </a:t>
            </a:r>
          </a:p>
          <a:p>
            <a:pPr algn="just"/>
            <a:r>
              <a:rPr lang="en-US" sz="2200" dirty="0"/>
              <a:t>In this study we used physical health records of diabetic patients, to bring convenience along with low cost and high accuracy, as compared to traditional DR methods. </a:t>
            </a:r>
            <a:endParaRPr lang="en-IN" sz="2200" dirty="0"/>
          </a:p>
          <a:p>
            <a:pPr algn="just"/>
            <a:endParaRPr lang="en-IN" dirty="0"/>
          </a:p>
        </p:txBody>
      </p:sp>
    </p:spTree>
    <p:extLst>
      <p:ext uri="{BB962C8B-B14F-4D97-AF65-F5344CB8AC3E}">
        <p14:creationId xmlns:p14="http://schemas.microsoft.com/office/powerpoint/2010/main" val="28706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C640-AEB8-4F0E-B71E-877A8EE9841A}"/>
              </a:ext>
            </a:extLst>
          </p:cNvPr>
          <p:cNvSpPr>
            <a:spLocks noGrp="1"/>
          </p:cNvSpPr>
          <p:nvPr>
            <p:ph type="title"/>
          </p:nvPr>
        </p:nvSpPr>
        <p:spPr>
          <a:xfrm>
            <a:off x="3695700" y="2727960"/>
            <a:ext cx="3648075" cy="1615440"/>
          </a:xfrm>
        </p:spPr>
        <p:txBody>
          <a:bodyPr>
            <a:normAutofit/>
          </a:bodyPr>
          <a:lstStyle/>
          <a:p>
            <a:r>
              <a:rPr lang="en-IN" sz="4000" b="1" i="0" u="sng" strike="noStrike" baseline="0" dirty="0">
                <a:solidFill>
                  <a:srgbClr val="0070C0"/>
                </a:solidFill>
                <a:latin typeface="Times New Roman" panose="02020603050405020304" pitchFamily="18" charset="0"/>
              </a:rPr>
              <a:t>THANK YOU</a:t>
            </a:r>
            <a:endParaRPr lang="en-IN" sz="4000" b="1" u="sng" dirty="0">
              <a:solidFill>
                <a:srgbClr val="0070C0"/>
              </a:solidFill>
            </a:endParaRPr>
          </a:p>
        </p:txBody>
      </p:sp>
    </p:spTree>
    <p:extLst>
      <p:ext uri="{BB962C8B-B14F-4D97-AF65-F5344CB8AC3E}">
        <p14:creationId xmlns:p14="http://schemas.microsoft.com/office/powerpoint/2010/main" val="14377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859D-FC75-4AA7-A5C7-E00CAE15123F}"/>
              </a:ext>
            </a:extLst>
          </p:cNvPr>
          <p:cNvSpPr>
            <a:spLocks noGrp="1"/>
          </p:cNvSpPr>
          <p:nvPr>
            <p:ph type="title"/>
          </p:nvPr>
        </p:nvSpPr>
        <p:spPr/>
        <p:txBody>
          <a:bodyPr>
            <a:normAutofit/>
          </a:bodyPr>
          <a:lstStyle/>
          <a:p>
            <a:r>
              <a:rPr lang="en-US" dirty="0">
                <a:solidFill>
                  <a:srgbClr val="0070C0"/>
                </a:solidFill>
                <a:latin typeface="Times New Roman" pitchFamily="18" charset="0"/>
                <a:cs typeface="Times New Roman" pitchFamily="18" charset="0"/>
              </a:rPr>
              <a:t>                             </a:t>
            </a:r>
            <a:r>
              <a:rPr lang="en-US" b="1" u="sng" dirty="0">
                <a:solidFill>
                  <a:srgbClr val="0070C0"/>
                </a:solidFill>
                <a:latin typeface="Times New Roman" pitchFamily="18" charset="0"/>
                <a:cs typeface="Times New Roman" pitchFamily="18" charset="0"/>
              </a:rPr>
              <a:t>TEAM MEMBERS</a:t>
            </a:r>
            <a:endParaRPr lang="en-IN" b="1" u="sng" dirty="0">
              <a:solidFill>
                <a:srgbClr val="0070C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02084DAE-F11E-4EC1-B369-A149EF60CFF0}"/>
              </a:ext>
            </a:extLst>
          </p:cNvPr>
          <p:cNvSpPr>
            <a:spLocks noGrp="1"/>
          </p:cNvSpPr>
          <p:nvPr>
            <p:ph idx="1"/>
          </p:nvPr>
        </p:nvSpPr>
        <p:spPr/>
        <p:txBody>
          <a:bodyPr/>
          <a:lstStyle/>
          <a:p>
            <a:r>
              <a:rPr lang="en-US" dirty="0">
                <a:latin typeface="Times New Roman" pitchFamily="18" charset="0"/>
                <a:cs typeface="Times New Roman" pitchFamily="18" charset="0"/>
              </a:rPr>
              <a:t>NAME   : SANJIL KC</a:t>
            </a:r>
          </a:p>
          <a:p>
            <a:r>
              <a:rPr lang="en-US" dirty="0">
                <a:latin typeface="Times New Roman" pitchFamily="18" charset="0"/>
                <a:cs typeface="Times New Roman" pitchFamily="18" charset="0"/>
              </a:rPr>
              <a:t>REGNO : 20BCE1855</a:t>
            </a:r>
          </a:p>
          <a:p>
            <a:r>
              <a:rPr lang="en-US" dirty="0">
                <a:latin typeface="Times New Roman" pitchFamily="18" charset="0"/>
                <a:cs typeface="Times New Roman" pitchFamily="18" charset="0"/>
              </a:rPr>
              <a:t>NAME   : LENIN VASAN</a:t>
            </a:r>
          </a:p>
          <a:p>
            <a:r>
              <a:rPr lang="en-US" dirty="0">
                <a:latin typeface="Times New Roman" pitchFamily="18" charset="0"/>
                <a:cs typeface="Times New Roman" pitchFamily="18" charset="0"/>
              </a:rPr>
              <a:t>REGNO : 20BCE1892</a:t>
            </a:r>
          </a:p>
          <a:p>
            <a:r>
              <a:rPr lang="en-US" dirty="0">
                <a:latin typeface="Times New Roman" pitchFamily="18" charset="0"/>
                <a:cs typeface="Times New Roman" pitchFamily="18" charset="0"/>
              </a:rPr>
              <a:t>NAME   : PERAVALI SUDHEER KUMAR</a:t>
            </a:r>
          </a:p>
          <a:p>
            <a:r>
              <a:rPr lang="en-US" dirty="0">
                <a:latin typeface="Times New Roman" pitchFamily="18" charset="0"/>
                <a:cs typeface="Times New Roman" pitchFamily="18" charset="0"/>
              </a:rPr>
              <a:t>REGNO : 20BPS1070</a:t>
            </a:r>
          </a:p>
        </p:txBody>
      </p:sp>
    </p:spTree>
    <p:extLst>
      <p:ext uri="{BB962C8B-B14F-4D97-AF65-F5344CB8AC3E}">
        <p14:creationId xmlns:p14="http://schemas.microsoft.com/office/powerpoint/2010/main" val="373104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08A4-AF61-439E-8163-82448E1C2ECF}"/>
              </a:ext>
            </a:extLst>
          </p:cNvPr>
          <p:cNvSpPr>
            <a:spLocks noGrp="1"/>
          </p:cNvSpPr>
          <p:nvPr>
            <p:ph type="title"/>
          </p:nvPr>
        </p:nvSpPr>
        <p:spPr>
          <a:xfrm>
            <a:off x="1141413" y="609600"/>
            <a:ext cx="9905998" cy="657225"/>
          </a:xfrm>
        </p:spPr>
        <p:txBody>
          <a:bodyPr>
            <a:normAutofit/>
          </a:bodyPr>
          <a:lstStyle/>
          <a:p>
            <a:r>
              <a:rPr lang="en-US" dirty="0">
                <a:solidFill>
                  <a:srgbClr val="0070C0"/>
                </a:solidFill>
                <a:latin typeface="Times New Roman" pitchFamily="18" charset="0"/>
                <a:cs typeface="Times New Roman" pitchFamily="18" charset="0"/>
              </a:rPr>
              <a:t>                                  </a:t>
            </a:r>
            <a:r>
              <a:rPr lang="en-US" b="1" u="sng" dirty="0">
                <a:solidFill>
                  <a:srgbClr val="0070C0"/>
                </a:solidFill>
                <a:latin typeface="Times New Roman" pitchFamily="18" charset="0"/>
                <a:cs typeface="Times New Roman" pitchFamily="18" charset="0"/>
              </a:rPr>
              <a:t>ABSTRACT</a:t>
            </a:r>
            <a:endParaRPr lang="en-IN" b="1" u="sng" dirty="0">
              <a:solidFill>
                <a:srgbClr val="0070C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7A99624-C1C2-4F56-B53B-B74570639AE0}"/>
              </a:ext>
            </a:extLst>
          </p:cNvPr>
          <p:cNvSpPr>
            <a:spLocks noGrp="1"/>
          </p:cNvSpPr>
          <p:nvPr>
            <p:ph idx="1"/>
          </p:nvPr>
        </p:nvSpPr>
        <p:spPr>
          <a:xfrm>
            <a:off x="1141413" y="1152525"/>
            <a:ext cx="9905998" cy="5486400"/>
          </a:xfrm>
        </p:spPr>
        <p:txBody>
          <a:bodyPr>
            <a:normAutofit fontScale="77500" lnSpcReduction="20000"/>
          </a:bodyPr>
          <a:lstStyle/>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Diabetes Prediction System is the web based system to be used in medical field. This idea is inspired because there are lack of awareness about diabetes disease among people at this world. Diabetes can cause many worse diseases such as heart failure, nerve damage, eyes problem and another organ failure. </a:t>
            </a:r>
          </a:p>
          <a:p>
            <a:pPr algn="just"/>
            <a:r>
              <a:rPr lang="en-US" dirty="0">
                <a:latin typeface="Times New Roman" pitchFamily="18" charset="0"/>
                <a:cs typeface="Times New Roman" pitchFamily="18" charset="0"/>
              </a:rPr>
              <a:t>Next, the early diagnosis can prevent the disease become more worse. This system are build to do early diagnosis. In this system, doctors as user can predict their patients condition whether they will having the diabetes disease or not based on their records. </a:t>
            </a:r>
          </a:p>
          <a:p>
            <a:pPr algn="just"/>
            <a:r>
              <a:rPr lang="en-US" dirty="0">
                <a:latin typeface="Times New Roman" pitchFamily="18" charset="0"/>
                <a:cs typeface="Times New Roman" pitchFamily="18" charset="0"/>
              </a:rPr>
              <a:t>Next, the another user can also access this system to get early diagnosis. Then, to if they want get more accurate result, they can refer to specialists. So, this system main modules are consist of user and administrator. The user will provide the details about their health condition and personal information to get the results. </a:t>
            </a:r>
          </a:p>
          <a:p>
            <a:pPr algn="just"/>
            <a:r>
              <a:rPr lang="en-US" dirty="0">
                <a:latin typeface="Times New Roman" pitchFamily="18" charset="0"/>
                <a:cs typeface="Times New Roman" pitchFamily="18" charset="0"/>
              </a:rPr>
              <a:t>Then, the questionnaires is purposed and answers can be collected .Next, the system will provide early diagnosis result after do the calculation and generate result based on the input. The system will use rule based algorithms. </a:t>
            </a:r>
          </a:p>
          <a:p>
            <a:pPr algn="just"/>
            <a:r>
              <a:rPr lang="en-US" dirty="0">
                <a:latin typeface="Times New Roman" pitchFamily="18" charset="0"/>
                <a:cs typeface="Times New Roman" pitchFamily="18" charset="0"/>
              </a:rPr>
              <a:t>Rule based algorithm can be used for powering prediction the disease and are used to implement “IF THEN” in this system. PYTHON and SQL coding will develop into web where there is system will predict the diabetes. Also, the tips and information about Diabetes sections also available to be viewed by users. Through that, user able gain knowledge about Diabetes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0629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A75F-AE55-40F6-ACC9-FEAE9B221BDA}"/>
              </a:ext>
            </a:extLst>
          </p:cNvPr>
          <p:cNvSpPr>
            <a:spLocks noGrp="1"/>
          </p:cNvSpPr>
          <p:nvPr>
            <p:ph type="title"/>
          </p:nvPr>
        </p:nvSpPr>
        <p:spPr/>
        <p:txBody>
          <a:bodyPr>
            <a:normAutofit/>
          </a:bodyPr>
          <a:lstStyle/>
          <a:p>
            <a:r>
              <a:rPr lang="en-US" dirty="0">
                <a:solidFill>
                  <a:srgbClr val="0070C0"/>
                </a:solidFill>
                <a:latin typeface="Times New Roman" pitchFamily="18" charset="0"/>
                <a:cs typeface="Times New Roman" pitchFamily="18" charset="0"/>
              </a:rPr>
              <a:t>                             </a:t>
            </a:r>
            <a:r>
              <a:rPr lang="en-US" b="1" u="sng" dirty="0">
                <a:solidFill>
                  <a:srgbClr val="0070C0"/>
                </a:solidFill>
                <a:latin typeface="Times New Roman" pitchFamily="18" charset="0"/>
                <a:cs typeface="Times New Roman" pitchFamily="18" charset="0"/>
              </a:rPr>
              <a:t>SOFTWARE USED</a:t>
            </a:r>
            <a:endParaRPr lang="en-IN" b="1" u="sng" dirty="0">
              <a:solidFill>
                <a:srgbClr val="0070C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0F25DB1-04A6-48B2-9BCC-2AA951A92B1E}"/>
              </a:ext>
            </a:extLst>
          </p:cNvPr>
          <p:cNvSpPr>
            <a:spLocks noGrp="1"/>
          </p:cNvSpPr>
          <p:nvPr>
            <p:ph idx="1"/>
          </p:nvPr>
        </p:nvSpPr>
        <p:spPr>
          <a:xfrm>
            <a:off x="1141413" y="2667000"/>
            <a:ext cx="9905998" cy="1476376"/>
          </a:xfrm>
        </p:spPr>
        <p:txBody>
          <a:bodyPr>
            <a:noAutofit/>
          </a:bodyPr>
          <a:lstStyle/>
          <a:p>
            <a:pPr algn="just"/>
            <a:r>
              <a:rPr lang="en-US" sz="2400" dirty="0">
                <a:latin typeface="Times New Roman" pitchFamily="18" charset="0"/>
                <a:cs typeface="Times New Roman" pitchFamily="18" charset="0"/>
              </a:rPr>
              <a:t>PYTHON</a:t>
            </a:r>
          </a:p>
          <a:p>
            <a:pPr algn="just"/>
            <a:r>
              <a:rPr lang="en-US" sz="2400" dirty="0">
                <a:latin typeface="Times New Roman" pitchFamily="18" charset="0"/>
                <a:cs typeface="Times New Roman" pitchFamily="18" charset="0"/>
              </a:rPr>
              <a:t>MYSQL</a:t>
            </a:r>
          </a:p>
          <a:p>
            <a:pPr algn="just"/>
            <a:r>
              <a:rPr lang="en-US" sz="2400" dirty="0">
                <a:latin typeface="Times New Roman" pitchFamily="18" charset="0"/>
                <a:cs typeface="Times New Roman" pitchFamily="18" charset="0"/>
              </a:rPr>
              <a:t>SQLDBM</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8437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3364-E456-49AD-96AA-066C76048342}"/>
              </a:ext>
            </a:extLst>
          </p:cNvPr>
          <p:cNvSpPr>
            <a:spLocks noGrp="1"/>
          </p:cNvSpPr>
          <p:nvPr>
            <p:ph type="title"/>
          </p:nvPr>
        </p:nvSpPr>
        <p:spPr>
          <a:xfrm>
            <a:off x="1081028" y="204158"/>
            <a:ext cx="9905998" cy="895350"/>
          </a:xfrm>
        </p:spPr>
        <p:txBody>
          <a:bodyPr/>
          <a:lstStyle/>
          <a:p>
            <a:r>
              <a:rPr lang="en-US" dirty="0">
                <a:solidFill>
                  <a:srgbClr val="0070C0"/>
                </a:solidFill>
                <a:latin typeface="Times New Roman" pitchFamily="18" charset="0"/>
                <a:cs typeface="Times New Roman" pitchFamily="18" charset="0"/>
              </a:rPr>
              <a:t>                              </a:t>
            </a:r>
            <a:r>
              <a:rPr lang="en-US" b="1" u="sng" dirty="0">
                <a:solidFill>
                  <a:srgbClr val="0070C0"/>
                </a:solidFill>
                <a:latin typeface="Times New Roman" pitchFamily="18" charset="0"/>
                <a:cs typeface="Times New Roman" pitchFamily="18" charset="0"/>
              </a:rPr>
              <a:t>INTRODUCTION</a:t>
            </a:r>
            <a:endParaRPr lang="en-IN" b="1" u="sng" dirty="0">
              <a:solidFill>
                <a:srgbClr val="0070C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7033297-4046-4B6B-AF74-F3A628E4A58A}"/>
              </a:ext>
            </a:extLst>
          </p:cNvPr>
          <p:cNvSpPr>
            <a:spLocks noGrp="1"/>
          </p:cNvSpPr>
          <p:nvPr>
            <p:ph idx="1"/>
          </p:nvPr>
        </p:nvSpPr>
        <p:spPr>
          <a:xfrm>
            <a:off x="1141413" y="1526875"/>
            <a:ext cx="9905998" cy="5210354"/>
          </a:xfrm>
        </p:spPr>
        <p:txBody>
          <a:bodyPr>
            <a:normAutofit/>
          </a:bodyPr>
          <a:lstStyle/>
          <a:p>
            <a:pPr marL="0" indent="0" algn="just">
              <a:buNone/>
            </a:pPr>
            <a:r>
              <a:rPr lang="en-US" b="1" dirty="0">
                <a:latin typeface="Times New Roman" pitchFamily="18" charset="0"/>
                <a:cs typeface="Times New Roman" pitchFamily="18" charset="0"/>
              </a:rPr>
              <a:t>1. DATA SET DESCRIPTION</a:t>
            </a:r>
            <a:r>
              <a:rPr lang="en-US" dirty="0">
                <a:latin typeface="Times New Roman" pitchFamily="18" charset="0"/>
                <a:cs typeface="Times New Roman" pitchFamily="18" charset="0"/>
              </a:rPr>
              <a:t>:</a:t>
            </a:r>
          </a:p>
          <a:p>
            <a:pPr marL="0" indent="0" algn="just">
              <a:buNone/>
            </a:pPr>
            <a:r>
              <a:rPr lang="en-US" dirty="0">
                <a:latin typeface="Times New Roman" pitchFamily="18" charset="0"/>
                <a:cs typeface="Times New Roman" pitchFamily="18" charset="0"/>
              </a:rPr>
              <a:t>The dataset consists of the medical details for 768 instances which are  pregnant female patients. The dataset comprises of  3 numeric value attributes which are:</a:t>
            </a:r>
          </a:p>
          <a:p>
            <a:pPr marL="457200" indent="-457200" algn="just">
              <a:buFont typeface="+mj-lt"/>
              <a:buAutoNum type="arabicPeriod"/>
            </a:pPr>
            <a:r>
              <a:rPr lang="en-US" dirty="0">
                <a:latin typeface="Times New Roman" pitchFamily="18" charset="0"/>
                <a:cs typeface="Times New Roman" pitchFamily="18" charset="0"/>
              </a:rPr>
              <a:t>Age</a:t>
            </a:r>
          </a:p>
          <a:p>
            <a:pPr marL="457200" indent="-457200" algn="just">
              <a:buFont typeface="+mj-lt"/>
              <a:buAutoNum type="arabicPeriod"/>
            </a:pPr>
            <a:r>
              <a:rPr lang="en-US" dirty="0">
                <a:latin typeface="Times New Roman" pitchFamily="18" charset="0"/>
                <a:cs typeface="Times New Roman" pitchFamily="18" charset="0"/>
              </a:rPr>
              <a:t>Plasma glucose concentration</a:t>
            </a:r>
          </a:p>
          <a:p>
            <a:pPr marL="457200" indent="-457200" algn="just">
              <a:buFont typeface="+mj-lt"/>
              <a:buAutoNum type="arabicPeriod"/>
            </a:pPr>
            <a:r>
              <a:rPr lang="en-US" dirty="0">
                <a:latin typeface="Times New Roman" pitchFamily="18" charset="0"/>
                <a:cs typeface="Times New Roman" pitchFamily="18" charset="0"/>
              </a:rPr>
              <a:t>Urine sugar level</a:t>
            </a:r>
          </a:p>
          <a:p>
            <a:pPr marL="0" indent="0" algn="just">
              <a:buNone/>
            </a:pPr>
            <a:endParaRPr lang="en-US" dirty="0">
              <a:latin typeface="Times New Roman" pitchFamily="18" charset="0"/>
              <a:cs typeface="Times New Roman" pitchFamily="18" charset="0"/>
            </a:endParaRPr>
          </a:p>
          <a:p>
            <a:pPr marL="457200" indent="-457200" algn="just">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4034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CEAF-68E4-4596-ACF6-87ACC25728A1}"/>
              </a:ext>
            </a:extLst>
          </p:cNvPr>
          <p:cNvSpPr>
            <a:spLocks noGrp="1"/>
          </p:cNvSpPr>
          <p:nvPr>
            <p:ph type="title"/>
          </p:nvPr>
        </p:nvSpPr>
        <p:spPr/>
        <p:txBody>
          <a:bodyPr>
            <a:normAutofit/>
          </a:bodyPr>
          <a:lstStyle/>
          <a:p>
            <a:r>
              <a:rPr lang="en-US" dirty="0">
                <a:solidFill>
                  <a:srgbClr val="0070C0"/>
                </a:solidFill>
                <a:latin typeface="Times New Roman" pitchFamily="18" charset="0"/>
                <a:cs typeface="Times New Roman" pitchFamily="18" charset="0"/>
              </a:rPr>
              <a:t>                                 </a:t>
            </a:r>
            <a:r>
              <a:rPr lang="en-US" b="1" u="sng" dirty="0">
                <a:solidFill>
                  <a:srgbClr val="0070C0"/>
                </a:solidFill>
                <a:latin typeface="Times New Roman" pitchFamily="18" charset="0"/>
                <a:cs typeface="Times New Roman" pitchFamily="18" charset="0"/>
              </a:rPr>
              <a:t>OBJECTIVES</a:t>
            </a:r>
            <a:endParaRPr lang="en-IN" b="1" u="sng" dirty="0">
              <a:solidFill>
                <a:srgbClr val="0070C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645F3C9-DAEB-4601-BEC0-C1870C892B53}"/>
              </a:ext>
            </a:extLst>
          </p:cNvPr>
          <p:cNvSpPr>
            <a:spLocks noGrp="1"/>
          </p:cNvSpPr>
          <p:nvPr>
            <p:ph idx="1"/>
          </p:nvPr>
        </p:nvSpPr>
        <p:spPr>
          <a:xfrm>
            <a:off x="1141413" y="1962151"/>
            <a:ext cx="9905998" cy="3162299"/>
          </a:xfrm>
        </p:spPr>
        <p:txBody>
          <a:bodyPr/>
          <a:lstStyle/>
          <a:p>
            <a:pPr algn="just"/>
            <a:r>
              <a:rPr lang="en-US" dirty="0">
                <a:latin typeface="Times New Roman" pitchFamily="18" charset="0"/>
                <a:cs typeface="Times New Roman" pitchFamily="18" charset="0"/>
              </a:rPr>
              <a:t>A) To measure the probability of a user for getting diabetes. </a:t>
            </a:r>
          </a:p>
          <a:p>
            <a:pPr algn="just"/>
            <a:r>
              <a:rPr lang="en-US" dirty="0">
                <a:latin typeface="Times New Roman" pitchFamily="18" charset="0"/>
                <a:cs typeface="Times New Roman" pitchFamily="18" charset="0"/>
              </a:rPr>
              <a:t>B) To implement rule based algorithm as prediction technique into a system.</a:t>
            </a:r>
          </a:p>
          <a:p>
            <a:pPr algn="just"/>
            <a:r>
              <a:rPr lang="en-US" dirty="0">
                <a:latin typeface="Times New Roman" pitchFamily="18" charset="0"/>
                <a:cs typeface="Times New Roman" pitchFamily="18" charset="0"/>
              </a:rPr>
              <a:t>C) To develop the system that function with the real problem.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2439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ED5E-55F7-47D9-81F8-CCF4C5C3EA66}"/>
              </a:ext>
            </a:extLst>
          </p:cNvPr>
          <p:cNvSpPr>
            <a:spLocks noGrp="1"/>
          </p:cNvSpPr>
          <p:nvPr>
            <p:ph type="title"/>
          </p:nvPr>
        </p:nvSpPr>
        <p:spPr/>
        <p:txBody>
          <a:bodyPr>
            <a:normAutofit/>
          </a:bodyPr>
          <a:lstStyle/>
          <a:p>
            <a:r>
              <a:rPr lang="en-US" dirty="0">
                <a:solidFill>
                  <a:srgbClr val="0070C0"/>
                </a:solidFill>
                <a:latin typeface="Times New Roman" pitchFamily="18" charset="0"/>
                <a:cs typeface="Times New Roman" pitchFamily="18" charset="0"/>
              </a:rPr>
              <a:t>                         </a:t>
            </a:r>
            <a:r>
              <a:rPr lang="en-US" b="1" u="sng" dirty="0">
                <a:solidFill>
                  <a:srgbClr val="0070C0"/>
                </a:solidFill>
                <a:latin typeface="Times New Roman" pitchFamily="18" charset="0"/>
                <a:cs typeface="Times New Roman" pitchFamily="18" charset="0"/>
              </a:rPr>
              <a:t>EXPECTED OUTCOME</a:t>
            </a:r>
            <a:endParaRPr lang="en-IN" b="1" u="sng" dirty="0">
              <a:solidFill>
                <a:srgbClr val="0070C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3E8BF71-DFFA-4A35-AC82-2B5950AE88B6}"/>
              </a:ext>
            </a:extLst>
          </p:cNvPr>
          <p:cNvSpPr>
            <a:spLocks noGrp="1"/>
          </p:cNvSpPr>
          <p:nvPr>
            <p:ph idx="1"/>
          </p:nvPr>
        </p:nvSpPr>
        <p:spPr>
          <a:xfrm>
            <a:off x="1141413" y="2666999"/>
            <a:ext cx="9905998" cy="2647951"/>
          </a:xfrm>
        </p:spPr>
        <p:txBody>
          <a:bodyPr/>
          <a:lstStyle/>
          <a:p>
            <a:pPr algn="just"/>
            <a:r>
              <a:rPr lang="en-US" dirty="0">
                <a:latin typeface="Times New Roman" pitchFamily="18" charset="0"/>
                <a:cs typeface="Times New Roman" pitchFamily="18" charset="0"/>
              </a:rPr>
              <a:t>The system is expected to give accurate prediction based on the sign are given by user. User can answer the questionnaire based on the real signs they had. Then system will print out result of the prediction. User also able give suggestion and rate the system. This system also expected to give the accurate info which is based on the professional observation.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2986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2B2E-F460-40B1-A434-CE2E688ECA41}"/>
              </a:ext>
            </a:extLst>
          </p:cNvPr>
          <p:cNvSpPr>
            <a:spLocks noGrp="1"/>
          </p:cNvSpPr>
          <p:nvPr>
            <p:ph type="title"/>
          </p:nvPr>
        </p:nvSpPr>
        <p:spPr/>
        <p:txBody>
          <a:bodyPr>
            <a:normAutofit/>
          </a:bodyPr>
          <a:lstStyle/>
          <a:p>
            <a:r>
              <a:rPr lang="en-US" dirty="0">
                <a:solidFill>
                  <a:srgbClr val="0070C0"/>
                </a:solidFill>
                <a:latin typeface="Times New Roman" pitchFamily="18" charset="0"/>
                <a:cs typeface="Times New Roman" pitchFamily="18" charset="0"/>
              </a:rPr>
              <a:t>                       </a:t>
            </a:r>
            <a:r>
              <a:rPr lang="en-US" b="1" u="sng" dirty="0">
                <a:solidFill>
                  <a:srgbClr val="0070C0"/>
                </a:solidFill>
                <a:latin typeface="Times New Roman" pitchFamily="18" charset="0"/>
                <a:cs typeface="Times New Roman" pitchFamily="18" charset="0"/>
              </a:rPr>
              <a:t>LIMITATION OF WORK</a:t>
            </a:r>
            <a:endParaRPr lang="en-IN" b="1" u="sng" dirty="0">
              <a:solidFill>
                <a:srgbClr val="0070C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4863038-EA31-40B9-BBE1-1DC4C6B59274}"/>
              </a:ext>
            </a:extLst>
          </p:cNvPr>
          <p:cNvSpPr>
            <a:spLocks noGrp="1"/>
          </p:cNvSpPr>
          <p:nvPr>
            <p:ph idx="1"/>
          </p:nvPr>
        </p:nvSpPr>
        <p:spPr/>
        <p:txBody>
          <a:bodyPr/>
          <a:lstStyle/>
          <a:p>
            <a:pPr algn="just"/>
            <a:r>
              <a:rPr lang="en-US" dirty="0">
                <a:latin typeface="Times New Roman" pitchFamily="18" charset="0"/>
                <a:cs typeface="Times New Roman" pitchFamily="18" charset="0"/>
              </a:rPr>
              <a:t>This system is only give the early prediction based on the signs that user had. The result of prediction may not accurate like the diagnosis from doctor. User need to seek consultant with doctor if want the real one diagnosis. This system just able to alert user to take fast action about the diabetes. If the user are predicted have positive diabetes, the system will give suggestion.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2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docProps/app.xml><?xml version="1.0" encoding="utf-8"?>
<Properties xmlns="http://schemas.openxmlformats.org/officeDocument/2006/extended-properties" xmlns:vt="http://schemas.openxmlformats.org/officeDocument/2006/docPropsVTypes">
  <Template>tf02922647_win32</Template>
  <TotalTime>268</TotalTime>
  <Words>1256</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Times New Roman</vt:lpstr>
      <vt:lpstr>Science Project 16x9</vt:lpstr>
      <vt:lpstr>PREDICTION OF DIABETES USING CLASSIFICATION ALGORITHMS</vt:lpstr>
      <vt:lpstr>                            REVIEW REPORT-1</vt:lpstr>
      <vt:lpstr>                             TEAM MEMBERS</vt:lpstr>
      <vt:lpstr>                                  ABSTRACT</vt:lpstr>
      <vt:lpstr>                             SOFTWARE USED</vt:lpstr>
      <vt:lpstr>                              INTRODUCTION</vt:lpstr>
      <vt:lpstr>                                 OBJECTIVES</vt:lpstr>
      <vt:lpstr>                         EXPECTED OUTCOME</vt:lpstr>
      <vt:lpstr>                       LIMITATION OF WORK</vt:lpstr>
      <vt:lpstr>                                ER - DIAGRAM</vt:lpstr>
      <vt:lpstr>PowerPoint Presentation</vt:lpstr>
      <vt:lpstr>METHODOLOGY</vt:lpstr>
      <vt:lpstr>SUPPORT VECTOR MACHINE (SVM)</vt:lpstr>
      <vt:lpstr>DECISION TREE CLASSIFIER</vt:lpstr>
      <vt:lpstr>MODEL DIAGRAM</vt:lpstr>
      <vt:lpstr>SCREENSHOT OF DATASET</vt:lpstr>
      <vt:lpstr>SCREENSHOT OF DATASET</vt:lpstr>
      <vt:lpstr>OUTPUT OF THE PROJECT</vt:lpstr>
      <vt:lpstr>OUTPUT OF THE PROJECT</vt:lpstr>
      <vt:lpstr>OUTPUT OF THE PROJECT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DIABETES USING CLASSIFICATION ALGORITHMS</dc:title>
  <dc:creator>Sudheer</dc:creator>
  <cp:lastModifiedBy>Lenin Vasan</cp:lastModifiedBy>
  <cp:revision>23</cp:revision>
  <dcterms:created xsi:type="dcterms:W3CDTF">2021-04-23T13:30:30Z</dcterms:created>
  <dcterms:modified xsi:type="dcterms:W3CDTF">2021-06-26T06:48:48Z</dcterms:modified>
</cp:coreProperties>
</file>