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39323ea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39323ea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39323ea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39323ea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39323ea2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39323ea2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39323ea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39323ea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39323ea2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39323ea2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39323ea2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39323ea2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39323ea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39323ea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39323ea2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39323ea2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39323ea2a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39323ea2a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Emotion Classification for Cross Lingual Song Lyrics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126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200"/>
              <a:t>CONCLUSION</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ABSTRACT</a:t>
            </a:r>
            <a:endParaRPr u="sng"/>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1200"/>
              </a:spcAft>
              <a:buNone/>
            </a:pPr>
            <a:r>
              <a:rPr lang="en">
                <a:solidFill>
                  <a:schemeClr val="dk1"/>
                </a:solidFill>
                <a:latin typeface="Times New Roman"/>
                <a:ea typeface="Times New Roman"/>
                <a:cs typeface="Times New Roman"/>
                <a:sym typeface="Times New Roman"/>
              </a:rPr>
              <a:t>This paper is an attempt to detect the emotions of songs without any human experts, only using machine learning. Classification models have been applied and the songs are categorized into five emotional moods. Our results are encouraging for mining the lyrical content of songs for specific emotions since they produce classification models that are understandable to humans and produce conclusions that are consistent with commonsense perceptions of particular emotions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RESEARCH OBJECTIVE </a:t>
            </a:r>
            <a:endParaRPr u="sng"/>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just">
              <a:lnSpc>
                <a:spcPct val="200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lnSpc>
                <a:spcPct val="200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Selection of music for public spaces</a:t>
            </a:r>
            <a:endParaRPr>
              <a:solidFill>
                <a:schemeClr val="dk1"/>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Analyzing historic and social values through music. </a:t>
            </a:r>
            <a:endParaRPr>
              <a:solidFill>
                <a:schemeClr val="dk1"/>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Working on Multiple Emotions </a:t>
            </a:r>
            <a:endParaRPr b="1" i="1">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 STATEMENT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00">
                <a:solidFill>
                  <a:schemeClr val="dk1"/>
                </a:solidFill>
                <a:latin typeface="Times New Roman"/>
                <a:ea typeface="Times New Roman"/>
                <a:cs typeface="Times New Roman"/>
                <a:sym typeface="Times New Roman"/>
              </a:rPr>
              <a:t>The goal of this project was to create a recommendation system that can determine if a song is happy or sad based on its lyrics for one or multiple languages. This system may be used to search song libraries and choose music based on emotion in a variety of social scenarios.</a:t>
            </a: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a:solidFill>
                  <a:schemeClr val="dk1"/>
                </a:solidFill>
                <a:latin typeface="Times New Roman"/>
                <a:ea typeface="Times New Roman"/>
                <a:cs typeface="Times New Roman"/>
                <a:sym typeface="Times New Roman"/>
              </a:rPr>
              <a:t>In the system we’ve implemented,</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 Using a naive Bayes classifier to predict song sentiment solely from song lyrics.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 Using the algorithm as the foundation for a music recommendation system.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 Identifying cheerful music with high accuracy using text qualities gleaned from song  lyrics.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LITERATURE REVIEW</a:t>
            </a:r>
            <a:endParaRPr u="sng"/>
          </a:p>
        </p:txBody>
      </p:sp>
      <p:sp>
        <p:nvSpPr>
          <p:cNvPr id="84" name="Google Shape;84;p17"/>
          <p:cNvSpPr txBox="1"/>
          <p:nvPr>
            <p:ph idx="1" type="body"/>
          </p:nvPr>
        </p:nvSpPr>
        <p:spPr>
          <a:xfrm>
            <a:off x="311700" y="1152475"/>
            <a:ext cx="8520600" cy="3826800"/>
          </a:xfrm>
          <a:prstGeom prst="rect">
            <a:avLst/>
          </a:prstGeom>
        </p:spPr>
        <p:txBody>
          <a:bodyPr anchorCtr="0" anchor="t" bIns="91425" lIns="91425" spcFirstLastPara="1" rIns="91425" wrap="square" tIns="91425">
            <a:normAutofit fontScale="25000" lnSpcReduction="20000"/>
          </a:bodyPr>
          <a:lstStyle/>
          <a:p>
            <a:pPr indent="0" lvl="0" marL="457200" rtl="0" algn="just">
              <a:lnSpc>
                <a:spcPct val="150000"/>
              </a:lnSpc>
              <a:spcBef>
                <a:spcPts val="0"/>
              </a:spcBef>
              <a:spcAft>
                <a:spcPts val="0"/>
              </a:spcAft>
              <a:buNone/>
            </a:pPr>
            <a:r>
              <a:rPr b="1" lang="en" sz="5200">
                <a:solidFill>
                  <a:schemeClr val="dk1"/>
                </a:solidFill>
                <a:latin typeface="Times New Roman"/>
                <a:ea typeface="Times New Roman"/>
                <a:cs typeface="Times New Roman"/>
                <a:sym typeface="Times New Roman"/>
              </a:rPr>
              <a:t>Few Previous Works</a:t>
            </a:r>
            <a:endParaRPr b="1" sz="52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Authors Minho Kim and Hyuk-Chul - feature selection classification - method - identifying lyrics-based emotion. </a:t>
            </a:r>
            <a:endParaRPr sz="4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Authors Serhat Hizlisoy a, Serdar Yildirim b, and Zekeriya Tufekci - employing convolutional long short-term memory deep neural networks - recognize the emotions in music.</a:t>
            </a:r>
            <a:endParaRPr sz="4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Two methods - categorizing =&gt; categorical and dimensional.</a:t>
            </a:r>
            <a:endParaRPr sz="4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Second method - Dimensional space - Emotions are portrayed.</a:t>
            </a:r>
            <a:endParaRPr sz="4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Panda et al. offered - a library of 903 audio samples - classified into 5 emotion groups - MIREX mood classification task. </a:t>
            </a:r>
            <a:endParaRPr sz="4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48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1240 pieces of Chinese pop music - valence and arousal in a database - Y.H. Yang et al.</a:t>
            </a:r>
            <a:endParaRPr sz="4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E101A"/>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DATASET, DATA DESCRIPTION, AND PRE-PROCESSING</a:t>
            </a:r>
            <a:endParaRPr u="sng"/>
          </a:p>
        </p:txBody>
      </p:sp>
      <p:sp>
        <p:nvSpPr>
          <p:cNvPr id="90" name="Google Shape;90;p18"/>
          <p:cNvSpPr txBox="1"/>
          <p:nvPr>
            <p:ph idx="1" type="body"/>
          </p:nvPr>
        </p:nvSpPr>
        <p:spPr>
          <a:xfrm>
            <a:off x="311700" y="1152475"/>
            <a:ext cx="8520600" cy="3699300"/>
          </a:xfrm>
          <a:prstGeom prst="rect">
            <a:avLst/>
          </a:prstGeom>
        </p:spPr>
        <p:txBody>
          <a:bodyPr anchorCtr="0" anchor="t" bIns="91425" lIns="91425" spcFirstLastPara="1" rIns="91425" wrap="square" tIns="91425">
            <a:normAutofit fontScale="85000" lnSpcReduction="10000"/>
          </a:bodyPr>
          <a:lstStyle/>
          <a:p>
            <a:pPr indent="-316350" lvl="0" marL="457200" rtl="0" algn="just">
              <a:lnSpc>
                <a:spcPct val="150000"/>
              </a:lnSpc>
              <a:spcBef>
                <a:spcPts val="0"/>
              </a:spcBef>
              <a:spcAft>
                <a:spcPts val="0"/>
              </a:spcAft>
              <a:buClr>
                <a:schemeClr val="dk1"/>
              </a:buClr>
              <a:buSzPct val="100000"/>
              <a:buFont typeface="Times New Roman"/>
              <a:buChar char="●"/>
            </a:pPr>
            <a:r>
              <a:rPr lang="en" sz="1625">
                <a:solidFill>
                  <a:schemeClr val="dk1"/>
                </a:solidFill>
                <a:latin typeface="Times New Roman"/>
                <a:ea typeface="Times New Roman"/>
                <a:cs typeface="Times New Roman"/>
                <a:sym typeface="Times New Roman"/>
              </a:rPr>
              <a:t>Dataset from Kaggle.</a:t>
            </a:r>
            <a:endParaRPr sz="1625">
              <a:solidFill>
                <a:schemeClr val="dk1"/>
              </a:solidFill>
              <a:latin typeface="Times New Roman"/>
              <a:ea typeface="Times New Roman"/>
              <a:cs typeface="Times New Roman"/>
              <a:sym typeface="Times New Roman"/>
            </a:endParaRPr>
          </a:p>
          <a:p>
            <a:pPr indent="-316350" lvl="0" marL="457200" rtl="0" algn="just">
              <a:lnSpc>
                <a:spcPct val="150000"/>
              </a:lnSpc>
              <a:spcBef>
                <a:spcPts val="0"/>
              </a:spcBef>
              <a:spcAft>
                <a:spcPts val="0"/>
              </a:spcAft>
              <a:buClr>
                <a:schemeClr val="dk1"/>
              </a:buClr>
              <a:buSzPct val="100000"/>
              <a:buFont typeface="Times New Roman"/>
              <a:buChar char="●"/>
            </a:pPr>
            <a:r>
              <a:rPr lang="en" sz="1625">
                <a:solidFill>
                  <a:schemeClr val="dk1"/>
                </a:solidFill>
                <a:latin typeface="Times New Roman"/>
                <a:ea typeface="Times New Roman"/>
                <a:cs typeface="Times New Roman"/>
                <a:sym typeface="Times New Roman"/>
              </a:rPr>
              <a:t>18000 songs, categories are - Artist, Title, Year, Genre, Lyrics, Length, and Labels.</a:t>
            </a:r>
            <a:endParaRPr sz="1625">
              <a:solidFill>
                <a:schemeClr val="dk1"/>
              </a:solidFill>
              <a:latin typeface="Times New Roman"/>
              <a:ea typeface="Times New Roman"/>
              <a:cs typeface="Times New Roman"/>
              <a:sym typeface="Times New Roman"/>
            </a:endParaRPr>
          </a:p>
          <a:p>
            <a:pPr indent="-316350" lvl="0" marL="457200" rtl="0" algn="just">
              <a:lnSpc>
                <a:spcPct val="150000"/>
              </a:lnSpc>
              <a:spcBef>
                <a:spcPts val="0"/>
              </a:spcBef>
              <a:spcAft>
                <a:spcPts val="0"/>
              </a:spcAft>
              <a:buClr>
                <a:schemeClr val="dk1"/>
              </a:buClr>
              <a:buSzPct val="100000"/>
              <a:buFont typeface="Times New Roman"/>
              <a:buChar char="●"/>
            </a:pPr>
            <a:r>
              <a:rPr lang="en" sz="1625">
                <a:solidFill>
                  <a:schemeClr val="dk1"/>
                </a:solidFill>
                <a:latin typeface="Times New Roman"/>
                <a:ea typeface="Times New Roman"/>
                <a:cs typeface="Times New Roman"/>
                <a:sym typeface="Times New Roman"/>
              </a:rPr>
              <a:t>Categorized into 5 types - Sadness, Romance, Violence, Obscene, and Feelings.</a:t>
            </a:r>
            <a:endParaRPr sz="1625">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25">
              <a:solidFill>
                <a:schemeClr val="dk1"/>
              </a:solidFill>
              <a:latin typeface="Times New Roman"/>
              <a:ea typeface="Times New Roman"/>
              <a:cs typeface="Times New Roman"/>
              <a:sym typeface="Times New Roman"/>
            </a:endParaRPr>
          </a:p>
          <a:p>
            <a:pPr indent="-316350" lvl="0" marL="457200" rtl="0" algn="just">
              <a:lnSpc>
                <a:spcPct val="150000"/>
              </a:lnSpc>
              <a:spcBef>
                <a:spcPts val="0"/>
              </a:spcBef>
              <a:spcAft>
                <a:spcPts val="0"/>
              </a:spcAft>
              <a:buClr>
                <a:schemeClr val="dk1"/>
              </a:buClr>
              <a:buSzPct val="100000"/>
              <a:buFont typeface="Times New Roman"/>
              <a:buChar char="●"/>
            </a:pPr>
            <a:r>
              <a:rPr lang="en" sz="1625">
                <a:solidFill>
                  <a:schemeClr val="dk1"/>
                </a:solidFill>
                <a:latin typeface="Times New Roman"/>
                <a:ea typeface="Times New Roman"/>
                <a:cs typeface="Times New Roman"/>
                <a:sym typeface="Times New Roman"/>
              </a:rPr>
              <a:t>Data Preparation or Data Preprocessing - preprocessing techniques used here are =&gt;</a:t>
            </a:r>
            <a:endParaRPr sz="1625">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Label Encoder</a:t>
            </a:r>
            <a:endParaRPr sz="1625">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Porter-Stemmer</a:t>
            </a:r>
            <a:endParaRPr sz="1625">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Stopword removal</a:t>
            </a:r>
            <a:endParaRPr b="1" sz="1625" u="sng">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Count Vectorization</a:t>
            </a:r>
            <a:endParaRPr b="1" sz="1625" u="sng">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Tfidf Vectorization</a:t>
            </a:r>
            <a:endParaRPr b="1" sz="1625" u="sng">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25">
                <a:solidFill>
                  <a:schemeClr val="dk1"/>
                </a:solidFill>
                <a:latin typeface="Times New Roman"/>
                <a:ea typeface="Times New Roman"/>
                <a:cs typeface="Times New Roman"/>
                <a:sym typeface="Times New Roman"/>
              </a:rPr>
              <a:t>             * </a:t>
            </a:r>
            <a:r>
              <a:rPr b="1" lang="en" sz="1625" u="sng">
                <a:solidFill>
                  <a:schemeClr val="dk1"/>
                </a:solidFill>
                <a:latin typeface="Times New Roman"/>
                <a:ea typeface="Times New Roman"/>
                <a:cs typeface="Times New Roman"/>
                <a:sym typeface="Times New Roman"/>
              </a:rPr>
              <a:t>The α smoothing parameter</a:t>
            </a:r>
            <a:br>
              <a:rPr lang="en" sz="1200">
                <a:solidFill>
                  <a:schemeClr val="dk1"/>
                </a:solidFill>
                <a:latin typeface="Times New Roman"/>
                <a:ea typeface="Times New Roman"/>
                <a:cs typeface="Times New Roman"/>
                <a:sym typeface="Times New Roman"/>
              </a:rPr>
            </a:b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u="sng"/>
              <a:t>METHODOLOGY</a:t>
            </a:r>
            <a:r>
              <a:rPr lang="en" u="sng"/>
              <a:t> </a:t>
            </a:r>
            <a:endParaRPr u="sng"/>
          </a:p>
        </p:txBody>
      </p:sp>
      <p:sp>
        <p:nvSpPr>
          <p:cNvPr id="96" name="Google Shape;96;p19"/>
          <p:cNvSpPr txBox="1"/>
          <p:nvPr>
            <p:ph idx="1" type="body"/>
          </p:nvPr>
        </p:nvSpPr>
        <p:spPr>
          <a:xfrm>
            <a:off x="474425" y="1159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Models:</a:t>
            </a:r>
            <a:endParaRPr b="1" sz="1900"/>
          </a:p>
          <a:p>
            <a:pPr indent="-349250" lvl="0" marL="457200" rtl="0" algn="l">
              <a:spcBef>
                <a:spcPts val="1200"/>
              </a:spcBef>
              <a:spcAft>
                <a:spcPts val="0"/>
              </a:spcAft>
              <a:buSzPts val="1900"/>
              <a:buAutoNum type="arabicParenR"/>
            </a:pPr>
            <a:r>
              <a:rPr b="1" lang="en" sz="1900"/>
              <a:t>Multi-Variate Bernoulli Naive Bayes</a:t>
            </a:r>
            <a:endParaRPr b="1" sz="1900"/>
          </a:p>
          <a:p>
            <a:pPr indent="-349250" lvl="0" marL="457200" rtl="0" algn="l">
              <a:spcBef>
                <a:spcPts val="0"/>
              </a:spcBef>
              <a:spcAft>
                <a:spcPts val="0"/>
              </a:spcAft>
              <a:buSzPts val="1900"/>
              <a:buAutoNum type="arabicParenR"/>
            </a:pPr>
            <a:r>
              <a:rPr b="1" lang="en" sz="1900"/>
              <a:t>Multinomial Naive Bayes </a:t>
            </a:r>
            <a:endParaRPr b="1" sz="1900"/>
          </a:p>
          <a:p>
            <a:pPr indent="-349250" lvl="0" marL="457200" rtl="0" algn="l">
              <a:spcBef>
                <a:spcPts val="0"/>
              </a:spcBef>
              <a:spcAft>
                <a:spcPts val="0"/>
              </a:spcAft>
              <a:buSzPts val="1900"/>
              <a:buAutoNum type="arabicParenR"/>
            </a:pPr>
            <a:r>
              <a:rPr b="1" lang="en" sz="1900"/>
              <a:t>Gaussian Naive Bayes</a:t>
            </a:r>
            <a:endParaRPr b="1"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they are implemented?</a:t>
            </a:r>
            <a:endParaRPr/>
          </a:p>
        </p:txBody>
      </p:sp>
      <p:sp>
        <p:nvSpPr>
          <p:cNvPr id="102" name="Google Shape;102;p20"/>
          <p:cNvSpPr txBox="1"/>
          <p:nvPr>
            <p:ph idx="1" type="body"/>
          </p:nvPr>
        </p:nvSpPr>
        <p:spPr>
          <a:xfrm>
            <a:off x="311700" y="1152475"/>
            <a:ext cx="8520600" cy="36687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S</a:t>
            </a:r>
            <a:r>
              <a:rPr lang="en"/>
              <a:t>adness, violence, and obscene words were marked as Negative words, and the rest were marked as positive words.</a:t>
            </a:r>
            <a:endParaRPr/>
          </a:p>
          <a:p>
            <a:pPr indent="-334327" lvl="0" marL="457200" rtl="0" algn="l">
              <a:lnSpc>
                <a:spcPct val="150000"/>
              </a:lnSpc>
              <a:spcBef>
                <a:spcPts val="0"/>
              </a:spcBef>
              <a:spcAft>
                <a:spcPts val="0"/>
              </a:spcAft>
              <a:buSzPct val="100000"/>
              <a:buChar char="●"/>
            </a:pPr>
            <a:r>
              <a:rPr lang="en"/>
              <a:t>The model was selected using grid search and cross validation on a 2054 training dataset in order to maximize performance via F1-score.</a:t>
            </a:r>
            <a:endParaRPr/>
          </a:p>
          <a:p>
            <a:pPr indent="-334327" lvl="0" marL="457200" rtl="0" algn="l">
              <a:lnSpc>
                <a:spcPct val="150000"/>
              </a:lnSpc>
              <a:spcBef>
                <a:spcPts val="0"/>
              </a:spcBef>
              <a:spcAft>
                <a:spcPts val="0"/>
              </a:spcAft>
              <a:buSzPct val="100000"/>
              <a:buChar char="●"/>
            </a:pPr>
            <a:r>
              <a:rPr lang="en"/>
              <a:t>Final model’s performance was assessed to 450 song validation dataset out of 10,000 songs of the dataset.</a:t>
            </a:r>
            <a:endParaRPr/>
          </a:p>
          <a:p>
            <a:pPr indent="-334327" lvl="0" marL="457200" rtl="0" algn="l">
              <a:lnSpc>
                <a:spcPct val="150000"/>
              </a:lnSpc>
              <a:spcBef>
                <a:spcPts val="0"/>
              </a:spcBef>
              <a:spcAft>
                <a:spcPts val="0"/>
              </a:spcAft>
              <a:buSzPct val="100000"/>
              <a:buChar char="●"/>
            </a:pPr>
            <a:r>
              <a:rPr lang="en"/>
              <a:t>The receiver operating characteristics area under the curve (ROC auc), recall, accuracy, F1-score and precision were the five metrics used to evaluate performance.</a:t>
            </a:r>
            <a:r>
              <a:rPr lang="en">
                <a:solidFill>
                  <a:srgbClr val="FF0000"/>
                </a:solidFill>
              </a:rPr>
              <a:t> BHAI FAST</a:t>
            </a:r>
            <a:endParaRPr>
              <a:solidFill>
                <a:srgbClr val="FF0000"/>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08" name="Google Shape;108;p21"/>
          <p:cNvSpPr txBox="1"/>
          <p:nvPr>
            <p:ph idx="1" type="body"/>
          </p:nvPr>
        </p:nvSpPr>
        <p:spPr>
          <a:xfrm>
            <a:off x="311700" y="1152475"/>
            <a:ext cx="466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09" name="Google Shape;109;p21"/>
          <p:cNvPicPr preferRelativeResize="0"/>
          <p:nvPr/>
        </p:nvPicPr>
        <p:blipFill>
          <a:blip r:embed="rId3">
            <a:alphaModFix/>
          </a:blip>
          <a:stretch>
            <a:fillRect/>
          </a:stretch>
        </p:blipFill>
        <p:spPr>
          <a:xfrm>
            <a:off x="4572000" y="1017725"/>
            <a:ext cx="4150825" cy="2409175"/>
          </a:xfrm>
          <a:prstGeom prst="rect">
            <a:avLst/>
          </a:prstGeom>
          <a:noFill/>
          <a:ln>
            <a:noFill/>
          </a:ln>
        </p:spPr>
      </p:pic>
      <p:pic>
        <p:nvPicPr>
          <p:cNvPr id="110" name="Google Shape;110;p21"/>
          <p:cNvPicPr preferRelativeResize="0"/>
          <p:nvPr/>
        </p:nvPicPr>
        <p:blipFill>
          <a:blip r:embed="rId4">
            <a:alphaModFix/>
          </a:blip>
          <a:stretch>
            <a:fillRect/>
          </a:stretch>
        </p:blipFill>
        <p:spPr>
          <a:xfrm>
            <a:off x="311700" y="1017723"/>
            <a:ext cx="3889938" cy="2409175"/>
          </a:xfrm>
          <a:prstGeom prst="rect">
            <a:avLst/>
          </a:prstGeom>
          <a:noFill/>
          <a:ln>
            <a:noFill/>
          </a:ln>
        </p:spPr>
      </p:pic>
      <p:pic>
        <p:nvPicPr>
          <p:cNvPr id="111" name="Google Shape;111;p21"/>
          <p:cNvPicPr preferRelativeResize="0"/>
          <p:nvPr/>
        </p:nvPicPr>
        <p:blipFill>
          <a:blip r:embed="rId5">
            <a:alphaModFix/>
          </a:blip>
          <a:stretch>
            <a:fillRect/>
          </a:stretch>
        </p:blipFill>
        <p:spPr>
          <a:xfrm>
            <a:off x="1338250" y="3571263"/>
            <a:ext cx="6467475"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