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PT Sans Narrow"/>
      <p:regular r:id="rId15"/>
      <p:bold r:id="rId16"/>
    </p:embeddedFont>
    <p:embeddedFont>
      <p:font typeface="Lexend"/>
      <p:regular r:id="rId17"/>
      <p:bold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B134D88-EC47-4302-94AB-D42C225AA6D8}">
  <a:tblStyle styleId="{3B134D88-EC47-4302-94AB-D42C225AA6D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5.xml"/><Relationship Id="rId22" Type="http://schemas.openxmlformats.org/officeDocument/2006/relationships/font" Target="fonts/OpenSans-boldItalic.fntdata"/><Relationship Id="rId10" Type="http://schemas.openxmlformats.org/officeDocument/2006/relationships/slide" Target="slides/slide4.xml"/><Relationship Id="rId21" Type="http://schemas.openxmlformats.org/officeDocument/2006/relationships/font" Target="fonts/OpenSans-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PTSansNarrow-regular.fntdata"/><Relationship Id="rId14" Type="http://schemas.openxmlformats.org/officeDocument/2006/relationships/slide" Target="slides/slide8.xml"/><Relationship Id="rId17" Type="http://schemas.openxmlformats.org/officeDocument/2006/relationships/font" Target="fonts/Lexend-regular.fntdata"/><Relationship Id="rId16" Type="http://schemas.openxmlformats.org/officeDocument/2006/relationships/font" Target="fonts/PTSansNarrow-bold.fntdata"/><Relationship Id="rId5" Type="http://schemas.openxmlformats.org/officeDocument/2006/relationships/slideMaster" Target="slideMasters/slideMaster1.xml"/><Relationship Id="rId19" Type="http://schemas.openxmlformats.org/officeDocument/2006/relationships/font" Target="fonts/OpenSans-regular.fntdata"/><Relationship Id="rId6" Type="http://schemas.openxmlformats.org/officeDocument/2006/relationships/notesMaster" Target="notesMasters/notesMaster1.xml"/><Relationship Id="rId18" Type="http://schemas.openxmlformats.org/officeDocument/2006/relationships/font" Target="fonts/Lexend-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6f89e35fa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6f89e35fa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6f89e35fa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6f89e35fa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6f89e35fa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6f89e35fa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6f89e35fa9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6f89e35fa9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6f89e35fa9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6f89e35fa9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6f89e35fa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6f89e35fa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6f89e35fa9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6f89e35fa9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311708" y="1363050"/>
            <a:ext cx="8520600" cy="2052600"/>
          </a:xfrm>
          <a:prstGeom prst="rect">
            <a:avLst/>
          </a:prstGeom>
          <a:solidFill>
            <a:schemeClr val="lt1"/>
          </a:solidFill>
        </p:spPr>
        <p:txBody>
          <a:bodyPr anchorCtr="0" anchor="b" bIns="91425" lIns="91425" spcFirstLastPara="1" rIns="91425" wrap="square" tIns="91425">
            <a:noAutofit/>
          </a:bodyPr>
          <a:lstStyle/>
          <a:p>
            <a:pPr indent="0" lvl="0" marL="0" rtl="0" algn="ctr">
              <a:spcBef>
                <a:spcPts val="0"/>
              </a:spcBef>
              <a:spcAft>
                <a:spcPts val="0"/>
              </a:spcAft>
              <a:buNone/>
            </a:pPr>
            <a:r>
              <a:rPr lang="en" sz="3200">
                <a:solidFill>
                  <a:srgbClr val="000000"/>
                </a:solidFill>
                <a:highlight>
                  <a:srgbClr val="FFFFFF"/>
                </a:highlight>
              </a:rPr>
              <a:t>Using Deep Learning to Correlate Reddit Posts with </a:t>
            </a:r>
            <a:br>
              <a:rPr lang="en" sz="3200">
                <a:solidFill>
                  <a:srgbClr val="000000"/>
                </a:solidFill>
                <a:highlight>
                  <a:srgbClr val="FFFFFF"/>
                </a:highlight>
              </a:rPr>
            </a:br>
            <a:r>
              <a:rPr lang="en" sz="3200">
                <a:solidFill>
                  <a:srgbClr val="000000"/>
                </a:solidFill>
                <a:highlight>
                  <a:srgbClr val="FFFFFF"/>
                </a:highlight>
              </a:rPr>
              <a:t>Economic Time Series </a:t>
            </a:r>
            <a:br>
              <a:rPr lang="en" sz="3200">
                <a:solidFill>
                  <a:srgbClr val="000000"/>
                </a:solidFill>
                <a:highlight>
                  <a:srgbClr val="FFFFFF"/>
                </a:highlight>
              </a:rPr>
            </a:br>
            <a:r>
              <a:rPr lang="en" sz="3200">
                <a:solidFill>
                  <a:srgbClr val="000000"/>
                </a:solidFill>
                <a:highlight>
                  <a:srgbClr val="FFFFFF"/>
                </a:highlight>
              </a:rPr>
              <a:t>during the COVID-19 Pandemic</a:t>
            </a:r>
            <a:endParaRPr sz="3200">
              <a:solidFill>
                <a:srgbClr val="000000"/>
              </a:solidFill>
              <a:highlight>
                <a:srgbClr val="FFFFFF"/>
              </a:highlight>
            </a:endParaRPr>
          </a:p>
        </p:txBody>
      </p:sp>
      <p:sp>
        <p:nvSpPr>
          <p:cNvPr id="67" name="Google Shape;67;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ct val="36666"/>
              <a:buFont typeface="Arial"/>
              <a:buNone/>
            </a:pPr>
            <a:r>
              <a:rPr lang="en" sz="3000">
                <a:latin typeface="Times New Roman"/>
                <a:ea typeface="Times New Roman"/>
                <a:cs typeface="Times New Roman"/>
                <a:sym typeface="Times New Roman"/>
              </a:rPr>
              <a:t>CSE 431</a:t>
            </a:r>
            <a:endParaRPr sz="3000">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ct val="36666"/>
              <a:buFont typeface="Arial"/>
              <a:buNone/>
            </a:pPr>
            <a:r>
              <a:rPr lang="en" sz="3000">
                <a:latin typeface="Times New Roman"/>
                <a:ea typeface="Times New Roman"/>
                <a:cs typeface="Times New Roman"/>
                <a:sym typeface="Times New Roman"/>
              </a:rPr>
              <a:t>Team - 20</a:t>
            </a:r>
            <a:endParaRPr sz="3000">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ct val="36666"/>
              <a:buFont typeface="Arial"/>
              <a:buNone/>
            </a:pPr>
            <a:r>
              <a:rPr lang="en" sz="3000">
                <a:latin typeface="Times New Roman"/>
                <a:ea typeface="Times New Roman"/>
                <a:cs typeface="Times New Roman"/>
                <a:sym typeface="Times New Roman"/>
              </a:rPr>
              <a:t>Task -02</a:t>
            </a:r>
            <a:endParaRPr/>
          </a:p>
        </p:txBody>
      </p:sp>
      <p:sp>
        <p:nvSpPr>
          <p:cNvPr id="73" name="Google Shape;73;p14"/>
          <p:cNvSpPr txBox="1"/>
          <p:nvPr>
            <p:ph idx="1" type="body"/>
          </p:nvPr>
        </p:nvSpPr>
        <p:spPr>
          <a:xfrm>
            <a:off x="311700" y="2517025"/>
            <a:ext cx="8520600" cy="2051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rgbClr val="000000"/>
                </a:solidFill>
              </a:rPr>
              <a:t>Member 1 : Sanjoy Dev - 19101507</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rPr lang="en">
                <a:solidFill>
                  <a:srgbClr val="000000"/>
                </a:solidFill>
              </a:rPr>
              <a:t>Member 2 : Maliha Bushra Hoque - 19101543</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1200"/>
              </a:spcAft>
              <a:buNone/>
            </a:pPr>
            <a:r>
              <a:rPr lang="en">
                <a:solidFill>
                  <a:srgbClr val="000000"/>
                </a:solidFill>
              </a:rPr>
              <a:t>Member 3 : Shishir Kumar Das - 22241123</a:t>
            </a:r>
            <a:endParaRPr>
              <a:solidFill>
                <a:srgbClr val="000000"/>
              </a:solidFill>
            </a:endParaRPr>
          </a:p>
        </p:txBody>
      </p:sp>
      <p:sp>
        <p:nvSpPr>
          <p:cNvPr id="74" name="Google Shape;7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idx="1" type="body"/>
          </p:nvPr>
        </p:nvSpPr>
        <p:spPr>
          <a:xfrm>
            <a:off x="311700" y="300950"/>
            <a:ext cx="8520600" cy="426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89">
                <a:solidFill>
                  <a:srgbClr val="000000"/>
                </a:solidFill>
                <a:latin typeface="Lexend"/>
                <a:ea typeface="Lexend"/>
                <a:cs typeface="Lexend"/>
                <a:sym typeface="Lexend"/>
              </a:rPr>
              <a:t>                                                </a:t>
            </a:r>
            <a:r>
              <a:rPr b="1" lang="en" sz="2189">
                <a:solidFill>
                  <a:srgbClr val="073763"/>
                </a:solidFill>
                <a:latin typeface="Lexend"/>
                <a:ea typeface="Lexend"/>
                <a:cs typeface="Lexend"/>
                <a:sym typeface="Lexend"/>
              </a:rPr>
              <a:t> Why ?</a:t>
            </a:r>
            <a:br>
              <a:rPr lang="en" sz="2189">
                <a:solidFill>
                  <a:srgbClr val="000000"/>
                </a:solidFill>
                <a:latin typeface="Times New Roman"/>
                <a:ea typeface="Times New Roman"/>
                <a:cs typeface="Times New Roman"/>
                <a:sym typeface="Times New Roman"/>
              </a:rPr>
            </a:br>
            <a:br>
              <a:rPr lang="en" sz="2189">
                <a:solidFill>
                  <a:srgbClr val="000000"/>
                </a:solidFill>
                <a:latin typeface="Times New Roman"/>
                <a:ea typeface="Times New Roman"/>
                <a:cs typeface="Times New Roman"/>
                <a:sym typeface="Times New Roman"/>
              </a:rPr>
            </a:br>
            <a:r>
              <a:rPr b="1" lang="en" sz="2020">
                <a:solidFill>
                  <a:schemeClr val="accent1"/>
                </a:solidFill>
                <a:latin typeface="Times New Roman"/>
                <a:ea typeface="Times New Roman"/>
                <a:cs typeface="Times New Roman"/>
                <a:sym typeface="Times New Roman"/>
              </a:rPr>
              <a:t>Why getting genuine information about economic condition is important?</a:t>
            </a:r>
            <a:endParaRPr b="1" sz="2020">
              <a:solidFill>
                <a:schemeClr val="accent1"/>
              </a:solidFill>
              <a:latin typeface="Times New Roman"/>
              <a:ea typeface="Times New Roman"/>
              <a:cs typeface="Times New Roman"/>
              <a:sym typeface="Times New Roman"/>
            </a:endParaRPr>
          </a:p>
          <a:p>
            <a:pPr indent="-342900" lvl="0" marL="457200" rtl="0" algn="l">
              <a:spcBef>
                <a:spcPts val="120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Knowing the condition</a:t>
            </a:r>
            <a:r>
              <a:rPr lang="en">
                <a:solidFill>
                  <a:srgbClr val="000000"/>
                </a:solidFill>
                <a:latin typeface="Times New Roman"/>
                <a:ea typeface="Times New Roman"/>
                <a:cs typeface="Times New Roman"/>
                <a:sym typeface="Times New Roman"/>
              </a:rPr>
              <a:t> of the economy is a good predictor of future demand for goods and services.</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Depending on social media for everyday </a:t>
            </a:r>
            <a:r>
              <a:rPr lang="en">
                <a:solidFill>
                  <a:srgbClr val="000000"/>
                </a:solidFill>
                <a:latin typeface="Times New Roman"/>
                <a:ea typeface="Times New Roman"/>
                <a:cs typeface="Times New Roman"/>
                <a:sym typeface="Times New Roman"/>
              </a:rPr>
              <a:t>resources</a:t>
            </a:r>
            <a:r>
              <a:rPr lang="en">
                <a:solidFill>
                  <a:srgbClr val="000000"/>
                </a:solidFill>
                <a:latin typeface="Times New Roman"/>
                <a:ea typeface="Times New Roman"/>
                <a:cs typeface="Times New Roman"/>
                <a:sym typeface="Times New Roman"/>
              </a:rPr>
              <a:t> can be unfavourable.</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False information about economics can drive a nation into recession.</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False information propagates faster and lasts longer.</a:t>
            </a:r>
            <a:endParaRPr>
              <a:solidFill>
                <a:srgbClr val="000000"/>
              </a:solidFill>
              <a:latin typeface="Times New Roman"/>
              <a:ea typeface="Times New Roman"/>
              <a:cs typeface="Times New Roman"/>
              <a:sym typeface="Times New Roman"/>
            </a:endParaRPr>
          </a:p>
          <a:p>
            <a:pPr indent="0" lvl="0" marL="457200" rtl="0" algn="just">
              <a:lnSpc>
                <a:spcPct val="150000"/>
              </a:lnSpc>
              <a:spcBef>
                <a:spcPts val="1200"/>
              </a:spcBef>
              <a:spcAft>
                <a:spcPts val="0"/>
              </a:spcAft>
              <a:buNone/>
            </a:pPr>
            <a:r>
              <a:t/>
            </a:r>
            <a:endParaRPr>
              <a:solidFill>
                <a:srgbClr val="000000"/>
              </a:solidFill>
              <a:latin typeface="Times New Roman"/>
              <a:ea typeface="Times New Roman"/>
              <a:cs typeface="Times New Roman"/>
              <a:sym typeface="Times New Roman"/>
            </a:endParaRPr>
          </a:p>
        </p:txBody>
      </p:sp>
      <p:sp>
        <p:nvSpPr>
          <p:cNvPr id="80" name="Google Shape;8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idx="1" type="body"/>
          </p:nvPr>
        </p:nvSpPr>
        <p:spPr>
          <a:xfrm>
            <a:off x="311700" y="191525"/>
            <a:ext cx="8520600" cy="461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73763"/>
                </a:solidFill>
                <a:latin typeface="Lexend"/>
                <a:ea typeface="Lexend"/>
                <a:cs typeface="Lexend"/>
                <a:sym typeface="Lexend"/>
              </a:rPr>
              <a:t>                                                    WHAT ?</a:t>
            </a:r>
            <a:br>
              <a:rPr lang="en" sz="1300">
                <a:solidFill>
                  <a:srgbClr val="000000"/>
                </a:solidFill>
                <a:latin typeface="Times New Roman"/>
                <a:ea typeface="Times New Roman"/>
                <a:cs typeface="Times New Roman"/>
                <a:sym typeface="Times New Roman"/>
              </a:rPr>
            </a:br>
            <a:r>
              <a:rPr lang="en" sz="1400">
                <a:solidFill>
                  <a:srgbClr val="000000"/>
                </a:solidFill>
                <a:latin typeface="Times New Roman"/>
                <a:ea typeface="Times New Roman"/>
                <a:cs typeface="Times New Roman"/>
                <a:sym typeface="Times New Roman"/>
              </a:rPr>
              <a:t>This research paper has used this Raddit to compare and make a strong correlation with official unemployment statistics during the economically anomalous year of 2020. </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400">
                <a:solidFill>
                  <a:srgbClr val="000000"/>
                </a:solidFill>
                <a:latin typeface="Times New Roman"/>
                <a:ea typeface="Times New Roman"/>
                <a:cs typeface="Times New Roman"/>
                <a:sym typeface="Times New Roman"/>
              </a:rPr>
              <a:t>In the Raddit dataset, CNN model has been applied. The relation between CNN model predictions and the official unemployment rate has been shown in the graph. The first graph shows the relation between CNN (blue) with Initial Claims (orange) and the second graph shows the relation between the same CNN and Continuing claims (red).</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lang="en" sz="1400">
                <a:solidFill>
                  <a:srgbClr val="000000"/>
                </a:solidFill>
                <a:latin typeface="Times New Roman"/>
                <a:ea typeface="Times New Roman"/>
                <a:cs typeface="Times New Roman"/>
                <a:sym typeface="Times New Roman"/>
              </a:rPr>
              <a:t>We can see that, CNN predictions match up better with continuing claims (red) than with initial claims (orange).</a:t>
            </a:r>
            <a:endParaRPr sz="1400"/>
          </a:p>
        </p:txBody>
      </p:sp>
      <p:pic>
        <p:nvPicPr>
          <p:cNvPr id="86" name="Google Shape;86;p16"/>
          <p:cNvPicPr preferRelativeResize="0"/>
          <p:nvPr/>
        </p:nvPicPr>
        <p:blipFill>
          <a:blip r:embed="rId3">
            <a:alphaModFix/>
          </a:blip>
          <a:stretch>
            <a:fillRect/>
          </a:stretch>
        </p:blipFill>
        <p:spPr>
          <a:xfrm>
            <a:off x="1347525" y="2519565"/>
            <a:ext cx="3029949" cy="2339375"/>
          </a:xfrm>
          <a:prstGeom prst="rect">
            <a:avLst/>
          </a:prstGeom>
          <a:noFill/>
          <a:ln>
            <a:noFill/>
          </a:ln>
        </p:spPr>
      </p:pic>
      <p:pic>
        <p:nvPicPr>
          <p:cNvPr id="87" name="Google Shape;87;p16"/>
          <p:cNvPicPr preferRelativeResize="0"/>
          <p:nvPr/>
        </p:nvPicPr>
        <p:blipFill>
          <a:blip r:embed="rId4">
            <a:alphaModFix/>
          </a:blip>
          <a:stretch>
            <a:fillRect/>
          </a:stretch>
        </p:blipFill>
        <p:spPr>
          <a:xfrm>
            <a:off x="4635850" y="2538311"/>
            <a:ext cx="3029949" cy="2301902"/>
          </a:xfrm>
          <a:prstGeom prst="rect">
            <a:avLst/>
          </a:prstGeom>
          <a:noFill/>
          <a:ln>
            <a:noFill/>
          </a:ln>
        </p:spPr>
      </p:pic>
      <p:sp>
        <p:nvSpPr>
          <p:cNvPr id="88" name="Google Shape;8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94" name="Google Shape;94;p17"/>
          <p:cNvSpPr txBox="1"/>
          <p:nvPr>
            <p:ph idx="1" type="body"/>
          </p:nvPr>
        </p:nvSpPr>
        <p:spPr>
          <a:xfrm>
            <a:off x="311700" y="1266325"/>
            <a:ext cx="5445900" cy="3302700"/>
          </a:xfrm>
          <a:prstGeom prst="rect">
            <a:avLst/>
          </a:prstGeom>
        </p:spPr>
        <p:txBody>
          <a:bodyPr anchorCtr="0" anchor="t" bIns="91425" lIns="91425" spcFirstLastPara="1" rIns="91425" wrap="square" tIns="91425">
            <a:normAutofit fontScale="85000" lnSpcReduction="20000"/>
          </a:bodyPr>
          <a:lstStyle/>
          <a:p>
            <a:pPr indent="-325755" lvl="0" marL="457200" rtl="0" algn="l">
              <a:lnSpc>
                <a:spcPct val="115000"/>
              </a:lnSpc>
              <a:spcBef>
                <a:spcPts val="0"/>
              </a:spcBef>
              <a:spcAft>
                <a:spcPts val="0"/>
              </a:spcAft>
              <a:buClr>
                <a:srgbClr val="000000"/>
              </a:buClr>
              <a:buSzPct val="100000"/>
              <a:buFont typeface="Times New Roman"/>
              <a:buChar char="●"/>
            </a:pPr>
            <a:r>
              <a:rPr lang="en">
                <a:solidFill>
                  <a:srgbClr val="000000"/>
                </a:solidFill>
                <a:latin typeface="Times New Roman"/>
                <a:ea typeface="Times New Roman"/>
                <a:cs typeface="Times New Roman"/>
                <a:sym typeface="Times New Roman"/>
              </a:rPr>
              <a:t>Reddit and FRED (Federal Reserve Economic Data)</a:t>
            </a:r>
            <a:endParaRPr>
              <a:solidFill>
                <a:srgbClr val="000000"/>
              </a:solidFill>
              <a:latin typeface="Times New Roman"/>
              <a:ea typeface="Times New Roman"/>
              <a:cs typeface="Times New Roman"/>
              <a:sym typeface="Times New Roman"/>
            </a:endParaRPr>
          </a:p>
          <a:p>
            <a:pPr indent="-325755" lvl="0" marL="457200" rtl="0" algn="l">
              <a:lnSpc>
                <a:spcPct val="115000"/>
              </a:lnSpc>
              <a:spcBef>
                <a:spcPts val="0"/>
              </a:spcBef>
              <a:spcAft>
                <a:spcPts val="0"/>
              </a:spcAft>
              <a:buClr>
                <a:srgbClr val="000000"/>
              </a:buClr>
              <a:buSzPct val="100000"/>
              <a:buFont typeface="Times New Roman"/>
              <a:buChar char="●"/>
            </a:pPr>
            <a:r>
              <a:rPr lang="en">
                <a:solidFill>
                  <a:srgbClr val="000000"/>
                </a:solidFill>
                <a:latin typeface="Times New Roman"/>
                <a:ea typeface="Times New Roman"/>
                <a:cs typeface="Times New Roman"/>
                <a:sym typeface="Times New Roman"/>
              </a:rPr>
              <a:t>99,282 posts from subreddit “r/personalfinance”</a:t>
            </a:r>
            <a:endParaRPr>
              <a:solidFill>
                <a:srgbClr val="000000"/>
              </a:solidFill>
              <a:latin typeface="Times New Roman"/>
              <a:ea typeface="Times New Roman"/>
              <a:cs typeface="Times New Roman"/>
              <a:sym typeface="Times New Roman"/>
            </a:endParaRPr>
          </a:p>
          <a:p>
            <a:pPr indent="-325755" lvl="0" marL="457200" rtl="0" algn="l">
              <a:lnSpc>
                <a:spcPct val="115000"/>
              </a:lnSpc>
              <a:spcBef>
                <a:spcPts val="0"/>
              </a:spcBef>
              <a:spcAft>
                <a:spcPts val="0"/>
              </a:spcAft>
              <a:buClr>
                <a:srgbClr val="000000"/>
              </a:buClr>
              <a:buSzPct val="100000"/>
              <a:buFont typeface="Times New Roman"/>
              <a:buChar char="●"/>
            </a:pPr>
            <a:r>
              <a:rPr lang="en">
                <a:solidFill>
                  <a:srgbClr val="000000"/>
                </a:solidFill>
                <a:latin typeface="Times New Roman"/>
                <a:ea typeface="Times New Roman"/>
                <a:cs typeface="Times New Roman"/>
                <a:sym typeface="Times New Roman"/>
              </a:rPr>
              <a:t>Removed post from reddit filtered</a:t>
            </a:r>
            <a:endParaRPr>
              <a:solidFill>
                <a:srgbClr val="000000"/>
              </a:solidFill>
              <a:latin typeface="Times New Roman"/>
              <a:ea typeface="Times New Roman"/>
              <a:cs typeface="Times New Roman"/>
              <a:sym typeface="Times New Roman"/>
            </a:endParaRPr>
          </a:p>
          <a:p>
            <a:pPr indent="-325755" lvl="0" marL="457200" rtl="0" algn="l">
              <a:lnSpc>
                <a:spcPct val="115000"/>
              </a:lnSpc>
              <a:spcBef>
                <a:spcPts val="0"/>
              </a:spcBef>
              <a:spcAft>
                <a:spcPts val="0"/>
              </a:spcAft>
              <a:buClr>
                <a:srgbClr val="000000"/>
              </a:buClr>
              <a:buSzPct val="100000"/>
              <a:buFont typeface="Times New Roman"/>
              <a:buChar char="●"/>
            </a:pPr>
            <a:r>
              <a:rPr lang="en">
                <a:solidFill>
                  <a:srgbClr val="000000"/>
                </a:solidFill>
                <a:latin typeface="Times New Roman"/>
                <a:ea typeface="Times New Roman"/>
                <a:cs typeface="Times New Roman"/>
                <a:sym typeface="Times New Roman"/>
              </a:rPr>
              <a:t>No personal information used</a:t>
            </a:r>
            <a:endParaRPr>
              <a:solidFill>
                <a:srgbClr val="000000"/>
              </a:solidFill>
              <a:latin typeface="Times New Roman"/>
              <a:ea typeface="Times New Roman"/>
              <a:cs typeface="Times New Roman"/>
              <a:sym typeface="Times New Roman"/>
            </a:endParaRPr>
          </a:p>
          <a:p>
            <a:pPr indent="-325755" lvl="0" marL="457200" rtl="0" algn="l">
              <a:lnSpc>
                <a:spcPct val="115000"/>
              </a:lnSpc>
              <a:spcBef>
                <a:spcPts val="0"/>
              </a:spcBef>
              <a:spcAft>
                <a:spcPts val="0"/>
              </a:spcAft>
              <a:buClr>
                <a:srgbClr val="000000"/>
              </a:buClr>
              <a:buSzPct val="100000"/>
              <a:buFont typeface="Times New Roman"/>
              <a:buChar char="●"/>
            </a:pPr>
            <a:r>
              <a:rPr lang="en">
                <a:solidFill>
                  <a:srgbClr val="000000"/>
                </a:solidFill>
                <a:latin typeface="Times New Roman"/>
                <a:ea typeface="Times New Roman"/>
                <a:cs typeface="Times New Roman"/>
                <a:sym typeface="Times New Roman"/>
              </a:rPr>
              <a:t>Annotated into 4 criterias:</a:t>
            </a:r>
            <a:endParaRPr>
              <a:solidFill>
                <a:srgbClr val="000000"/>
              </a:solidFill>
              <a:latin typeface="Times New Roman"/>
              <a:ea typeface="Times New Roman"/>
              <a:cs typeface="Times New Roman"/>
              <a:sym typeface="Times New Roman"/>
            </a:endParaRPr>
          </a:p>
          <a:p>
            <a:pPr indent="-304165" lvl="1" marL="914400" rtl="0" algn="l">
              <a:lnSpc>
                <a:spcPct val="115000"/>
              </a:lnSpc>
              <a:spcBef>
                <a:spcPts val="0"/>
              </a:spcBef>
              <a:spcAft>
                <a:spcPts val="0"/>
              </a:spcAft>
              <a:buClr>
                <a:srgbClr val="000000"/>
              </a:buClr>
              <a:buSzPct val="100000"/>
              <a:buFont typeface="Times New Roman"/>
              <a:buChar char="○"/>
            </a:pPr>
            <a:r>
              <a:rPr lang="en">
                <a:solidFill>
                  <a:srgbClr val="000000"/>
                </a:solidFill>
                <a:latin typeface="Times New Roman"/>
                <a:ea typeface="Times New Roman"/>
                <a:cs typeface="Times New Roman"/>
                <a:sym typeface="Times New Roman"/>
              </a:rPr>
              <a:t>Unemployment (U)</a:t>
            </a:r>
            <a:endParaRPr>
              <a:solidFill>
                <a:srgbClr val="000000"/>
              </a:solidFill>
              <a:latin typeface="Times New Roman"/>
              <a:ea typeface="Times New Roman"/>
              <a:cs typeface="Times New Roman"/>
              <a:sym typeface="Times New Roman"/>
            </a:endParaRPr>
          </a:p>
          <a:p>
            <a:pPr indent="-304165" lvl="1" marL="914400" rtl="0" algn="l">
              <a:lnSpc>
                <a:spcPct val="115000"/>
              </a:lnSpc>
              <a:spcBef>
                <a:spcPts val="0"/>
              </a:spcBef>
              <a:spcAft>
                <a:spcPts val="0"/>
              </a:spcAft>
              <a:buClr>
                <a:srgbClr val="000000"/>
              </a:buClr>
              <a:buSzPct val="100000"/>
              <a:buFont typeface="Times New Roman"/>
              <a:buChar char="○"/>
            </a:pPr>
            <a:r>
              <a:rPr lang="en">
                <a:solidFill>
                  <a:srgbClr val="000000"/>
                </a:solidFill>
                <a:latin typeface="Times New Roman"/>
                <a:ea typeface="Times New Roman"/>
                <a:cs typeface="Times New Roman"/>
                <a:sym typeface="Times New Roman"/>
              </a:rPr>
              <a:t>Cut/Furlough (C)</a:t>
            </a:r>
            <a:endParaRPr>
              <a:solidFill>
                <a:srgbClr val="000000"/>
              </a:solidFill>
              <a:latin typeface="Times New Roman"/>
              <a:ea typeface="Times New Roman"/>
              <a:cs typeface="Times New Roman"/>
              <a:sym typeface="Times New Roman"/>
            </a:endParaRPr>
          </a:p>
          <a:p>
            <a:pPr indent="-304165" lvl="1" marL="914400" rtl="0" algn="l">
              <a:lnSpc>
                <a:spcPct val="115000"/>
              </a:lnSpc>
              <a:spcBef>
                <a:spcPts val="0"/>
              </a:spcBef>
              <a:spcAft>
                <a:spcPts val="0"/>
              </a:spcAft>
              <a:buClr>
                <a:srgbClr val="000000"/>
              </a:buClr>
              <a:buSzPct val="100000"/>
              <a:buFont typeface="Times New Roman"/>
              <a:buChar char="○"/>
            </a:pPr>
            <a:r>
              <a:rPr lang="en">
                <a:solidFill>
                  <a:srgbClr val="000000"/>
                </a:solidFill>
                <a:latin typeface="Times New Roman"/>
                <a:ea typeface="Times New Roman"/>
                <a:cs typeface="Times New Roman"/>
                <a:sym typeface="Times New Roman"/>
              </a:rPr>
              <a:t>Employment (E)</a:t>
            </a:r>
            <a:endParaRPr>
              <a:solidFill>
                <a:srgbClr val="000000"/>
              </a:solidFill>
              <a:latin typeface="Times New Roman"/>
              <a:ea typeface="Times New Roman"/>
              <a:cs typeface="Times New Roman"/>
              <a:sym typeface="Times New Roman"/>
            </a:endParaRPr>
          </a:p>
          <a:p>
            <a:pPr indent="-304165" lvl="1" marL="914400" rtl="0" algn="l">
              <a:lnSpc>
                <a:spcPct val="115000"/>
              </a:lnSpc>
              <a:spcBef>
                <a:spcPts val="0"/>
              </a:spcBef>
              <a:spcAft>
                <a:spcPts val="0"/>
              </a:spcAft>
              <a:buClr>
                <a:srgbClr val="000000"/>
              </a:buClr>
              <a:buSzPct val="100000"/>
              <a:buFont typeface="Times New Roman"/>
              <a:buChar char="○"/>
            </a:pPr>
            <a:r>
              <a:rPr lang="en">
                <a:solidFill>
                  <a:srgbClr val="000000"/>
                </a:solidFill>
                <a:latin typeface="Times New Roman"/>
                <a:ea typeface="Times New Roman"/>
                <a:cs typeface="Times New Roman"/>
                <a:sym typeface="Times New Roman"/>
              </a:rPr>
              <a:t>Other (O)</a:t>
            </a:r>
            <a:endParaRPr>
              <a:solidFill>
                <a:srgbClr val="000000"/>
              </a:solidFill>
              <a:latin typeface="Times New Roman"/>
              <a:ea typeface="Times New Roman"/>
              <a:cs typeface="Times New Roman"/>
              <a:sym typeface="Times New Roman"/>
            </a:endParaRPr>
          </a:p>
          <a:p>
            <a:pPr indent="-325755" lvl="0" marL="457200" rtl="0" algn="l">
              <a:lnSpc>
                <a:spcPct val="115000"/>
              </a:lnSpc>
              <a:spcBef>
                <a:spcPts val="0"/>
              </a:spcBef>
              <a:spcAft>
                <a:spcPts val="0"/>
              </a:spcAft>
              <a:buClr>
                <a:srgbClr val="000000"/>
              </a:buClr>
              <a:buSzPct val="100000"/>
              <a:buFont typeface="Times New Roman"/>
              <a:buChar char="●"/>
            </a:pPr>
            <a:r>
              <a:rPr b="1" lang="en">
                <a:solidFill>
                  <a:srgbClr val="000000"/>
                </a:solidFill>
                <a:latin typeface="Times New Roman"/>
                <a:ea typeface="Times New Roman"/>
                <a:cs typeface="Times New Roman"/>
                <a:sym typeface="Times New Roman"/>
              </a:rPr>
              <a:t>Unemployment Data from FRED (St. Louis)</a:t>
            </a:r>
            <a:endParaRPr b="1">
              <a:solidFill>
                <a:srgbClr val="000000"/>
              </a:solidFill>
              <a:latin typeface="Times New Roman"/>
              <a:ea typeface="Times New Roman"/>
              <a:cs typeface="Times New Roman"/>
              <a:sym typeface="Times New Roman"/>
            </a:endParaRPr>
          </a:p>
          <a:p>
            <a:pPr indent="-304165" lvl="1" marL="914400" rtl="0" algn="l">
              <a:lnSpc>
                <a:spcPct val="115000"/>
              </a:lnSpc>
              <a:spcBef>
                <a:spcPts val="0"/>
              </a:spcBef>
              <a:spcAft>
                <a:spcPts val="0"/>
              </a:spcAft>
              <a:buClr>
                <a:srgbClr val="000000"/>
              </a:buClr>
              <a:buSzPct val="100000"/>
              <a:buFont typeface="Times New Roman"/>
              <a:buChar char="○"/>
            </a:pPr>
            <a:r>
              <a:rPr lang="en">
                <a:solidFill>
                  <a:srgbClr val="000000"/>
                </a:solidFill>
                <a:latin typeface="Times New Roman"/>
                <a:ea typeface="Times New Roman"/>
                <a:cs typeface="Times New Roman"/>
                <a:sym typeface="Times New Roman"/>
              </a:rPr>
              <a:t>Initial Claim (ICSA)</a:t>
            </a:r>
            <a:endParaRPr>
              <a:solidFill>
                <a:srgbClr val="000000"/>
              </a:solidFill>
              <a:latin typeface="Times New Roman"/>
              <a:ea typeface="Times New Roman"/>
              <a:cs typeface="Times New Roman"/>
              <a:sym typeface="Times New Roman"/>
            </a:endParaRPr>
          </a:p>
          <a:p>
            <a:pPr indent="-304165" lvl="1" marL="914400" rtl="0" algn="l">
              <a:lnSpc>
                <a:spcPct val="115000"/>
              </a:lnSpc>
              <a:spcBef>
                <a:spcPts val="0"/>
              </a:spcBef>
              <a:spcAft>
                <a:spcPts val="0"/>
              </a:spcAft>
              <a:buClr>
                <a:srgbClr val="000000"/>
              </a:buClr>
              <a:buSzPct val="100000"/>
              <a:buFont typeface="Times New Roman"/>
              <a:buChar char="○"/>
            </a:pPr>
            <a:r>
              <a:rPr lang="en">
                <a:solidFill>
                  <a:srgbClr val="000000"/>
                </a:solidFill>
                <a:latin typeface="Times New Roman"/>
                <a:ea typeface="Times New Roman"/>
                <a:cs typeface="Times New Roman"/>
                <a:sym typeface="Times New Roman"/>
              </a:rPr>
              <a:t>Continuing Claim (CCSA)</a:t>
            </a:r>
            <a:endParaRPr>
              <a:solidFill>
                <a:srgbClr val="000000"/>
              </a:solidFill>
              <a:latin typeface="Times New Roman"/>
              <a:ea typeface="Times New Roman"/>
              <a:cs typeface="Times New Roman"/>
              <a:sym typeface="Times New Roman"/>
            </a:endParaRPr>
          </a:p>
          <a:p>
            <a:pPr indent="-325755" lvl="0" marL="457200" rtl="0" algn="l">
              <a:lnSpc>
                <a:spcPct val="115000"/>
              </a:lnSpc>
              <a:spcBef>
                <a:spcPts val="0"/>
              </a:spcBef>
              <a:spcAft>
                <a:spcPts val="0"/>
              </a:spcAft>
              <a:buClr>
                <a:srgbClr val="000000"/>
              </a:buClr>
              <a:buSzPct val="100000"/>
              <a:buFont typeface="Times New Roman"/>
              <a:buChar char="●"/>
            </a:pPr>
            <a:r>
              <a:rPr lang="en">
                <a:solidFill>
                  <a:srgbClr val="000000"/>
                </a:solidFill>
                <a:latin typeface="Times New Roman"/>
                <a:ea typeface="Times New Roman"/>
                <a:cs typeface="Times New Roman"/>
                <a:sym typeface="Times New Roman"/>
              </a:rPr>
              <a:t>Temporal </a:t>
            </a:r>
            <a:r>
              <a:rPr lang="en">
                <a:solidFill>
                  <a:srgbClr val="000000"/>
                </a:solidFill>
                <a:latin typeface="Times New Roman"/>
                <a:ea typeface="Times New Roman"/>
                <a:cs typeface="Times New Roman"/>
                <a:sym typeface="Times New Roman"/>
              </a:rPr>
              <a:t>Alignment</a:t>
            </a:r>
            <a:r>
              <a:rPr lang="en">
                <a:solidFill>
                  <a:srgbClr val="000000"/>
                </a:solidFill>
                <a:latin typeface="Times New Roman"/>
                <a:ea typeface="Times New Roman"/>
                <a:cs typeface="Times New Roman"/>
                <a:sym typeface="Times New Roman"/>
              </a:rPr>
              <a:t> maintained </a:t>
            </a:r>
            <a:endParaRPr>
              <a:solidFill>
                <a:srgbClr val="000000"/>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a:p>
        </p:txBody>
      </p:sp>
      <p:pic>
        <p:nvPicPr>
          <p:cNvPr id="95" name="Google Shape;95;p17"/>
          <p:cNvPicPr preferRelativeResize="0"/>
          <p:nvPr/>
        </p:nvPicPr>
        <p:blipFill>
          <a:blip r:embed="rId3">
            <a:alphaModFix/>
          </a:blip>
          <a:stretch>
            <a:fillRect/>
          </a:stretch>
        </p:blipFill>
        <p:spPr>
          <a:xfrm>
            <a:off x="5934200" y="1051725"/>
            <a:ext cx="2187924" cy="1458250"/>
          </a:xfrm>
          <a:prstGeom prst="rect">
            <a:avLst/>
          </a:prstGeom>
          <a:noFill/>
          <a:ln>
            <a:noFill/>
          </a:ln>
        </p:spPr>
      </p:pic>
      <p:pic>
        <p:nvPicPr>
          <p:cNvPr id="96" name="Google Shape;96;p17"/>
          <p:cNvPicPr preferRelativeResize="0"/>
          <p:nvPr/>
        </p:nvPicPr>
        <p:blipFill>
          <a:blip r:embed="rId4">
            <a:alphaModFix/>
          </a:blip>
          <a:stretch>
            <a:fillRect/>
          </a:stretch>
        </p:blipFill>
        <p:spPr>
          <a:xfrm>
            <a:off x="6066700" y="3036925"/>
            <a:ext cx="2432700" cy="778475"/>
          </a:xfrm>
          <a:prstGeom prst="rect">
            <a:avLst/>
          </a:prstGeom>
          <a:noFill/>
          <a:ln>
            <a:noFill/>
          </a:ln>
        </p:spPr>
      </p:pic>
      <p:sp>
        <p:nvSpPr>
          <p:cNvPr id="97" name="Google Shape;9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52935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 </a:t>
            </a:r>
            <a:endParaRPr/>
          </a:p>
        </p:txBody>
      </p:sp>
      <p:sp>
        <p:nvSpPr>
          <p:cNvPr id="103" name="Google Shape;103;p18"/>
          <p:cNvSpPr txBox="1"/>
          <p:nvPr>
            <p:ph idx="1" type="body"/>
          </p:nvPr>
        </p:nvSpPr>
        <p:spPr>
          <a:xfrm>
            <a:off x="311700" y="1266325"/>
            <a:ext cx="52935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Stopword Removal</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Regular Expression  based removal of special characters.</a:t>
            </a:r>
            <a:endParaRPr>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a:solidFill>
                  <a:srgbClr val="000000"/>
                </a:solidFill>
                <a:latin typeface="Times New Roman"/>
                <a:ea typeface="Times New Roman"/>
                <a:cs typeface="Times New Roman"/>
                <a:sym typeface="Times New Roman"/>
              </a:rPr>
              <a:t>Figure Analysis</a:t>
            </a:r>
            <a:endParaRPr b="1">
              <a:solidFill>
                <a:srgbClr val="000000"/>
              </a:solidFill>
              <a:latin typeface="Times New Roman"/>
              <a:ea typeface="Times New Roman"/>
              <a:cs typeface="Times New Roman"/>
              <a:sym typeface="Times New Roman"/>
            </a:endParaRPr>
          </a:p>
          <a:p>
            <a:pPr indent="-342900" lvl="0" marL="457200" rtl="0" algn="l">
              <a:spcBef>
                <a:spcPts val="1200"/>
              </a:spcBef>
              <a:spcAft>
                <a:spcPts val="0"/>
              </a:spcAft>
              <a:buClr>
                <a:srgbClr val="000000"/>
              </a:buClr>
              <a:buSzPts val="1800"/>
              <a:buFont typeface="Times New Roman"/>
              <a:buAutoNum type="alphaLcParenBoth"/>
            </a:pPr>
            <a:r>
              <a:rPr lang="en">
                <a:solidFill>
                  <a:srgbClr val="000000"/>
                </a:solidFill>
                <a:latin typeface="Times New Roman"/>
                <a:ea typeface="Times New Roman"/>
                <a:cs typeface="Times New Roman"/>
                <a:sym typeface="Times New Roman"/>
              </a:rPr>
              <a:t>Set of COVID-19 related keywords</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AutoNum type="alphaLcParenBoth"/>
            </a:pPr>
            <a:r>
              <a:rPr lang="en">
                <a:solidFill>
                  <a:srgbClr val="000000"/>
                </a:solidFill>
                <a:latin typeface="Times New Roman"/>
                <a:ea typeface="Times New Roman"/>
                <a:cs typeface="Times New Roman"/>
                <a:sym typeface="Times New Roman"/>
              </a:rPr>
              <a:t>Set of unemployment related keywords</a:t>
            </a:r>
            <a:r>
              <a:rPr lang="en"/>
              <a:t> </a:t>
            </a:r>
            <a:endParaRPr/>
          </a:p>
          <a:p>
            <a:pPr indent="0" lvl="0" marL="457200" rtl="0" algn="l">
              <a:spcBef>
                <a:spcPts val="1200"/>
              </a:spcBef>
              <a:spcAft>
                <a:spcPts val="1200"/>
              </a:spcAft>
              <a:buNone/>
            </a:pPr>
            <a:r>
              <a:t/>
            </a:r>
            <a:endParaRPr b="1"/>
          </a:p>
        </p:txBody>
      </p:sp>
      <p:pic>
        <p:nvPicPr>
          <p:cNvPr id="104" name="Google Shape;104;p18"/>
          <p:cNvPicPr preferRelativeResize="0"/>
          <p:nvPr/>
        </p:nvPicPr>
        <p:blipFill>
          <a:blip r:embed="rId3">
            <a:alphaModFix/>
          </a:blip>
          <a:stretch>
            <a:fillRect/>
          </a:stretch>
        </p:blipFill>
        <p:spPr>
          <a:xfrm>
            <a:off x="5605150" y="99800"/>
            <a:ext cx="3538851" cy="4844100"/>
          </a:xfrm>
          <a:prstGeom prst="rect">
            <a:avLst/>
          </a:prstGeom>
          <a:noFill/>
          <a:ln>
            <a:noFill/>
          </a:ln>
        </p:spPr>
      </p:pic>
      <p:sp>
        <p:nvSpPr>
          <p:cNvPr id="105" name="Google Shape;10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4</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445025"/>
            <a:ext cx="6550500" cy="3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Model Implementation</a:t>
            </a:r>
            <a:endParaRPr sz="2400"/>
          </a:p>
        </p:txBody>
      </p:sp>
      <p:sp>
        <p:nvSpPr>
          <p:cNvPr id="111" name="Google Shape;111;p19"/>
          <p:cNvSpPr txBox="1"/>
          <p:nvPr>
            <p:ph idx="1" type="body"/>
          </p:nvPr>
        </p:nvSpPr>
        <p:spPr>
          <a:xfrm>
            <a:off x="311700" y="1076125"/>
            <a:ext cx="8520600" cy="349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rgbClr val="000000"/>
                </a:solidFill>
                <a:latin typeface="Times New Roman"/>
                <a:ea typeface="Times New Roman"/>
                <a:cs typeface="Times New Roman"/>
                <a:sym typeface="Times New Roman"/>
              </a:rPr>
              <a:t>Why CNN?</a:t>
            </a:r>
            <a:endParaRPr b="1" sz="1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000000"/>
                </a:solidFill>
                <a:latin typeface="Times New Roman"/>
                <a:ea typeface="Times New Roman"/>
                <a:cs typeface="Times New Roman"/>
                <a:sym typeface="Times New Roman"/>
              </a:rPr>
              <a:t>CNN is used because it works effectively on small datasets, having fewer parameters to train than Recurrent Neural Network-based models </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400">
                <a:solidFill>
                  <a:srgbClr val="000000"/>
                </a:solidFill>
                <a:latin typeface="Times New Roman"/>
                <a:ea typeface="Times New Roman"/>
                <a:cs typeface="Times New Roman"/>
                <a:sym typeface="Times New Roman"/>
              </a:rPr>
              <a:t>Model Details</a:t>
            </a:r>
            <a:endParaRPr b="1"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b="1" sz="1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graphicFrame>
        <p:nvGraphicFramePr>
          <p:cNvPr id="112" name="Google Shape;112;p19"/>
          <p:cNvGraphicFramePr/>
          <p:nvPr/>
        </p:nvGraphicFramePr>
        <p:xfrm>
          <a:off x="376475" y="2390550"/>
          <a:ext cx="3000000" cy="3000000"/>
        </p:xfrm>
        <a:graphic>
          <a:graphicData uri="http://schemas.openxmlformats.org/drawingml/2006/table">
            <a:tbl>
              <a:tblPr>
                <a:noFill/>
                <a:tableStyleId>{3B134D88-EC47-4302-94AB-D42C225AA6D8}</a:tableStyleId>
              </a:tblPr>
              <a:tblGrid>
                <a:gridCol w="3619500"/>
                <a:gridCol w="3619500"/>
              </a:tblGrid>
              <a:tr h="381000">
                <a:tc>
                  <a:txBody>
                    <a:bodyPr/>
                    <a:lstStyle/>
                    <a:p>
                      <a:pPr indent="0" lvl="0" marL="0" rtl="0" algn="l">
                        <a:spcBef>
                          <a:spcPts val="0"/>
                        </a:spcBef>
                        <a:spcAft>
                          <a:spcPts val="0"/>
                        </a:spcAft>
                        <a:buNone/>
                      </a:pPr>
                      <a:r>
                        <a:rPr b="1" lang="en" sz="1200"/>
                        <a:t>classical machine learning model(Scikit learn-primary package)</a:t>
                      </a:r>
                      <a:endParaRPr b="1" sz="1200"/>
                    </a:p>
                  </a:txBody>
                  <a:tcPr marT="91425" marB="91425" marR="91425" marL="91425"/>
                </a:tc>
                <a:tc>
                  <a:txBody>
                    <a:bodyPr/>
                    <a:lstStyle/>
                    <a:p>
                      <a:pPr indent="0" lvl="0" marL="0" rtl="0" algn="l">
                        <a:spcBef>
                          <a:spcPts val="0"/>
                        </a:spcBef>
                        <a:spcAft>
                          <a:spcPts val="0"/>
                        </a:spcAft>
                        <a:buNone/>
                      </a:pPr>
                      <a:r>
                        <a:rPr b="1" lang="en" sz="1200"/>
                        <a:t>CNN architecture(Stochastic gradient- primary package)</a:t>
                      </a:r>
                      <a:endParaRPr b="1" sz="1200"/>
                    </a:p>
                  </a:txBody>
                  <a:tcPr marT="91425" marB="91425" marR="91425" marL="91425"/>
                </a:tc>
              </a:tr>
              <a:tr h="381000">
                <a:tc>
                  <a:txBody>
                    <a:bodyPr/>
                    <a:lstStyle/>
                    <a:p>
                      <a:pPr indent="0" lvl="0" marL="0" rtl="0" algn="l">
                        <a:spcBef>
                          <a:spcPts val="0"/>
                        </a:spcBef>
                        <a:spcAft>
                          <a:spcPts val="0"/>
                        </a:spcAft>
                        <a:buNone/>
                      </a:pPr>
                      <a:r>
                        <a:rPr lang="en" sz="1200"/>
                        <a:t>TB1: Random Forest Classification Model</a:t>
                      </a:r>
                      <a:endParaRPr sz="1200"/>
                    </a:p>
                  </a:txBody>
                  <a:tcPr marT="91425" marB="91425" marR="91425" marL="91425"/>
                </a:tc>
                <a:tc>
                  <a:txBody>
                    <a:bodyPr/>
                    <a:lstStyle/>
                    <a:p>
                      <a:pPr indent="0" lvl="0" marL="0" rtl="0" algn="l">
                        <a:spcBef>
                          <a:spcPts val="0"/>
                        </a:spcBef>
                        <a:spcAft>
                          <a:spcPts val="0"/>
                        </a:spcAft>
                        <a:buNone/>
                      </a:pPr>
                      <a:r>
                        <a:rPr lang="en" sz="1200"/>
                        <a:t>CNN1: CNN model with no extra preprocessing</a:t>
                      </a:r>
                      <a:endParaRPr sz="1200"/>
                    </a:p>
                  </a:txBody>
                  <a:tcPr marT="91425" marB="91425" marR="91425" marL="91425"/>
                </a:tc>
              </a:tr>
              <a:tr h="381000">
                <a:tc>
                  <a:txBody>
                    <a:bodyPr/>
                    <a:lstStyle/>
                    <a:p>
                      <a:pPr indent="0" lvl="0" marL="0" rtl="0" algn="l">
                        <a:spcBef>
                          <a:spcPts val="0"/>
                        </a:spcBef>
                        <a:spcAft>
                          <a:spcPts val="0"/>
                        </a:spcAft>
                        <a:buNone/>
                      </a:pPr>
                      <a:r>
                        <a:rPr lang="en" sz="1200"/>
                        <a:t>TB2: A logistic regression classification model</a:t>
                      </a:r>
                      <a:endParaRPr sz="1200"/>
                    </a:p>
                  </a:txBody>
                  <a:tcPr marT="91425" marB="91425" marR="91425" marL="91425"/>
                </a:tc>
                <a:tc>
                  <a:txBody>
                    <a:bodyPr/>
                    <a:lstStyle/>
                    <a:p>
                      <a:pPr indent="0" lvl="0" marL="0" rtl="0" algn="l">
                        <a:spcBef>
                          <a:spcPts val="0"/>
                        </a:spcBef>
                        <a:spcAft>
                          <a:spcPts val="0"/>
                        </a:spcAft>
                        <a:buNone/>
                      </a:pPr>
                      <a:r>
                        <a:rPr lang="en" sz="1200"/>
                        <a:t>CNN2: stopword removal and regular expression based special character removal</a:t>
                      </a:r>
                      <a:endParaRPr sz="1200"/>
                    </a:p>
                  </a:txBody>
                  <a:tcPr marT="91425" marB="91425" marR="91425" marL="91425"/>
                </a:tc>
              </a:tr>
              <a:tr h="381000">
                <a:tc>
                  <a:txBody>
                    <a:bodyPr/>
                    <a:lstStyle/>
                    <a:p>
                      <a:pPr indent="0" lvl="0" marL="0" rtl="0" algn="l">
                        <a:spcBef>
                          <a:spcPts val="0"/>
                        </a:spcBef>
                        <a:spcAft>
                          <a:spcPts val="0"/>
                        </a:spcAft>
                        <a:buNone/>
                      </a:pPr>
                      <a:r>
                        <a:rPr lang="en" sz="1200"/>
                        <a:t>TB3: A linear support vector machine(SVM) classification Model.</a:t>
                      </a:r>
                      <a:endParaRPr sz="1200"/>
                    </a:p>
                  </a:txBody>
                  <a:tcPr marT="91425" marB="91425" marR="91425" marL="91425"/>
                </a:tc>
                <a:tc>
                  <a:txBody>
                    <a:bodyPr/>
                    <a:lstStyle/>
                    <a:p>
                      <a:pPr indent="0" lvl="0" marL="0" rtl="0" algn="l">
                        <a:spcBef>
                          <a:spcPts val="0"/>
                        </a:spcBef>
                        <a:spcAft>
                          <a:spcPts val="0"/>
                        </a:spcAft>
                        <a:buNone/>
                      </a:pPr>
                      <a:r>
                        <a:rPr lang="en" sz="1200"/>
                        <a:t>CNN3: sentiment scores are </a:t>
                      </a:r>
                      <a:r>
                        <a:rPr lang="en" sz="1200"/>
                        <a:t>concatenated</a:t>
                      </a:r>
                      <a:r>
                        <a:rPr lang="en" sz="1200"/>
                        <a:t> to the output of the max pulling layer</a:t>
                      </a:r>
                      <a:endParaRPr sz="1200"/>
                    </a:p>
                  </a:txBody>
                  <a:tcPr marT="91425" marB="91425" marR="91425" marL="91425"/>
                </a:tc>
              </a:tr>
            </a:tbl>
          </a:graphicData>
        </a:graphic>
      </p:graphicFrame>
      <p:sp>
        <p:nvSpPr>
          <p:cNvPr id="113" name="Google Shape;11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5</a:t>
            </a:r>
            <a:endParaRPr/>
          </a:p>
        </p:txBody>
      </p:sp>
      <p:sp>
        <p:nvSpPr>
          <p:cNvPr id="114" name="Google Shape;114;p19"/>
          <p:cNvSpPr txBox="1"/>
          <p:nvPr/>
        </p:nvSpPr>
        <p:spPr>
          <a:xfrm>
            <a:off x="404400" y="4536900"/>
            <a:ext cx="7239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200">
                <a:latin typeface="Times New Roman"/>
                <a:ea typeface="Times New Roman"/>
                <a:cs typeface="Times New Roman"/>
                <a:sym typeface="Times New Roman"/>
              </a:rPr>
              <a:t>All models were trained and evaluated using randomly assigned 90/10 train/test splits.</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Summary,Result and Future Plan</a:t>
            </a:r>
            <a:endParaRPr/>
          </a:p>
        </p:txBody>
      </p:sp>
      <p:sp>
        <p:nvSpPr>
          <p:cNvPr id="120" name="Google Shape;120;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00000"/>
                </a:solidFill>
                <a:latin typeface="Times New Roman"/>
                <a:ea typeface="Times New Roman"/>
                <a:cs typeface="Times New Roman"/>
                <a:sym typeface="Times New Roman"/>
              </a:rPr>
              <a:t>1. </a:t>
            </a:r>
            <a:r>
              <a:rPr lang="en" sz="1400">
                <a:solidFill>
                  <a:srgbClr val="000000"/>
                </a:solidFill>
                <a:latin typeface="Times New Roman"/>
                <a:ea typeface="Times New Roman"/>
                <a:cs typeface="Times New Roman"/>
                <a:sym typeface="Times New Roman"/>
              </a:rPr>
              <a:t>After implementing models it achieved a best weighted F1 score of 0.857 on two-class classification of posts.</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400">
                <a:solidFill>
                  <a:srgbClr val="000000"/>
                </a:solidFill>
                <a:latin typeface="Times New Roman"/>
                <a:ea typeface="Times New Roman"/>
                <a:cs typeface="Times New Roman"/>
                <a:sym typeface="Times New Roman"/>
              </a:rPr>
              <a:t>2.We make our data and source code available to the research community to foster additional work in this area</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400">
                <a:solidFill>
                  <a:srgbClr val="000000"/>
                </a:solidFill>
                <a:latin typeface="Times New Roman"/>
                <a:ea typeface="Times New Roman"/>
                <a:cs typeface="Times New Roman"/>
                <a:sym typeface="Times New Roman"/>
              </a:rPr>
              <a:t>and to facilitate replication.</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400">
                <a:solidFill>
                  <a:srgbClr val="000000"/>
                </a:solidFill>
                <a:latin typeface="Times New Roman"/>
                <a:ea typeface="Times New Roman"/>
                <a:cs typeface="Times New Roman"/>
                <a:sym typeface="Times New Roman"/>
              </a:rPr>
              <a:t>3. The CNN model was efficient and F1 scores indicate that the model structure and inputs were enough to achieve strong performance measures, extending model input to include longer word sequences or  further expanding our labeled dataset could similarly help to achieve higher performance. This could also enable the use of more advanced machine learning models like gated recurrent units (GRUs), long short-term memory networks (LSTMs).</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sp>
        <p:nvSpPr>
          <p:cNvPr id="121" name="Google Shape;12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6</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