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5"/>
  </p:notesMasterIdLst>
  <p:sldIdLst>
    <p:sldId id="2681" r:id="rId2"/>
    <p:sldId id="2674" r:id="rId3"/>
    <p:sldId id="2698" r:id="rId4"/>
    <p:sldId id="2676" r:id="rId5"/>
    <p:sldId id="2682" r:id="rId6"/>
    <p:sldId id="2684" r:id="rId7"/>
    <p:sldId id="2704" r:id="rId8"/>
    <p:sldId id="2705" r:id="rId9"/>
    <p:sldId id="2687" r:id="rId10"/>
    <p:sldId id="2706" r:id="rId11"/>
    <p:sldId id="2691" r:id="rId12"/>
    <p:sldId id="2693" r:id="rId13"/>
    <p:sldId id="2709" r:id="rId14"/>
    <p:sldId id="2708" r:id="rId15"/>
    <p:sldId id="2710" r:id="rId16"/>
    <p:sldId id="2695" r:id="rId17"/>
    <p:sldId id="2677" r:id="rId18"/>
    <p:sldId id="2711" r:id="rId19"/>
    <p:sldId id="2702" r:id="rId20"/>
    <p:sldId id="2703" r:id="rId21"/>
    <p:sldId id="2678" r:id="rId22"/>
    <p:sldId id="2679" r:id="rId23"/>
    <p:sldId id="2683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AA3B4D4-5FD0-490F-9ED6-48383BF674B6}">
          <p14:sldIdLst>
            <p14:sldId id="2681"/>
            <p14:sldId id="2674"/>
            <p14:sldId id="2698"/>
            <p14:sldId id="2676"/>
            <p14:sldId id="2682"/>
            <p14:sldId id="2684"/>
            <p14:sldId id="2704"/>
            <p14:sldId id="2705"/>
            <p14:sldId id="2687"/>
            <p14:sldId id="2706"/>
            <p14:sldId id="2691"/>
            <p14:sldId id="2693"/>
            <p14:sldId id="2709"/>
            <p14:sldId id="2708"/>
            <p14:sldId id="2710"/>
            <p14:sldId id="2695"/>
            <p14:sldId id="2677"/>
            <p14:sldId id="2711"/>
            <p14:sldId id="2702"/>
            <p14:sldId id="2703"/>
            <p14:sldId id="2678"/>
            <p14:sldId id="2679"/>
            <p14:sldId id="2683"/>
          </p14:sldIdLst>
        </p14:section>
        <p14:section name="제목 없는 구역" id="{66554BE4-2BB1-4FF8-A0F2-0552D8ED84D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3626">
          <p15:clr>
            <a:srgbClr val="A4A3A4"/>
          </p15:clr>
        </p15:guide>
        <p15:guide id="4" pos="588">
          <p15:clr>
            <a:srgbClr val="A4A3A4"/>
          </p15:clr>
        </p15:guide>
        <p15:guide id="5" pos="56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4677"/>
    <a:srgbClr val="E43030"/>
    <a:srgbClr val="C00000"/>
    <a:srgbClr val="507BC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16" autoAdjust="0"/>
    <p:restoredTop sz="96353" autoAdjust="0"/>
  </p:normalViewPr>
  <p:slideViewPr>
    <p:cSldViewPr snapToGrid="0">
      <p:cViewPr>
        <p:scale>
          <a:sx n="125" d="100"/>
          <a:sy n="125" d="100"/>
        </p:scale>
        <p:origin x="1392" y="90"/>
      </p:cViewPr>
      <p:guideLst>
        <p:guide orient="horz" pos="2160"/>
        <p:guide pos="3120"/>
        <p:guide orient="horz" pos="3626"/>
        <p:guide pos="588"/>
        <p:guide pos="56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F16D46-DCD5-4C4E-9613-0E5FADAF9469}" type="datetimeFigureOut">
              <a:rPr lang="ko-KR" altLang="en-US" smtClean="0"/>
              <a:pPr/>
              <a:t>2021-03-09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B61903-0E8D-4105-A569-4FA2AA58CC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21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혁신포스코1.0_표지.jpg">
            <a:extLst>
              <a:ext uri="{FF2B5EF4-FFF2-40B4-BE49-F238E27FC236}">
                <a16:creationId xmlns:a16="http://schemas.microsoft.com/office/drawing/2014/main" id="{210357AF-DD2B-482C-A301-23094593A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0" y="1"/>
            <a:ext cx="9907200" cy="68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21">
            <a:extLst>
              <a:ext uri="{FF2B5EF4-FFF2-40B4-BE49-F238E27FC236}">
                <a16:creationId xmlns:a16="http://schemas.microsoft.com/office/drawing/2014/main" id="{EB35C209-A8AD-4924-B270-658BB4235591}"/>
              </a:ext>
            </a:extLst>
          </p:cNvPr>
          <p:cNvGrpSpPr/>
          <p:nvPr/>
        </p:nvGrpSpPr>
        <p:grpSpPr>
          <a:xfrm>
            <a:off x="1028564" y="2538816"/>
            <a:ext cx="7848872" cy="2029954"/>
            <a:chOff x="3491880" y="4279366"/>
            <a:chExt cx="7848872" cy="2029954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grpSp>
          <p:nvGrpSpPr>
            <p:cNvPr id="22" name="그룹 20">
              <a:extLst>
                <a:ext uri="{FF2B5EF4-FFF2-40B4-BE49-F238E27FC236}">
                  <a16:creationId xmlns:a16="http://schemas.microsoft.com/office/drawing/2014/main" id="{C10E3A89-FC33-44CE-BFAF-D9442B86736C}"/>
                </a:ext>
              </a:extLst>
            </p:cNvPr>
            <p:cNvGrpSpPr/>
            <p:nvPr/>
          </p:nvGrpSpPr>
          <p:grpSpPr>
            <a:xfrm>
              <a:off x="3491880" y="4279366"/>
              <a:ext cx="7848872" cy="2029954"/>
              <a:chOff x="3491880" y="4279366"/>
              <a:chExt cx="7848872" cy="2029954"/>
            </a:xfrm>
          </p:grpSpPr>
          <p:grpSp>
            <p:nvGrpSpPr>
              <p:cNvPr id="24" name="그룹 9">
                <a:extLst>
                  <a:ext uri="{FF2B5EF4-FFF2-40B4-BE49-F238E27FC236}">
                    <a16:creationId xmlns:a16="http://schemas.microsoft.com/office/drawing/2014/main" id="{445E35BC-E8AA-4E23-AAD6-2403B7DD30A5}"/>
                  </a:ext>
                </a:extLst>
              </p:cNvPr>
              <p:cNvGrpSpPr/>
              <p:nvPr/>
            </p:nvGrpSpPr>
            <p:grpSpPr>
              <a:xfrm>
                <a:off x="3491880" y="4279366"/>
                <a:ext cx="7848872" cy="2029954"/>
                <a:chOff x="1619672" y="4283074"/>
                <a:chExt cx="7848872" cy="2029954"/>
              </a:xfrm>
            </p:grpSpPr>
            <p:grpSp>
              <p:nvGrpSpPr>
                <p:cNvPr id="27" name="그룹 13">
                  <a:extLst>
                    <a:ext uri="{FF2B5EF4-FFF2-40B4-BE49-F238E27FC236}">
                      <a16:creationId xmlns:a16="http://schemas.microsoft.com/office/drawing/2014/main" id="{6227B168-CC03-4D79-BC7A-8BA0A7D3B9FE}"/>
                    </a:ext>
                  </a:extLst>
                </p:cNvPr>
                <p:cNvGrpSpPr/>
                <p:nvPr/>
              </p:nvGrpSpPr>
              <p:grpSpPr>
                <a:xfrm>
                  <a:off x="1619672" y="4283074"/>
                  <a:ext cx="2556000" cy="359839"/>
                  <a:chOff x="1619672" y="4339016"/>
                  <a:chExt cx="2556000" cy="359839"/>
                </a:xfrm>
              </p:grpSpPr>
              <p:sp>
                <p:nvSpPr>
                  <p:cNvPr id="29" name="직사각형 4">
                    <a:extLst>
                      <a:ext uri="{FF2B5EF4-FFF2-40B4-BE49-F238E27FC236}">
                        <a16:creationId xmlns:a16="http://schemas.microsoft.com/office/drawing/2014/main" id="{1D127514-F343-4D90-91AB-9EC986A151DF}"/>
                      </a:ext>
                    </a:extLst>
                  </p:cNvPr>
                  <p:cNvSpPr/>
                  <p:nvPr/>
                </p:nvSpPr>
                <p:spPr>
                  <a:xfrm>
                    <a:off x="1619672" y="4339016"/>
                    <a:ext cx="1476000" cy="324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4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0" name="직각 삼각형 29">
                    <a:extLst>
                      <a:ext uri="{FF2B5EF4-FFF2-40B4-BE49-F238E27FC236}">
                        <a16:creationId xmlns:a16="http://schemas.microsoft.com/office/drawing/2014/main" id="{C6E0B1E3-FCAB-45A3-85C3-72AB6EF01E13}"/>
                      </a:ext>
                    </a:extLst>
                  </p:cNvPr>
                  <p:cNvSpPr/>
                  <p:nvPr/>
                </p:nvSpPr>
                <p:spPr>
                  <a:xfrm>
                    <a:off x="3090896" y="4339016"/>
                    <a:ext cx="324000" cy="324000"/>
                  </a:xfrm>
                  <a:prstGeom prst="rtTriangl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EED0CD79-1EB0-40A8-99D8-25C12F1E6F90}"/>
                      </a:ext>
                    </a:extLst>
                  </p:cNvPr>
                  <p:cNvSpPr/>
                  <p:nvPr/>
                </p:nvSpPr>
                <p:spPr>
                  <a:xfrm>
                    <a:off x="1619672" y="4653136"/>
                    <a:ext cx="2556000" cy="4571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28C7DBC-14F2-46B2-B69B-56BA2C6C7ED6}"/>
                    </a:ext>
                  </a:extLst>
                </p:cNvPr>
                <p:cNvSpPr/>
                <p:nvPr/>
              </p:nvSpPr>
              <p:spPr>
                <a:xfrm>
                  <a:off x="1619672" y="4640778"/>
                  <a:ext cx="7848872" cy="167225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600" dirty="0">
                    <a:solidFill>
                      <a:prstClr val="white"/>
                    </a:solidFill>
                    <a:latin typeface="나눔고딕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26" name="Picture 7" descr="C:\로컬 디스크\PPT\이미지\2012_이미지_1\필기도구\18_anwansoon.png">
                <a:extLst>
                  <a:ext uri="{FF2B5EF4-FFF2-40B4-BE49-F238E27FC236}">
                    <a16:creationId xmlns:a16="http://schemas.microsoft.com/office/drawing/2014/main" id="{04FC6274-3290-4A35-8523-08A51D6DF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5192" y="5013176"/>
                <a:ext cx="998240" cy="998240"/>
              </a:xfrm>
              <a:prstGeom prst="rect">
                <a:avLst/>
              </a:prstGeom>
              <a:noFill/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32362A-77F8-40EA-B0FF-E4F138C058D7}"/>
                </a:ext>
              </a:extLst>
            </p:cNvPr>
            <p:cNvSpPr txBox="1"/>
            <p:nvPr/>
          </p:nvSpPr>
          <p:spPr>
            <a:xfrm>
              <a:off x="5032079" y="467785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 b="1" spc="-50" dirty="0">
                <a:solidFill>
                  <a:srgbClr val="0070C0"/>
                </a:solidFill>
                <a:latin typeface="나눔고딕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88739"/>
            <a:ext cx="8420100" cy="795167"/>
          </a:xfrm>
        </p:spPr>
        <p:txBody>
          <a:bodyPr anchor="t">
            <a:noAutofit/>
          </a:bodyPr>
          <a:lstStyle>
            <a:lvl1pPr marL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defRPr kumimoji="1" lang="en-US" sz="4800" b="1" kern="1200" dirty="0"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나눔고딕"/>
                <a:ea typeface="나눔고딕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8763" y="3088460"/>
            <a:ext cx="5960441" cy="1382835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A4677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7B607C-4F8C-40E9-94D7-665568D6B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1830" y="2555665"/>
            <a:ext cx="1724025" cy="4365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910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600" y="3532187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396" y="3532187"/>
            <a:ext cx="4340529" cy="27914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444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9074445" cy="5483560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3893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73CB3-9640-42DD-BDEE-E5F24A97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2" cstate="print"/>
          <a:srcRect t="9868"/>
          <a:stretch>
            <a:fillRect/>
          </a:stretch>
        </p:blipFill>
        <p:spPr bwMode="auto">
          <a:xfrm>
            <a:off x="-15335" y="0"/>
            <a:ext cx="99213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32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4" descr="03_혁신포스코1.0_속지.jpg">
            <a:extLst>
              <a:ext uri="{FF2B5EF4-FFF2-40B4-BE49-F238E27FC236}">
                <a16:creationId xmlns:a16="http://schemas.microsoft.com/office/drawing/2014/main" id="{17532282-864E-4777-BDF6-29E92E0302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CE0561-4093-49BA-B80B-B7C9E5C4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E1114-102B-4212-A0CC-729677C3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62C77-EE1F-4A4E-856D-71ADC14BF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40ECE96-816D-4274-88E0-F0B9F980EB5A}" type="datetimeFigureOut">
              <a:rPr lang="ko-KR" altLang="en-US" smtClean="0"/>
              <a:pPr/>
              <a:t>2021-03-09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270C9-0893-4363-B269-2FC6F368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97EC5-0CB5-451C-BEC3-3B345AE1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F682ACF-674E-4A46-9886-B5EF345833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606099-86F1-4A31-8649-C63B66C8D0B0}"/>
              </a:ext>
            </a:extLst>
          </p:cNvPr>
          <p:cNvCxnSpPr/>
          <p:nvPr/>
        </p:nvCxnSpPr>
        <p:spPr>
          <a:xfrm>
            <a:off x="144466" y="620720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>
            <a:extLst>
              <a:ext uri="{FF2B5EF4-FFF2-40B4-BE49-F238E27FC236}">
                <a16:creationId xmlns:a16="http://schemas.microsoft.com/office/drawing/2014/main" id="{C98CFA6A-AA94-47CF-9B9A-CF61BA4F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6" y="6584950"/>
            <a:ext cx="188277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894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894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963" y="6700578"/>
            <a:ext cx="655637" cy="1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42" r:id="rId3"/>
    <p:sldLayoutId id="2147483734" r:id="rId4"/>
    <p:sldLayoutId id="214748374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67754"/>
            <a:ext cx="9907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압연 공정에서 발생하는 </a:t>
            </a:r>
            <a:endParaRPr lang="en-US" altLang="ko-KR" sz="3200" b="1" dirty="0"/>
          </a:p>
          <a:p>
            <a:pPr algn="ctr"/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</a:rPr>
              <a:t>SCALE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</a:rPr>
              <a:t>불량</a:t>
            </a:r>
            <a:r>
              <a:rPr lang="ko-KR" altLang="en-US" sz="3200" b="1" dirty="0"/>
              <a:t>에 대한 </a:t>
            </a:r>
            <a:endParaRPr lang="en-US" altLang="ko-KR" sz="3200" b="1" dirty="0"/>
          </a:p>
          <a:p>
            <a:pPr algn="ctr"/>
            <a:r>
              <a:rPr lang="ko-KR" altLang="en-US" sz="3200" b="1" dirty="0"/>
              <a:t>주요 영향인자 분석</a:t>
            </a:r>
            <a:endParaRPr lang="en-US" altLang="ko-KR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280933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B3</a:t>
            </a:r>
            <a:r>
              <a:rPr lang="ko-KR" altLang="en-US" dirty="0"/>
              <a:t>반 김동현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0"/>
            <a:ext cx="9925050" cy="276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그림 3" descr="밤이(가) 표시된 사진&#10;&#10;자동 생성된 설명">
            <a:extLst>
              <a:ext uri="{FF2B5EF4-FFF2-40B4-BE49-F238E27FC236}">
                <a16:creationId xmlns:a16="http://schemas.microsoft.com/office/drawing/2014/main" id="{62CF49AF-73CB-4A97-9F50-59A984E68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1" y="0"/>
            <a:ext cx="9925050" cy="276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6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 파악 및 정제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85EF8-42DA-4B83-90D7-ED33CEC97635}"/>
              </a:ext>
            </a:extLst>
          </p:cNvPr>
          <p:cNvSpPr txBox="1"/>
          <p:nvPr/>
        </p:nvSpPr>
        <p:spPr>
          <a:xfrm>
            <a:off x="270668" y="810453"/>
            <a:ext cx="42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이상치가 있는 데이터 로그변환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5210C6-DF77-4581-9D88-17A6BAAC1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95" y="1635189"/>
            <a:ext cx="4065741" cy="40542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F403DC-0612-48E9-9528-573532D1C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136" y="1635189"/>
            <a:ext cx="4065740" cy="405422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547D1F6-E218-4DB7-A9A3-E883B3ACF3D3}"/>
              </a:ext>
            </a:extLst>
          </p:cNvPr>
          <p:cNvSpPr/>
          <p:nvPr/>
        </p:nvSpPr>
        <p:spPr>
          <a:xfrm>
            <a:off x="2453640" y="2606040"/>
            <a:ext cx="228600" cy="990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D6BE2D27-C996-42C1-9D9D-C0BD06CFCEF0}"/>
              </a:ext>
            </a:extLst>
          </p:cNvPr>
          <p:cNvSpPr/>
          <p:nvPr/>
        </p:nvSpPr>
        <p:spPr>
          <a:xfrm>
            <a:off x="2453640" y="4648200"/>
            <a:ext cx="228600" cy="990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7C188249-FA75-427B-AF6A-1E7F11F32F0B}"/>
              </a:ext>
            </a:extLst>
          </p:cNvPr>
          <p:cNvSpPr/>
          <p:nvPr/>
        </p:nvSpPr>
        <p:spPr>
          <a:xfrm>
            <a:off x="7088706" y="2606040"/>
            <a:ext cx="228600" cy="990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61FE6EF6-B0DF-497A-A6D2-FF2165726688}"/>
              </a:ext>
            </a:extLst>
          </p:cNvPr>
          <p:cNvSpPr/>
          <p:nvPr/>
        </p:nvSpPr>
        <p:spPr>
          <a:xfrm>
            <a:off x="7088706" y="4648200"/>
            <a:ext cx="228600" cy="990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797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 파악 및 정제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85EF8-42DA-4B83-90D7-ED33CEC97635}"/>
              </a:ext>
            </a:extLst>
          </p:cNvPr>
          <p:cNvSpPr txBox="1"/>
          <p:nvPr/>
        </p:nvSpPr>
        <p:spPr>
          <a:xfrm>
            <a:off x="270668" y="810453"/>
            <a:ext cx="42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요약 통계량 확인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C804342-C89A-4ED0-A8BD-5C40C56A3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4" y="3899332"/>
            <a:ext cx="1527695" cy="246977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001A493-8D7E-4280-8771-E07545D1C6A6}"/>
              </a:ext>
            </a:extLst>
          </p:cNvPr>
          <p:cNvSpPr/>
          <p:nvPr/>
        </p:nvSpPr>
        <p:spPr>
          <a:xfrm>
            <a:off x="2505820" y="4563808"/>
            <a:ext cx="579120" cy="1619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CC3F30-FBB7-429D-A792-A5940391190F}"/>
              </a:ext>
            </a:extLst>
          </p:cNvPr>
          <p:cNvSpPr/>
          <p:nvPr/>
        </p:nvSpPr>
        <p:spPr>
          <a:xfrm>
            <a:off x="2505820" y="5418768"/>
            <a:ext cx="579120" cy="1619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CAA5704-EB6B-45ED-A6AC-E54BCCB5B0FE}"/>
              </a:ext>
            </a:extLst>
          </p:cNvPr>
          <p:cNvSpPr/>
          <p:nvPr/>
        </p:nvSpPr>
        <p:spPr>
          <a:xfrm>
            <a:off x="3611881" y="4699000"/>
            <a:ext cx="5467708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요약 통계량 확인 결과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몇몇 변수 사이의 변동 계수의 차이가 </a:t>
            </a:r>
            <a:endParaRPr lang="en-US" altLang="ko-KR" sz="1400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크게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발생함에 따라 향후 분석에서 변수 단위의 표준화가 필요</a:t>
            </a:r>
            <a:endParaRPr lang="en-US" altLang="ko-KR" sz="1400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B922CCB-D68F-496A-8A49-9C9669482C8B}"/>
              </a:ext>
            </a:extLst>
          </p:cNvPr>
          <p:cNvCxnSpPr/>
          <p:nvPr/>
        </p:nvCxnSpPr>
        <p:spPr>
          <a:xfrm rot="5400000">
            <a:off x="448790" y="2279170"/>
            <a:ext cx="230181" cy="213360"/>
          </a:xfrm>
          <a:prstGeom prst="bentConnector3">
            <a:avLst>
              <a:gd name="adj1" fmla="val 3656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3D3D11E-B784-4A41-96EE-7B12C391A4DC}"/>
              </a:ext>
            </a:extLst>
          </p:cNvPr>
          <p:cNvCxnSpPr>
            <a:cxnSpLocks/>
          </p:cNvCxnSpPr>
          <p:nvPr/>
        </p:nvCxnSpPr>
        <p:spPr>
          <a:xfrm>
            <a:off x="457200" y="2490457"/>
            <a:ext cx="2133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20EEB22-C095-4FDA-9C55-ADC12A902E54}"/>
              </a:ext>
            </a:extLst>
          </p:cNvPr>
          <p:cNvCxnSpPr>
            <a:cxnSpLocks/>
          </p:cNvCxnSpPr>
          <p:nvPr/>
        </p:nvCxnSpPr>
        <p:spPr>
          <a:xfrm>
            <a:off x="243839" y="2387107"/>
            <a:ext cx="2133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63BFD22-879E-4DA0-962D-2D8630A629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-393623" y="3027122"/>
            <a:ext cx="1598779" cy="316231"/>
          </a:xfrm>
          <a:prstGeom prst="bentConnector3">
            <a:avLst>
              <a:gd name="adj1" fmla="val 100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0B7B8D6-0FCE-4435-A95E-AB5218B68815}"/>
              </a:ext>
            </a:extLst>
          </p:cNvPr>
          <p:cNvGrpSpPr/>
          <p:nvPr/>
        </p:nvGrpSpPr>
        <p:grpSpPr>
          <a:xfrm>
            <a:off x="595964" y="1201579"/>
            <a:ext cx="8842041" cy="2547274"/>
            <a:chOff x="900764" y="1201579"/>
            <a:chExt cx="8842041" cy="2547274"/>
          </a:xfrm>
        </p:grpSpPr>
        <p:pic>
          <p:nvPicPr>
            <p:cNvPr id="3" name="그림 2" descr="테이블이(가) 표시된 사진&#10;&#10;자동 생성된 설명">
              <a:extLst>
                <a:ext uri="{FF2B5EF4-FFF2-40B4-BE49-F238E27FC236}">
                  <a16:creationId xmlns:a16="http://schemas.microsoft.com/office/drawing/2014/main" id="{C6444D66-48C4-492F-9117-5CE82C5D1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764" y="1232060"/>
              <a:ext cx="7124906" cy="2516793"/>
            </a:xfrm>
            <a:prstGeom prst="rect">
              <a:avLst/>
            </a:prstGeom>
          </p:spPr>
        </p:pic>
        <p:pic>
          <p:nvPicPr>
            <p:cNvPr id="8" name="그림 7" descr="테이블이(가) 표시된 사진&#10;&#10;자동 생성된 설명">
              <a:extLst>
                <a:ext uri="{FF2B5EF4-FFF2-40B4-BE49-F238E27FC236}">
                  <a16:creationId xmlns:a16="http://schemas.microsoft.com/office/drawing/2014/main" id="{7D5E6CFF-8A60-4900-A4C0-0084C11E3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655" y="1201579"/>
              <a:ext cx="2473150" cy="2516794"/>
            </a:xfrm>
            <a:prstGeom prst="rect">
              <a:avLst/>
            </a:prstGeom>
          </p:spPr>
        </p:pic>
      </p:grpSp>
      <p:pic>
        <p:nvPicPr>
          <p:cNvPr id="14" name="그림 13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1EF132C9-7657-403C-8804-FEE667020B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3801127"/>
            <a:ext cx="2788920" cy="26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7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40CD7-2BFE-4972-BB43-F43493601FB9}"/>
              </a:ext>
            </a:extLst>
          </p:cNvPr>
          <p:cNvSpPr txBox="1"/>
          <p:nvPr/>
        </p:nvSpPr>
        <p:spPr>
          <a:xfrm>
            <a:off x="270668" y="810453"/>
            <a:ext cx="42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상관분석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04F7457-69F0-4072-A5E8-F0DB5E0C25FA}"/>
              </a:ext>
            </a:extLst>
          </p:cNvPr>
          <p:cNvGrpSpPr/>
          <p:nvPr/>
        </p:nvGrpSpPr>
        <p:grpSpPr>
          <a:xfrm>
            <a:off x="619678" y="1179785"/>
            <a:ext cx="8882249" cy="3373069"/>
            <a:chOff x="627298" y="1399472"/>
            <a:chExt cx="8882249" cy="3373069"/>
          </a:xfrm>
        </p:grpSpPr>
        <p:pic>
          <p:nvPicPr>
            <p:cNvPr id="44" name="그림 43" descr="텍스트이(가) 표시된 사진&#10;&#10;자동 생성된 설명">
              <a:extLst>
                <a:ext uri="{FF2B5EF4-FFF2-40B4-BE49-F238E27FC236}">
                  <a16:creationId xmlns:a16="http://schemas.microsoft.com/office/drawing/2014/main" id="{903DFD25-1873-4221-BEE5-0E234E500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98" y="1413300"/>
              <a:ext cx="2629267" cy="3010320"/>
            </a:xfrm>
            <a:prstGeom prst="rect">
              <a:avLst/>
            </a:prstGeom>
          </p:spPr>
        </p:pic>
        <p:pic>
          <p:nvPicPr>
            <p:cNvPr id="46" name="그림 45" descr="텍스트이(가) 표시된 사진&#10;&#10;자동 생성된 설명">
              <a:extLst>
                <a:ext uri="{FF2B5EF4-FFF2-40B4-BE49-F238E27FC236}">
                  <a16:creationId xmlns:a16="http://schemas.microsoft.com/office/drawing/2014/main" id="{2E58646B-909C-4C4A-8E24-9B28B4DB3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1283" y="1399472"/>
              <a:ext cx="2734057" cy="2972215"/>
            </a:xfrm>
            <a:prstGeom prst="rect">
              <a:avLst/>
            </a:prstGeom>
          </p:spPr>
        </p:pic>
        <p:pic>
          <p:nvPicPr>
            <p:cNvPr id="51" name="그림 50" descr="테이블이(가) 표시된 사진&#10;&#10;자동 생성된 설명">
              <a:extLst>
                <a:ext uri="{FF2B5EF4-FFF2-40B4-BE49-F238E27FC236}">
                  <a16:creationId xmlns:a16="http://schemas.microsoft.com/office/drawing/2014/main" id="{DC5518ED-6317-463F-B019-72F72F3D0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0058" y="1399472"/>
              <a:ext cx="2809489" cy="3373069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72445D9-5B92-4DF5-B462-F75C98529D94}"/>
                </a:ext>
              </a:extLst>
            </p:cNvPr>
            <p:cNvSpPr/>
            <p:nvPr/>
          </p:nvSpPr>
          <p:spPr>
            <a:xfrm>
              <a:off x="6700058" y="4259580"/>
              <a:ext cx="2154382" cy="51296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marL="0" algn="ctr"/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A5819B2-6E68-493C-B93E-F844CF1E84D2}"/>
                </a:ext>
              </a:extLst>
            </p:cNvPr>
            <p:cNvSpPr/>
            <p:nvPr/>
          </p:nvSpPr>
          <p:spPr>
            <a:xfrm>
              <a:off x="3611282" y="3858726"/>
              <a:ext cx="2734057" cy="51296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marL="0" algn="ctr"/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A08405B-A819-4BED-A89A-6AF243D65164}"/>
                </a:ext>
              </a:extLst>
            </p:cNvPr>
            <p:cNvSpPr/>
            <p:nvPr/>
          </p:nvSpPr>
          <p:spPr>
            <a:xfrm>
              <a:off x="6700058" y="1399472"/>
              <a:ext cx="2734057" cy="51296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marL="0" algn="ctr"/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3768AF4-6768-483A-9103-FA6210F6AB17}"/>
                </a:ext>
              </a:extLst>
            </p:cNvPr>
            <p:cNvSpPr/>
            <p:nvPr/>
          </p:nvSpPr>
          <p:spPr>
            <a:xfrm>
              <a:off x="6700057" y="2821585"/>
              <a:ext cx="2734057" cy="512961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marL="0" algn="ctr"/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98D4162F-CDCC-4E1B-ACF7-89F354623C4D}"/>
              </a:ext>
            </a:extLst>
          </p:cNvPr>
          <p:cNvSpPr/>
          <p:nvPr/>
        </p:nvSpPr>
        <p:spPr>
          <a:xfrm>
            <a:off x="628390" y="4946865"/>
            <a:ext cx="609600" cy="312420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81F10F5-C879-4564-8015-CC966C9BACD2}"/>
              </a:ext>
            </a:extLst>
          </p:cNvPr>
          <p:cNvSpPr/>
          <p:nvPr/>
        </p:nvSpPr>
        <p:spPr>
          <a:xfrm>
            <a:off x="1330642" y="4841465"/>
            <a:ext cx="6411658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    Scale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불량과 각각의 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FUR_SZ_TEMP, PT_DSY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는 매우 약한 양의 상관성이 있다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(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일반적으로 거의 상관없다고 할 수 있다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.)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1400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Scale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불량과 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FUR_SZ_TIME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은 매우 약한 음의 상관성이 있다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(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일반적으로 거의 상관없다고 할 수 있다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.)</a:t>
            </a: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6578E1C0-A650-4EEB-AA3F-C1CC0AECCD65}"/>
              </a:ext>
            </a:extLst>
          </p:cNvPr>
          <p:cNvSpPr/>
          <p:nvPr/>
        </p:nvSpPr>
        <p:spPr>
          <a:xfrm>
            <a:off x="628390" y="5943905"/>
            <a:ext cx="609600" cy="31242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DFDA455-D9E0-4ED8-B36D-6394D60B60A2}"/>
              </a:ext>
            </a:extLst>
          </p:cNvPr>
          <p:cNvSpPr/>
          <p:nvPr/>
        </p:nvSpPr>
        <p:spPr>
          <a:xfrm>
            <a:off x="1330642" y="5943905"/>
            <a:ext cx="641165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Scale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불량과 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ROLLING_TEMP_T5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는 약한 양의 상관성이 있다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1801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40CD7-2BFE-4972-BB43-F43493601FB9}"/>
              </a:ext>
            </a:extLst>
          </p:cNvPr>
          <p:cNvSpPr txBox="1"/>
          <p:nvPr/>
        </p:nvSpPr>
        <p:spPr>
          <a:xfrm>
            <a:off x="270668" y="810453"/>
            <a:ext cx="42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통계적 검정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63A7E42-2B5E-4B9C-9553-64A028866AB9}"/>
              </a:ext>
            </a:extLst>
          </p:cNvPr>
          <p:cNvGrpSpPr/>
          <p:nvPr/>
        </p:nvGrpSpPr>
        <p:grpSpPr>
          <a:xfrm>
            <a:off x="1188456" y="1453017"/>
            <a:ext cx="1912958" cy="1757014"/>
            <a:chOff x="3542450" y="1256988"/>
            <a:chExt cx="2536531" cy="21890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503EB3A-BE1B-4E69-B940-63F2912AA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2450" y="1256988"/>
              <a:ext cx="2536531" cy="1406902"/>
            </a:xfrm>
            <a:prstGeom prst="rect">
              <a:avLst/>
            </a:prstGeom>
          </p:spPr>
        </p:pic>
        <p:pic>
          <p:nvPicPr>
            <p:cNvPr id="25" name="그림 24" descr="텍스트이(가) 표시된 사진&#10;&#10;자동 생성된 설명">
              <a:extLst>
                <a:ext uri="{FF2B5EF4-FFF2-40B4-BE49-F238E27FC236}">
                  <a16:creationId xmlns:a16="http://schemas.microsoft.com/office/drawing/2014/main" id="{02A3D2F9-7863-4BB2-9315-8C9F810E4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4404" y="2741093"/>
              <a:ext cx="1114581" cy="704948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E8F3B78-3DD1-4880-BEFD-E987F80C83F6}"/>
              </a:ext>
            </a:extLst>
          </p:cNvPr>
          <p:cNvGrpSpPr/>
          <p:nvPr/>
        </p:nvGrpSpPr>
        <p:grpSpPr>
          <a:xfrm>
            <a:off x="3296146" y="1436533"/>
            <a:ext cx="1775460" cy="1804793"/>
            <a:chOff x="6919209" y="1256988"/>
            <a:chExt cx="2378700" cy="217201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A108334-28EC-4863-96FF-268903958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9209" y="1256988"/>
              <a:ext cx="2378700" cy="1372071"/>
            </a:xfrm>
            <a:prstGeom prst="rect">
              <a:avLst/>
            </a:prstGeom>
          </p:spPr>
        </p:pic>
        <p:pic>
          <p:nvPicPr>
            <p:cNvPr id="21" name="그림 20" descr="텍스트이(가) 표시된 사진&#10;&#10;자동 생성된 설명">
              <a:extLst>
                <a:ext uri="{FF2B5EF4-FFF2-40B4-BE49-F238E27FC236}">
                  <a16:creationId xmlns:a16="http://schemas.microsoft.com/office/drawing/2014/main" id="{B26FF908-9C2B-42F1-90A3-AC9260895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0948" y="2714525"/>
              <a:ext cx="1162212" cy="714475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93AC923-C5DB-478B-9C3A-487B2FBDADE7}"/>
              </a:ext>
            </a:extLst>
          </p:cNvPr>
          <p:cNvGrpSpPr/>
          <p:nvPr/>
        </p:nvGrpSpPr>
        <p:grpSpPr>
          <a:xfrm>
            <a:off x="7315538" y="1453017"/>
            <a:ext cx="1844209" cy="1788291"/>
            <a:chOff x="1563741" y="3612525"/>
            <a:chExt cx="2406496" cy="213080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71C958C-8114-461B-8413-42A9673FB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3741" y="3612525"/>
              <a:ext cx="2406496" cy="1346571"/>
            </a:xfrm>
            <a:prstGeom prst="rect">
              <a:avLst/>
            </a:prstGeom>
          </p:spPr>
        </p:pic>
        <p:pic>
          <p:nvPicPr>
            <p:cNvPr id="27" name="그림 26" descr="텍스트이(가) 표시된 사진&#10;&#10;자동 생성된 설명">
              <a:extLst>
                <a:ext uri="{FF2B5EF4-FFF2-40B4-BE49-F238E27FC236}">
                  <a16:creationId xmlns:a16="http://schemas.microsoft.com/office/drawing/2014/main" id="{06C85689-64F2-4DE5-8455-541D20BC4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681" y="5057435"/>
              <a:ext cx="1171739" cy="685896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72CFB85-52D4-4221-98AA-3918057676F3}"/>
              </a:ext>
            </a:extLst>
          </p:cNvPr>
          <p:cNvGrpSpPr/>
          <p:nvPr/>
        </p:nvGrpSpPr>
        <p:grpSpPr>
          <a:xfrm>
            <a:off x="5269726" y="1471637"/>
            <a:ext cx="1847692" cy="1770740"/>
            <a:chOff x="270668" y="1335782"/>
            <a:chExt cx="2431554" cy="217622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EC45E55-969C-428B-9F5D-E04BF6697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668" y="1335782"/>
              <a:ext cx="2431554" cy="1336857"/>
            </a:xfrm>
            <a:prstGeom prst="rect">
              <a:avLst/>
            </a:prstGeom>
          </p:spPr>
        </p:pic>
        <p:pic>
          <p:nvPicPr>
            <p:cNvPr id="29" name="그림 28" descr="텍스트이(가) 표시된 사진&#10;&#10;자동 생성된 설명">
              <a:extLst>
                <a:ext uri="{FF2B5EF4-FFF2-40B4-BE49-F238E27FC236}">
                  <a16:creationId xmlns:a16="http://schemas.microsoft.com/office/drawing/2014/main" id="{6E43C3C3-A107-4709-A776-88A5767EE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840" y="2797536"/>
              <a:ext cx="1143160" cy="714475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43E182E-CB10-49D3-8276-D3D8538BF5C6}"/>
              </a:ext>
            </a:extLst>
          </p:cNvPr>
          <p:cNvGrpSpPr/>
          <p:nvPr/>
        </p:nvGrpSpPr>
        <p:grpSpPr>
          <a:xfrm>
            <a:off x="376728" y="3429000"/>
            <a:ext cx="2738974" cy="2774866"/>
            <a:chOff x="5512813" y="3519910"/>
            <a:chExt cx="2594867" cy="2248848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CDB5BE1C-B2DF-49A5-BDCD-72E2E8EBE4C7}"/>
                </a:ext>
              </a:extLst>
            </p:cNvPr>
            <p:cNvGrpSpPr/>
            <p:nvPr/>
          </p:nvGrpSpPr>
          <p:grpSpPr>
            <a:xfrm>
              <a:off x="5512813" y="3519910"/>
              <a:ext cx="2594867" cy="2248848"/>
              <a:chOff x="5512813" y="3519910"/>
              <a:chExt cx="2594867" cy="2248848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9FE1606-0A36-4C4F-885E-D229AA0CC0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3088" y="3589195"/>
                <a:ext cx="2466256" cy="1393230"/>
              </a:xfrm>
              <a:prstGeom prst="rect">
                <a:avLst/>
              </a:prstGeom>
            </p:spPr>
          </p:pic>
          <p:pic>
            <p:nvPicPr>
              <p:cNvPr id="23" name="그림 22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90E408A1-12F4-40C7-B636-C199614FC1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4636" y="5073336"/>
                <a:ext cx="1143160" cy="695422"/>
              </a:xfrm>
              <a:prstGeom prst="rect">
                <a:avLst/>
              </a:prstGeom>
            </p:spPr>
          </p:pic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2442117-9D3F-4D46-88AF-49024F12C2A2}"/>
                  </a:ext>
                </a:extLst>
              </p:cNvPr>
              <p:cNvSpPr/>
              <p:nvPr/>
            </p:nvSpPr>
            <p:spPr>
              <a:xfrm>
                <a:off x="5512813" y="3519910"/>
                <a:ext cx="2594867" cy="224884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marL="0" algn="ctr"/>
                <a:endPara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5ADA633-EAC1-4AD7-90C6-31165C4CA6E2}"/>
                </a:ext>
              </a:extLst>
            </p:cNvPr>
            <p:cNvSpPr/>
            <p:nvPr/>
          </p:nvSpPr>
          <p:spPr>
            <a:xfrm>
              <a:off x="6214156" y="5073336"/>
              <a:ext cx="1143160" cy="66999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marL="0" algn="ctr"/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817444-0325-4A7D-ACF3-D3E3B171FE3D}"/>
              </a:ext>
            </a:extLst>
          </p:cNvPr>
          <p:cNvSpPr/>
          <p:nvPr/>
        </p:nvSpPr>
        <p:spPr>
          <a:xfrm>
            <a:off x="3580903" y="4942633"/>
            <a:ext cx="5770081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상관분석 결과와 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t-test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검정결과를 종합하여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제품의 밀도가 증가할수록 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Scale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불량이 증가할 것이다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=&gt; 1)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가설과 일치한다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1400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1400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022CEDC-6032-43BC-8C65-D841DB42C18F}"/>
              </a:ext>
            </a:extLst>
          </p:cNvPr>
          <p:cNvSpPr/>
          <p:nvPr/>
        </p:nvSpPr>
        <p:spPr>
          <a:xfrm>
            <a:off x="3580903" y="3977202"/>
            <a:ext cx="577008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5% 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유의수준에서 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p-value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값 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&lt; 0.05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이므로  불량과 양품 규격의 </a:t>
            </a:r>
            <a:endParaRPr lang="en-US" altLang="ko-KR" sz="1400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평균 차이가 있다고 판단할 수 있다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DF7C05-E782-4AEA-A729-56FA7C5A37CF}"/>
              </a:ext>
            </a:extLst>
          </p:cNvPr>
          <p:cNvSpPr txBox="1"/>
          <p:nvPr/>
        </p:nvSpPr>
        <p:spPr>
          <a:xfrm>
            <a:off x="377356" y="1483821"/>
            <a:ext cx="81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lang="ko-KR" altLang="en-US" dirty="0"/>
              <a:t>규격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9231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40CD7-2BFE-4972-BB43-F43493601FB9}"/>
              </a:ext>
            </a:extLst>
          </p:cNvPr>
          <p:cNvSpPr txBox="1"/>
          <p:nvPr/>
        </p:nvSpPr>
        <p:spPr>
          <a:xfrm>
            <a:off x="270668" y="810453"/>
            <a:ext cx="42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통계적 검정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817444-0325-4A7D-ACF3-D3E3B171FE3D}"/>
              </a:ext>
            </a:extLst>
          </p:cNvPr>
          <p:cNvSpPr/>
          <p:nvPr/>
        </p:nvSpPr>
        <p:spPr>
          <a:xfrm>
            <a:off x="3515390" y="4520636"/>
            <a:ext cx="5770081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상관분석 결과 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t-test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검정결과를 종합하여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</a:t>
            </a:r>
            <a:r>
              <a:rPr lang="ko-KR" altLang="en-US" sz="1400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균열대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온도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(FUR_SZ_TEMP)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증가할수록 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Scale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불량이 증가할 것이다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=&gt; 2)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가설과 일치한다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1400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1400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022CEDC-6032-43BC-8C65-D841DB42C18F}"/>
              </a:ext>
            </a:extLst>
          </p:cNvPr>
          <p:cNvSpPr/>
          <p:nvPr/>
        </p:nvSpPr>
        <p:spPr>
          <a:xfrm>
            <a:off x="3515392" y="3732390"/>
            <a:ext cx="577008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5% 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유의수준에서 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p-value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값 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&lt; 0.05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이므로  공정과정에서 불량과 양품 처리 온도들의 평균 차이가 있다고 판단할 수 있다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66E8945-80CB-45CB-9934-D6BFE965F435}"/>
              </a:ext>
            </a:extLst>
          </p:cNvPr>
          <p:cNvGrpSpPr/>
          <p:nvPr/>
        </p:nvGrpSpPr>
        <p:grpSpPr>
          <a:xfrm>
            <a:off x="6369710" y="1220799"/>
            <a:ext cx="1926232" cy="2294285"/>
            <a:chOff x="5548347" y="1060460"/>
            <a:chExt cx="2362872" cy="2839613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79BDACA9-6647-4CAB-BF83-D7C70C8C6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9859" y="3214177"/>
              <a:ext cx="1095528" cy="68589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272A8D8-699B-4C4B-A55B-F1DA40196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8347" y="1060460"/>
              <a:ext cx="2362872" cy="2104281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8C85AD2-2DBB-4C65-A640-316BDC7875AD}"/>
              </a:ext>
            </a:extLst>
          </p:cNvPr>
          <p:cNvGrpSpPr/>
          <p:nvPr/>
        </p:nvGrpSpPr>
        <p:grpSpPr>
          <a:xfrm>
            <a:off x="439785" y="3530111"/>
            <a:ext cx="2585355" cy="2949473"/>
            <a:chOff x="653145" y="3930654"/>
            <a:chExt cx="2154105" cy="2653559"/>
          </a:xfrm>
        </p:grpSpPr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FDB3E154-E562-4BCB-821E-2DEC8FF22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612" y="5907844"/>
              <a:ext cx="1152686" cy="67636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682D11B-E229-4BD5-9DD4-38CAAEDC4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145" y="3930654"/>
              <a:ext cx="2154105" cy="1930149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1610050-C37C-4463-A9D6-AE7C0B10DF8B}"/>
              </a:ext>
            </a:extLst>
          </p:cNvPr>
          <p:cNvGrpSpPr/>
          <p:nvPr/>
        </p:nvGrpSpPr>
        <p:grpSpPr>
          <a:xfrm>
            <a:off x="3407768" y="1220799"/>
            <a:ext cx="1926232" cy="2294285"/>
            <a:chOff x="2173328" y="1134715"/>
            <a:chExt cx="2293585" cy="2765358"/>
          </a:xfrm>
        </p:grpSpPr>
        <p:pic>
          <p:nvPicPr>
            <p:cNvPr id="12" name="그림 11" descr="텍스트이(가) 표시된 사진&#10;&#10;자동 생성된 설명">
              <a:extLst>
                <a:ext uri="{FF2B5EF4-FFF2-40B4-BE49-F238E27FC236}">
                  <a16:creationId xmlns:a16="http://schemas.microsoft.com/office/drawing/2014/main" id="{793E0901-0A9E-4E4A-A012-96FDD2796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172" y="3214177"/>
              <a:ext cx="1171739" cy="685896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70A00C9-F485-446C-8C8A-388FB592C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328" y="1134715"/>
              <a:ext cx="2293585" cy="2030027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584B013-E2C4-4468-9324-BFEE83B231D4}"/>
              </a:ext>
            </a:extLst>
          </p:cNvPr>
          <p:cNvSpPr txBox="1"/>
          <p:nvPr/>
        </p:nvSpPr>
        <p:spPr>
          <a:xfrm>
            <a:off x="377356" y="1483821"/>
            <a:ext cx="81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lang="ko-KR" altLang="en-US" dirty="0"/>
              <a:t>온도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8A19397-C549-4386-B9E4-4328BB9D3667}"/>
              </a:ext>
            </a:extLst>
          </p:cNvPr>
          <p:cNvSpPr/>
          <p:nvPr/>
        </p:nvSpPr>
        <p:spPr>
          <a:xfrm>
            <a:off x="3515390" y="5524327"/>
            <a:ext cx="577008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+) 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상관분석과 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t-test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검정 결과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압연온도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(ROLLING_TEMP_T5)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증가할수록 </a:t>
            </a:r>
            <a:endParaRPr lang="en-US" altLang="ko-KR" sz="1400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Scale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불량이 가장 크게 증가할 것이다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en-US" altLang="ko-KR" sz="1400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3476885-0C64-4D78-ACF6-9E6B186BAD3E}"/>
              </a:ext>
            </a:extLst>
          </p:cNvPr>
          <p:cNvSpPr/>
          <p:nvPr/>
        </p:nvSpPr>
        <p:spPr>
          <a:xfrm>
            <a:off x="377356" y="3515084"/>
            <a:ext cx="2739224" cy="2964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35D0EE1-828B-408F-AE4F-AB5CDAFA8AA6}"/>
              </a:ext>
            </a:extLst>
          </p:cNvPr>
          <p:cNvSpPr/>
          <p:nvPr/>
        </p:nvSpPr>
        <p:spPr>
          <a:xfrm>
            <a:off x="1240878" y="5727789"/>
            <a:ext cx="1311822" cy="7517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54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40CD7-2BFE-4972-BB43-F43493601FB9}"/>
              </a:ext>
            </a:extLst>
          </p:cNvPr>
          <p:cNvSpPr txBox="1"/>
          <p:nvPr/>
        </p:nvSpPr>
        <p:spPr>
          <a:xfrm>
            <a:off x="270668" y="810453"/>
            <a:ext cx="42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통계적 검정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817444-0325-4A7D-ACF3-D3E3B171FE3D}"/>
              </a:ext>
            </a:extLst>
          </p:cNvPr>
          <p:cNvSpPr/>
          <p:nvPr/>
        </p:nvSpPr>
        <p:spPr>
          <a:xfrm>
            <a:off x="3495708" y="5502176"/>
            <a:ext cx="5770081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상관분석 결과 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t-test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검정결과를 종합하여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가열로 </a:t>
            </a:r>
            <a:r>
              <a:rPr lang="ko-KR" altLang="en-US" sz="1400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균열대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처리 시간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(FUR_SZ_TIME)</a:t>
            </a: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증가할수록 </a:t>
            </a:r>
            <a:endParaRPr lang="en-US" altLang="ko-KR" sz="1400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Scale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불량이 증가할 것이다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.(</a:t>
            </a:r>
            <a:r>
              <a:rPr lang="en-US" altLang="ko-KR" sz="1400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X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=&gt; 3)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가설과 반대다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1400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1400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022CEDC-6032-43BC-8C65-D841DB42C18F}"/>
              </a:ext>
            </a:extLst>
          </p:cNvPr>
          <p:cNvSpPr/>
          <p:nvPr/>
        </p:nvSpPr>
        <p:spPr>
          <a:xfrm>
            <a:off x="3495708" y="3906192"/>
            <a:ext cx="5770080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5% 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유의수준에서 전체 가열로 누적시간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(FUR_TIME)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과 </a:t>
            </a:r>
            <a:r>
              <a:rPr lang="ko-KR" altLang="en-US" sz="1400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가열대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처리 시간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(FUR_HZ_TIME)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p-value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값 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 0.05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이므로  불량과 양품 의 평균 차이가 있다고 판단할 수 있다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84B013-E2C4-4468-9324-BFEE83B231D4}"/>
              </a:ext>
            </a:extLst>
          </p:cNvPr>
          <p:cNvSpPr txBox="1"/>
          <p:nvPr/>
        </p:nvSpPr>
        <p:spPr>
          <a:xfrm>
            <a:off x="377356" y="1483821"/>
            <a:ext cx="81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lang="ko-KR" altLang="en-US" dirty="0"/>
              <a:t>시간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3476885-0C64-4D78-ACF6-9E6B186BAD3E}"/>
              </a:ext>
            </a:extLst>
          </p:cNvPr>
          <p:cNvSpPr/>
          <p:nvPr/>
        </p:nvSpPr>
        <p:spPr>
          <a:xfrm>
            <a:off x="377356" y="3515084"/>
            <a:ext cx="2739224" cy="2964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35D0EE1-828B-408F-AE4F-AB5CDAFA8AA6}"/>
              </a:ext>
            </a:extLst>
          </p:cNvPr>
          <p:cNvSpPr/>
          <p:nvPr/>
        </p:nvSpPr>
        <p:spPr>
          <a:xfrm>
            <a:off x="1240878" y="5727789"/>
            <a:ext cx="1311822" cy="7517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934CF2-8578-40E6-A427-7BAB19E9A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2" y="3534183"/>
            <a:ext cx="2320792" cy="2144032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126A8A72-633D-4FE5-9426-C8845ADC56E6}"/>
              </a:ext>
            </a:extLst>
          </p:cNvPr>
          <p:cNvGrpSpPr/>
          <p:nvPr/>
        </p:nvGrpSpPr>
        <p:grpSpPr>
          <a:xfrm>
            <a:off x="6380749" y="1179785"/>
            <a:ext cx="1959842" cy="2523819"/>
            <a:chOff x="5587887" y="1179785"/>
            <a:chExt cx="1959842" cy="252381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3959280-C21A-4646-9564-7266BA4C2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887" y="1179785"/>
              <a:ext cx="1959842" cy="1802281"/>
            </a:xfrm>
            <a:prstGeom prst="rect">
              <a:avLst/>
            </a:prstGeom>
          </p:spPr>
        </p:pic>
        <p:pic>
          <p:nvPicPr>
            <p:cNvPr id="16" name="그림 15" descr="텍스트이(가) 표시된 사진&#10;&#10;자동 생성된 설명">
              <a:extLst>
                <a:ext uri="{FF2B5EF4-FFF2-40B4-BE49-F238E27FC236}">
                  <a16:creationId xmlns:a16="http://schemas.microsoft.com/office/drawing/2014/main" id="{F91F82D8-EE9F-4AA1-8B8A-6D7AA9D9D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6088" y="2998656"/>
              <a:ext cx="1105054" cy="704948"/>
            </a:xfrm>
            <a:prstGeom prst="rect">
              <a:avLst/>
            </a:prstGeom>
          </p:spPr>
        </p:pic>
      </p:grp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90E73FA8-A312-4FEF-B64E-FC58067A24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156" y="5755975"/>
            <a:ext cx="1181265" cy="695422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8305CD-02BA-46BC-B04B-8A6345E2574E}"/>
              </a:ext>
            </a:extLst>
          </p:cNvPr>
          <p:cNvGrpSpPr/>
          <p:nvPr/>
        </p:nvGrpSpPr>
        <p:grpSpPr>
          <a:xfrm>
            <a:off x="3515390" y="1179785"/>
            <a:ext cx="1959842" cy="2514788"/>
            <a:chOff x="2722528" y="1179785"/>
            <a:chExt cx="1959842" cy="251478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99ABA6C-8C6C-4766-926F-51E2625DC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528" y="1179785"/>
              <a:ext cx="1959842" cy="1772024"/>
            </a:xfrm>
            <a:prstGeom prst="rect">
              <a:avLst/>
            </a:prstGeom>
          </p:spPr>
        </p:pic>
        <p:pic>
          <p:nvPicPr>
            <p:cNvPr id="21" name="그림 20" descr="텍스트이(가) 표시된 사진&#10;&#10;자동 생성된 설명">
              <a:extLst>
                <a:ext uri="{FF2B5EF4-FFF2-40B4-BE49-F238E27FC236}">
                  <a16:creationId xmlns:a16="http://schemas.microsoft.com/office/drawing/2014/main" id="{0A7215FF-6D70-410A-976A-5BF80C773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5796" y="2989625"/>
              <a:ext cx="1171739" cy="704948"/>
            </a:xfrm>
            <a:prstGeom prst="rect">
              <a:avLst/>
            </a:prstGeom>
          </p:spPr>
        </p:pic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F5BA80B-9969-4BA6-AEAF-C7EEB893A18A}"/>
              </a:ext>
            </a:extLst>
          </p:cNvPr>
          <p:cNvSpPr/>
          <p:nvPr/>
        </p:nvSpPr>
        <p:spPr>
          <a:xfrm>
            <a:off x="3495708" y="4811906"/>
            <a:ext cx="577008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5% 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유의수준에서 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“FUR_SZ_TIME”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p-value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값 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&lt; 0.05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이므로 불량과 양품의 </a:t>
            </a:r>
            <a:r>
              <a:rPr lang="ko-KR" altLang="en-US" sz="1400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균열대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처리 시간의 평균이 차이가 있다고 판단 할 수 있다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8681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40CD7-2BFE-4972-BB43-F43493601FB9}"/>
              </a:ext>
            </a:extLst>
          </p:cNvPr>
          <p:cNvSpPr txBox="1"/>
          <p:nvPr/>
        </p:nvSpPr>
        <p:spPr>
          <a:xfrm>
            <a:off x="270668" y="810453"/>
            <a:ext cx="42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통계적 검정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0D2EBE9-E1D4-4159-8CDB-05640391C985}"/>
              </a:ext>
            </a:extLst>
          </p:cNvPr>
          <p:cNvSpPr/>
          <p:nvPr/>
        </p:nvSpPr>
        <p:spPr>
          <a:xfrm>
            <a:off x="3158367" y="2861617"/>
            <a:ext cx="5467473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lang="ko-KR" altLang="en-US" sz="1400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카이제곱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검정 결과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, 5% 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유의수준에서 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p-value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값 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&lt; 0.05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이므로 </a:t>
            </a:r>
            <a:endParaRPr lang="en-US" altLang="ko-KR" sz="1400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 </a:t>
            </a:r>
            <a:r>
              <a:rPr lang="ko-KR" altLang="en-US" sz="1400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강종별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SCALE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불량 수의 차이가 있다고 말할 수 있다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 =&gt; 4)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가설과 일치한다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850587C-5D1F-441C-B25A-DE69D10BE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98" y="3540288"/>
            <a:ext cx="1295581" cy="714475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F725233-8BBE-4278-9EBB-02752BD40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14" y="2240211"/>
            <a:ext cx="1543265" cy="99073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A3317B0-8A8E-42B6-AF39-DD514233DAFC}"/>
              </a:ext>
            </a:extLst>
          </p:cNvPr>
          <p:cNvSpPr txBox="1"/>
          <p:nvPr/>
        </p:nvSpPr>
        <p:spPr>
          <a:xfrm>
            <a:off x="377356" y="1483821"/>
            <a:ext cx="81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강종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020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70A8A-109B-493C-9903-F885F5D00987}"/>
              </a:ext>
            </a:extLst>
          </p:cNvPr>
          <p:cNvSpPr txBox="1"/>
          <p:nvPr/>
        </p:nvSpPr>
        <p:spPr>
          <a:xfrm>
            <a:off x="270668" y="810453"/>
            <a:ext cx="42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로지스틱 선형회귀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8DE9752-8509-4F2A-A41F-23FD061B9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" y="1179785"/>
            <a:ext cx="5641099" cy="52349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1F8BB58-FEAC-48B4-9A31-223B7B5D6F30}"/>
              </a:ext>
            </a:extLst>
          </p:cNvPr>
          <p:cNvSpPr/>
          <p:nvPr/>
        </p:nvSpPr>
        <p:spPr>
          <a:xfrm>
            <a:off x="3009900" y="4505327"/>
            <a:ext cx="257175" cy="21431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5254D4-E720-40A7-BAA6-0EE5286BD320}"/>
              </a:ext>
            </a:extLst>
          </p:cNvPr>
          <p:cNvSpPr/>
          <p:nvPr/>
        </p:nvSpPr>
        <p:spPr>
          <a:xfrm>
            <a:off x="2967037" y="5586413"/>
            <a:ext cx="257175" cy="13811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EB2751-5A31-4A63-A5CA-055F48EECD82}"/>
              </a:ext>
            </a:extLst>
          </p:cNvPr>
          <p:cNvSpPr/>
          <p:nvPr/>
        </p:nvSpPr>
        <p:spPr>
          <a:xfrm>
            <a:off x="2967031" y="5915030"/>
            <a:ext cx="257175" cy="22859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7CBE59-8E59-4ADE-AB87-75D54315E662}"/>
              </a:ext>
            </a:extLst>
          </p:cNvPr>
          <p:cNvSpPr/>
          <p:nvPr/>
        </p:nvSpPr>
        <p:spPr>
          <a:xfrm>
            <a:off x="395288" y="4505327"/>
            <a:ext cx="790575" cy="21431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ACFD5-7029-4CBD-8511-9EE22C886444}"/>
              </a:ext>
            </a:extLst>
          </p:cNvPr>
          <p:cNvSpPr/>
          <p:nvPr/>
        </p:nvSpPr>
        <p:spPr>
          <a:xfrm>
            <a:off x="395287" y="5929314"/>
            <a:ext cx="790575" cy="21431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5F5662-A8B2-427C-813F-D885A63E3C58}"/>
              </a:ext>
            </a:extLst>
          </p:cNvPr>
          <p:cNvSpPr/>
          <p:nvPr/>
        </p:nvSpPr>
        <p:spPr>
          <a:xfrm>
            <a:off x="395286" y="5586414"/>
            <a:ext cx="547689" cy="12565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C70F2ED-D194-4B86-AAC9-6B9CDCCE4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260" y="3930967"/>
            <a:ext cx="4333807" cy="1105357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32C69B4-79C1-48C9-B6CC-6BC9BF43B525}"/>
              </a:ext>
            </a:extLst>
          </p:cNvPr>
          <p:cNvCxnSpPr>
            <a:cxnSpLocks/>
          </p:cNvCxnSpPr>
          <p:nvPr/>
        </p:nvCxnSpPr>
        <p:spPr>
          <a:xfrm flipV="1">
            <a:off x="4327721" y="3619500"/>
            <a:ext cx="297619" cy="51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83AE39-976C-40FC-871C-A0688812619F}"/>
              </a:ext>
            </a:extLst>
          </p:cNvPr>
          <p:cNvSpPr/>
          <p:nvPr/>
        </p:nvSpPr>
        <p:spPr>
          <a:xfrm>
            <a:off x="4747260" y="2976860"/>
            <a:ext cx="4725288" cy="769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모델의 설명력은 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58.51%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유의수준 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5%</a:t>
            </a: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에서 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C(WORK_GR)[T.2</a:t>
            </a: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조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], C(WORK_GR)[T.3</a:t>
            </a: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조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], FUR_SZ_TEMP, ROLLING_TEMP_T5, ROLLING_DESCALING </a:t>
            </a: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등의 변수들은 유의한 변수인 것으로 나타난다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CB1759-44CA-4897-8A4F-88584337059A}"/>
              </a:ext>
            </a:extLst>
          </p:cNvPr>
          <p:cNvSpPr/>
          <p:nvPr/>
        </p:nvSpPr>
        <p:spPr>
          <a:xfrm>
            <a:off x="4747260" y="5064465"/>
            <a:ext cx="4811129" cy="11079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모델의 정분류율은 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85.6%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US" altLang="ko-KR" sz="1100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민감도 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실제 불량인데 불량으로 판단한 데이터가 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69</a:t>
            </a: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건 중  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20</a:t>
            </a: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건</a:t>
            </a:r>
            <a:endParaRPr lang="en-US" altLang="ko-KR" sz="1100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특이도 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실제 양품인데 양품으로 판단한 데이터가 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146</a:t>
            </a: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건 중 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135</a:t>
            </a: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건</a:t>
            </a:r>
            <a:endParaRPr lang="en-US" altLang="ko-KR" sz="1100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정밀도 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불량으로 판단한 데이터에서 실제 불량인 데이터가 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60</a:t>
            </a: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건 중 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49</a:t>
            </a: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건</a:t>
            </a:r>
            <a:endParaRPr lang="en-US" altLang="ko-KR" sz="1100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100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재현율</a:t>
            </a: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실제 불량인데 불량으로 판단한 데이터가 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69</a:t>
            </a: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건 중 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20</a:t>
            </a: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건</a:t>
            </a:r>
            <a:endParaRPr lang="en-US" altLang="ko-KR" sz="1100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670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70A8A-109B-493C-9903-F885F5D00987}"/>
              </a:ext>
            </a:extLst>
          </p:cNvPr>
          <p:cNvSpPr txBox="1"/>
          <p:nvPr/>
        </p:nvSpPr>
        <p:spPr>
          <a:xfrm>
            <a:off x="270668" y="654899"/>
            <a:ext cx="42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모델 설계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A565082-136F-41E0-A60F-573C64F0C428}"/>
              </a:ext>
            </a:extLst>
          </p:cNvPr>
          <p:cNvGrpSpPr/>
          <p:nvPr/>
        </p:nvGrpSpPr>
        <p:grpSpPr>
          <a:xfrm>
            <a:off x="176968" y="4599434"/>
            <a:ext cx="4706007" cy="1655081"/>
            <a:chOff x="354398" y="4929551"/>
            <a:chExt cx="4706007" cy="1655081"/>
          </a:xfrm>
        </p:grpSpPr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AC6042CC-0A55-4CAA-AE6D-8B366EC87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98" y="5237328"/>
              <a:ext cx="4706007" cy="1347304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99DDABD-A008-4369-9D60-69C619E0AD47}"/>
                </a:ext>
              </a:extLst>
            </p:cNvPr>
            <p:cNvSpPr/>
            <p:nvPr/>
          </p:nvSpPr>
          <p:spPr>
            <a:xfrm>
              <a:off x="1717945" y="4929551"/>
              <a:ext cx="1978917" cy="3077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>
              <a:softEdge rad="12700"/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1400" b="1" spc="-1" dirty="0" err="1">
                  <a:ln w="0">
                    <a:noFill/>
                  </a:ln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그래디언트</a:t>
              </a:r>
              <a:r>
                <a:rPr lang="ko-KR" altLang="en-US" sz="1400" b="1" spc="-1" dirty="0">
                  <a:ln w="0">
                    <a:noFill/>
                  </a:ln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ko-KR" altLang="en-US" sz="1400" b="1" spc="-1" dirty="0" err="1">
                  <a:ln w="0">
                    <a:noFill/>
                  </a:ln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부스팅</a:t>
              </a:r>
              <a:endParaRPr lang="en-US" altLang="ko-KR" sz="1400" b="1" spc="-1" dirty="0">
                <a:ln w="0">
                  <a:noFill/>
                </a:ln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5CEFD5C-3F6F-4B63-838B-F18748B70399}"/>
              </a:ext>
            </a:extLst>
          </p:cNvPr>
          <p:cNvGrpSpPr/>
          <p:nvPr/>
        </p:nvGrpSpPr>
        <p:grpSpPr>
          <a:xfrm>
            <a:off x="193677" y="2834848"/>
            <a:ext cx="4696578" cy="1605516"/>
            <a:chOff x="363827" y="3198083"/>
            <a:chExt cx="4696578" cy="1605516"/>
          </a:xfrm>
        </p:grpSpPr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7D71EC83-57B6-4A1E-A451-9103899BE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27" y="3505860"/>
              <a:ext cx="4696578" cy="1297739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C0279E1-7175-44FD-97A9-ED1053E61DD1}"/>
                </a:ext>
              </a:extLst>
            </p:cNvPr>
            <p:cNvSpPr/>
            <p:nvPr/>
          </p:nvSpPr>
          <p:spPr>
            <a:xfrm>
              <a:off x="1717946" y="3198083"/>
              <a:ext cx="1978917" cy="3077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>
              <a:softEdge rad="12700"/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1400" b="1" spc="-1" dirty="0">
                  <a:ln w="0">
                    <a:noFill/>
                  </a:ln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랜덤 포레스트</a:t>
              </a:r>
              <a:endParaRPr lang="en-US" altLang="ko-KR" sz="1400" b="1" spc="-1" dirty="0">
                <a:ln w="0">
                  <a:noFill/>
                </a:ln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6B4C8A6-9707-4376-9B16-B070B9385EB7}"/>
              </a:ext>
            </a:extLst>
          </p:cNvPr>
          <p:cNvGrpSpPr/>
          <p:nvPr/>
        </p:nvGrpSpPr>
        <p:grpSpPr>
          <a:xfrm>
            <a:off x="176968" y="1068299"/>
            <a:ext cx="4706007" cy="1607480"/>
            <a:chOff x="354398" y="1460058"/>
            <a:chExt cx="4706007" cy="1607480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84082122-FE56-45D4-AAFA-F15E23B2E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98" y="1791010"/>
              <a:ext cx="4706007" cy="1276528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83BE467-4AC7-4A90-9816-16A1F428AFA0}"/>
                </a:ext>
              </a:extLst>
            </p:cNvPr>
            <p:cNvSpPr/>
            <p:nvPr/>
          </p:nvSpPr>
          <p:spPr>
            <a:xfrm>
              <a:off x="1717947" y="1460058"/>
              <a:ext cx="1978917" cy="3077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>
              <a:softEdge rad="12700"/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1400" b="1" spc="-1" dirty="0">
                  <a:ln w="0">
                    <a:noFill/>
                  </a:ln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의사결정나무</a:t>
              </a:r>
              <a:endParaRPr lang="en-US" altLang="ko-KR" sz="1400" b="1" spc="-1" dirty="0">
                <a:ln w="0">
                  <a:noFill/>
                </a:ln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E58FD34-9FF4-412A-95B5-FD40792B80AE}"/>
              </a:ext>
            </a:extLst>
          </p:cNvPr>
          <p:cNvGrpSpPr/>
          <p:nvPr/>
        </p:nvGrpSpPr>
        <p:grpSpPr>
          <a:xfrm>
            <a:off x="5015748" y="1078814"/>
            <a:ext cx="4696577" cy="1597810"/>
            <a:chOff x="5015748" y="1459814"/>
            <a:chExt cx="4696577" cy="15978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2D8B86-035B-42B3-A357-A12204817DF2}"/>
                </a:ext>
              </a:extLst>
            </p:cNvPr>
            <p:cNvSpPr/>
            <p:nvPr/>
          </p:nvSpPr>
          <p:spPr>
            <a:xfrm>
              <a:off x="6374575" y="1459814"/>
              <a:ext cx="1978917" cy="3077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>
              <a:softEdge rad="12700"/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ko-KR" sz="1400" b="1" spc="-1" dirty="0">
                  <a:ln w="0">
                    <a:noFill/>
                  </a:ln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SVM</a:t>
              </a:r>
            </a:p>
          </p:txBody>
        </p:sp>
        <p:pic>
          <p:nvPicPr>
            <p:cNvPr id="25" name="그림 24" descr="텍스트이(가) 표시된 사진&#10;&#10;자동 생성된 설명">
              <a:extLst>
                <a:ext uri="{FF2B5EF4-FFF2-40B4-BE49-F238E27FC236}">
                  <a16:creationId xmlns:a16="http://schemas.microsoft.com/office/drawing/2014/main" id="{C8228214-8B2C-49B5-9ABE-A6E97FB84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748" y="1782363"/>
              <a:ext cx="4696577" cy="1275261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C3857FC-3AA1-4999-8B5F-27ADF173765E}"/>
              </a:ext>
            </a:extLst>
          </p:cNvPr>
          <p:cNvGrpSpPr/>
          <p:nvPr/>
        </p:nvGrpSpPr>
        <p:grpSpPr>
          <a:xfrm>
            <a:off x="5015746" y="2834848"/>
            <a:ext cx="4696577" cy="1997300"/>
            <a:chOff x="5015746" y="3006456"/>
            <a:chExt cx="4696577" cy="19973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F654873-57D9-4680-8870-8F9A4B5921B9}"/>
                </a:ext>
              </a:extLst>
            </p:cNvPr>
            <p:cNvSpPr/>
            <p:nvPr/>
          </p:nvSpPr>
          <p:spPr>
            <a:xfrm>
              <a:off x="6374575" y="3006456"/>
              <a:ext cx="1978917" cy="3077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>
              <a:softEdge rad="12700"/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1400" b="1" spc="-1" dirty="0">
                  <a:ln w="0">
                    <a:noFill/>
                  </a:ln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인공신경망</a:t>
              </a:r>
              <a:endParaRPr lang="en-US" altLang="ko-KR" sz="1400" b="1" spc="-1" dirty="0">
                <a:ln w="0">
                  <a:noFill/>
                </a:ln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pic>
          <p:nvPicPr>
            <p:cNvPr id="29" name="그림 28" descr="텍스트이(가) 표시된 사진&#10;&#10;자동 생성된 설명">
              <a:extLst>
                <a:ext uri="{FF2B5EF4-FFF2-40B4-BE49-F238E27FC236}">
                  <a16:creationId xmlns:a16="http://schemas.microsoft.com/office/drawing/2014/main" id="{00CA80DC-49C7-494E-9CB4-2FEF9D462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746" y="3325728"/>
              <a:ext cx="4696577" cy="1678028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92C5D83-46EC-4AB3-A11C-D339E4C5077B}"/>
              </a:ext>
            </a:extLst>
          </p:cNvPr>
          <p:cNvGrpSpPr/>
          <p:nvPr/>
        </p:nvGrpSpPr>
        <p:grpSpPr>
          <a:xfrm>
            <a:off x="5015746" y="4599434"/>
            <a:ext cx="4716926" cy="1981300"/>
            <a:chOff x="5023026" y="4820414"/>
            <a:chExt cx="4716926" cy="19813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7682159-E942-42A3-828F-39FFAD5D47AD}"/>
                </a:ext>
              </a:extLst>
            </p:cNvPr>
            <p:cNvSpPr/>
            <p:nvPr/>
          </p:nvSpPr>
          <p:spPr>
            <a:xfrm>
              <a:off x="6381854" y="4820414"/>
              <a:ext cx="1978917" cy="3077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>
              <a:softEdge rad="12700"/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ko-KR" sz="1400" b="1" spc="-1" dirty="0">
                  <a:ln w="0">
                    <a:noFill/>
                  </a:ln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KNN</a:t>
              </a:r>
            </a:p>
          </p:txBody>
        </p:sp>
        <p:pic>
          <p:nvPicPr>
            <p:cNvPr id="31" name="그림 30" descr="텍스트이(가) 표시된 사진&#10;&#10;자동 생성된 설명">
              <a:extLst>
                <a:ext uri="{FF2B5EF4-FFF2-40B4-BE49-F238E27FC236}">
                  <a16:creationId xmlns:a16="http://schemas.microsoft.com/office/drawing/2014/main" id="{1F0449A4-CBC0-4A22-980D-9261C5213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3026" y="5143643"/>
              <a:ext cx="4716926" cy="16580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7009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70A8A-109B-493C-9903-F885F5D00987}"/>
              </a:ext>
            </a:extLst>
          </p:cNvPr>
          <p:cNvSpPr txBox="1"/>
          <p:nvPr/>
        </p:nvSpPr>
        <p:spPr>
          <a:xfrm>
            <a:off x="270668" y="810453"/>
            <a:ext cx="42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 성능 비교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69FA9D-C252-40C6-B795-30476ADFBE7C}"/>
              </a:ext>
            </a:extLst>
          </p:cNvPr>
          <p:cNvSpPr/>
          <p:nvPr/>
        </p:nvSpPr>
        <p:spPr>
          <a:xfrm>
            <a:off x="1134838" y="4678843"/>
            <a:ext cx="1046273" cy="3650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kumimoji="1"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F1Score</a:t>
            </a:r>
            <a:endParaRPr kumimoji="1" lang="ko-Kore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540E11-EF4D-4CE2-8E83-C1A24698A6D6}"/>
              </a:ext>
            </a:extLst>
          </p:cNvPr>
          <p:cNvSpPr/>
          <p:nvPr/>
        </p:nvSpPr>
        <p:spPr>
          <a:xfrm>
            <a:off x="2100373" y="4678843"/>
            <a:ext cx="6960082" cy="365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그래디언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부스팅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 &gt;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의사결정나무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 &gt;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랜덤포레스트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 &gt;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인공신경망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 &gt;</a:t>
            </a:r>
            <a:r>
              <a:rPr lang="ko-KR" altLang="en-US" sz="1200" dirty="0">
                <a:solidFill>
                  <a:schemeClr val="tx1"/>
                </a:solidFill>
              </a:rPr>
              <a:t>로지스틱 회귀분석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Helvetica Neue"/>
              </a:rPr>
              <a:t> &gt;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 KNN &gt; SVM</a:t>
            </a:r>
            <a:endParaRPr kumimoji="1" lang="ko-Kore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BF0C498-E9A7-4202-B702-3E37B7509EA8}"/>
              </a:ext>
            </a:extLst>
          </p:cNvPr>
          <p:cNvSpPr/>
          <p:nvPr/>
        </p:nvSpPr>
        <p:spPr>
          <a:xfrm>
            <a:off x="1134838" y="4067600"/>
            <a:ext cx="952107" cy="3650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kumimoji="1"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AUC</a:t>
            </a:r>
            <a:endParaRPr kumimoji="1" lang="ko-Kore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05AB65-EF2A-4F1D-AEE7-8CA2DB3A1246}"/>
              </a:ext>
            </a:extLst>
          </p:cNvPr>
          <p:cNvSpPr/>
          <p:nvPr/>
        </p:nvSpPr>
        <p:spPr>
          <a:xfrm>
            <a:off x="2100373" y="4067600"/>
            <a:ext cx="6960082" cy="365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그래디언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부스팅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 &gt;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의사결정나무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 &gt;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랜덤포레스트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 &gt; </a:t>
            </a:r>
            <a:r>
              <a:rPr lang="ko-KR" altLang="en-US" sz="1200" dirty="0">
                <a:solidFill>
                  <a:schemeClr val="tx1"/>
                </a:solidFill>
              </a:rPr>
              <a:t>로지스틱 회귀분석 </a:t>
            </a:r>
            <a:r>
              <a:rPr lang="en-US" altLang="ko-KR" sz="1200" dirty="0">
                <a:solidFill>
                  <a:srgbClr val="000000"/>
                </a:solidFill>
                <a:latin typeface="Helvetica Neue"/>
              </a:rPr>
              <a:t>&gt; </a:t>
            </a:r>
            <a:r>
              <a:rPr lang="ko-KR" altLang="en-US" sz="1200" dirty="0">
                <a:solidFill>
                  <a:srgbClr val="000000"/>
                </a:solidFill>
                <a:latin typeface="Helvetica Neue"/>
              </a:rPr>
              <a:t>인공신경망</a:t>
            </a:r>
            <a:r>
              <a:rPr lang="en-US" altLang="ko-KR" sz="12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&gt; KNN &gt; SVM</a:t>
            </a:r>
            <a:endParaRPr kumimoji="1" lang="ko-Kore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화살표: 줄무늬가 있는 오른쪽 10">
            <a:extLst>
              <a:ext uri="{FF2B5EF4-FFF2-40B4-BE49-F238E27FC236}">
                <a16:creationId xmlns:a16="http://schemas.microsoft.com/office/drawing/2014/main" id="{9FC37616-A15B-49F8-9DF9-2CBAB3BD4D78}"/>
              </a:ext>
            </a:extLst>
          </p:cNvPr>
          <p:cNvSpPr/>
          <p:nvPr/>
        </p:nvSpPr>
        <p:spPr>
          <a:xfrm>
            <a:off x="1546803" y="5510151"/>
            <a:ext cx="1627338" cy="629392"/>
          </a:xfrm>
          <a:prstGeom prst="stripedRightArrow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FD979B-EA09-4F00-9114-9A3533B8A3C3}"/>
              </a:ext>
            </a:extLst>
          </p:cNvPr>
          <p:cNvSpPr txBox="1"/>
          <p:nvPr/>
        </p:nvSpPr>
        <p:spPr>
          <a:xfrm>
            <a:off x="3479052" y="5640181"/>
            <a:ext cx="55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예측 모델로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그래디언트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부스팅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선정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E37EFC-83C8-4A1F-8689-C32E4771B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73" y="1179785"/>
            <a:ext cx="5646454" cy="282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4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과제 정의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08FB0-E573-49BF-9973-1AA3461E3F31}"/>
              </a:ext>
            </a:extLst>
          </p:cNvPr>
          <p:cNvSpPr txBox="1"/>
          <p:nvPr/>
        </p:nvSpPr>
        <p:spPr>
          <a:xfrm>
            <a:off x="445179" y="1568029"/>
            <a:ext cx="90156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후판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공장에서 압연될 때 슬라브가 산화되어 결함을 일으키는 일이 급증</a:t>
            </a:r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5D9654-B680-4653-B54E-CE55A964DFC0}"/>
              </a:ext>
            </a:extLst>
          </p:cNvPr>
          <p:cNvSpPr txBox="1"/>
          <p:nvPr/>
        </p:nvSpPr>
        <p:spPr>
          <a:xfrm>
            <a:off x="445179" y="2132264"/>
            <a:ext cx="90156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이러한 결함을 일으키는 주요 영향 인자를 파악하여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Scale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불량을 최소화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3BACDAE5-8769-4CEC-ACBC-2E2FDF4BE1F2}"/>
              </a:ext>
            </a:extLst>
          </p:cNvPr>
          <p:cNvSpPr/>
          <p:nvPr/>
        </p:nvSpPr>
        <p:spPr>
          <a:xfrm>
            <a:off x="4387848" y="2598627"/>
            <a:ext cx="1130300" cy="1270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모서리가 둥근 직사각형 15">
            <a:extLst>
              <a:ext uri="{FF2B5EF4-FFF2-40B4-BE49-F238E27FC236}">
                <a16:creationId xmlns:a16="http://schemas.microsoft.com/office/drawing/2014/main" id="{C66D22E4-BF9C-4DEE-89DE-7F9D632A8332}"/>
              </a:ext>
            </a:extLst>
          </p:cNvPr>
          <p:cNvSpPr/>
          <p:nvPr/>
        </p:nvSpPr>
        <p:spPr>
          <a:xfrm>
            <a:off x="638790" y="3965658"/>
            <a:ext cx="8822028" cy="551777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kumimoji="1" lang="en-US" altLang="ko-Kore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1. 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제품의 크기가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Scale 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불량에 영향을 미칠까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endParaRPr kumimoji="1" lang="ko-Kore-KR" altLang="en-US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모서리가 둥근 직사각형 15">
            <a:extLst>
              <a:ext uri="{FF2B5EF4-FFF2-40B4-BE49-F238E27FC236}">
                <a16:creationId xmlns:a16="http://schemas.microsoft.com/office/drawing/2014/main" id="{85505AE4-5F4F-468C-BBD6-A952EC8BCDDA}"/>
              </a:ext>
            </a:extLst>
          </p:cNvPr>
          <p:cNvSpPr/>
          <p:nvPr/>
        </p:nvSpPr>
        <p:spPr>
          <a:xfrm>
            <a:off x="638790" y="4623336"/>
            <a:ext cx="8822028" cy="551777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kumimoji="1" lang="en-US" altLang="ko-Kore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2. 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공정에서 온도가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Scale 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불량에 영향을 미칠까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endParaRPr kumimoji="1" lang="ko-Kore-KR" altLang="en-US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9EF8-E4CD-44C7-994B-58D0B789DA40}"/>
              </a:ext>
            </a:extLst>
          </p:cNvPr>
          <p:cNvSpPr txBox="1"/>
          <p:nvPr/>
        </p:nvSpPr>
        <p:spPr>
          <a:xfrm>
            <a:off x="270668" y="810453"/>
            <a:ext cx="42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SCALE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불량</a:t>
            </a: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:a16="http://schemas.microsoft.com/office/drawing/2014/main" id="{1286909B-3E51-4EAF-94D6-FD6419EFF5C3}"/>
              </a:ext>
            </a:extLst>
          </p:cNvPr>
          <p:cNvSpPr/>
          <p:nvPr/>
        </p:nvSpPr>
        <p:spPr>
          <a:xfrm>
            <a:off x="638790" y="5281014"/>
            <a:ext cx="8822028" cy="551777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kumimoji="1" lang="en-US" altLang="ko-Kore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공정에서 처리 시간이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Scale 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불량에 영향을 미칠까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endParaRPr kumimoji="1" lang="ko-Kore-KR" altLang="en-US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모서리가 둥근 직사각형 15">
            <a:extLst>
              <a:ext uri="{FF2B5EF4-FFF2-40B4-BE49-F238E27FC236}">
                <a16:creationId xmlns:a16="http://schemas.microsoft.com/office/drawing/2014/main" id="{00FE76BA-9432-4340-A0A5-1E325188AA6F}"/>
              </a:ext>
            </a:extLst>
          </p:cNvPr>
          <p:cNvSpPr/>
          <p:nvPr/>
        </p:nvSpPr>
        <p:spPr>
          <a:xfrm>
            <a:off x="638790" y="5932689"/>
            <a:ext cx="8822028" cy="551777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  <a:r>
              <a:rPr kumimoji="1" lang="en-US" altLang="ko-Kore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강종이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Scale 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불량에 영향을 미칠까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endParaRPr kumimoji="1" lang="ko-Kore-KR" altLang="en-US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3980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70A8A-109B-493C-9903-F885F5D00987}"/>
              </a:ext>
            </a:extLst>
          </p:cNvPr>
          <p:cNvSpPr txBox="1"/>
          <p:nvPr/>
        </p:nvSpPr>
        <p:spPr>
          <a:xfrm>
            <a:off x="270668" y="810453"/>
            <a:ext cx="42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변수의 중요도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540E11-EF4D-4CE2-8E83-C1A24698A6D6}"/>
              </a:ext>
            </a:extLst>
          </p:cNvPr>
          <p:cNvSpPr/>
          <p:nvPr/>
        </p:nvSpPr>
        <p:spPr>
          <a:xfrm>
            <a:off x="3392114" y="1004563"/>
            <a:ext cx="3374446" cy="5468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그래디언트</a:t>
            </a:r>
            <a:r>
              <a:rPr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부스팅을</a:t>
            </a:r>
            <a:r>
              <a:rPr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통해 얻은 중요 변수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0196C1-A7A5-474A-99EB-CE14B72F8C4C}"/>
              </a:ext>
            </a:extLst>
          </p:cNvPr>
          <p:cNvSpPr txBox="1"/>
          <p:nvPr/>
        </p:nvSpPr>
        <p:spPr>
          <a:xfrm>
            <a:off x="4160006" y="2223083"/>
            <a:ext cx="152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Scaling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17A841-4B09-466F-A934-F93F6600C39A}"/>
              </a:ext>
            </a:extLst>
          </p:cNvPr>
          <p:cNvSpPr/>
          <p:nvPr/>
        </p:nvSpPr>
        <p:spPr>
          <a:xfrm>
            <a:off x="1518931" y="5622604"/>
            <a:ext cx="7120811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12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SCALE </a:t>
            </a:r>
            <a:r>
              <a:rPr lang="ko-KR" altLang="en-US" sz="12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불량과 관련하여 </a:t>
            </a:r>
            <a:r>
              <a:rPr lang="en-US" altLang="ko-KR" sz="12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ROLLING_TEMP_T5, HSB, FUR_SZ_TEMP, ROLLING_DESCALING </a:t>
            </a:r>
            <a:r>
              <a:rPr lang="ko-KR" altLang="en-US" sz="12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등 순으로 </a:t>
            </a:r>
            <a:endParaRPr lang="en-US" altLang="ko-KR" sz="1200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2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en-US" sz="12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영향이 크다고 해석할 수 있음</a:t>
            </a:r>
            <a:endParaRPr lang="en-US" altLang="ko-KR" sz="1200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7A3703-63CF-4A5C-B55F-DCA3F3606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09" y="2111329"/>
            <a:ext cx="4740154" cy="2837279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1464242-473D-4630-88BA-E95564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00" y="1659690"/>
            <a:ext cx="1345523" cy="353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26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결론 및 대안제시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72B7A3-41D9-46EF-BC7B-9B5EF376B04C}"/>
              </a:ext>
            </a:extLst>
          </p:cNvPr>
          <p:cNvSpPr txBox="1"/>
          <p:nvPr/>
        </p:nvSpPr>
        <p:spPr>
          <a:xfrm>
            <a:off x="270668" y="810453"/>
            <a:ext cx="42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최종 모델 결과</a:t>
            </a:r>
          </a:p>
        </p:txBody>
      </p:sp>
      <p:sp>
        <p:nvSpPr>
          <p:cNvPr id="8" name="모서리가 둥근 직사각형 15">
            <a:extLst>
              <a:ext uri="{FF2B5EF4-FFF2-40B4-BE49-F238E27FC236}">
                <a16:creationId xmlns:a16="http://schemas.microsoft.com/office/drawing/2014/main" id="{0DB12C5D-B321-48FF-915C-C96D846A61B8}"/>
              </a:ext>
            </a:extLst>
          </p:cNvPr>
          <p:cNvSpPr/>
          <p:nvPr/>
        </p:nvSpPr>
        <p:spPr>
          <a:xfrm>
            <a:off x="655659" y="2330888"/>
            <a:ext cx="8534059" cy="551777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가설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는 참이라고 판단했지만 </a:t>
            </a:r>
            <a:r>
              <a:rPr kumimoji="1" lang="ko-KR" altLang="en-US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균열대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온도보다 </a:t>
            </a:r>
            <a:r>
              <a:rPr kumimoji="1" lang="ko-KR" altLang="en-US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안압온도의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영향의 더 크게 받는다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(</a:t>
            </a:r>
            <a:r>
              <a:rPr kumimoji="1" lang="ko-KR" altLang="en-US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안압온도가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증가할수록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Scale 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불량이 증가할 것이다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.)</a:t>
            </a:r>
            <a:endParaRPr kumimoji="1" lang="ko-Kore-KR" altLang="en-US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CC15B1-9015-4073-A796-4F7CE3C8DF23}"/>
              </a:ext>
            </a:extLst>
          </p:cNvPr>
          <p:cNvGrpSpPr/>
          <p:nvPr/>
        </p:nvGrpSpPr>
        <p:grpSpPr>
          <a:xfrm>
            <a:off x="655661" y="1865288"/>
            <a:ext cx="8534059" cy="423934"/>
            <a:chOff x="1524341" y="2969837"/>
            <a:chExt cx="7621339" cy="42393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9A9F12-8663-4A58-9F54-8096A03FD4DA}"/>
                </a:ext>
              </a:extLst>
            </p:cNvPr>
            <p:cNvSpPr txBox="1"/>
            <p:nvPr/>
          </p:nvSpPr>
          <p:spPr>
            <a:xfrm>
              <a:off x="1524341" y="2969837"/>
              <a:ext cx="7621339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가설 </a:t>
              </a:r>
              <a:r>
                <a:rPr lang="en-US" altLang="ko-KR" sz="20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2) </a:t>
              </a:r>
              <a:r>
                <a:rPr lang="ko-KR" altLang="en-US" sz="2000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균열대</a:t>
              </a:r>
              <a:r>
                <a:rPr lang="ko-KR" altLang="en-US" sz="2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 온도가 증가할수록 </a:t>
              </a:r>
              <a:r>
                <a:rPr lang="en-US" altLang="ko-KR" sz="2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Scale </a:t>
              </a:r>
              <a:r>
                <a:rPr lang="ko-KR" altLang="en-US" sz="2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불량이 증가할 것이다</a:t>
              </a:r>
              <a:r>
                <a:rPr lang="en-US" altLang="ko-KR" sz="2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.</a:t>
              </a:r>
              <a:r>
                <a:rPr lang="ko-KR" altLang="en-US" sz="2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endPara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FE5DC7E-72DC-4871-BDDF-D7AA65D6DB2E}"/>
                </a:ext>
              </a:extLst>
            </p:cNvPr>
            <p:cNvSpPr txBox="1"/>
            <p:nvPr/>
          </p:nvSpPr>
          <p:spPr>
            <a:xfrm>
              <a:off x="8648986" y="2993661"/>
              <a:ext cx="496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참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D72D47A-4E9C-41F2-BA98-AC21A72BE23A}"/>
              </a:ext>
            </a:extLst>
          </p:cNvPr>
          <p:cNvSpPr txBox="1"/>
          <p:nvPr/>
        </p:nvSpPr>
        <p:spPr>
          <a:xfrm>
            <a:off x="270668" y="4712731"/>
            <a:ext cx="42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대안제시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B7668-380D-4C81-807D-E8D513963D5F}"/>
              </a:ext>
            </a:extLst>
          </p:cNvPr>
          <p:cNvSpPr txBox="1"/>
          <p:nvPr/>
        </p:nvSpPr>
        <p:spPr>
          <a:xfrm>
            <a:off x="655657" y="5239260"/>
            <a:ext cx="853406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SCALE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불량은 공정에서 가열 온도의 영향을 크게 받는다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이에 대해 제품의 품질은 최대한 유지시키면서 최소의 가열 온도를 위한 분석이 필요하다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0B287DF-3CC5-4962-AB51-9AB3457B7B03}"/>
              </a:ext>
            </a:extLst>
          </p:cNvPr>
          <p:cNvGrpSpPr/>
          <p:nvPr/>
        </p:nvGrpSpPr>
        <p:grpSpPr>
          <a:xfrm>
            <a:off x="655657" y="1323617"/>
            <a:ext cx="8534061" cy="412022"/>
            <a:chOff x="655659" y="1484436"/>
            <a:chExt cx="7621341" cy="4120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BBA21D-D7DC-44E5-A5D0-F23F4419177E}"/>
                </a:ext>
              </a:extLst>
            </p:cNvPr>
            <p:cNvSpPr txBox="1"/>
            <p:nvPr/>
          </p:nvSpPr>
          <p:spPr>
            <a:xfrm>
              <a:off x="655659" y="1484436"/>
              <a:ext cx="7621341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가설 </a:t>
              </a:r>
              <a:r>
                <a:rPr lang="en-US" altLang="ko-KR" sz="20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1) </a:t>
              </a:r>
              <a:r>
                <a:rPr lang="ko-KR" altLang="en-US" sz="2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밀도가 커질수록 </a:t>
              </a:r>
              <a:r>
                <a:rPr lang="en-US" altLang="ko-KR" sz="2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Scale </a:t>
              </a:r>
              <a:r>
                <a:rPr lang="ko-KR" altLang="en-US" sz="2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불량이 증가할 것이다</a:t>
              </a:r>
              <a:r>
                <a:rPr lang="en-US" altLang="ko-KR" sz="2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.</a:t>
              </a:r>
              <a:endPara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843C65-3756-4C3F-BAC6-73FCA1D4DD2D}"/>
                </a:ext>
              </a:extLst>
            </p:cNvPr>
            <p:cNvSpPr txBox="1"/>
            <p:nvPr/>
          </p:nvSpPr>
          <p:spPr>
            <a:xfrm>
              <a:off x="7780306" y="1496348"/>
              <a:ext cx="4066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참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364A50C-AAE8-460A-B530-BC45B732FC66}"/>
              </a:ext>
            </a:extLst>
          </p:cNvPr>
          <p:cNvSpPr txBox="1"/>
          <p:nvPr/>
        </p:nvSpPr>
        <p:spPr>
          <a:xfrm>
            <a:off x="655659" y="3010474"/>
            <a:ext cx="853406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가설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3) </a:t>
            </a:r>
            <a:r>
              <a:rPr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군열대에서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처리 시간이 증가할수록 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Scale 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불량이 증가할 것이다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5F0DC2-B517-4C77-95AD-ECD73277C0E1}"/>
              </a:ext>
            </a:extLst>
          </p:cNvPr>
          <p:cNvSpPr txBox="1"/>
          <p:nvPr/>
        </p:nvSpPr>
        <p:spPr>
          <a:xfrm>
            <a:off x="8522453" y="3025863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거짓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8BDDBC-5881-438F-921C-31A0D57194A4}"/>
              </a:ext>
            </a:extLst>
          </p:cNvPr>
          <p:cNvSpPr txBox="1"/>
          <p:nvPr/>
        </p:nvSpPr>
        <p:spPr>
          <a:xfrm>
            <a:off x="655657" y="4081396"/>
            <a:ext cx="853406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가설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4) </a:t>
            </a:r>
            <a:r>
              <a:rPr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강종별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Scale 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불량이 차이가 있다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724DBD-AA95-41F4-8766-A2C65CA3387E}"/>
              </a:ext>
            </a:extLst>
          </p:cNvPr>
          <p:cNvSpPr txBox="1"/>
          <p:nvPr/>
        </p:nvSpPr>
        <p:spPr>
          <a:xfrm>
            <a:off x="8661030" y="3530116"/>
            <a:ext cx="406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참</a:t>
            </a:r>
          </a:p>
        </p:txBody>
      </p:sp>
      <p:sp>
        <p:nvSpPr>
          <p:cNvPr id="20" name="모서리가 둥근 직사각형 15">
            <a:extLst>
              <a:ext uri="{FF2B5EF4-FFF2-40B4-BE49-F238E27FC236}">
                <a16:creationId xmlns:a16="http://schemas.microsoft.com/office/drawing/2014/main" id="{164DBC8F-CBAD-4DD6-9B18-7EB97165A84A}"/>
              </a:ext>
            </a:extLst>
          </p:cNvPr>
          <p:cNvSpPr/>
          <p:nvPr/>
        </p:nvSpPr>
        <p:spPr>
          <a:xfrm>
            <a:off x="655658" y="3467328"/>
            <a:ext cx="8534059" cy="551777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kumimoji="1" lang="ko-KR" altLang="en-US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군열대에서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처리 시간이 증가할수록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Scale 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불량이 감소할 것이다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ko-Kore-KR" altLang="en-US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D03CC7-8FE3-4244-BED7-D7A06CF0B7C9}"/>
              </a:ext>
            </a:extLst>
          </p:cNvPr>
          <p:cNvSpPr txBox="1"/>
          <p:nvPr/>
        </p:nvSpPr>
        <p:spPr>
          <a:xfrm>
            <a:off x="8661030" y="4087199"/>
            <a:ext cx="45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참</a:t>
            </a:r>
          </a:p>
        </p:txBody>
      </p:sp>
    </p:spTree>
    <p:extLst>
      <p:ext uri="{BB962C8B-B14F-4D97-AF65-F5344CB8AC3E}">
        <p14:creationId xmlns:p14="http://schemas.microsoft.com/office/powerpoint/2010/main" val="3227077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Lesion Learn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BD507-CCAB-44B9-91D0-D4F49C32C438}"/>
              </a:ext>
            </a:extLst>
          </p:cNvPr>
          <p:cNvSpPr txBox="1"/>
          <p:nvPr/>
        </p:nvSpPr>
        <p:spPr>
          <a:xfrm>
            <a:off x="270668" y="791000"/>
            <a:ext cx="42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통찰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6EED4-0561-442C-BDD0-6A68E3DD1A68}"/>
              </a:ext>
            </a:extLst>
          </p:cNvPr>
          <p:cNvSpPr txBox="1"/>
          <p:nvPr/>
        </p:nvSpPr>
        <p:spPr>
          <a:xfrm>
            <a:off x="349334" y="3868764"/>
            <a:ext cx="42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애로사항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D52624-805B-4F91-AED1-35645BD5E99C}"/>
              </a:ext>
            </a:extLst>
          </p:cNvPr>
          <p:cNvSpPr txBox="1"/>
          <p:nvPr/>
        </p:nvSpPr>
        <p:spPr>
          <a:xfrm>
            <a:off x="349333" y="1231906"/>
            <a:ext cx="912289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 제조 데이터를 처음 다루어 보았는데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공정에 대한 어느 정도의 배경 지식이 필요하다는 것을 알게 되었다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이에 대해 제품과 관련된 기사들을 많이 읽으면 좋을 거 같다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1D8368-7091-4B7E-B25D-C4EBB1448AF4}"/>
              </a:ext>
            </a:extLst>
          </p:cNvPr>
          <p:cNvSpPr txBox="1"/>
          <p:nvPr/>
        </p:nvSpPr>
        <p:spPr>
          <a:xfrm>
            <a:off x="349332" y="2155702"/>
            <a:ext cx="912289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예측 모델과 분류 모델의 차이를 확실히 알게 되고 어느 상황에 어떠한 분석 기법을 사용할지에 대해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정확하게 알게 되었다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D1D35-5AE8-42F8-B9E3-F62D4C8617F0}"/>
              </a:ext>
            </a:extLst>
          </p:cNvPr>
          <p:cNvSpPr txBox="1"/>
          <p:nvPr/>
        </p:nvSpPr>
        <p:spPr>
          <a:xfrm>
            <a:off x="391554" y="4515307"/>
            <a:ext cx="912289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로지스틱 회귀분석에서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다중공선성을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줄이고 유의한 변수만을 선택하기 위한 적절한 방법이 필요하다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6A491B-A5F9-4B7A-8169-685FECF44AB1}"/>
              </a:ext>
            </a:extLst>
          </p:cNvPr>
          <p:cNvSpPr txBox="1"/>
          <p:nvPr/>
        </p:nvSpPr>
        <p:spPr>
          <a:xfrm>
            <a:off x="391554" y="5282170"/>
            <a:ext cx="912289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몇몇 데이터가 독립성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정규성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등분산성 등 조건을 만족하지 않아 여러 통계 분석 기법을 사용하는데 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어려움을 느꼈다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7077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핵심인자 정리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템플릿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참조용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DD8FCEC4-36D7-4677-85FF-1A889D18B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1" y="850620"/>
            <a:ext cx="9537318" cy="4412610"/>
          </a:xfrm>
          <a:prstGeom prst="rect">
            <a:avLst/>
          </a:prstGeom>
        </p:spPr>
      </p:pic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0269C34-7F52-47A7-91D5-39F921941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1" y="850620"/>
            <a:ext cx="9527984" cy="441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6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과제 정의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08FB0-E573-49BF-9973-1AA3461E3F31}"/>
              </a:ext>
            </a:extLst>
          </p:cNvPr>
          <p:cNvSpPr txBox="1"/>
          <p:nvPr/>
        </p:nvSpPr>
        <p:spPr>
          <a:xfrm>
            <a:off x="665168" y="1596705"/>
            <a:ext cx="8118105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가설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1) 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밀도가 커질수록 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Scale 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불량이 증가할 것이다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5D9654-B680-4653-B54E-CE55A964DFC0}"/>
              </a:ext>
            </a:extLst>
          </p:cNvPr>
          <p:cNvSpPr txBox="1"/>
          <p:nvPr/>
        </p:nvSpPr>
        <p:spPr>
          <a:xfrm>
            <a:off x="665169" y="2799507"/>
            <a:ext cx="811810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가설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2) </a:t>
            </a:r>
            <a:r>
              <a:rPr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균열대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온도가 증가할수록 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Scale 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불량이 증가할 것이다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ADA15-EFEC-4996-B109-4075E39DDCFF}"/>
              </a:ext>
            </a:extLst>
          </p:cNvPr>
          <p:cNvSpPr txBox="1"/>
          <p:nvPr/>
        </p:nvSpPr>
        <p:spPr>
          <a:xfrm>
            <a:off x="270668" y="810453"/>
            <a:ext cx="42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가설 수립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63EC7-BD0F-4090-851E-D34D2594D63B}"/>
              </a:ext>
            </a:extLst>
          </p:cNvPr>
          <p:cNvSpPr txBox="1"/>
          <p:nvPr/>
        </p:nvSpPr>
        <p:spPr>
          <a:xfrm>
            <a:off x="665168" y="3891474"/>
            <a:ext cx="811810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가설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3) </a:t>
            </a:r>
            <a:r>
              <a:rPr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군열대에서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처리 시간이 증가할수록 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Scale 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불량이 증가할 것이다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4DB38-DFFB-4C9F-B244-29E45DC60DBA}"/>
              </a:ext>
            </a:extLst>
          </p:cNvPr>
          <p:cNvSpPr txBox="1"/>
          <p:nvPr/>
        </p:nvSpPr>
        <p:spPr>
          <a:xfrm>
            <a:off x="665168" y="5061240"/>
            <a:ext cx="8118105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가설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4) </a:t>
            </a:r>
            <a:r>
              <a:rPr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강종별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Scale 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불량이 차이가 있다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F13696-E88E-4FDE-9DCA-26DC2EB215B4}"/>
              </a:ext>
            </a:extLst>
          </p:cNvPr>
          <p:cNvSpPr txBox="1"/>
          <p:nvPr/>
        </p:nvSpPr>
        <p:spPr>
          <a:xfrm>
            <a:off x="1159463" y="2031610"/>
            <a:ext cx="762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분자간의 조밀도가 증가하여 공정 시 더 높은 온도를 가해야 하므로 </a:t>
            </a:r>
            <a:r>
              <a:rPr lang="en-US" altLang="ko-KR" sz="1200" dirty="0"/>
              <a:t>Scale </a:t>
            </a:r>
            <a:r>
              <a:rPr lang="ko-KR" altLang="en-US" sz="1200" dirty="0"/>
              <a:t>불량이 증가할 것이다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밀도</a:t>
            </a:r>
            <a:r>
              <a:rPr lang="en-US" altLang="ko-KR" sz="1200" dirty="0"/>
              <a:t>(PT_DSY)</a:t>
            </a:r>
            <a:r>
              <a:rPr lang="ko-KR" altLang="en-US" sz="1200" dirty="0"/>
              <a:t> </a:t>
            </a:r>
            <a:r>
              <a:rPr lang="en-US" altLang="ko-KR" sz="1200" dirty="0"/>
              <a:t>= </a:t>
            </a:r>
            <a:r>
              <a:rPr lang="ko-KR" altLang="en-US" sz="1200" dirty="0"/>
              <a:t>중량</a:t>
            </a:r>
            <a:r>
              <a:rPr lang="en-US" altLang="ko-KR" sz="1200" dirty="0"/>
              <a:t>(PT_WEIGHT) / (</a:t>
            </a:r>
            <a:r>
              <a:rPr lang="ko-KR" altLang="en-US" sz="1200" dirty="0"/>
              <a:t>두께</a:t>
            </a:r>
            <a:r>
              <a:rPr lang="en-US" altLang="ko-KR" sz="1200" dirty="0"/>
              <a:t>(PT_THICK) </a:t>
            </a:r>
            <a:r>
              <a:rPr lang="ko-KR" altLang="en-US" sz="1200" dirty="0"/>
              <a:t>* 폭</a:t>
            </a:r>
            <a:r>
              <a:rPr lang="en-US" altLang="ko-KR" sz="1200" dirty="0"/>
              <a:t>(PT_WIDTH) </a:t>
            </a:r>
            <a:r>
              <a:rPr lang="ko-KR" altLang="en-US" sz="1200" dirty="0"/>
              <a:t>* 길이</a:t>
            </a:r>
            <a:r>
              <a:rPr lang="en-US" altLang="ko-KR" sz="1200" dirty="0"/>
              <a:t>(PT_LENGTH) )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FDD5D-3D4B-4CB0-9065-757100DDD327}"/>
              </a:ext>
            </a:extLst>
          </p:cNvPr>
          <p:cNvSpPr txBox="1"/>
          <p:nvPr/>
        </p:nvSpPr>
        <p:spPr>
          <a:xfrm>
            <a:off x="1159462" y="3224031"/>
            <a:ext cx="762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가열대에서 </a:t>
            </a:r>
            <a:r>
              <a:rPr lang="en-US" altLang="ko-KR" sz="1200" dirty="0"/>
              <a:t>800</a:t>
            </a:r>
            <a:r>
              <a:rPr lang="ko-KR" altLang="en-US" sz="1200" dirty="0"/>
              <a:t>도 이상 가열해서 표면 조직을 찢은 다음 균열대에서 찢긴 표면조직을 균일화 시키는 과정에서 </a:t>
            </a:r>
            <a:r>
              <a:rPr lang="ko-KR" altLang="en-US" sz="1200" dirty="0" err="1"/>
              <a:t>균열대</a:t>
            </a:r>
            <a:r>
              <a:rPr lang="ko-KR" altLang="en-US" sz="1200" dirty="0"/>
              <a:t> 온도가 증가할수록 불량이 증가할 것이다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54E4E7-C66A-424A-AECA-C5699E2C0BB1}"/>
              </a:ext>
            </a:extLst>
          </p:cNvPr>
          <p:cNvSpPr txBox="1"/>
          <p:nvPr/>
        </p:nvSpPr>
        <p:spPr>
          <a:xfrm>
            <a:off x="1159462" y="4287951"/>
            <a:ext cx="762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가열대에서 </a:t>
            </a:r>
            <a:r>
              <a:rPr lang="en-US" altLang="ko-KR" sz="1200" dirty="0"/>
              <a:t>800</a:t>
            </a:r>
            <a:r>
              <a:rPr lang="ko-KR" altLang="en-US" sz="1200" dirty="0"/>
              <a:t>도 이상 가열해서 표면 조직을 찢은 다음 균열대에서 찢긴 표면조직을 균일화 시킨다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온도가 증가할수록 분자활동이 활발해져서 산화현상</a:t>
            </a:r>
            <a:r>
              <a:rPr lang="en-US" altLang="ko-KR" sz="1200" dirty="0"/>
              <a:t>(Scale </a:t>
            </a:r>
            <a:r>
              <a:rPr lang="ko-KR" altLang="en-US" sz="1200" dirty="0"/>
              <a:t>불량</a:t>
            </a:r>
            <a:r>
              <a:rPr lang="en-US" altLang="ko-KR" sz="1200" dirty="0"/>
              <a:t>)</a:t>
            </a:r>
            <a:r>
              <a:rPr lang="ko-KR" altLang="en-US" sz="1200" dirty="0"/>
              <a:t>이 증가할 것이다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8F38A-7839-4147-BE32-47C813DDEE4C}"/>
              </a:ext>
            </a:extLst>
          </p:cNvPr>
          <p:cNvSpPr txBox="1"/>
          <p:nvPr/>
        </p:nvSpPr>
        <p:spPr>
          <a:xfrm>
            <a:off x="1159462" y="5523526"/>
            <a:ext cx="762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200" dirty="0"/>
              <a:t>C(0~3) : </a:t>
            </a:r>
            <a:r>
              <a:rPr lang="ko-KR" altLang="en-US" sz="1200" dirty="0" err="1"/>
              <a:t>일반강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T(0~8) : TMCP</a:t>
            </a:r>
            <a:r>
              <a:rPr lang="ko-KR" altLang="en-US" sz="1200" dirty="0"/>
              <a:t>강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 err="1"/>
              <a:t>강종별</a:t>
            </a:r>
            <a:r>
              <a:rPr lang="ko-KR" altLang="en-US" sz="1200" dirty="0"/>
              <a:t> 처리 온도가 다르므로 </a:t>
            </a:r>
            <a:r>
              <a:rPr lang="en-US" altLang="ko-KR" sz="1200" dirty="0"/>
              <a:t>Scale </a:t>
            </a:r>
            <a:r>
              <a:rPr lang="ko-KR" altLang="en-US" sz="1200" dirty="0"/>
              <a:t>불량 차이가 있을 것이다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9097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 계획</a:t>
            </a:r>
          </a:p>
        </p:txBody>
      </p:sp>
      <p:sp>
        <p:nvSpPr>
          <p:cNvPr id="6" name="모서리가 둥근 직사각형 15">
            <a:extLst>
              <a:ext uri="{FF2B5EF4-FFF2-40B4-BE49-F238E27FC236}">
                <a16:creationId xmlns:a16="http://schemas.microsoft.com/office/drawing/2014/main" id="{93CD3237-6831-4021-862F-FA5197D491C5}"/>
              </a:ext>
            </a:extLst>
          </p:cNvPr>
          <p:cNvSpPr/>
          <p:nvPr/>
        </p:nvSpPr>
        <p:spPr>
          <a:xfrm>
            <a:off x="2937993" y="833763"/>
            <a:ext cx="4030014" cy="551777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kumimoji="1" lang="ko-KR" altLang="en-US" sz="1600">
                <a:latin typeface="NanumGothic" panose="020D0604000000000000" pitchFamily="34" charset="-127"/>
                <a:ea typeface="NanumGothic" panose="020D0604000000000000" pitchFamily="34" charset="-127"/>
              </a:rPr>
              <a:t>가설 수립</a:t>
            </a:r>
            <a:endParaRPr kumimoji="1" lang="ko-Kore-KR" altLang="en-US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모서리가 둥근 직사각형 15">
            <a:extLst>
              <a:ext uri="{FF2B5EF4-FFF2-40B4-BE49-F238E27FC236}">
                <a16:creationId xmlns:a16="http://schemas.microsoft.com/office/drawing/2014/main" id="{D32AD252-42E0-402F-ABB6-4D2394B65B28}"/>
              </a:ext>
            </a:extLst>
          </p:cNvPr>
          <p:cNvSpPr/>
          <p:nvPr/>
        </p:nvSpPr>
        <p:spPr>
          <a:xfrm>
            <a:off x="2937991" y="2065725"/>
            <a:ext cx="4030014" cy="551777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 현황 파악 및 정제</a:t>
            </a:r>
            <a:endParaRPr kumimoji="1" lang="ko-Kore-KR" altLang="en-US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4E22B644-EF72-441D-A5CB-2C71F7CD1C2A}"/>
              </a:ext>
            </a:extLst>
          </p:cNvPr>
          <p:cNvSpPr/>
          <p:nvPr/>
        </p:nvSpPr>
        <p:spPr>
          <a:xfrm>
            <a:off x="4727572" y="1423370"/>
            <a:ext cx="450851" cy="551777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D325E558-AAD6-4158-9029-114DE5D21E26}"/>
              </a:ext>
            </a:extLst>
          </p:cNvPr>
          <p:cNvSpPr/>
          <p:nvPr/>
        </p:nvSpPr>
        <p:spPr>
          <a:xfrm>
            <a:off x="4727570" y="2645802"/>
            <a:ext cx="450851" cy="551777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모서리가 둥근 직사각형 15">
            <a:extLst>
              <a:ext uri="{FF2B5EF4-FFF2-40B4-BE49-F238E27FC236}">
                <a16:creationId xmlns:a16="http://schemas.microsoft.com/office/drawing/2014/main" id="{48FDE5C8-815C-4E63-AD4B-C682EBFCA9A7}"/>
              </a:ext>
            </a:extLst>
          </p:cNvPr>
          <p:cNvSpPr/>
          <p:nvPr/>
        </p:nvSpPr>
        <p:spPr>
          <a:xfrm>
            <a:off x="2937991" y="3247232"/>
            <a:ext cx="4030014" cy="551777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탐색적 분석 및 가설 검정</a:t>
            </a:r>
            <a:endParaRPr kumimoji="1" lang="ko-Kore-KR" altLang="en-US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B831C309-3347-411E-B2A4-3C35A9F9A6DF}"/>
              </a:ext>
            </a:extLst>
          </p:cNvPr>
          <p:cNvSpPr/>
          <p:nvPr/>
        </p:nvSpPr>
        <p:spPr>
          <a:xfrm>
            <a:off x="4727571" y="3828110"/>
            <a:ext cx="450851" cy="551777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모서리가 둥근 직사각형 15">
            <a:extLst>
              <a:ext uri="{FF2B5EF4-FFF2-40B4-BE49-F238E27FC236}">
                <a16:creationId xmlns:a16="http://schemas.microsoft.com/office/drawing/2014/main" id="{FE10B593-278B-4713-9BAD-457CF737FA8B}"/>
              </a:ext>
            </a:extLst>
          </p:cNvPr>
          <p:cNvSpPr/>
          <p:nvPr/>
        </p:nvSpPr>
        <p:spPr>
          <a:xfrm>
            <a:off x="2937993" y="4428739"/>
            <a:ext cx="4030014" cy="551777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모델링 및 평가</a:t>
            </a:r>
            <a:endParaRPr kumimoji="1" lang="ko-Kore-KR" altLang="en-US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AC7ACB29-A1D4-4197-99E3-62047243475C}"/>
              </a:ext>
            </a:extLst>
          </p:cNvPr>
          <p:cNvSpPr/>
          <p:nvPr/>
        </p:nvSpPr>
        <p:spPr>
          <a:xfrm>
            <a:off x="4727574" y="5007410"/>
            <a:ext cx="450851" cy="551777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모서리가 둥근 직사각형 15">
            <a:extLst>
              <a:ext uri="{FF2B5EF4-FFF2-40B4-BE49-F238E27FC236}">
                <a16:creationId xmlns:a16="http://schemas.microsoft.com/office/drawing/2014/main" id="{DA067DA6-7B9B-475D-B63B-03AB92862E61}"/>
              </a:ext>
            </a:extLst>
          </p:cNvPr>
          <p:cNvSpPr/>
          <p:nvPr/>
        </p:nvSpPr>
        <p:spPr>
          <a:xfrm>
            <a:off x="2937991" y="5660701"/>
            <a:ext cx="4030014" cy="551777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결론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개선안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) 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도출</a:t>
            </a:r>
            <a:endParaRPr kumimoji="1" lang="ko-Kore-KR" altLang="en-US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96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테이블이(가) 표시된 사진&#10;&#10;자동 생성된 설명">
            <a:extLst>
              <a:ext uri="{FF2B5EF4-FFF2-40B4-BE49-F238E27FC236}">
                <a16:creationId xmlns:a16="http://schemas.microsoft.com/office/drawing/2014/main" id="{B2D41EA9-E8EA-4FB9-9A35-CA0970EC8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0" y="3763391"/>
            <a:ext cx="2270760" cy="2845913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 파악 및 정제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539CE7-CEC0-4D39-9F3D-35132D31B9F2}"/>
              </a:ext>
            </a:extLst>
          </p:cNvPr>
          <p:cNvSpPr txBox="1"/>
          <p:nvPr/>
        </p:nvSpPr>
        <p:spPr>
          <a:xfrm>
            <a:off x="270668" y="810453"/>
            <a:ext cx="42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파일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SCALE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불량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.csv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248AE46-6D30-463B-8243-AEA95A09BADB}"/>
              </a:ext>
            </a:extLst>
          </p:cNvPr>
          <p:cNvGrpSpPr/>
          <p:nvPr/>
        </p:nvGrpSpPr>
        <p:grpSpPr>
          <a:xfrm>
            <a:off x="466257" y="1332468"/>
            <a:ext cx="8422548" cy="2417158"/>
            <a:chOff x="805342" y="1290638"/>
            <a:chExt cx="8422548" cy="2417158"/>
          </a:xfrm>
        </p:grpSpPr>
        <p:pic>
          <p:nvPicPr>
            <p:cNvPr id="4" name="그림 3" descr="테이블이(가) 표시된 사진&#10;&#10;자동 생성된 설명">
              <a:extLst>
                <a:ext uri="{FF2B5EF4-FFF2-40B4-BE49-F238E27FC236}">
                  <a16:creationId xmlns:a16="http://schemas.microsoft.com/office/drawing/2014/main" id="{BDF9542B-8DF4-4061-9346-1E4BECA5C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342" y="1290638"/>
              <a:ext cx="4295651" cy="241715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92C515-0C3B-4FAD-9B86-3B0C798DB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4321" y="1324342"/>
              <a:ext cx="4143569" cy="2363515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214787-F942-43DB-A63E-1D5811EBE045}"/>
              </a:ext>
            </a:extLst>
          </p:cNvPr>
          <p:cNvSpPr/>
          <p:nvPr/>
        </p:nvSpPr>
        <p:spPr>
          <a:xfrm>
            <a:off x="1566863" y="1332468"/>
            <a:ext cx="266700" cy="223464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" name="그림 19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934FA2E1-2396-49F7-AE52-2B710F99CC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35" y="3902309"/>
            <a:ext cx="2365057" cy="2727091"/>
          </a:xfrm>
          <a:prstGeom prst="rect">
            <a:avLst/>
          </a:prstGeom>
        </p:spPr>
      </p:pic>
      <p:pic>
        <p:nvPicPr>
          <p:cNvPr id="22" name="그림 21" descr="테이블이(가) 표시된 사진&#10;&#10;자동 생성된 설명">
            <a:extLst>
              <a:ext uri="{FF2B5EF4-FFF2-40B4-BE49-F238E27FC236}">
                <a16:creationId xmlns:a16="http://schemas.microsoft.com/office/drawing/2014/main" id="{B83C895B-C1B7-4187-B205-F5D69BD35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0" y="3783487"/>
            <a:ext cx="2270760" cy="284591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B3D3FF-3CFC-4A9D-8219-E00CA605286B}"/>
              </a:ext>
            </a:extLst>
          </p:cNvPr>
          <p:cNvSpPr/>
          <p:nvPr/>
        </p:nvSpPr>
        <p:spPr>
          <a:xfrm>
            <a:off x="5577840" y="4185814"/>
            <a:ext cx="2240836" cy="14171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558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 파악 및 정제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A7BD7-2FC0-4B8D-A330-56AA6B35D359}"/>
              </a:ext>
            </a:extLst>
          </p:cNvPr>
          <p:cNvSpPr txBox="1"/>
          <p:nvPr/>
        </p:nvSpPr>
        <p:spPr>
          <a:xfrm>
            <a:off x="270668" y="810453"/>
            <a:ext cx="42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결측치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확인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628946E-0B95-41BF-B496-079F89835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955" y="1649758"/>
            <a:ext cx="1638529" cy="3982006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BFB733B-B049-442D-B0C0-EC9750B60B8C}"/>
              </a:ext>
            </a:extLst>
          </p:cNvPr>
          <p:cNvSpPr/>
          <p:nvPr/>
        </p:nvSpPr>
        <p:spPr>
          <a:xfrm>
            <a:off x="3839966" y="3192780"/>
            <a:ext cx="1189234" cy="6400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4E0F61-3111-4510-851D-583BBC958CA1}"/>
              </a:ext>
            </a:extLst>
          </p:cNvPr>
          <p:cNvSpPr txBox="1"/>
          <p:nvPr/>
        </p:nvSpPr>
        <p:spPr>
          <a:xfrm>
            <a:off x="5797550" y="3328154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5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 파악 및 정제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A7BD7-2FC0-4B8D-A330-56AA6B35D359}"/>
              </a:ext>
            </a:extLst>
          </p:cNvPr>
          <p:cNvSpPr txBox="1"/>
          <p:nvPr/>
        </p:nvSpPr>
        <p:spPr>
          <a:xfrm>
            <a:off x="270668" y="810453"/>
            <a:ext cx="42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일부 데이터 제외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8273EE1-BE67-493F-BA55-D2FFF4A1D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31" y="1288365"/>
            <a:ext cx="6387169" cy="19709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8E1642-00E4-4FC7-8567-13ACDBFCE3C4}"/>
              </a:ext>
            </a:extLst>
          </p:cNvPr>
          <p:cNvSpPr txBox="1"/>
          <p:nvPr/>
        </p:nvSpPr>
        <p:spPr>
          <a:xfrm>
            <a:off x="356531" y="3367917"/>
            <a:ext cx="8501719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lang="ko-KR" altLang="en-US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고유값</a:t>
            </a:r>
            <a:r>
              <a:rPr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(ID)</a:t>
            </a: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와 시계열 데이터는 분석에 활용되지 않음</a:t>
            </a:r>
            <a:endParaRPr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DFB5E8-10DE-44EC-9D9F-7E7D3F38AF32}"/>
              </a:ext>
            </a:extLst>
          </p:cNvPr>
          <p:cNvSpPr txBox="1"/>
          <p:nvPr/>
        </p:nvSpPr>
        <p:spPr>
          <a:xfrm>
            <a:off x="356531" y="3815051"/>
            <a:ext cx="8501718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“FUR_SZ_TEMP” </a:t>
            </a: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데이터와 </a:t>
            </a:r>
            <a:r>
              <a:rPr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“FUR_EXTEMP” </a:t>
            </a: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데이터는 일치하므로 단일화</a:t>
            </a:r>
            <a:endParaRPr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중복 데이터는 후에 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Singular Matrix </a:t>
            </a:r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발생</a:t>
            </a:r>
            <a:r>
              <a:rPr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C0F7DA-8D46-4331-827B-7468230F014D}"/>
              </a:ext>
            </a:extLst>
          </p:cNvPr>
          <p:cNvSpPr txBox="1"/>
          <p:nvPr/>
        </p:nvSpPr>
        <p:spPr>
          <a:xfrm>
            <a:off x="270668" y="4629978"/>
            <a:ext cx="42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파생변수 생성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105785-17B5-46A6-97B0-86DEC7DA5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1" y="5229463"/>
            <a:ext cx="5170770" cy="6651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D9A2C3-5856-4FB1-9794-4AE45ED28649}"/>
              </a:ext>
            </a:extLst>
          </p:cNvPr>
          <p:cNvSpPr txBox="1"/>
          <p:nvPr/>
        </p:nvSpPr>
        <p:spPr>
          <a:xfrm>
            <a:off x="6060701" y="5229463"/>
            <a:ext cx="4259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두께 * 폭 * 길이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밀도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중량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부피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764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 파악 및 정제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A7BD7-2FC0-4B8D-A330-56AA6B35D359}"/>
              </a:ext>
            </a:extLst>
          </p:cNvPr>
          <p:cNvSpPr txBox="1"/>
          <p:nvPr/>
        </p:nvSpPr>
        <p:spPr>
          <a:xfrm>
            <a:off x="270668" y="810453"/>
            <a:ext cx="42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범주형 데이터 빈도수 확인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62AE38-7241-405E-BDFC-0928CB061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68" y="1616949"/>
            <a:ext cx="4891370" cy="386945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0B237DE-DA8B-47B7-BEC4-8EF76FC54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1811046"/>
            <a:ext cx="2753109" cy="5239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662AD7-DAC8-45C2-8883-BC2334AFDB12}"/>
              </a:ext>
            </a:extLst>
          </p:cNvPr>
          <p:cNvSpPr txBox="1"/>
          <p:nvPr/>
        </p:nvSpPr>
        <p:spPr>
          <a:xfrm>
            <a:off x="5486401" y="2375654"/>
            <a:ext cx="408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종류가 너무 다양하여 분석하기엔 부적절</a:t>
            </a:r>
            <a:endParaRPr lang="ko-KR" altLang="en-US" dirty="0"/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3ECD7D04-AF97-4854-AF5A-6BBB969BA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3429000"/>
            <a:ext cx="4134427" cy="13717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5496AF-2BA7-4BAE-96B3-6E532ACA67F2}"/>
              </a:ext>
            </a:extLst>
          </p:cNvPr>
          <p:cNvSpPr txBox="1"/>
          <p:nvPr/>
        </p:nvSpPr>
        <p:spPr>
          <a:xfrm>
            <a:off x="5486401" y="4830761"/>
            <a:ext cx="408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강종의 카테고리를 크게 두가지로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06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 파악 및 정제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85EF8-42DA-4B83-90D7-ED33CEC97635}"/>
              </a:ext>
            </a:extLst>
          </p:cNvPr>
          <p:cNvSpPr txBox="1"/>
          <p:nvPr/>
        </p:nvSpPr>
        <p:spPr>
          <a:xfrm>
            <a:off x="270668" y="810453"/>
            <a:ext cx="42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연속형 데이터 이상치 확인 및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2BD49C-58B8-4D95-8501-8637ADB45462}"/>
              </a:ext>
            </a:extLst>
          </p:cNvPr>
          <p:cNvSpPr/>
          <p:nvPr/>
        </p:nvSpPr>
        <p:spPr>
          <a:xfrm>
            <a:off x="4064793" y="3823649"/>
            <a:ext cx="487211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이상치가 있는 변수들에 대해 로그변환으로 분포를 변경</a:t>
            </a:r>
            <a:endParaRPr lang="en-US" altLang="ko-KR" sz="1400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9C27F9E-BA8D-4535-B20C-E41F3C16093A}"/>
              </a:ext>
            </a:extLst>
          </p:cNvPr>
          <p:cNvGrpSpPr/>
          <p:nvPr/>
        </p:nvGrpSpPr>
        <p:grpSpPr>
          <a:xfrm>
            <a:off x="491633" y="4597188"/>
            <a:ext cx="1563850" cy="1442660"/>
            <a:chOff x="409730" y="3837133"/>
            <a:chExt cx="1326791" cy="1122669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2754D434-5BF6-4B6A-B4BB-1A7FD2228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30" y="3837133"/>
              <a:ext cx="1326791" cy="1122669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72B67FB-3E31-49CC-88F3-00F93642C782}"/>
                </a:ext>
              </a:extLst>
            </p:cNvPr>
            <p:cNvSpPr/>
            <p:nvPr/>
          </p:nvSpPr>
          <p:spPr>
            <a:xfrm>
              <a:off x="1090613" y="4810124"/>
              <a:ext cx="61912" cy="61913"/>
            </a:xfrm>
            <a:prstGeom prst="rect">
              <a:avLst/>
            </a:prstGeom>
            <a:noFill/>
            <a:ln w="190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marL="0" algn="ctr"/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4710013-E2D7-4C1E-AF91-F1B9DEDA1DEF}"/>
              </a:ext>
            </a:extLst>
          </p:cNvPr>
          <p:cNvGrpSpPr/>
          <p:nvPr/>
        </p:nvGrpSpPr>
        <p:grpSpPr>
          <a:xfrm>
            <a:off x="409730" y="1301558"/>
            <a:ext cx="8524268" cy="2301094"/>
            <a:chOff x="409730" y="1301558"/>
            <a:chExt cx="8524268" cy="2301094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73A4B16-EA87-4101-BCE1-52A257E1A258}"/>
                </a:ext>
              </a:extLst>
            </p:cNvPr>
            <p:cNvGrpSpPr/>
            <p:nvPr/>
          </p:nvGrpSpPr>
          <p:grpSpPr>
            <a:xfrm>
              <a:off x="409730" y="1301558"/>
              <a:ext cx="8524268" cy="2301094"/>
              <a:chOff x="1101401" y="1375050"/>
              <a:chExt cx="8524268" cy="2301094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158F3E80-FAEA-4222-A168-C62FED9183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1401" y="1388543"/>
                <a:ext cx="2764187" cy="2277291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73E995B-756E-42AB-9383-724AABA9D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2056" y="1375050"/>
                <a:ext cx="2707518" cy="2301094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8B67979A-75DA-46D4-8FAD-E05F027F4E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8152" y="1376258"/>
                <a:ext cx="2707517" cy="2286858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143A31BD-322F-4E69-9416-AC81DBF151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6856" y="2559912"/>
                <a:ext cx="1321914" cy="1115489"/>
              </a:xfrm>
              <a:prstGeom prst="rect">
                <a:avLst/>
              </a:prstGeom>
            </p:spPr>
          </p:pic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B236715-7AE7-438D-B6FE-9C1A5A58C06F}"/>
                </a:ext>
              </a:extLst>
            </p:cNvPr>
            <p:cNvSpPr/>
            <p:nvPr/>
          </p:nvSpPr>
          <p:spPr>
            <a:xfrm>
              <a:off x="2548731" y="1409699"/>
              <a:ext cx="61912" cy="16430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marL="0" algn="ctr"/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882BAED-C0A3-4EC9-AEE0-7E516122FBE9}"/>
                </a:ext>
              </a:extLst>
            </p:cNvPr>
            <p:cNvSpPr/>
            <p:nvPr/>
          </p:nvSpPr>
          <p:spPr>
            <a:xfrm>
              <a:off x="1121569" y="1409698"/>
              <a:ext cx="61912" cy="25479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marL="0" algn="ctr"/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2F325B6-828F-4B99-A48E-8DE6277F9C11}"/>
                </a:ext>
              </a:extLst>
            </p:cNvPr>
            <p:cNvSpPr/>
            <p:nvPr/>
          </p:nvSpPr>
          <p:spPr>
            <a:xfrm>
              <a:off x="4002881" y="2609850"/>
              <a:ext cx="61912" cy="5405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marL="0" algn="ctr"/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128EB44-D0C1-490F-9451-3BB40388952F}"/>
                </a:ext>
              </a:extLst>
            </p:cNvPr>
            <p:cNvSpPr/>
            <p:nvPr/>
          </p:nvSpPr>
          <p:spPr>
            <a:xfrm>
              <a:off x="6866618" y="1409698"/>
              <a:ext cx="61912" cy="5675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marL="0" algn="ctr"/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8" name="화살표: 위로 굽음 47">
            <a:extLst>
              <a:ext uri="{FF2B5EF4-FFF2-40B4-BE49-F238E27FC236}">
                <a16:creationId xmlns:a16="http://schemas.microsoft.com/office/drawing/2014/main" id="{AAD35FC7-B4E1-4B6A-A2F9-0F1AD583CB50}"/>
              </a:ext>
            </a:extLst>
          </p:cNvPr>
          <p:cNvSpPr/>
          <p:nvPr/>
        </p:nvSpPr>
        <p:spPr>
          <a:xfrm rot="5400000">
            <a:off x="3091500" y="3399784"/>
            <a:ext cx="557769" cy="864921"/>
          </a:xfrm>
          <a:prstGeom prst="bentUpArrow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645D35F4-23C7-4AA7-B809-C2E8C6F49D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407" y="4354588"/>
            <a:ext cx="4764110" cy="1406971"/>
          </a:xfrm>
          <a:prstGeom prst="rect">
            <a:avLst/>
          </a:prstGeom>
        </p:spPr>
      </p:pic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EDC54A2B-0E53-4652-A256-06F6059B0780}"/>
              </a:ext>
            </a:extLst>
          </p:cNvPr>
          <p:cNvSpPr/>
          <p:nvPr/>
        </p:nvSpPr>
        <p:spPr>
          <a:xfrm>
            <a:off x="2211880" y="5184847"/>
            <a:ext cx="708660" cy="37655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B5EE4F-DAF7-48AE-85D3-69BA67E8DC5D}"/>
              </a:ext>
            </a:extLst>
          </p:cNvPr>
          <p:cNvSpPr/>
          <p:nvPr/>
        </p:nvSpPr>
        <p:spPr>
          <a:xfrm>
            <a:off x="3086406" y="5846781"/>
            <a:ext cx="5847591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ROLLIN_TEMP_T5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이상치 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개가 범위를 크게 벗어나서 해당 </a:t>
            </a:r>
            <a:r>
              <a:rPr lang="en-US" altLang="ko-KR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row </a:t>
            </a:r>
            <a:r>
              <a:rPr lang="ko-KR" altLang="en-US" sz="14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삭제</a:t>
            </a:r>
            <a:endParaRPr lang="en-US" altLang="ko-KR" sz="1400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65078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wrap="none" rtlCol="0" anchor="ctr">
        <a:noAutofit/>
      </a:bodyPr>
      <a:lstStyle>
        <a:defPPr marL="0" algn="ctr">
          <a:defRPr sz="16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18571</TotalTime>
  <Words>1231</Words>
  <Application>Microsoft Office PowerPoint</Application>
  <PresentationFormat>A4 용지(210x297mm)</PresentationFormat>
  <Paragraphs>178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Helvetica Neue</vt:lpstr>
      <vt:lpstr>HY견고딕</vt:lpstr>
      <vt:lpstr>나눔고딕</vt:lpstr>
      <vt:lpstr>나눔고딕</vt:lpstr>
      <vt:lpstr>나눔고딕 ExtraBold</vt:lpstr>
      <vt:lpstr>맑은 고딕</vt:lpstr>
      <vt:lpstr>Arial</vt:lpstr>
      <vt:lpstr>Symbol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성윤 김</dc:creator>
  <cp:lastModifiedBy>김동현</cp:lastModifiedBy>
  <cp:revision>736</cp:revision>
  <dcterms:created xsi:type="dcterms:W3CDTF">2018-11-28T05:51:33Z</dcterms:created>
  <dcterms:modified xsi:type="dcterms:W3CDTF">2021-03-10T14:28:00Z</dcterms:modified>
</cp:coreProperties>
</file>