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7" r:id="rId10"/>
    <p:sldId id="264" r:id="rId11"/>
    <p:sldId id="265" r:id="rId12"/>
  </p:sldIdLst>
  <p:sldSz cx="18288000" cy="10287000"/>
  <p:notesSz cx="6858000" cy="9144000"/>
  <p:embeddedFontLst>
    <p:embeddedFont>
      <p:font typeface="Poppins" panose="00000500000000000000" pitchFamily="2" charset="0"/>
      <p:regular r:id="rId13"/>
      <p:bold r:id="rId14"/>
    </p:embeddedFont>
    <p:embeddedFont>
      <p:font typeface="Poppins Bold" panose="000008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90982" y="3415882"/>
            <a:ext cx="9592218" cy="1534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78"/>
              </a:lnSpc>
            </a:pPr>
            <a:r>
              <a:rPr lang="en-US" sz="8984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Urban Harvest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0982" y="4930134"/>
            <a:ext cx="7088425" cy="57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Supermarket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5492A-F322-7A92-EE2C-7EEB10648F30}"/>
              </a:ext>
            </a:extLst>
          </p:cNvPr>
          <p:cNvSpPr txBox="1"/>
          <p:nvPr/>
        </p:nvSpPr>
        <p:spPr>
          <a:xfrm>
            <a:off x="1290982" y="5841657"/>
            <a:ext cx="7088425" cy="2380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Presented By</a:t>
            </a:r>
            <a:r>
              <a:rPr lang="en-US" sz="336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4706"/>
              </a:lnSpc>
            </a:pPr>
            <a:r>
              <a:rPr lang="en-US" sz="336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Sanjita Ray</a:t>
            </a:r>
          </a:p>
          <a:p>
            <a:pPr>
              <a:lnSpc>
                <a:spcPts val="4706"/>
              </a:lnSpc>
            </a:pPr>
            <a:r>
              <a:rPr lang="en-US" sz="336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Rima Das</a:t>
            </a:r>
          </a:p>
          <a:p>
            <a:pPr algn="l">
              <a:lnSpc>
                <a:spcPts val="4706"/>
              </a:lnSpc>
            </a:pPr>
            <a:r>
              <a:rPr lang="en-US" sz="336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Sahali</a:t>
            </a:r>
            <a:r>
              <a:rPr lang="en-US" sz="336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08956" y="1948590"/>
            <a:ext cx="14862783" cy="6870323"/>
            <a:chOff x="0" y="0"/>
            <a:chExt cx="4808252" cy="22226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222615"/>
            </a:xfrm>
            <a:custGeom>
              <a:avLst/>
              <a:gdLst/>
              <a:ahLst/>
              <a:cxnLst/>
              <a:rect l="l" t="t" r="r" b="b"/>
              <a:pathLst>
                <a:path w="4808252" h="2222615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601157" y="2116234"/>
            <a:ext cx="9085687" cy="110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48575" y="3642556"/>
            <a:ext cx="11390851" cy="397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045" lvl="1" indent="-304022" algn="l">
              <a:lnSpc>
                <a:spcPts val="3942"/>
              </a:lnSpc>
              <a:buFont typeface="Arial"/>
              <a:buChar char="•"/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Summary: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Urban Harvest is a comprehensive online supermarket platform created for the Techfest Web Dev Competition.- </a:t>
            </a:r>
          </a:p>
          <a:p>
            <a:pPr marL="608045" lvl="1" indent="-304022" algn="l">
              <a:lnSpc>
                <a:spcPts val="3942"/>
              </a:lnSpc>
              <a:buFont typeface="Arial"/>
              <a:buChar char="•"/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Future Plans: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Adding more features such as personalized recommendations, loyalty programs, and mobile app integration.- </a:t>
            </a:r>
          </a:p>
          <a:p>
            <a:pPr marL="608045" lvl="1" indent="-304022" algn="l">
              <a:lnSpc>
                <a:spcPts val="3942"/>
              </a:lnSpc>
              <a:buFont typeface="Arial"/>
              <a:buChar char="•"/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Acknowledgements: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Thank the competition organizers, mentors, and users for their support.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17684" y="2610822"/>
            <a:ext cx="10252632" cy="503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sz="1700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34679" y="1442420"/>
            <a:ext cx="15018641" cy="7402160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126286" y="2097089"/>
            <a:ext cx="8035428" cy="739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8000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Urban Harvest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9800" y="4229100"/>
            <a:ext cx="14173200" cy="1778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06"/>
              </a:lnSpc>
            </a:pPr>
            <a:r>
              <a:rPr lang="en-US" sz="336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Supermarket Website Project for Techfest Web Dev Competition</a:t>
            </a:r>
          </a:p>
          <a:p>
            <a:pPr>
              <a:lnSpc>
                <a:spcPts val="4706"/>
              </a:lnSpc>
            </a:pPr>
            <a:endParaRPr lang="en-US" sz="3361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ts val="4706"/>
              </a:lnSpc>
            </a:pPr>
            <a:r>
              <a:rPr lang="en-US" sz="3361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Development Team: </a:t>
            </a:r>
            <a:r>
              <a:rPr lang="en-US" sz="336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Sanjita Ray, Rima Das, </a:t>
            </a:r>
            <a:r>
              <a:rPr lang="en-US" sz="3361" dirty="0" err="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Sahali</a:t>
            </a:r>
            <a:r>
              <a:rPr lang="en-US" sz="336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5185" y="1229670"/>
            <a:ext cx="7089527" cy="1377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313"/>
              </a:lnSpc>
            </a:pPr>
            <a:r>
              <a:rPr lang="en-US" sz="8081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15116" y="3451205"/>
            <a:ext cx="7089527" cy="5410639"/>
            <a:chOff x="0" y="0"/>
            <a:chExt cx="1867201" cy="1425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67201" cy="1425024"/>
            </a:xfrm>
            <a:custGeom>
              <a:avLst/>
              <a:gdLst/>
              <a:ahLst/>
              <a:cxnLst/>
              <a:rect l="l" t="t" r="r" b="b"/>
              <a:pathLst>
                <a:path w="1867201" h="1425024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578808" y="3451205"/>
            <a:ext cx="7089527" cy="5410639"/>
            <a:chOff x="0" y="0"/>
            <a:chExt cx="1867201" cy="14250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67201" cy="1425024"/>
            </a:xfrm>
            <a:custGeom>
              <a:avLst/>
              <a:gdLst/>
              <a:ahLst/>
              <a:cxnLst/>
              <a:rect l="l" t="t" r="r" b="b"/>
              <a:pathLst>
                <a:path w="1867201" h="1425024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15727" y="4457700"/>
            <a:ext cx="6092856" cy="266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9"/>
              </a:lnSpc>
            </a:pPr>
            <a:r>
              <a:rPr lang="en-US" sz="2992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Urban Harvest:</a:t>
            </a:r>
            <a:r>
              <a:rPr lang="en-US" sz="299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An innovative online supermarket platform designed to provide a seamless shopping experience for urban dwellers.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05575" y="4457700"/>
            <a:ext cx="6092856" cy="212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9"/>
              </a:lnSpc>
            </a:pPr>
            <a:r>
              <a:rPr lang="en-US" sz="2992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Objective:</a:t>
            </a:r>
            <a:r>
              <a:rPr lang="en-US" sz="299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Simplify grocery shopping by providing a user-friendly interface and a wide variety of products.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470068" y="1809736"/>
            <a:ext cx="13347864" cy="6667528"/>
            <a:chOff x="0" y="0"/>
            <a:chExt cx="3515487" cy="17560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15487" cy="1756057"/>
            </a:xfrm>
            <a:custGeom>
              <a:avLst/>
              <a:gdLst/>
              <a:ahLst/>
              <a:cxnLst/>
              <a:rect l="l" t="t" r="r" b="b"/>
              <a:pathLst>
                <a:path w="3515487" h="1756057">
                  <a:moveTo>
                    <a:pt x="29581" y="0"/>
                  </a:moveTo>
                  <a:lnTo>
                    <a:pt x="3485906" y="0"/>
                  </a:lnTo>
                  <a:cubicBezTo>
                    <a:pt x="3502243" y="0"/>
                    <a:pt x="3515487" y="13244"/>
                    <a:pt x="3515487" y="29581"/>
                  </a:cubicBezTo>
                  <a:lnTo>
                    <a:pt x="3515487" y="1726476"/>
                  </a:lnTo>
                  <a:cubicBezTo>
                    <a:pt x="3515487" y="1734321"/>
                    <a:pt x="3512370" y="1741845"/>
                    <a:pt x="3506823" y="1747393"/>
                  </a:cubicBezTo>
                  <a:cubicBezTo>
                    <a:pt x="3501275" y="1752940"/>
                    <a:pt x="3493751" y="1756057"/>
                    <a:pt x="3485906" y="1756057"/>
                  </a:cubicBezTo>
                  <a:lnTo>
                    <a:pt x="29581" y="1756057"/>
                  </a:lnTo>
                  <a:cubicBezTo>
                    <a:pt x="21735" y="1756057"/>
                    <a:pt x="14211" y="1752940"/>
                    <a:pt x="8664" y="1747393"/>
                  </a:cubicBezTo>
                  <a:cubicBezTo>
                    <a:pt x="3117" y="1741845"/>
                    <a:pt x="0" y="1734321"/>
                    <a:pt x="0" y="1726476"/>
                  </a:cubicBezTo>
                  <a:lnTo>
                    <a:pt x="0" y="29581"/>
                  </a:lnTo>
                  <a:cubicBezTo>
                    <a:pt x="0" y="13244"/>
                    <a:pt x="13244" y="0"/>
                    <a:pt x="29581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515487" cy="1813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34000" y="2198174"/>
            <a:ext cx="7984271" cy="157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48575" y="4492103"/>
            <a:ext cx="11390851" cy="2476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4023" lvl="1" algn="l">
              <a:lnSpc>
                <a:spcPts val="3942"/>
              </a:lnSpc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User-Friendly Interface: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Easy navigation for all users.</a:t>
            </a:r>
          </a:p>
          <a:p>
            <a:pPr marL="304023" lvl="1" algn="l">
              <a:lnSpc>
                <a:spcPts val="3942"/>
              </a:lnSpc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Product Categories: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Wide range of grocery items, including fresh produce, dairy, bakery, and more.</a:t>
            </a:r>
          </a:p>
          <a:p>
            <a:pPr marL="304023" lvl="1" algn="l">
              <a:lnSpc>
                <a:spcPts val="3942"/>
              </a:lnSpc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Search Functionality: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Allows users to quickly find specific products.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38768" y="1708017"/>
            <a:ext cx="14815631" cy="1291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Stack - Frontend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38769" y="4169265"/>
            <a:ext cx="4803418" cy="3791285"/>
            <a:chOff x="0" y="0"/>
            <a:chExt cx="1553952" cy="12265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905691" y="5402706"/>
            <a:ext cx="3669577" cy="1324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3512"/>
              </a:lnSpc>
            </a:pP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Structure of the website.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742291" y="4169265"/>
            <a:ext cx="4803418" cy="3791285"/>
            <a:chOff x="0" y="0"/>
            <a:chExt cx="1553952" cy="12265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480956" y="5329488"/>
            <a:ext cx="3669577" cy="1773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&amp; Bootstrap</a:t>
            </a:r>
          </a:p>
          <a:p>
            <a:pPr algn="l">
              <a:lnSpc>
                <a:spcPts val="3512"/>
              </a:lnSpc>
            </a:pP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Styling and layout design and for responsiveness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145812" y="4169265"/>
            <a:ext cx="4803418" cy="3791285"/>
            <a:chOff x="0" y="0"/>
            <a:chExt cx="1553952" cy="122651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712732" y="5314378"/>
            <a:ext cx="3669577" cy="1324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JavaScript</a:t>
            </a:r>
            <a:endParaRPr lang="en-US" sz="2509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512"/>
              </a:lnSpc>
            </a:pP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Interactive elements and dynamic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CB65E-0404-DDAC-C023-1B9CAD5F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C300574-6062-1EDD-6367-3EBCBCE600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BF898E5-0509-2678-2962-E77159F0E5B4}"/>
              </a:ext>
            </a:extLst>
          </p:cNvPr>
          <p:cNvSpPr txBox="1"/>
          <p:nvPr/>
        </p:nvSpPr>
        <p:spPr>
          <a:xfrm>
            <a:off x="1338768" y="1708017"/>
            <a:ext cx="14815631" cy="1291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Stack - Backend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5D51430-DDD2-BFB0-249B-7A17DFB234B9}"/>
              </a:ext>
            </a:extLst>
          </p:cNvPr>
          <p:cNvGrpSpPr/>
          <p:nvPr/>
        </p:nvGrpSpPr>
        <p:grpSpPr>
          <a:xfrm>
            <a:off x="1338769" y="4169265"/>
            <a:ext cx="4803418" cy="3791285"/>
            <a:chOff x="0" y="0"/>
            <a:chExt cx="1553952" cy="122651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987638B-EEEB-C04D-22EF-2303AE6EB1A6}"/>
                </a:ext>
              </a:extLst>
            </p:cNvPr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1474D42-6640-78F6-6626-3CB0F90E6511}"/>
                </a:ext>
              </a:extLst>
            </p:cNvPr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6E261CC1-1162-5699-E924-1709B2D174F4}"/>
              </a:ext>
            </a:extLst>
          </p:cNvPr>
          <p:cNvSpPr txBox="1"/>
          <p:nvPr/>
        </p:nvSpPr>
        <p:spPr>
          <a:xfrm>
            <a:off x="1905691" y="5402706"/>
            <a:ext cx="3669577" cy="1324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</a:p>
          <a:p>
            <a:pPr algn="ctr">
              <a:lnSpc>
                <a:spcPts val="3512"/>
              </a:lnSpc>
            </a:pP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Framework for building the server.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8D894DD4-F9C1-F4A4-B25C-386772E3ABA7}"/>
              </a:ext>
            </a:extLst>
          </p:cNvPr>
          <p:cNvGrpSpPr/>
          <p:nvPr/>
        </p:nvGrpSpPr>
        <p:grpSpPr>
          <a:xfrm>
            <a:off x="6742291" y="4169265"/>
            <a:ext cx="4803418" cy="3791285"/>
            <a:chOff x="0" y="0"/>
            <a:chExt cx="1553952" cy="122651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500840-A973-DAFB-DA98-AAA1EA333772}"/>
                </a:ext>
              </a:extLst>
            </p:cNvPr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00E27E5-8F63-E7C6-51DB-15F56C65A9B4}"/>
                </a:ext>
              </a:extLst>
            </p:cNvPr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A47C6696-9698-C6F3-DB1F-7A96ECC0B0F4}"/>
              </a:ext>
            </a:extLst>
          </p:cNvPr>
          <p:cNvSpPr txBox="1"/>
          <p:nvPr/>
        </p:nvSpPr>
        <p:spPr>
          <a:xfrm>
            <a:off x="7480956" y="5329488"/>
            <a:ext cx="3669577" cy="1324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Node.js</a:t>
            </a:r>
          </a:p>
          <a:p>
            <a:pPr algn="ctr">
              <a:lnSpc>
                <a:spcPts val="3512"/>
              </a:lnSpc>
            </a:pP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JavaScript runtime environment.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DA1FE59A-3C14-070F-1166-F2B952031987}"/>
              </a:ext>
            </a:extLst>
          </p:cNvPr>
          <p:cNvGrpSpPr/>
          <p:nvPr/>
        </p:nvGrpSpPr>
        <p:grpSpPr>
          <a:xfrm>
            <a:off x="12145812" y="4169265"/>
            <a:ext cx="4803418" cy="3791285"/>
            <a:chOff x="0" y="0"/>
            <a:chExt cx="1553952" cy="1226517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5517A75-6D79-9C42-C16A-9ADCE9888C2C}"/>
                </a:ext>
              </a:extLst>
            </p:cNvPr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011E23CF-98B3-00B6-57D2-EC5540BA6C8D}"/>
                </a:ext>
              </a:extLst>
            </p:cNvPr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0CDA9F14-7A4D-7493-514C-5EA5A4D4FF5B}"/>
              </a:ext>
            </a:extLst>
          </p:cNvPr>
          <p:cNvSpPr txBox="1"/>
          <p:nvPr/>
        </p:nvSpPr>
        <p:spPr>
          <a:xfrm>
            <a:off x="12712732" y="5314378"/>
            <a:ext cx="3669577" cy="222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MongoDB </a:t>
            </a:r>
          </a:p>
          <a:p>
            <a:pPr algn="ctr">
              <a:lnSpc>
                <a:spcPts val="3512"/>
              </a:lnSpc>
            </a:pP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NoSQL database for storing product information and user data.</a:t>
            </a:r>
          </a:p>
        </p:txBody>
      </p:sp>
    </p:spTree>
    <p:extLst>
      <p:ext uri="{BB962C8B-B14F-4D97-AF65-F5344CB8AC3E}">
        <p14:creationId xmlns:p14="http://schemas.microsoft.com/office/powerpoint/2010/main" val="138816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08956" y="1948590"/>
            <a:ext cx="14862783" cy="6870323"/>
            <a:chOff x="0" y="0"/>
            <a:chExt cx="4808252" cy="22226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222615"/>
            </a:xfrm>
            <a:custGeom>
              <a:avLst/>
              <a:gdLst/>
              <a:ahLst/>
              <a:cxnLst/>
              <a:rect l="l" t="t" r="r" b="b"/>
              <a:pathLst>
                <a:path w="4808252" h="2222615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601157" y="2116234"/>
            <a:ext cx="9085687" cy="103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User Experience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05654" y="4129953"/>
            <a:ext cx="12869385" cy="3429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2249" lvl="1" indent="-311124" algn="l">
              <a:lnSpc>
                <a:spcPct val="200000"/>
              </a:lnSpc>
              <a:buFont typeface="Arial"/>
              <a:buChar char="•"/>
            </a:pPr>
            <a:r>
              <a:rPr lang="en-US" sz="2882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Responsive Design:</a:t>
            </a:r>
            <a:r>
              <a:rPr lang="en-US" sz="288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Optimized for desktop, tablet, and mobile devices. </a:t>
            </a:r>
          </a:p>
          <a:p>
            <a:pPr marL="622249" lvl="1" indent="-311124" algn="l">
              <a:lnSpc>
                <a:spcPct val="200000"/>
              </a:lnSpc>
              <a:buFont typeface="Arial"/>
              <a:buChar char="•"/>
            </a:pPr>
            <a:r>
              <a:rPr lang="en-US" sz="2882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Intuitive Navigation:</a:t>
            </a:r>
            <a:r>
              <a:rPr lang="en-US" sz="288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Easy-to-use menus and search bar.- </a:t>
            </a:r>
          </a:p>
          <a:p>
            <a:pPr marL="622249" lvl="1" indent="-311124" algn="l">
              <a:lnSpc>
                <a:spcPct val="200000"/>
              </a:lnSpc>
              <a:buFont typeface="Arial"/>
              <a:buChar char="•"/>
            </a:pPr>
            <a:r>
              <a:rPr lang="en-US" sz="2882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Secure Checkout:</a:t>
            </a:r>
            <a:r>
              <a:rPr lang="en-US" sz="288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Safe and efficient payment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12609" y="1503851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33800" y="2084242"/>
            <a:ext cx="11629443" cy="1035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and Solutions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48575" y="3642556"/>
            <a:ext cx="11390851" cy="4217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Challenge: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Ensuring fast loading times with large product images.</a:t>
            </a: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Solution: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Implementing image compression techniques.</a:t>
            </a:r>
            <a:endParaRPr lang="en-US" sz="2816" b="1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Challenge: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Managing high traffic during peak hours.</a:t>
            </a:r>
          </a:p>
          <a:p>
            <a:pPr marL="514350" indent="-514350" algn="l">
              <a:lnSpc>
                <a:spcPct val="200000"/>
              </a:lnSpc>
              <a:buFont typeface="+mj-lt"/>
              <a:buAutoNum type="arabicPeriod"/>
            </a:pPr>
            <a:r>
              <a:rPr lang="en-US" sz="2816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Solution:</a:t>
            </a: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Using efficient server-side caching.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433C-0C0D-37E1-F1C5-0FEE1B55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6AEB6A0-1277-47D8-D72F-46BBF128032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D0DAF80-04EF-5A73-B623-CBAACDC77FEF}"/>
              </a:ext>
            </a:extLst>
          </p:cNvPr>
          <p:cNvSpPr txBox="1"/>
          <p:nvPr/>
        </p:nvSpPr>
        <p:spPr>
          <a:xfrm>
            <a:off x="1338768" y="1708017"/>
            <a:ext cx="10206941" cy="1291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Team Contributions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4281DC3-5E2E-7DBB-D916-224897F9D0DC}"/>
              </a:ext>
            </a:extLst>
          </p:cNvPr>
          <p:cNvGrpSpPr/>
          <p:nvPr/>
        </p:nvGrpSpPr>
        <p:grpSpPr>
          <a:xfrm>
            <a:off x="1338769" y="4169265"/>
            <a:ext cx="4803418" cy="3791285"/>
            <a:chOff x="0" y="0"/>
            <a:chExt cx="1553952" cy="122651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04F21CB-37F3-C2BA-59BF-1EB024AC7B27}"/>
                </a:ext>
              </a:extLst>
            </p:cNvPr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7DBA85F-CFE5-2DA3-A4F8-CDACA033839B}"/>
                </a:ext>
              </a:extLst>
            </p:cNvPr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3E10EF6E-313C-3776-D88F-03C0235C7C3E}"/>
              </a:ext>
            </a:extLst>
          </p:cNvPr>
          <p:cNvSpPr txBox="1"/>
          <p:nvPr/>
        </p:nvSpPr>
        <p:spPr>
          <a:xfrm>
            <a:off x="1905691" y="5402706"/>
            <a:ext cx="3669577" cy="1773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b="1" dirty="0" err="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Sahali</a:t>
            </a: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Das</a:t>
            </a:r>
          </a:p>
          <a:p>
            <a:pPr algn="ctr">
              <a:lnSpc>
                <a:spcPts val="3512"/>
              </a:lnSpc>
            </a:pP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Frontend development and UI/UX design.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39EBCF9-200A-7BE1-3F22-633572267100}"/>
              </a:ext>
            </a:extLst>
          </p:cNvPr>
          <p:cNvGrpSpPr/>
          <p:nvPr/>
        </p:nvGrpSpPr>
        <p:grpSpPr>
          <a:xfrm>
            <a:off x="6742291" y="4169265"/>
            <a:ext cx="4803418" cy="3791285"/>
            <a:chOff x="0" y="0"/>
            <a:chExt cx="1553952" cy="122651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24C402D-83E2-946E-C99A-3465BB10750A}"/>
                </a:ext>
              </a:extLst>
            </p:cNvPr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865B0B8-F321-F25F-8A0A-8FC484055DB0}"/>
                </a:ext>
              </a:extLst>
            </p:cNvPr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0054CBE4-5028-71E5-FA73-861D097BC44D}"/>
              </a:ext>
            </a:extLst>
          </p:cNvPr>
          <p:cNvSpPr txBox="1"/>
          <p:nvPr/>
        </p:nvSpPr>
        <p:spPr>
          <a:xfrm>
            <a:off x="7480956" y="5329488"/>
            <a:ext cx="3669577" cy="1773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Rima Das</a:t>
            </a:r>
          </a:p>
          <a:p>
            <a:pPr algn="ctr">
              <a:lnSpc>
                <a:spcPts val="3512"/>
              </a:lnSpc>
            </a:pP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Backend development and database management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961F47A6-0A7A-6FB3-CE1D-7892A91A4E29}"/>
              </a:ext>
            </a:extLst>
          </p:cNvPr>
          <p:cNvGrpSpPr/>
          <p:nvPr/>
        </p:nvGrpSpPr>
        <p:grpSpPr>
          <a:xfrm>
            <a:off x="12145812" y="4169265"/>
            <a:ext cx="4803418" cy="3791285"/>
            <a:chOff x="0" y="0"/>
            <a:chExt cx="1553952" cy="1226517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57929B7-FCCF-FB73-60C9-2EADB76112D7}"/>
                </a:ext>
              </a:extLst>
            </p:cNvPr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611E8A89-90CF-C956-C254-E2E4C28AA2CF}"/>
                </a:ext>
              </a:extLst>
            </p:cNvPr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61915B89-06F1-F474-726B-D12D1A20E051}"/>
              </a:ext>
            </a:extLst>
          </p:cNvPr>
          <p:cNvSpPr txBox="1"/>
          <p:nvPr/>
        </p:nvSpPr>
        <p:spPr>
          <a:xfrm>
            <a:off x="12712732" y="5314378"/>
            <a:ext cx="3669577" cy="222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b="1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Sanjita Ray </a:t>
            </a:r>
          </a:p>
          <a:p>
            <a:pPr algn="ctr">
              <a:lnSpc>
                <a:spcPts val="3512"/>
              </a:lnSpc>
            </a:pPr>
            <a:r>
              <a:rPr lang="en-US" sz="2509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API integration and security , Project management and testing.</a:t>
            </a:r>
          </a:p>
        </p:txBody>
      </p:sp>
    </p:spTree>
    <p:extLst>
      <p:ext uri="{BB962C8B-B14F-4D97-AF65-F5344CB8AC3E}">
        <p14:creationId xmlns:p14="http://schemas.microsoft.com/office/powerpoint/2010/main" val="35740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329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Poppins</vt:lpstr>
      <vt:lpstr>Arial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and White Simple Thesis Defense Presentation</dc:title>
  <dc:creator>Sanjita Ray</dc:creator>
  <cp:lastModifiedBy>Sanjita Ray</cp:lastModifiedBy>
  <cp:revision>2</cp:revision>
  <dcterms:created xsi:type="dcterms:W3CDTF">2006-08-16T00:00:00Z</dcterms:created>
  <dcterms:modified xsi:type="dcterms:W3CDTF">2025-03-14T17:41:47Z</dcterms:modified>
  <dc:identifier>DAGhuYOF5UE</dc:identifier>
</cp:coreProperties>
</file>