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27"/>
  </p:notesMasterIdLst>
  <p:sldIdLst>
    <p:sldId id="256" r:id="rId2"/>
    <p:sldId id="257" r:id="rId3"/>
    <p:sldId id="258" r:id="rId4"/>
    <p:sldId id="260" r:id="rId5"/>
    <p:sldId id="261" r:id="rId6"/>
    <p:sldId id="267" r:id="rId7"/>
    <p:sldId id="266" r:id="rId8"/>
    <p:sldId id="262" r:id="rId9"/>
    <p:sldId id="263" r:id="rId10"/>
    <p:sldId id="264" r:id="rId11"/>
    <p:sldId id="274" r:id="rId12"/>
    <p:sldId id="276" r:id="rId13"/>
    <p:sldId id="277" r:id="rId14"/>
    <p:sldId id="279" r:id="rId15"/>
    <p:sldId id="278" r:id="rId16"/>
    <p:sldId id="280" r:id="rId17"/>
    <p:sldId id="281" r:id="rId18"/>
    <p:sldId id="282" r:id="rId19"/>
    <p:sldId id="283" r:id="rId20"/>
    <p:sldId id="284" r:id="rId21"/>
    <p:sldId id="285" r:id="rId22"/>
    <p:sldId id="286" r:id="rId23"/>
    <p:sldId id="270" r:id="rId24"/>
    <p:sldId id="271" r:id="rId25"/>
    <p:sldId id="273" r:id="rId26"/>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176" autoAdjust="0"/>
  </p:normalViewPr>
  <p:slideViewPr>
    <p:cSldViewPr snapToGrid="0">
      <p:cViewPr varScale="1">
        <p:scale>
          <a:sx n="37" d="100"/>
          <a:sy n="37" d="100"/>
        </p:scale>
        <p:origin x="-1013" y="-106"/>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94668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6211" y="1604597"/>
            <a:ext cx="17123494" cy="5082862"/>
          </a:xfrm>
        </p:spPr>
        <p:txBody>
          <a:bodyPr bIns="0" anchor="b">
            <a:normAutofit/>
          </a:bodyPr>
          <a:lstStyle>
            <a:lvl1pPr algn="l">
              <a:defRPr sz="13200"/>
            </a:lvl1pPr>
          </a:lstStyle>
          <a:p>
            <a:r>
              <a:rPr lang="en-US"/>
              <a:t>Click to edit Master title style</a:t>
            </a:r>
            <a:endParaRPr lang="en-US" dirty="0"/>
          </a:p>
        </p:txBody>
      </p:sp>
      <p:sp>
        <p:nvSpPr>
          <p:cNvPr id="3" name="Subtitle 2"/>
          <p:cNvSpPr>
            <a:spLocks noGrp="1"/>
          </p:cNvSpPr>
          <p:nvPr>
            <p:ph type="subTitle" idx="1"/>
          </p:nvPr>
        </p:nvSpPr>
        <p:spPr>
          <a:xfrm>
            <a:off x="4986212" y="7062409"/>
            <a:ext cx="17123492" cy="1955242"/>
          </a:xfrm>
        </p:spPr>
        <p:txBody>
          <a:bodyPr tIns="91440" bIns="91440">
            <a:normAutofit/>
          </a:bodyPr>
          <a:lstStyle>
            <a:lvl1pPr marL="0" indent="0" algn="l">
              <a:buNone/>
              <a:defRPr sz="3600" b="0" cap="all" baseline="0">
                <a:solidFill>
                  <a:schemeClr val="tx1"/>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11"/>
          </p:nvPr>
        </p:nvSpPr>
        <p:spPr>
          <a:xfrm>
            <a:off x="4986210" y="658615"/>
            <a:ext cx="9794620" cy="618402"/>
          </a:xfrm>
        </p:spPr>
        <p:txBody>
          <a:bodyPr/>
          <a:lstStyle/>
          <a:p>
            <a:endParaRPr lang="en-US" dirty="0"/>
          </a:p>
        </p:txBody>
      </p:sp>
      <p:sp>
        <p:nvSpPr>
          <p:cNvPr id="6" name="Slide Number Placeholder 5"/>
          <p:cNvSpPr>
            <a:spLocks noGrp="1"/>
          </p:cNvSpPr>
          <p:nvPr>
            <p:ph type="sldNum" sz="quarter" idx="12"/>
          </p:nvPr>
        </p:nvSpPr>
        <p:spPr>
          <a:xfrm>
            <a:off x="2875329" y="1597946"/>
            <a:ext cx="1622038" cy="1007156"/>
          </a:xfrm>
        </p:spPr>
        <p:txBody>
          <a:bodyPr/>
          <a:lstStyle/>
          <a:p>
            <a:fld id="{86CB4B4D-7CA3-9044-876B-883B54F8677D}" type="slidenum">
              <a:rPr lang="en-IN" smtClean="0"/>
              <a:pPr/>
              <a:t>‹#›</a:t>
            </a:fld>
            <a:endParaRPr lang="en-IN"/>
          </a:p>
        </p:txBody>
      </p:sp>
      <p:cxnSp>
        <p:nvCxnSpPr>
          <p:cNvPr id="8" name="Straight Connector 7"/>
          <p:cNvCxnSpPr/>
          <p:nvPr/>
        </p:nvCxnSpPr>
        <p:spPr>
          <a:xfrm>
            <a:off x="4669274" y="1597946"/>
            <a:ext cx="0" cy="508951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4406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8" name="Straight Connector 7"/>
          <p:cNvCxnSpPr/>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3998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878222" y="1767727"/>
            <a:ext cx="3231484" cy="914999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69389" y="1767727"/>
            <a:ext cx="15477614" cy="91499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8" name="Straight Connector 7"/>
          <p:cNvCxnSpPr/>
          <p:nvPr/>
        </p:nvCxnSpPr>
        <p:spPr>
          <a:xfrm flipH="1">
            <a:off x="18878222" y="1438544"/>
            <a:ext cx="3231484"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825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87025934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32037553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9668911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8" name="Straight Connector 7"/>
          <p:cNvCxnSpPr/>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37972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69626" y="3512260"/>
            <a:ext cx="17125160" cy="3775900"/>
          </a:xfrm>
        </p:spPr>
        <p:txBody>
          <a:bodyPr anchor="b">
            <a:normAutofit/>
          </a:bodyPr>
          <a:lstStyle>
            <a:lvl1pPr algn="l">
              <a:defRPr sz="7200"/>
            </a:lvl1pPr>
          </a:lstStyle>
          <a:p>
            <a:r>
              <a:rPr lang="en-US"/>
              <a:t>Click to edit Master title style</a:t>
            </a:r>
            <a:endParaRPr lang="en-US" dirty="0"/>
          </a:p>
        </p:txBody>
      </p:sp>
      <p:sp>
        <p:nvSpPr>
          <p:cNvPr id="3" name="Text Placeholder 2"/>
          <p:cNvSpPr>
            <a:spLocks noGrp="1"/>
          </p:cNvSpPr>
          <p:nvPr>
            <p:ph type="body" idx="1"/>
          </p:nvPr>
        </p:nvSpPr>
        <p:spPr>
          <a:xfrm>
            <a:off x="3069390" y="7612391"/>
            <a:ext cx="17099980" cy="2025858"/>
          </a:xfrm>
        </p:spPr>
        <p:txBody>
          <a:bodyPr tIns="91440">
            <a:normAutofit/>
          </a:bodyPr>
          <a:lstStyle>
            <a:lvl1pPr marL="0" indent="0" algn="l">
              <a:buNone/>
              <a:defRPr sz="3600">
                <a:solidFill>
                  <a:schemeClr val="tx1"/>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8" name="Straight Connector 7"/>
          <p:cNvCxnSpPr/>
          <p:nvPr/>
        </p:nvCxnSpPr>
        <p:spPr>
          <a:xfrm>
            <a:off x="2743374" y="1597947"/>
            <a:ext cx="0" cy="569021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7476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69391" y="1609779"/>
            <a:ext cx="19040314" cy="211861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69390" y="4021756"/>
            <a:ext cx="9217152" cy="687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09586" y="4034686"/>
            <a:ext cx="9208260" cy="688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7302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69391" y="1608327"/>
            <a:ext cx="19040314" cy="21126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69390" y="4039099"/>
            <a:ext cx="9217152" cy="1603886"/>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3069390" y="5648539"/>
            <a:ext cx="9217152" cy="528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09582" y="4046007"/>
            <a:ext cx="9217152" cy="1604474"/>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909584" y="5642983"/>
            <a:ext cx="9217152" cy="5274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pPr/>
              <a:t>‹#›</a:t>
            </a:fld>
            <a:endParaRPr lang="en-IN"/>
          </a:p>
        </p:txBody>
      </p:sp>
      <p:cxnSp>
        <p:nvCxnSpPr>
          <p:cNvPr id="11" name="Straight Connector 10"/>
          <p:cNvCxnSpPr/>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0414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pPr/>
              <a:t>‹#›</a:t>
            </a:fld>
            <a:endParaRPr lang="en-IN"/>
          </a:p>
        </p:txBody>
      </p:sp>
      <p:cxnSp>
        <p:nvCxnSpPr>
          <p:cNvPr id="7" name="Straight Connector 6"/>
          <p:cNvCxnSpPr/>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4040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xmlns="" val="37838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69284" y="1597947"/>
            <a:ext cx="6366256" cy="4494234"/>
          </a:xfrm>
        </p:spPr>
        <p:txBody>
          <a:bodyPr anchor="b">
            <a:normAutofit/>
          </a:bodyPr>
          <a:lstStyle>
            <a:lvl1pPr algn="l">
              <a:defRPr sz="4800"/>
            </a:lvl1pPr>
          </a:lstStyle>
          <a:p>
            <a:r>
              <a:rPr lang="en-US"/>
              <a:t>Click to edit Master title style</a:t>
            </a:r>
            <a:endParaRPr lang="en-US" dirty="0"/>
          </a:p>
        </p:txBody>
      </p:sp>
      <p:sp>
        <p:nvSpPr>
          <p:cNvPr id="3" name="Content Placeholder 2"/>
          <p:cNvSpPr>
            <a:spLocks noGrp="1"/>
          </p:cNvSpPr>
          <p:nvPr>
            <p:ph idx="1"/>
          </p:nvPr>
        </p:nvSpPr>
        <p:spPr>
          <a:xfrm>
            <a:off x="10087428" y="1597948"/>
            <a:ext cx="12024940" cy="93176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69391" y="6410983"/>
            <a:ext cx="6369978" cy="4496362"/>
          </a:xfrm>
        </p:spPr>
        <p:txBody>
          <a:bodyPr/>
          <a:lstStyle>
            <a:lvl1pPr marL="0" indent="0" algn="l">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2743374" y="1597947"/>
            <a:ext cx="0" cy="449423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1695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4954775" y="964341"/>
            <a:ext cx="8149066" cy="10298202"/>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3071388" y="2259026"/>
            <a:ext cx="10895680" cy="3661168"/>
          </a:xfrm>
        </p:spPr>
        <p:txBody>
          <a:bodyPr anchor="b">
            <a:normAutofit/>
          </a:bodyPr>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248779" y="2245085"/>
            <a:ext cx="5582342" cy="7732654"/>
          </a:xfrm>
          <a:solidFill>
            <a:schemeClr val="bg1">
              <a:lumMod val="8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3069391" y="6291984"/>
            <a:ext cx="10880074" cy="4007484"/>
          </a:xfrm>
        </p:spPr>
        <p:txBody>
          <a:bodyPr>
            <a:normAutofit/>
          </a:bodyPr>
          <a:lstStyle>
            <a:lvl1pPr marL="0" indent="0" algn="l">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3069390" y="10939713"/>
            <a:ext cx="10880076" cy="640246"/>
          </a:xfrm>
        </p:spPr>
        <p:txBody>
          <a:bodyPr/>
          <a:lstStyle>
            <a:lvl1pPr algn="l">
              <a:defRPr/>
            </a:lvl1pPr>
          </a:lstStyle>
          <a:p>
            <a:fld id="{48A87A34-81AB-432B-8DAE-1953F412C126}" type="datetimeFigureOut">
              <a:rPr lang="en-US" smtClean="0"/>
              <a:pPr/>
              <a:t>6/14/2022</a:t>
            </a:fld>
            <a:endParaRPr lang="en-US" dirty="0"/>
          </a:p>
        </p:txBody>
      </p:sp>
      <p:sp>
        <p:nvSpPr>
          <p:cNvPr id="6" name="Footer Placeholder 5"/>
          <p:cNvSpPr>
            <a:spLocks noGrp="1"/>
          </p:cNvSpPr>
          <p:nvPr>
            <p:ph type="ftr" sz="quarter" idx="11"/>
          </p:nvPr>
        </p:nvSpPr>
        <p:spPr>
          <a:xfrm>
            <a:off x="3069821" y="637281"/>
            <a:ext cx="10906950" cy="641862"/>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cxnSp>
        <p:nvCxnSpPr>
          <p:cNvPr id="14" name="Straight Connector 13"/>
          <p:cNvCxnSpPr/>
          <p:nvPr/>
        </p:nvCxnSpPr>
        <p:spPr>
          <a:xfrm>
            <a:off x="2743374" y="1597946"/>
            <a:ext cx="0" cy="432224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5433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4031465"/>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srcRect t="2769" b="-2769"/>
          <a:stretch/>
        </p:blipFill>
        <p:spPr>
          <a:xfrm>
            <a:off x="0" y="12271248"/>
            <a:ext cx="24384000" cy="1485900"/>
          </a:xfrm>
          <a:prstGeom prst="rect">
            <a:avLst/>
          </a:prstGeom>
        </p:spPr>
      </p:pic>
      <p:sp>
        <p:nvSpPr>
          <p:cNvPr id="2" name="Title Placeholder 1"/>
          <p:cNvSpPr>
            <a:spLocks noGrp="1"/>
          </p:cNvSpPr>
          <p:nvPr>
            <p:ph type="title"/>
          </p:nvPr>
        </p:nvSpPr>
        <p:spPr>
          <a:xfrm>
            <a:off x="3069392" y="1609039"/>
            <a:ext cx="19040316" cy="209847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69392" y="4031465"/>
            <a:ext cx="19040316" cy="69012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108277" y="660741"/>
            <a:ext cx="7001430" cy="618402"/>
          </a:xfrm>
          <a:prstGeom prst="rect">
            <a:avLst/>
          </a:prstGeom>
        </p:spPr>
        <p:txBody>
          <a:bodyPr vert="horz" lIns="91440" tIns="45720" rIns="91440" bIns="45720" rtlCol="0" anchor="ctr"/>
          <a:lstStyle>
            <a:lvl1pPr algn="r">
              <a:defRPr sz="2000">
                <a:solidFill>
                  <a:schemeClr val="tx1">
                    <a:tint val="75000"/>
                  </a:schemeClr>
                </a:solidFill>
              </a:defRPr>
            </a:lvl1pPr>
          </a:lstStyle>
          <a:p>
            <a:fld id="{48A87A34-81AB-432B-8DAE-1953F412C126}" type="datetimeFigureOut">
              <a:rPr lang="en-US" smtClean="0"/>
              <a:pPr/>
              <a:t>6/14/2022</a:t>
            </a:fld>
            <a:endParaRPr lang="en-US" dirty="0"/>
          </a:p>
        </p:txBody>
      </p:sp>
      <p:sp>
        <p:nvSpPr>
          <p:cNvPr id="5" name="Footer Placeholder 4"/>
          <p:cNvSpPr>
            <a:spLocks noGrp="1"/>
          </p:cNvSpPr>
          <p:nvPr>
            <p:ph type="ftr" sz="quarter" idx="3"/>
          </p:nvPr>
        </p:nvSpPr>
        <p:spPr>
          <a:xfrm>
            <a:off x="3069391" y="658615"/>
            <a:ext cx="11711438" cy="618402"/>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60121" y="1597946"/>
            <a:ext cx="1622038" cy="1007156"/>
          </a:xfrm>
          <a:prstGeom prst="rect">
            <a:avLst/>
          </a:prstGeom>
        </p:spPr>
        <p:txBody>
          <a:bodyPr vert="horz" lIns="91440" tIns="45720" rIns="91440" bIns="45720" rtlCol="0" anchor="t"/>
          <a:lstStyle>
            <a:lvl1pPr algn="r">
              <a:defRPr sz="5600">
                <a:solidFill>
                  <a:schemeClr val="accent1"/>
                </a:solidFill>
              </a:defRPr>
            </a:lvl1pPr>
          </a:lstStyle>
          <a:p>
            <a:fld id="{86CB4B4D-7CA3-9044-876B-883B54F8677D}" type="slidenum">
              <a:rPr lang="en-IN" smtClean="0"/>
              <a:pPr/>
              <a:t>‹#›</a:t>
            </a:fld>
            <a:endParaRPr lang="en-IN"/>
          </a:p>
        </p:txBody>
      </p:sp>
      <p:cxnSp>
        <p:nvCxnSpPr>
          <p:cNvPr id="12" name="Straight Connector 11"/>
          <p:cNvCxnSpPr/>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327616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txStyles>
    <p:titleStyle>
      <a:lvl1pPr algn="l" defTabSz="1828800" rtl="0" eaLnBrk="1" latinLnBrk="0" hangingPunct="1">
        <a:lnSpc>
          <a:spcPct val="90000"/>
        </a:lnSpc>
        <a:spcBef>
          <a:spcPct val="0"/>
        </a:spcBef>
        <a:buNone/>
        <a:defRPr sz="6400" b="0" i="0" kern="1200" cap="none">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IABETIC RETINOPATHY DETECTION USING IMAGE PROCESSING"/>
          <p:cNvSpPr txBox="1">
            <a:spLocks noGrp="1"/>
          </p:cNvSpPr>
          <p:nvPr>
            <p:ph type="title"/>
          </p:nvPr>
        </p:nvSpPr>
        <p:spPr>
          <a:xfrm>
            <a:off x="1656079" y="3931926"/>
            <a:ext cx="21844001" cy="3307385"/>
          </a:xfrm>
          <a:prstGeom prst="rect">
            <a:avLst/>
          </a:prstGeom>
        </p:spPr>
        <p:txBody>
          <a:bodyPr>
            <a:normAutofit fontScale="90000"/>
          </a:bodyPr>
          <a:lstStyle>
            <a:lvl1pPr defTabSz="2096971">
              <a:defRPr sz="9976" spc="-299"/>
            </a:lvl1pPr>
          </a:lstStyle>
          <a:p>
            <a:pPr>
              <a:lnSpc>
                <a:spcPct val="150000"/>
              </a:lnSpc>
            </a:pPr>
            <a:r>
              <a:rPr sz="8000" dirty="0">
                <a:solidFill>
                  <a:schemeClr val="tx1"/>
                </a:solidFill>
              </a:rPr>
              <a:t>DIABETIC RETINOPATHY DETECTION </a:t>
            </a:r>
            <a:r>
              <a:rPr lang="en-IN" sz="8000" dirty="0">
                <a:solidFill>
                  <a:schemeClr val="tx1"/>
                </a:solidFill>
              </a:rPr>
              <a:t/>
            </a:r>
            <a:br>
              <a:rPr lang="en-IN" sz="8000" dirty="0">
                <a:solidFill>
                  <a:schemeClr val="tx1"/>
                </a:solidFill>
              </a:rPr>
            </a:br>
            <a:r>
              <a:rPr sz="8000" dirty="0">
                <a:solidFill>
                  <a:schemeClr val="tx1"/>
                </a:solidFill>
              </a:rPr>
              <a:t>USING </a:t>
            </a:r>
            <a:r>
              <a:rPr lang="en-IN" sz="8000" dirty="0">
                <a:solidFill>
                  <a:schemeClr val="tx1"/>
                </a:solidFill>
              </a:rPr>
              <a:t>CNN</a:t>
            </a:r>
            <a:endParaRPr sz="700" b="1" spc="-30" dirty="0">
              <a:solidFill>
                <a:schemeClr val="tx1"/>
              </a:solidFill>
              <a:latin typeface="Times Roman"/>
              <a:ea typeface="Times Roman"/>
              <a:cs typeface="Times Roman"/>
              <a:sym typeface="Times Roman"/>
            </a:endParaRPr>
          </a:p>
        </p:txBody>
      </p:sp>
      <p:sp>
        <p:nvSpPr>
          <p:cNvPr id="152" name="Karuturi Chandini (4NI18CS030)…"/>
          <p:cNvSpPr txBox="1">
            <a:spLocks noGrp="1"/>
          </p:cNvSpPr>
          <p:nvPr>
            <p:ph type="body" sz="quarter" idx="1"/>
          </p:nvPr>
        </p:nvSpPr>
        <p:spPr>
          <a:xfrm>
            <a:off x="1656079" y="8153749"/>
            <a:ext cx="7945122" cy="3879454"/>
          </a:xfrm>
          <a:prstGeom prst="rect">
            <a:avLst/>
          </a:prstGeom>
        </p:spPr>
        <p:txBody>
          <a:bodyPr>
            <a:normAutofit/>
          </a:bodyPr>
          <a:lstStyle/>
          <a:p>
            <a:pPr algn="l" defTabSz="528319">
              <a:defRPr sz="3455">
                <a:latin typeface="Times New Roman"/>
                <a:ea typeface="Times New Roman"/>
                <a:cs typeface="Times New Roman"/>
                <a:sym typeface="Times New Roman"/>
              </a:defRPr>
            </a:pPr>
            <a:r>
              <a:rPr lang="en-IN" sz="4400" u="sng" dirty="0"/>
              <a:t>Submitted By :</a:t>
            </a:r>
            <a:endParaRPr lang="en-IN" sz="4000" u="sng" dirty="0"/>
          </a:p>
          <a:p>
            <a:pPr algn="l" defTabSz="528319">
              <a:defRPr sz="3455">
                <a:latin typeface="Times New Roman"/>
                <a:ea typeface="Times New Roman"/>
                <a:cs typeface="Times New Roman"/>
                <a:sym typeface="Times New Roman"/>
              </a:defRPr>
            </a:pPr>
            <a:r>
              <a:rPr sz="3600" dirty="0" err="1"/>
              <a:t>Karuturi</a:t>
            </a:r>
            <a:r>
              <a:rPr sz="3600" dirty="0"/>
              <a:t> </a:t>
            </a:r>
            <a:r>
              <a:rPr sz="3600" dirty="0" err="1"/>
              <a:t>Chandini</a:t>
            </a:r>
            <a:r>
              <a:rPr sz="3600" dirty="0"/>
              <a:t> (4NI18CS030) </a:t>
            </a:r>
            <a:endParaRPr sz="800" dirty="0"/>
          </a:p>
          <a:p>
            <a:pPr algn="l" defTabSz="528319">
              <a:defRPr sz="3455">
                <a:latin typeface="Times New Roman"/>
                <a:ea typeface="Times New Roman"/>
                <a:cs typeface="Times New Roman"/>
                <a:sym typeface="Times New Roman"/>
              </a:defRPr>
            </a:pPr>
            <a:r>
              <a:rPr sz="3600" dirty="0" err="1"/>
              <a:t>Sanjita</a:t>
            </a:r>
            <a:r>
              <a:rPr sz="3600" dirty="0"/>
              <a:t> V Nayak (4NI18CS076)</a:t>
            </a:r>
            <a:endParaRPr sz="800" dirty="0"/>
          </a:p>
          <a:p>
            <a:pPr algn="l" defTabSz="528319">
              <a:defRPr sz="3455">
                <a:latin typeface="Times New Roman"/>
                <a:ea typeface="Times New Roman"/>
                <a:cs typeface="Times New Roman"/>
                <a:sym typeface="Times New Roman"/>
              </a:defRPr>
            </a:pPr>
            <a:r>
              <a:rPr sz="3600" dirty="0"/>
              <a:t>Sinchana K P (4NI18CS090)</a:t>
            </a:r>
            <a:endParaRPr sz="800" dirty="0"/>
          </a:p>
          <a:p>
            <a:pPr algn="l" defTabSz="528319">
              <a:defRPr sz="3455">
                <a:latin typeface="Times New Roman"/>
                <a:ea typeface="Times New Roman"/>
                <a:cs typeface="Times New Roman"/>
                <a:sym typeface="Times New Roman"/>
              </a:defRPr>
            </a:pPr>
            <a:r>
              <a:rPr sz="3600" dirty="0"/>
              <a:t>Varsha Shivashankar (4NI18CS106 )</a:t>
            </a:r>
            <a:endParaRPr sz="800" dirty="0">
              <a:latin typeface="Times Roman"/>
              <a:ea typeface="Times Roman"/>
              <a:cs typeface="Times Roman"/>
              <a:sym typeface="Times Roman"/>
            </a:endParaRPr>
          </a:p>
          <a:p>
            <a:pPr algn="l" defTabSz="292607">
              <a:spcBef>
                <a:spcPts val="700"/>
              </a:spcBef>
              <a:defRPr sz="1024">
                <a:latin typeface="Arial"/>
                <a:ea typeface="Arial"/>
                <a:cs typeface="Arial"/>
                <a:sym typeface="Arial"/>
              </a:defRPr>
            </a:pPr>
            <a:endParaRPr sz="900" dirty="0">
              <a:latin typeface="Times Roman"/>
              <a:ea typeface="Times Roman"/>
              <a:cs typeface="Times Roman"/>
              <a:sym typeface="Times Roman"/>
            </a:endParaRPr>
          </a:p>
        </p:txBody>
      </p:sp>
      <p:sp>
        <p:nvSpPr>
          <p:cNvPr id="2" name="TextBox 1">
            <a:extLst>
              <a:ext uri="{FF2B5EF4-FFF2-40B4-BE49-F238E27FC236}">
                <a16:creationId xmlns:a16="http://schemas.microsoft.com/office/drawing/2014/main" xmlns="" id="{61B142D5-A5A7-4223-A459-D29F9D8AE797}"/>
              </a:ext>
            </a:extLst>
          </p:cNvPr>
          <p:cNvSpPr txBox="1"/>
          <p:nvPr/>
        </p:nvSpPr>
        <p:spPr>
          <a:xfrm>
            <a:off x="16695457" y="8153749"/>
            <a:ext cx="6804623"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4800" b="0"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raphik"/>
              </a:rPr>
              <a:t>Guided By :</a:t>
            </a:r>
            <a:endParaRPr kumimoji="0" lang="en-IN" sz="4400" b="0"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raphik"/>
            </a:endParaRPr>
          </a:p>
          <a:p>
            <a:pPr marL="0" marR="0" indent="0" algn="l" defTabSz="825500" rtl="0" fontAlgn="auto" latinLnBrk="0" hangingPunct="0">
              <a:lnSpc>
                <a:spcPct val="100000"/>
              </a:lnSpc>
              <a:spcBef>
                <a:spcPts val="0"/>
              </a:spcBef>
              <a:spcAft>
                <a:spcPts val="0"/>
              </a:spcAft>
              <a:buClrTx/>
              <a:buSzTx/>
              <a:buFontTx/>
              <a:buNone/>
              <a:tabLst/>
            </a:pPr>
            <a:r>
              <a:rPr lang="en-IN" sz="4000" dirty="0">
                <a:latin typeface="Times New Roman" panose="02020603050405020304" pitchFamily="18" charset="0"/>
                <a:cs typeface="Times New Roman" panose="02020603050405020304" pitchFamily="18" charset="0"/>
              </a:rPr>
              <a:t>Mr. </a:t>
            </a:r>
            <a:r>
              <a:rPr lang="en-IN" sz="4000" dirty="0" err="1">
                <a:latin typeface="Times New Roman" panose="02020603050405020304" pitchFamily="18" charset="0"/>
                <a:cs typeface="Times New Roman" panose="02020603050405020304" pitchFamily="18" charset="0"/>
              </a:rPr>
              <a:t>Suhas</a:t>
            </a:r>
            <a:r>
              <a:rPr lang="en-IN" sz="4000" dirty="0">
                <a:latin typeface="Times New Roman" panose="02020603050405020304" pitchFamily="18" charset="0"/>
                <a:cs typeface="Times New Roman" panose="02020603050405020304" pitchFamily="18" charset="0"/>
              </a:rPr>
              <a:t> S</a:t>
            </a:r>
          </a:p>
          <a:p>
            <a:pPr marL="0" marR="0" indent="0" algn="l" defTabSz="8255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raphik"/>
              </a:rPr>
              <a:t>Assi</a:t>
            </a:r>
            <a:r>
              <a:rPr lang="en-IN" sz="4000" dirty="0">
                <a:latin typeface="Times New Roman" panose="02020603050405020304" pitchFamily="18" charset="0"/>
                <a:cs typeface="Times New Roman" panose="02020603050405020304" pitchFamily="18" charset="0"/>
              </a:rPr>
              <a:t>stant Professor</a:t>
            </a:r>
          </a:p>
          <a:p>
            <a:pPr marL="0" marR="0" indent="0" algn="l" defTabSz="8255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raphik"/>
              </a:rPr>
              <a:t>Dept of CS&amp;E</a:t>
            </a:r>
            <a:endParaRPr kumimoji="0" lang="en-IN" sz="3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raphik"/>
            </a:endParaRPr>
          </a:p>
        </p:txBody>
      </p:sp>
      <p:sp>
        <p:nvSpPr>
          <p:cNvPr id="3" name="TextBox 2">
            <a:extLst>
              <a:ext uri="{FF2B5EF4-FFF2-40B4-BE49-F238E27FC236}">
                <a16:creationId xmlns:a16="http://schemas.microsoft.com/office/drawing/2014/main" xmlns="" id="{450359BE-3C4A-4875-B209-C3BE0428167C}"/>
              </a:ext>
            </a:extLst>
          </p:cNvPr>
          <p:cNvSpPr txBox="1"/>
          <p:nvPr/>
        </p:nvSpPr>
        <p:spPr>
          <a:xfrm>
            <a:off x="5511319" y="657932"/>
            <a:ext cx="17072302" cy="1846659"/>
          </a:xfrm>
          <a:prstGeom prst="rect">
            <a:avLst/>
          </a:prstGeom>
          <a:noFill/>
        </p:spPr>
        <p:txBody>
          <a:bodyPr wrap="none" rtlCol="0">
            <a:spAutoFit/>
          </a:bodyPr>
          <a:lstStyle/>
          <a:p>
            <a:r>
              <a:rPr lang="en-IN" sz="4800" b="1" kern="0" dirty="0">
                <a:solidFill>
                  <a:srgbClr val="000000"/>
                </a:solidFill>
                <a:effectLst/>
                <a:latin typeface="Times New Roman" panose="02020603050405020304" pitchFamily="18" charset="0"/>
                <a:ea typeface="Times New Roman" panose="02020603050405020304" pitchFamily="18" charset="0"/>
              </a:rPr>
              <a:t>THE NATIONAL INSTITUTE OF ENGINEERING, MYSURU</a:t>
            </a:r>
          </a:p>
          <a:p>
            <a:pPr algn="ctr"/>
            <a:r>
              <a:rPr lang="en-IN" sz="4800" b="1" kern="0" dirty="0">
                <a:solidFill>
                  <a:srgbClr val="000000"/>
                </a:solidFill>
                <a:latin typeface="Times New Roman" panose="02020603050405020304" pitchFamily="18" charset="0"/>
                <a:ea typeface="Times New Roman" panose="02020603050405020304" pitchFamily="18" charset="0"/>
              </a:rPr>
              <a:t>Department of Computer Science and Engineering</a:t>
            </a:r>
            <a:r>
              <a:rPr lang="en-IN" sz="4800" b="1" kern="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xmlns="" id="{9EE339C1-30AB-4041-A215-E273AFA24FDB}"/>
              </a:ext>
            </a:extLst>
          </p:cNvPr>
          <p:cNvPicPr>
            <a:picLocks noChangeAspect="1"/>
          </p:cNvPicPr>
          <p:nvPr/>
        </p:nvPicPr>
        <p:blipFill>
          <a:blip r:embed="rId2"/>
          <a:stretch>
            <a:fillRect/>
          </a:stretch>
        </p:blipFill>
        <p:spPr>
          <a:xfrm>
            <a:off x="1656079" y="525578"/>
            <a:ext cx="2390141" cy="3112740"/>
          </a:xfrm>
          <a:prstGeom prst="rect">
            <a:avLst/>
          </a:prstGeom>
        </p:spPr>
      </p:pic>
      <p:cxnSp>
        <p:nvCxnSpPr>
          <p:cNvPr id="6" name="Straight Connector 5">
            <a:extLst>
              <a:ext uri="{FF2B5EF4-FFF2-40B4-BE49-F238E27FC236}">
                <a16:creationId xmlns:a16="http://schemas.microsoft.com/office/drawing/2014/main" xmlns="" id="{CA9F1975-BC82-48E1-8579-97BF3B552723}"/>
              </a:ext>
            </a:extLst>
          </p:cNvPr>
          <p:cNvCxnSpPr/>
          <p:nvPr/>
        </p:nvCxnSpPr>
        <p:spPr>
          <a:xfrm>
            <a:off x="4960620" y="3478298"/>
            <a:ext cx="1821942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xmlns="" id="{DB56CED6-ACD4-43B1-BE53-1B579E8C6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1" name="Picture 190">
            <a:extLst>
              <a:ext uri="{FF2B5EF4-FFF2-40B4-BE49-F238E27FC236}">
                <a16:creationId xmlns:a16="http://schemas.microsoft.com/office/drawing/2014/main" xmlns="" id="{5B451061-F85B-40DB-92DA-1FD61C70C3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193" name="Straight Connector 192">
            <a:extLst>
              <a:ext uri="{FF2B5EF4-FFF2-40B4-BE49-F238E27FC236}">
                <a16:creationId xmlns:a16="http://schemas.microsoft.com/office/drawing/2014/main" xmlns="" id="{D1F836F1-51D4-4090-8E0D-97877F0360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6A01027E-B10F-4212-8A7C-18D3714617F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97" name="Rectangle 196">
            <a:extLst>
              <a:ext uri="{FF2B5EF4-FFF2-40B4-BE49-F238E27FC236}">
                <a16:creationId xmlns:a16="http://schemas.microsoft.com/office/drawing/2014/main" xmlns="" id="{4568A54B-9065-40B2-8753-8E0288E828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PROPOSED SYSTEM"/>
          <p:cNvSpPr txBox="1">
            <a:spLocks noGrp="1"/>
          </p:cNvSpPr>
          <p:nvPr>
            <p:ph type="title"/>
          </p:nvPr>
        </p:nvSpPr>
        <p:spPr>
          <a:xfrm>
            <a:off x="3069562" y="548711"/>
            <a:ext cx="8186620" cy="2098470"/>
          </a:xfrm>
          <a:prstGeom prst="rect">
            <a:avLst/>
          </a:prstGeom>
        </p:spPr>
        <p:txBody>
          <a:bodyPr vert="horz" lIns="91440" tIns="45720" rIns="91440" bIns="45720" rtlCol="0" anchor="b">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pPr defTabSz="914400"/>
            <a:r>
              <a:rPr lang="en-US" sz="6600" dirty="0">
                <a:solidFill>
                  <a:schemeClr val="tx1"/>
                </a:solidFill>
              </a:rPr>
              <a:t>3. Circular crop</a:t>
            </a:r>
          </a:p>
        </p:txBody>
      </p:sp>
      <p:cxnSp>
        <p:nvCxnSpPr>
          <p:cNvPr id="199" name="Straight Connector 198">
            <a:extLst>
              <a:ext uri="{FF2B5EF4-FFF2-40B4-BE49-F238E27FC236}">
                <a16:creationId xmlns:a16="http://schemas.microsoft.com/office/drawing/2014/main" xmlns="" id="{515F3B72-790F-4B1A-90DE-5EC31C829B9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01" name="Rectangle 200">
            <a:extLst>
              <a:ext uri="{FF2B5EF4-FFF2-40B4-BE49-F238E27FC236}">
                <a16:creationId xmlns:a16="http://schemas.microsoft.com/office/drawing/2014/main" xmlns="" id="{A2BED43D-FF5E-4233-9D4F-A509B5603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3" name="Picture 202">
            <a:extLst>
              <a:ext uri="{FF2B5EF4-FFF2-40B4-BE49-F238E27FC236}">
                <a16:creationId xmlns:a16="http://schemas.microsoft.com/office/drawing/2014/main" xmlns="" id="{051D0F8B-A6FE-4009-88A1-49ABE7CEF2A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05" name="Straight Connector 204">
            <a:extLst>
              <a:ext uri="{FF2B5EF4-FFF2-40B4-BE49-F238E27FC236}">
                <a16:creationId xmlns:a16="http://schemas.microsoft.com/office/drawing/2014/main" xmlns="" id="{4C5057B3-E936-43A2-9EEE-514EF0434F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with medium confidence">
            <a:extLst>
              <a:ext uri="{FF2B5EF4-FFF2-40B4-BE49-F238E27FC236}">
                <a16:creationId xmlns:a16="http://schemas.microsoft.com/office/drawing/2014/main" xmlns="" id="{DB0C4ABD-6689-8B5F-E85C-DA97092A0C8A}"/>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3396" t="33237" r="32145" b="4765"/>
          <a:stretch/>
        </p:blipFill>
        <p:spPr>
          <a:xfrm>
            <a:off x="4441725" y="3732282"/>
            <a:ext cx="14651818" cy="938228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xmlns="" id="{D6275384-2F66-4A4A-2370-40611729ED30}"/>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9646" t="18257" r="14140" b="6353"/>
          <a:stretch/>
        </p:blipFill>
        <p:spPr>
          <a:xfrm>
            <a:off x="4135427" y="1958724"/>
            <a:ext cx="16113146" cy="10995275"/>
          </a:xfrm>
          <a:prstGeom prst="rect">
            <a:avLst/>
          </a:prstGeom>
        </p:spPr>
      </p:pic>
      <p:sp>
        <p:nvSpPr>
          <p:cNvPr id="7" name="TextBox 6">
            <a:extLst>
              <a:ext uri="{FF2B5EF4-FFF2-40B4-BE49-F238E27FC236}">
                <a16:creationId xmlns:a16="http://schemas.microsoft.com/office/drawing/2014/main" xmlns="" id="{8D0F4F52-F240-92B6-A07D-8D6CAE7E9FC0}"/>
              </a:ext>
            </a:extLst>
          </p:cNvPr>
          <p:cNvSpPr txBox="1"/>
          <p:nvPr/>
        </p:nvSpPr>
        <p:spPr>
          <a:xfrm>
            <a:off x="2177143" y="943062"/>
            <a:ext cx="22206857" cy="1015663"/>
          </a:xfrm>
          <a:prstGeom prst="rect">
            <a:avLst/>
          </a:prstGeom>
          <a:noFill/>
        </p:spPr>
        <p:txBody>
          <a:bodyPr wrap="square" rtlCol="0">
            <a:spAutoFit/>
          </a:bodyPr>
          <a:lstStyle/>
          <a:p>
            <a:r>
              <a:rPr lang="en-IN" sz="6000" dirty="0"/>
              <a:t>Applying all three filters to random images of each class</a:t>
            </a:r>
          </a:p>
        </p:txBody>
      </p:sp>
    </p:spTree>
    <p:extLst>
      <p:ext uri="{BB962C8B-B14F-4D97-AF65-F5344CB8AC3E}">
        <p14:creationId xmlns:p14="http://schemas.microsoft.com/office/powerpoint/2010/main" xmlns="" val="13204969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2C134-9EF9-4BD1-908C-3F878614838D}"/>
              </a:ext>
            </a:extLst>
          </p:cNvPr>
          <p:cNvSpPr>
            <a:spLocks noGrp="1"/>
          </p:cNvSpPr>
          <p:nvPr>
            <p:ph type="title"/>
          </p:nvPr>
        </p:nvSpPr>
        <p:spPr>
          <a:xfrm>
            <a:off x="1588935" y="-393933"/>
            <a:ext cx="19040316" cy="2098470"/>
          </a:xfrm>
        </p:spPr>
        <p:txBody>
          <a:bodyPr/>
          <a:lstStyle/>
          <a:p>
            <a:r>
              <a:rPr lang="en-IN" dirty="0"/>
              <a:t>Training the model</a:t>
            </a:r>
          </a:p>
        </p:txBody>
      </p:sp>
      <p:pic>
        <p:nvPicPr>
          <p:cNvPr id="6" name="Picture 5" descr="Graphical user interface, text, application&#10;&#10;Description automatically generated">
            <a:extLst>
              <a:ext uri="{FF2B5EF4-FFF2-40B4-BE49-F238E27FC236}">
                <a16:creationId xmlns:a16="http://schemas.microsoft.com/office/drawing/2014/main" xmlns="" id="{CCC769F0-54FC-4C5F-7D00-7E820925E57E}"/>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4139" t="21166" r="52084" b="47355"/>
          <a:stretch/>
        </p:blipFill>
        <p:spPr>
          <a:xfrm>
            <a:off x="8621487" y="5586843"/>
            <a:ext cx="15283541" cy="8012077"/>
          </a:xfrm>
          <a:prstGeom prst="rect">
            <a:avLst/>
          </a:prstGeom>
        </p:spPr>
      </p:pic>
      <p:sp>
        <p:nvSpPr>
          <p:cNvPr id="7" name="TextBox 6">
            <a:extLst>
              <a:ext uri="{FF2B5EF4-FFF2-40B4-BE49-F238E27FC236}">
                <a16:creationId xmlns:a16="http://schemas.microsoft.com/office/drawing/2014/main" xmlns="" id="{FBA77B54-1B27-9183-60D9-C23298D8EF0A}"/>
              </a:ext>
            </a:extLst>
          </p:cNvPr>
          <p:cNvSpPr txBox="1"/>
          <p:nvPr/>
        </p:nvSpPr>
        <p:spPr>
          <a:xfrm>
            <a:off x="2329544" y="2268699"/>
            <a:ext cx="10049418" cy="3785652"/>
          </a:xfrm>
          <a:prstGeom prst="rect">
            <a:avLst/>
          </a:prstGeom>
          <a:noFill/>
        </p:spPr>
        <p:txBody>
          <a:bodyPr wrap="none" rtlCol="0">
            <a:spAutoFit/>
          </a:bodyPr>
          <a:lstStyle/>
          <a:p>
            <a:r>
              <a:rPr lang="en-IN" sz="4000" dirty="0"/>
              <a:t>Model: ResNet50</a:t>
            </a:r>
          </a:p>
          <a:p>
            <a:r>
              <a:rPr lang="en-IN" sz="4000" dirty="0"/>
              <a:t>Activation functions: </a:t>
            </a:r>
            <a:r>
              <a:rPr lang="en-IN" sz="4000" dirty="0" err="1"/>
              <a:t>ReLU</a:t>
            </a:r>
            <a:r>
              <a:rPr lang="en-IN" sz="4000" dirty="0"/>
              <a:t> (Hidden layers)</a:t>
            </a:r>
          </a:p>
          <a:p>
            <a:r>
              <a:rPr lang="en-IN" sz="4000" dirty="0"/>
              <a:t>                                      </a:t>
            </a:r>
            <a:r>
              <a:rPr lang="en-IN" sz="4000" dirty="0" err="1"/>
              <a:t>Softmax</a:t>
            </a:r>
            <a:r>
              <a:rPr lang="en-IN" sz="4000" dirty="0"/>
              <a:t> (Last layer)</a:t>
            </a:r>
          </a:p>
          <a:p>
            <a:r>
              <a:rPr lang="en-IN" sz="4000" dirty="0"/>
              <a:t>Loss functions: </a:t>
            </a:r>
            <a:r>
              <a:rPr lang="en-IN" sz="4000" dirty="0" err="1"/>
              <a:t>Categorial_crossentropy</a:t>
            </a:r>
            <a:endParaRPr lang="en-IN" sz="4000" dirty="0"/>
          </a:p>
          <a:p>
            <a:r>
              <a:rPr lang="en-IN" sz="4000" dirty="0"/>
              <a:t>                            </a:t>
            </a:r>
            <a:r>
              <a:rPr lang="en-IN" sz="4000" dirty="0" err="1"/>
              <a:t>Binary_crossentropy</a:t>
            </a:r>
            <a:endParaRPr lang="en-IN" sz="4000" dirty="0"/>
          </a:p>
          <a:p>
            <a:r>
              <a:rPr lang="en-IN" sz="4000" dirty="0"/>
              <a:t>Optimizer: Adam</a:t>
            </a:r>
          </a:p>
        </p:txBody>
      </p:sp>
    </p:spTree>
    <p:extLst>
      <p:ext uri="{BB962C8B-B14F-4D97-AF65-F5344CB8AC3E}">
        <p14:creationId xmlns:p14="http://schemas.microsoft.com/office/powerpoint/2010/main" xmlns="" val="3549258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CD0CF-094D-999A-0147-2B271B3D10D9}"/>
              </a:ext>
            </a:extLst>
          </p:cNvPr>
          <p:cNvSpPr>
            <a:spLocks noGrp="1"/>
          </p:cNvSpPr>
          <p:nvPr>
            <p:ph type="title"/>
          </p:nvPr>
        </p:nvSpPr>
        <p:spPr>
          <a:xfrm>
            <a:off x="1959049" y="0"/>
            <a:ext cx="19040316" cy="2098470"/>
          </a:xfrm>
        </p:spPr>
        <p:txBody>
          <a:bodyPr/>
          <a:lstStyle/>
          <a:p>
            <a:r>
              <a:rPr lang="en-IN" dirty="0"/>
              <a:t>ResNet50 Architecture</a:t>
            </a:r>
          </a:p>
        </p:txBody>
      </p:sp>
      <p:sp>
        <p:nvSpPr>
          <p:cNvPr id="4" name="Text Placeholder 3">
            <a:extLst>
              <a:ext uri="{FF2B5EF4-FFF2-40B4-BE49-F238E27FC236}">
                <a16:creationId xmlns:a16="http://schemas.microsoft.com/office/drawing/2014/main" xmlns="" id="{0AE0AAD2-5D2D-5648-E06E-04592099275D}"/>
              </a:ext>
            </a:extLst>
          </p:cNvPr>
          <p:cNvSpPr>
            <a:spLocks noGrp="1"/>
          </p:cNvSpPr>
          <p:nvPr>
            <p:ph type="body" idx="1"/>
          </p:nvPr>
        </p:nvSpPr>
        <p:spPr>
          <a:xfrm>
            <a:off x="2176763" y="2964664"/>
            <a:ext cx="19040316" cy="7855735"/>
          </a:xfrm>
        </p:spPr>
        <p:txBody>
          <a:bodyPr/>
          <a:lstStyle/>
          <a:p>
            <a:r>
              <a:rPr lang="en-IN" sz="5400" dirty="0"/>
              <a:t>Layers :</a:t>
            </a:r>
          </a:p>
          <a:p>
            <a:pPr>
              <a:buFont typeface="Wingdings" panose="05000000000000000000" pitchFamily="2" charset="2"/>
              <a:buChar char="v"/>
            </a:pPr>
            <a:r>
              <a:rPr lang="en-IN" dirty="0"/>
              <a:t>Conv2D</a:t>
            </a:r>
          </a:p>
          <a:p>
            <a:pPr>
              <a:buFont typeface="Wingdings" panose="05000000000000000000" pitchFamily="2" charset="2"/>
              <a:buChar char="v"/>
            </a:pPr>
            <a:r>
              <a:rPr lang="en-IN" dirty="0"/>
              <a:t>Zeropadding2D</a:t>
            </a:r>
          </a:p>
          <a:p>
            <a:pPr>
              <a:buFont typeface="Wingdings" panose="05000000000000000000" pitchFamily="2" charset="2"/>
              <a:buChar char="v"/>
            </a:pPr>
            <a:r>
              <a:rPr lang="en-IN" dirty="0" err="1"/>
              <a:t>BatchNormalisation</a:t>
            </a:r>
            <a:endParaRPr lang="en-IN" dirty="0"/>
          </a:p>
          <a:p>
            <a:pPr>
              <a:buFont typeface="Wingdings" panose="05000000000000000000" pitchFamily="2" charset="2"/>
              <a:buChar char="v"/>
            </a:pPr>
            <a:r>
              <a:rPr lang="en-IN" dirty="0"/>
              <a:t>Activation</a:t>
            </a:r>
          </a:p>
          <a:p>
            <a:pPr>
              <a:buFont typeface="Wingdings" panose="05000000000000000000" pitchFamily="2" charset="2"/>
              <a:buChar char="v"/>
            </a:pPr>
            <a:r>
              <a:rPr lang="en-IN" dirty="0"/>
              <a:t>MaxPooling2D</a:t>
            </a:r>
          </a:p>
          <a:p>
            <a:pPr>
              <a:buFont typeface="Wingdings" panose="05000000000000000000" pitchFamily="2" charset="2"/>
              <a:buChar char="v"/>
            </a:pPr>
            <a:r>
              <a:rPr lang="en-IN" dirty="0"/>
              <a:t>GolbalAveragePooling2D</a:t>
            </a:r>
          </a:p>
        </p:txBody>
      </p:sp>
    </p:spTree>
    <p:extLst>
      <p:ext uri="{BB962C8B-B14F-4D97-AF65-F5344CB8AC3E}">
        <p14:creationId xmlns:p14="http://schemas.microsoft.com/office/powerpoint/2010/main" xmlns="" val="37956861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xmlns="" id="{D7D6CD85-A681-6306-2DB4-33EA8669884B}"/>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0836" t="20109" r="28722" b="11671"/>
          <a:stretch/>
        </p:blipFill>
        <p:spPr>
          <a:xfrm>
            <a:off x="3636818" y="187036"/>
            <a:ext cx="18100964" cy="12863945"/>
          </a:xfrm>
          <a:prstGeom prst="rect">
            <a:avLst/>
          </a:prstGeom>
        </p:spPr>
      </p:pic>
    </p:spTree>
    <p:extLst>
      <p:ext uri="{BB962C8B-B14F-4D97-AF65-F5344CB8AC3E}">
        <p14:creationId xmlns:p14="http://schemas.microsoft.com/office/powerpoint/2010/main" xmlns="" val="26721899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xmlns="" id="{BB441D3B-EA2F-2DFA-0869-9A9AE288E61B}"/>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9795" t="17992" r="13396" b="12173"/>
          <a:stretch/>
        </p:blipFill>
        <p:spPr>
          <a:xfrm>
            <a:off x="0" y="0"/>
            <a:ext cx="14488886" cy="109728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xmlns="" id="{9EF838AD-E968-432E-2D09-0873A8B78144}"/>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9447" t="46032" r="44049" b="13760"/>
          <a:stretch/>
        </p:blipFill>
        <p:spPr>
          <a:xfrm>
            <a:off x="14706600" y="6614247"/>
            <a:ext cx="9895114" cy="7101753"/>
          </a:xfrm>
          <a:prstGeom prst="rect">
            <a:avLst/>
          </a:prstGeom>
        </p:spPr>
      </p:pic>
    </p:spTree>
    <p:extLst>
      <p:ext uri="{BB962C8B-B14F-4D97-AF65-F5344CB8AC3E}">
        <p14:creationId xmlns:p14="http://schemas.microsoft.com/office/powerpoint/2010/main" xmlns="" val="21828106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t>
            </a:r>
            <a:endParaRPr lang="en-US" dirty="0"/>
          </a:p>
        </p:txBody>
      </p:sp>
      <p:sp>
        <p:nvSpPr>
          <p:cNvPr id="4" name="Text Placeholder 3"/>
          <p:cNvSpPr>
            <a:spLocks noGrp="1"/>
          </p:cNvSpPr>
          <p:nvPr>
            <p:ph type="body" idx="1"/>
          </p:nvPr>
        </p:nvSpPr>
        <p:spPr/>
        <p:txBody>
          <a:bodyPr/>
          <a:lstStyle/>
          <a:p>
            <a:r>
              <a:rPr lang="en-IN" dirty="0" smtClean="0"/>
              <a:t>ResNet50 architecture was finalized </a:t>
            </a:r>
          </a:p>
          <a:p>
            <a:r>
              <a:rPr lang="en-IN" dirty="0" smtClean="0"/>
              <a:t>Model training</a:t>
            </a:r>
          </a:p>
          <a:p>
            <a:r>
              <a:rPr lang="en-IN" dirty="0" smtClean="0"/>
              <a:t>Model testing</a:t>
            </a:r>
          </a:p>
          <a:p>
            <a:r>
              <a:rPr lang="en-IN" dirty="0" smtClean="0"/>
              <a:t>Performance analysis</a:t>
            </a:r>
          </a:p>
          <a:p>
            <a:pPr>
              <a:buNone/>
            </a:pPr>
            <a:endParaRPr lang="en-IN" dirty="0" smtClean="0"/>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Architectures compared</a:t>
            </a:r>
            <a:endParaRPr lang="en-US" dirty="0"/>
          </a:p>
        </p:txBody>
      </p:sp>
      <p:sp>
        <p:nvSpPr>
          <p:cNvPr id="4" name="Text Placeholder 3"/>
          <p:cNvSpPr>
            <a:spLocks noGrp="1"/>
          </p:cNvSpPr>
          <p:nvPr>
            <p:ph type="body" idx="1"/>
          </p:nvPr>
        </p:nvSpPr>
        <p:spPr/>
        <p:txBody>
          <a:bodyPr/>
          <a:lstStyle/>
          <a:p>
            <a:r>
              <a:rPr lang="en-IN" dirty="0" smtClean="0"/>
              <a:t>ResNet50</a:t>
            </a:r>
          </a:p>
          <a:p>
            <a:r>
              <a:rPr lang="en-IN" dirty="0" smtClean="0"/>
              <a:t>ResNet101</a:t>
            </a:r>
          </a:p>
          <a:p>
            <a:r>
              <a:rPr lang="en-IN" dirty="0" smtClean="0"/>
              <a:t>EfficientNetB0 </a:t>
            </a:r>
            <a:endParaRPr 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Parameters</a:t>
            </a:r>
            <a:endParaRPr lang="en-US" dirty="0"/>
          </a:p>
        </p:txBody>
      </p:sp>
      <p:sp>
        <p:nvSpPr>
          <p:cNvPr id="4" name="Text Placeholder 3"/>
          <p:cNvSpPr>
            <a:spLocks noGrp="1"/>
          </p:cNvSpPr>
          <p:nvPr>
            <p:ph type="body" idx="1"/>
          </p:nvPr>
        </p:nvSpPr>
        <p:spPr/>
        <p:txBody>
          <a:bodyPr/>
          <a:lstStyle/>
          <a:p>
            <a:endParaRPr lang="en-US" dirty="0"/>
          </a:p>
        </p:txBody>
      </p:sp>
      <p:pic>
        <p:nvPicPr>
          <p:cNvPr id="5" name="Picture 4" descr="Screenshot (41).png"/>
          <p:cNvPicPr>
            <a:picLocks noChangeAspect="1"/>
          </p:cNvPicPr>
          <p:nvPr/>
        </p:nvPicPr>
        <p:blipFill>
          <a:blip r:embed="rId2"/>
          <a:stretch>
            <a:fillRect/>
          </a:stretch>
        </p:blipFill>
        <p:spPr>
          <a:xfrm>
            <a:off x="3395212" y="4239492"/>
            <a:ext cx="15332362" cy="6317672"/>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pic>
        <p:nvPicPr>
          <p:cNvPr id="5" name="Picture 4" descr="Screenshot (42).png"/>
          <p:cNvPicPr>
            <a:picLocks noChangeAspect="1"/>
          </p:cNvPicPr>
          <p:nvPr/>
        </p:nvPicPr>
        <p:blipFill>
          <a:blip r:embed="rId2"/>
          <a:stretch>
            <a:fillRect/>
          </a:stretch>
        </p:blipFill>
        <p:spPr>
          <a:xfrm>
            <a:off x="1060699" y="3532910"/>
            <a:ext cx="21906439" cy="8666018"/>
          </a:xfrm>
          <a:prstGeom prst="rect">
            <a:avLst/>
          </a:prstGeom>
        </p:spPr>
      </p:pic>
      <p:sp>
        <p:nvSpPr>
          <p:cNvPr id="6" name="TextBox 5"/>
          <p:cNvSpPr txBox="1"/>
          <p:nvPr/>
        </p:nvSpPr>
        <p:spPr>
          <a:xfrm>
            <a:off x="1163781" y="1787236"/>
            <a:ext cx="16583892" cy="1107996"/>
          </a:xfrm>
          <a:prstGeom prst="rect">
            <a:avLst/>
          </a:prstGeom>
          <a:noFill/>
        </p:spPr>
        <p:txBody>
          <a:bodyPr wrap="square" rtlCol="0">
            <a:spAutoFit/>
          </a:bodyPr>
          <a:lstStyle/>
          <a:p>
            <a:r>
              <a:rPr lang="en-IN" sz="6600" dirty="0" smtClean="0"/>
              <a:t>MODEL TRAINING</a:t>
            </a:r>
            <a:endParaRPr lang="en-US" sz="66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xmlns="" id="{0ED05234-59F2-438F-99BB-C1D5FE6AB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8" name="Picture 97">
            <a:extLst>
              <a:ext uri="{FF2B5EF4-FFF2-40B4-BE49-F238E27FC236}">
                <a16:creationId xmlns:a16="http://schemas.microsoft.com/office/drawing/2014/main" xmlns="" id="{92AFBBF0-B883-4E26-9359-B5CECFDCD6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100" name="Straight Connector 99">
            <a:extLst>
              <a:ext uri="{FF2B5EF4-FFF2-40B4-BE49-F238E27FC236}">
                <a16:creationId xmlns:a16="http://schemas.microsoft.com/office/drawing/2014/main" xmlns="" id="{C156D5FE-EB26-4C38-8EC5-E5FFE1B3022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D233C3A4-F9EE-4FCF-A088-5CE8C2A2D6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04" name="Rectangle 103">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AGENDA"/>
          <p:cNvSpPr txBox="1">
            <a:spLocks noGrp="1"/>
          </p:cNvSpPr>
          <p:nvPr>
            <p:ph type="title"/>
          </p:nvPr>
        </p:nvSpPr>
        <p:spPr>
          <a:xfrm>
            <a:off x="2499922" y="3200398"/>
            <a:ext cx="6346964" cy="8595360"/>
          </a:xfrm>
          <a:prstGeom prst="rect">
            <a:avLst/>
          </a:prstGeom>
        </p:spPr>
        <p:txBody>
          <a:bodyPr vert="horz" lIns="91440" tIns="45720" rIns="91440" bIns="45720" rtlCol="0" anchor="ctr">
            <a:normAutofit/>
          </a:bodyPr>
          <a:lstStyle>
            <a:lvl1pPr>
              <a:defRPr>
                <a:gradFill flip="none" rotWithShape="1">
                  <a:gsLst>
                    <a:gs pos="0">
                      <a:srgbClr val="FF00D8"/>
                    </a:gs>
                    <a:gs pos="100000">
                      <a:srgbClr val="FF542E"/>
                    </a:gs>
                  </a:gsLst>
                  <a:lin ang="3960000" scaled="0"/>
                </a:gradFill>
              </a:defRPr>
            </a:lvl1pPr>
          </a:lstStyle>
          <a:p>
            <a:pPr defTabSz="914400"/>
            <a:r>
              <a:rPr lang="en-US" sz="6600" dirty="0">
                <a:solidFill>
                  <a:schemeClr val="tx1"/>
                </a:solidFill>
              </a:rPr>
              <a:t>AGENDA</a:t>
            </a:r>
          </a:p>
        </p:txBody>
      </p:sp>
      <p:cxnSp>
        <p:nvCxnSpPr>
          <p:cNvPr id="106" name="Straight Connector 105">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08592" y="3200398"/>
            <a:ext cx="0" cy="85953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5" name="Introduction…"/>
          <p:cNvSpPr txBox="1">
            <a:spLocks noGrp="1"/>
          </p:cNvSpPr>
          <p:nvPr>
            <p:ph type="body" idx="1"/>
          </p:nvPr>
        </p:nvSpPr>
        <p:spPr>
          <a:xfrm>
            <a:off x="9770299" y="2042130"/>
            <a:ext cx="12339406" cy="10241280"/>
          </a:xfrm>
          <a:prstGeom prst="rect">
            <a:avLst/>
          </a:prstGeom>
        </p:spPr>
        <p:txBody>
          <a:bodyPr vert="horz" lIns="91440" tIns="45720" rIns="91440" bIns="45720" rtlCol="0" anchor="ctr">
            <a:normAutofit lnSpcReduction="10000"/>
          </a:bodyPr>
          <a:lstStyle/>
          <a:p>
            <a:pPr marL="228600" indent="-228600" defTabSz="914400">
              <a:lnSpc>
                <a:spcPct val="110000"/>
              </a:lnSpc>
              <a:defRPr>
                <a:latin typeface="Times New Roman"/>
                <a:ea typeface="Times New Roman"/>
                <a:cs typeface="Times New Roman"/>
                <a:sym typeface="Times New Roman"/>
              </a:defRPr>
            </a:pPr>
            <a:r>
              <a:rPr lang="en-US" sz="5400" dirty="0"/>
              <a:t>Introduction</a:t>
            </a:r>
          </a:p>
          <a:p>
            <a:pPr marL="228600" indent="-228600" defTabSz="914400">
              <a:lnSpc>
                <a:spcPct val="110000"/>
              </a:lnSpc>
              <a:defRPr>
                <a:latin typeface="Times New Roman"/>
                <a:ea typeface="Times New Roman"/>
                <a:cs typeface="Times New Roman"/>
                <a:sym typeface="Times New Roman"/>
              </a:defRPr>
            </a:pPr>
            <a:r>
              <a:rPr lang="en-US" sz="5400" dirty="0"/>
              <a:t>Existing System</a:t>
            </a:r>
          </a:p>
          <a:p>
            <a:pPr marL="228600" indent="-228600" defTabSz="914400">
              <a:lnSpc>
                <a:spcPct val="110000"/>
              </a:lnSpc>
              <a:defRPr>
                <a:latin typeface="Times New Roman"/>
                <a:ea typeface="Times New Roman"/>
                <a:cs typeface="Times New Roman"/>
                <a:sym typeface="Times New Roman"/>
              </a:defRPr>
            </a:pPr>
            <a:r>
              <a:rPr lang="en-US" sz="5400" dirty="0"/>
              <a:t>Proposed System</a:t>
            </a:r>
          </a:p>
          <a:p>
            <a:pPr marL="228600" indent="-228600" defTabSz="914400">
              <a:lnSpc>
                <a:spcPct val="110000"/>
              </a:lnSpc>
              <a:defRPr>
                <a:latin typeface="Times New Roman"/>
                <a:ea typeface="Times New Roman"/>
                <a:cs typeface="Times New Roman"/>
                <a:sym typeface="Times New Roman"/>
              </a:defRPr>
            </a:pPr>
            <a:r>
              <a:rPr lang="en-US" sz="5400" dirty="0"/>
              <a:t>Design</a:t>
            </a:r>
          </a:p>
          <a:p>
            <a:pPr marL="228600" indent="-228600" defTabSz="914400">
              <a:lnSpc>
                <a:spcPct val="110000"/>
              </a:lnSpc>
              <a:defRPr>
                <a:latin typeface="Times New Roman"/>
                <a:ea typeface="Times New Roman"/>
                <a:cs typeface="Times New Roman"/>
                <a:sym typeface="Times New Roman"/>
              </a:defRPr>
            </a:pPr>
            <a:r>
              <a:rPr lang="en-US" sz="5400" dirty="0"/>
              <a:t>System Requirements</a:t>
            </a:r>
          </a:p>
          <a:p>
            <a:pPr marL="228600" indent="-228600" defTabSz="914400">
              <a:lnSpc>
                <a:spcPct val="110000"/>
              </a:lnSpc>
              <a:defRPr>
                <a:latin typeface="Times New Roman"/>
                <a:ea typeface="Times New Roman"/>
                <a:cs typeface="Times New Roman"/>
                <a:sym typeface="Times New Roman"/>
              </a:defRPr>
            </a:pPr>
            <a:r>
              <a:rPr lang="en-US" sz="5400" dirty="0"/>
              <a:t>Algorithms implemented</a:t>
            </a:r>
          </a:p>
          <a:p>
            <a:pPr marL="228600" indent="-228600" defTabSz="914400">
              <a:lnSpc>
                <a:spcPct val="110000"/>
              </a:lnSpc>
              <a:defRPr>
                <a:latin typeface="Times New Roman"/>
                <a:ea typeface="Times New Roman"/>
                <a:cs typeface="Times New Roman"/>
                <a:sym typeface="Times New Roman"/>
              </a:defRPr>
            </a:pPr>
            <a:r>
              <a:rPr lang="en-US" sz="5400" dirty="0"/>
              <a:t>Training the model</a:t>
            </a:r>
          </a:p>
          <a:p>
            <a:pPr marL="228600" indent="-228600" defTabSz="914400">
              <a:lnSpc>
                <a:spcPct val="110000"/>
              </a:lnSpc>
              <a:defRPr>
                <a:latin typeface="Times New Roman"/>
                <a:ea typeface="Times New Roman"/>
                <a:cs typeface="Times New Roman"/>
                <a:sym typeface="Times New Roman"/>
              </a:defRPr>
            </a:pPr>
            <a:r>
              <a:rPr lang="en-US" sz="5400" dirty="0"/>
              <a:t>Conclusion</a:t>
            </a:r>
          </a:p>
          <a:p>
            <a:pPr marL="228600" indent="-228600" defTabSz="914400">
              <a:lnSpc>
                <a:spcPct val="110000"/>
              </a:lnSpc>
              <a:defRPr>
                <a:latin typeface="Times New Roman"/>
                <a:ea typeface="Times New Roman"/>
                <a:cs typeface="Times New Roman"/>
                <a:sym typeface="Times New Roman"/>
              </a:defRPr>
            </a:pPr>
            <a:r>
              <a:rPr lang="en-US" sz="5400" dirty="0"/>
              <a:t>References</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701" y="1193402"/>
            <a:ext cx="19040316" cy="2098470"/>
          </a:xfrm>
        </p:spPr>
        <p:txBody>
          <a:bodyPr/>
          <a:lstStyle/>
          <a:p>
            <a:r>
              <a:rPr lang="en-IN" dirty="0" smtClean="0"/>
              <a:t>RESULTS</a:t>
            </a:r>
            <a:endParaRPr lang="en-US" dirty="0"/>
          </a:p>
        </p:txBody>
      </p:sp>
      <p:sp>
        <p:nvSpPr>
          <p:cNvPr id="4" name="Text Placeholder 3"/>
          <p:cNvSpPr>
            <a:spLocks noGrp="1"/>
          </p:cNvSpPr>
          <p:nvPr>
            <p:ph type="body" idx="1"/>
          </p:nvPr>
        </p:nvSpPr>
        <p:spPr>
          <a:xfrm>
            <a:off x="3131737" y="3969118"/>
            <a:ext cx="7259172" cy="8105117"/>
          </a:xfrm>
        </p:spPr>
        <p:txBody>
          <a:bodyPr/>
          <a:lstStyle/>
          <a:p>
            <a:r>
              <a:rPr lang="en-IN" dirty="0" smtClean="0"/>
              <a:t>Accuracy: 0.9980</a:t>
            </a:r>
          </a:p>
          <a:p>
            <a:r>
              <a:rPr lang="en-IN" dirty="0" smtClean="0"/>
              <a:t>Recall: 0.9889</a:t>
            </a:r>
          </a:p>
          <a:p>
            <a:r>
              <a:rPr lang="en-IN" dirty="0" smtClean="0"/>
              <a:t>Precision: 0.9898</a:t>
            </a:r>
          </a:p>
          <a:p>
            <a:r>
              <a:rPr lang="en-IN" dirty="0" smtClean="0"/>
              <a:t>Loss: 0.0150</a:t>
            </a:r>
          </a:p>
          <a:p>
            <a:r>
              <a:rPr lang="en-IN" dirty="0" smtClean="0"/>
              <a:t>Validation Accuracy: 0.9346</a:t>
            </a:r>
          </a:p>
          <a:p>
            <a:r>
              <a:rPr lang="en-IN" dirty="0" smtClean="0"/>
              <a:t>Validation Recall: 0.8305</a:t>
            </a:r>
          </a:p>
          <a:p>
            <a:r>
              <a:rPr lang="en-IN" dirty="0" smtClean="0"/>
              <a:t>Validation Precision: 0.8348</a:t>
            </a:r>
          </a:p>
          <a:p>
            <a:r>
              <a:rPr lang="en-IN" dirty="0" smtClean="0"/>
              <a:t>Validation Loss: 0.2467</a:t>
            </a:r>
          </a:p>
          <a:p>
            <a:endParaRPr lang="en-IN" dirty="0" smtClean="0"/>
          </a:p>
          <a:p>
            <a:endParaRPr lang="en-IN" dirty="0" smtClean="0"/>
          </a:p>
          <a:p>
            <a:pPr>
              <a:buNone/>
            </a:pPr>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hatsApp Image 2022-06-17 at 10.18.35 PM.jpeg"/>
          <p:cNvPicPr>
            <a:picLocks noChangeAspect="1"/>
          </p:cNvPicPr>
          <p:nvPr/>
        </p:nvPicPr>
        <p:blipFill>
          <a:blip r:embed="rId2"/>
          <a:stretch>
            <a:fillRect/>
          </a:stretch>
        </p:blipFill>
        <p:spPr>
          <a:xfrm>
            <a:off x="615837" y="3024448"/>
            <a:ext cx="10387984" cy="6992388"/>
          </a:xfrm>
          <a:prstGeom prst="rect">
            <a:avLst/>
          </a:prstGeom>
        </p:spPr>
      </p:pic>
      <p:pic>
        <p:nvPicPr>
          <p:cNvPr id="7" name="Picture 6" descr="WhatsApp Image 2022-06-17 at 10.19.22 PM.jpeg"/>
          <p:cNvPicPr>
            <a:picLocks noChangeAspect="1"/>
          </p:cNvPicPr>
          <p:nvPr/>
        </p:nvPicPr>
        <p:blipFill>
          <a:blip r:embed="rId3"/>
          <a:stretch>
            <a:fillRect/>
          </a:stretch>
        </p:blipFill>
        <p:spPr>
          <a:xfrm>
            <a:off x="12785899" y="3075040"/>
            <a:ext cx="10822246" cy="6921015"/>
          </a:xfrm>
          <a:prstGeom prst="rect">
            <a:avLst/>
          </a:prstGeom>
        </p:spPr>
      </p:pic>
      <p:sp>
        <p:nvSpPr>
          <p:cNvPr id="8" name="TextBox 7"/>
          <p:cNvSpPr txBox="1"/>
          <p:nvPr/>
        </p:nvSpPr>
        <p:spPr>
          <a:xfrm>
            <a:off x="1309254" y="1558637"/>
            <a:ext cx="8125691" cy="769441"/>
          </a:xfrm>
          <a:prstGeom prst="rect">
            <a:avLst/>
          </a:prstGeom>
          <a:noFill/>
        </p:spPr>
        <p:txBody>
          <a:bodyPr wrap="square" rtlCol="0">
            <a:spAutoFit/>
          </a:bodyPr>
          <a:lstStyle/>
          <a:p>
            <a:r>
              <a:rPr lang="en-IN" sz="4400" dirty="0" smtClean="0"/>
              <a:t>ACCURACY GRAPH</a:t>
            </a:r>
            <a:endParaRPr lang="en-US" sz="4400" dirty="0"/>
          </a:p>
        </p:txBody>
      </p:sp>
      <p:sp>
        <p:nvSpPr>
          <p:cNvPr id="9" name="TextBox 8"/>
          <p:cNvSpPr txBox="1"/>
          <p:nvPr/>
        </p:nvSpPr>
        <p:spPr>
          <a:xfrm>
            <a:off x="13279582" y="1620983"/>
            <a:ext cx="8936182" cy="769441"/>
          </a:xfrm>
          <a:prstGeom prst="rect">
            <a:avLst/>
          </a:prstGeom>
          <a:noFill/>
        </p:spPr>
        <p:txBody>
          <a:bodyPr wrap="square" rtlCol="0">
            <a:spAutoFit/>
          </a:bodyPr>
          <a:lstStyle/>
          <a:p>
            <a:r>
              <a:rPr lang="en-IN" sz="4400" dirty="0" smtClean="0"/>
              <a:t>LOSS GRAPH</a:t>
            </a:r>
            <a:endParaRPr lang="en-US" sz="44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hatsApp Image 2022-06-17 at 10.21.13 PM.jpeg"/>
          <p:cNvPicPr>
            <a:picLocks noChangeAspect="1"/>
          </p:cNvPicPr>
          <p:nvPr/>
        </p:nvPicPr>
        <p:blipFill>
          <a:blip r:embed="rId2"/>
          <a:stretch>
            <a:fillRect/>
          </a:stretch>
        </p:blipFill>
        <p:spPr>
          <a:xfrm>
            <a:off x="649085" y="3823131"/>
            <a:ext cx="10053551" cy="7835469"/>
          </a:xfrm>
          <a:prstGeom prst="rect">
            <a:avLst/>
          </a:prstGeom>
        </p:spPr>
      </p:pic>
      <p:pic>
        <p:nvPicPr>
          <p:cNvPr id="8" name="Picture 7" descr="WhatsApp Image 2022-06-17 at 10.20.24 PM.jpeg"/>
          <p:cNvPicPr>
            <a:picLocks noChangeAspect="1"/>
          </p:cNvPicPr>
          <p:nvPr/>
        </p:nvPicPr>
        <p:blipFill>
          <a:blip r:embed="rId3"/>
          <a:stretch>
            <a:fillRect/>
          </a:stretch>
        </p:blipFill>
        <p:spPr>
          <a:xfrm>
            <a:off x="11450782" y="3657600"/>
            <a:ext cx="12219709" cy="7925104"/>
          </a:xfrm>
          <a:prstGeom prst="rect">
            <a:avLst/>
          </a:prstGeom>
        </p:spPr>
      </p:pic>
      <p:sp>
        <p:nvSpPr>
          <p:cNvPr id="9" name="TextBox 8"/>
          <p:cNvSpPr txBox="1"/>
          <p:nvPr/>
        </p:nvSpPr>
        <p:spPr>
          <a:xfrm>
            <a:off x="7439891" y="1537854"/>
            <a:ext cx="8790709" cy="769441"/>
          </a:xfrm>
          <a:prstGeom prst="rect">
            <a:avLst/>
          </a:prstGeom>
          <a:noFill/>
        </p:spPr>
        <p:txBody>
          <a:bodyPr wrap="square" rtlCol="0">
            <a:spAutoFit/>
          </a:bodyPr>
          <a:lstStyle/>
          <a:p>
            <a:r>
              <a:rPr lang="en-IN" sz="4400" dirty="0" smtClean="0"/>
              <a:t>CONFUSION  MATRIX</a:t>
            </a:r>
            <a:endParaRPr lang="en-US" sz="4400"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0ED05234-59F2-438F-99BB-C1D5FE6AB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7" name="Picture 86">
            <a:extLst>
              <a:ext uri="{FF2B5EF4-FFF2-40B4-BE49-F238E27FC236}">
                <a16:creationId xmlns:a16="http://schemas.microsoft.com/office/drawing/2014/main" xmlns="" id="{92AFBBF0-B883-4E26-9359-B5CECFDCD6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89" name="Straight Connector 88">
            <a:extLst>
              <a:ext uri="{FF2B5EF4-FFF2-40B4-BE49-F238E27FC236}">
                <a16:creationId xmlns:a16="http://schemas.microsoft.com/office/drawing/2014/main" xmlns="" id="{C156D5FE-EB26-4C38-8EC5-E5FFE1B3022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D233C3A4-F9EE-4FCF-A088-5CE8C2A2D6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93" name="Rectangle 92">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CONCLUSION"/>
          <p:cNvSpPr txBox="1">
            <a:spLocks noGrp="1"/>
          </p:cNvSpPr>
          <p:nvPr>
            <p:ph type="title"/>
          </p:nvPr>
        </p:nvSpPr>
        <p:spPr>
          <a:xfrm>
            <a:off x="2499922" y="3200398"/>
            <a:ext cx="6346964" cy="8595360"/>
          </a:xfrm>
          <a:prstGeom prst="rect">
            <a:avLst/>
          </a:prstGeom>
        </p:spPr>
        <p:txBody>
          <a:bodyPr vert="horz" lIns="91440" tIns="45720" rIns="91440" bIns="45720" rtlCol="0" anchor="ct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pPr defTabSz="914400"/>
            <a:r>
              <a:rPr lang="en-US" sz="6000" dirty="0">
                <a:solidFill>
                  <a:schemeClr val="tx1"/>
                </a:solidFill>
              </a:rPr>
              <a:t>CONCLUSION</a:t>
            </a:r>
          </a:p>
        </p:txBody>
      </p:sp>
      <p:cxnSp>
        <p:nvCxnSpPr>
          <p:cNvPr id="95" name="Straight Connector 94">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08592" y="3200398"/>
            <a:ext cx="0" cy="85953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8" name="As a disease of vision impairment, Diabetic Retinopathy is a huge concern for patients with diabetes mellitus. Early detection is crucial and automated detection mechanisms with great accuracy in severity grading can be a great help for clinicians.…"/>
          <p:cNvSpPr txBox="1">
            <a:spLocks noGrp="1"/>
          </p:cNvSpPr>
          <p:nvPr>
            <p:ph type="body" idx="1"/>
          </p:nvPr>
        </p:nvSpPr>
        <p:spPr>
          <a:xfrm>
            <a:off x="9770299" y="1028700"/>
            <a:ext cx="14026954" cy="12412980"/>
          </a:xfrm>
          <a:prstGeom prst="rect">
            <a:avLst/>
          </a:prstGeom>
        </p:spPr>
        <p:txBody>
          <a:bodyPr vert="horz" lIns="91440" tIns="45720" rIns="91440" bIns="45720" rtlCol="0" anchor="ctr">
            <a:normAutofit/>
          </a:bodyPr>
          <a:lstStyle/>
          <a:p>
            <a:pPr marL="226313" indent="-228600" defTabSz="914400">
              <a:spcBef>
                <a:spcPts val="1100"/>
              </a:spcBef>
              <a:defRPr sz="3959">
                <a:latin typeface="Times New Roman"/>
                <a:ea typeface="Times New Roman"/>
                <a:cs typeface="Times New Roman"/>
                <a:sym typeface="Times New Roman"/>
              </a:defRPr>
            </a:pPr>
            <a:r>
              <a:rPr lang="en-US" sz="4400" dirty="0"/>
              <a:t>As a disease of vision impairment, Diabetic Retinopathy is a huge concern for patients with diabetes mellitus. Early detection is crucial and automated detection mechanisms with great accuracy in severity grading can be a great help for clinicians.</a:t>
            </a:r>
          </a:p>
          <a:p>
            <a:pPr marL="226313" indent="-228600" defTabSz="914400">
              <a:spcBef>
                <a:spcPts val="1100"/>
              </a:spcBef>
              <a:defRPr sz="3959">
                <a:latin typeface="Times New Roman"/>
                <a:ea typeface="Times New Roman"/>
                <a:cs typeface="Times New Roman"/>
                <a:sym typeface="Times New Roman"/>
              </a:defRPr>
            </a:pPr>
            <a:r>
              <a:rPr lang="en-US" sz="4400" dirty="0"/>
              <a:t>Therefore, this image processing- based classifier with such experimental performance can be considered a significant contribution. </a:t>
            </a:r>
          </a:p>
          <a:p>
            <a:pPr marL="226313" indent="-228600" defTabSz="914400">
              <a:spcBef>
                <a:spcPts val="1100"/>
              </a:spcBef>
              <a:defRPr sz="3959">
                <a:latin typeface="Times New Roman"/>
                <a:ea typeface="Times New Roman"/>
                <a:cs typeface="Times New Roman"/>
                <a:sym typeface="Times New Roman"/>
              </a:defRPr>
            </a:pPr>
            <a:r>
              <a:rPr lang="en-US" sz="4400" dirty="0"/>
              <a:t>In this project, use of several image processing techniques for Diabetic Retinopathy lesion detection are evaluated and implemented. It is found that early diagnosis of Diabetic Retinopathy can reduce the chance of vision loss up to 50%.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prstGeom prst="rect">
            <a:avLst/>
          </a:prstGeom>
        </p:spPr>
        <p:txBody>
          <a:bodyPr/>
          <a:lstStyle>
            <a:lvl1pPr>
              <a:defRPr>
                <a:gradFill flip="none" rotWithShape="1">
                  <a:gsLst>
                    <a:gs pos="0">
                      <a:srgbClr val="FF00D8"/>
                    </a:gs>
                    <a:gs pos="100000">
                      <a:srgbClr val="FF542E"/>
                    </a:gs>
                  </a:gsLst>
                  <a:lin ang="3960000" scaled="0"/>
                </a:gradFill>
              </a:defRPr>
            </a:lvl1pPr>
          </a:lstStyle>
          <a:p>
            <a:r>
              <a:rPr lang="en-IN" dirty="0">
                <a:solidFill>
                  <a:schemeClr val="tx1"/>
                </a:solidFill>
              </a:rPr>
              <a:t>REFERENCES</a:t>
            </a:r>
          </a:p>
        </p:txBody>
      </p:sp>
      <p:sp>
        <p:nvSpPr>
          <p:cNvPr id="211" name="[1]  https://www.kaggle.com/c/aptos2019-blindness-detection/data…"/>
          <p:cNvSpPr txBox="1">
            <a:spLocks noGrp="1"/>
          </p:cNvSpPr>
          <p:nvPr>
            <p:ph type="body" idx="1"/>
          </p:nvPr>
        </p:nvSpPr>
        <p:spPr>
          <a:prstGeom prst="rect">
            <a:avLst/>
          </a:prstGeom>
        </p:spPr>
        <p:txBody>
          <a:bodyPr>
            <a:normAutofit fontScale="85000" lnSpcReduction="20000"/>
          </a:bodyPr>
          <a:lstStyle/>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[1]  </a:t>
            </a:r>
            <a:r>
              <a:t>https://www.kaggle.com/c/aptos2019-blindness-detection/data </a:t>
            </a:r>
            <a:r>
              <a:rPr i="0">
                <a:solidFill>
                  <a:srgbClr val="000000"/>
                </a:solidFill>
              </a:rPr>
              <a:t/>
            </a:r>
            <a:br>
              <a:rPr i="0">
                <a:solidFill>
                  <a:srgbClr val="000000"/>
                </a:solidFill>
              </a:rPr>
            </a:br>
            <a:endParaRPr i="0">
              <a:solidFill>
                <a:srgbClr val="000000"/>
              </a:solidFill>
            </a:endParaRPr>
          </a:p>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[2]  </a:t>
            </a:r>
            <a:r>
              <a:t>https://www.ncbi.nlm.nih.gov/pmc/articles/PMC2911785/ </a:t>
            </a:r>
            <a:r>
              <a:rPr i="0">
                <a:solidFill>
                  <a:srgbClr val="000000"/>
                </a:solidFill>
              </a:rPr>
              <a:t/>
            </a:r>
            <a:br>
              <a:rPr i="0">
                <a:solidFill>
                  <a:srgbClr val="000000"/>
                </a:solidFill>
              </a:rPr>
            </a:br>
            <a:endParaRPr i="0">
              <a:solidFill>
                <a:srgbClr val="000000"/>
              </a:solidFill>
            </a:endParaRPr>
          </a:p>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[3]  </a:t>
            </a:r>
            <a:r>
              <a:t>https://ieeexplore.ieee.org/document/8567055 </a:t>
            </a:r>
            <a:r>
              <a:rPr i="0">
                <a:solidFill>
                  <a:srgbClr val="000000"/>
                </a:solidFill>
              </a:rPr>
              <a:t/>
            </a:r>
            <a:br>
              <a:rPr i="0">
                <a:solidFill>
                  <a:srgbClr val="000000"/>
                </a:solidFill>
              </a:rPr>
            </a:br>
            <a:endParaRPr i="0">
              <a:solidFill>
                <a:srgbClr val="000000"/>
              </a:solidFill>
            </a:endParaRPr>
          </a:p>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[4]  </a:t>
            </a:r>
            <a:r>
              <a:t>https://www.researchgate.net/publication/279530174_Diabetic_Retinopathy_Detection_ </a:t>
            </a:r>
            <a:r>
              <a:rPr i="0">
                <a:solidFill>
                  <a:srgbClr val="000000"/>
                </a:solidFill>
              </a:rPr>
              <a:t/>
            </a:r>
            <a:br>
              <a:rPr i="0">
                <a:solidFill>
                  <a:srgbClr val="000000"/>
                </a:solidFill>
              </a:rPr>
            </a:br>
            <a:r>
              <a:t>using_Image_Processing_A_Survey </a:t>
            </a:r>
            <a:r>
              <a:rPr i="0">
                <a:solidFill>
                  <a:srgbClr val="000000"/>
                </a:solidFill>
              </a:rPr>
              <a:t/>
            </a:r>
            <a:br>
              <a:rPr i="0">
                <a:solidFill>
                  <a:srgbClr val="000000"/>
                </a:solidFill>
              </a:rPr>
            </a:br>
            <a:endParaRPr i="0">
              <a:solidFill>
                <a:srgbClr val="000000"/>
              </a:solidFill>
            </a:endParaRPr>
          </a:p>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[5]  </a:t>
            </a:r>
            <a:r>
              <a:t>https://www.ijrte.org/wp-content/uploads/papers/v8i2S3/B10970782S319.pdf </a:t>
            </a:r>
            <a:r>
              <a:rPr i="0">
                <a:solidFill>
                  <a:srgbClr val="000000"/>
                </a:solidFill>
              </a:rPr>
              <a:t/>
            </a:r>
            <a:br>
              <a:rPr i="0">
                <a:solidFill>
                  <a:srgbClr val="000000"/>
                </a:solidFill>
              </a:rPr>
            </a:br>
            <a:endParaRPr i="0">
              <a:solidFill>
                <a:srgbClr val="000000"/>
              </a:solidFill>
            </a:endParaRPr>
          </a:p>
          <a:p>
            <a:pPr marL="0" indent="0" defTabSz="374904">
              <a:spcBef>
                <a:spcPts val="900"/>
              </a:spcBef>
              <a:buClrTx/>
              <a:buSzTx/>
              <a:buNone/>
              <a:defRPr sz="3280" i="1">
                <a:solidFill>
                  <a:srgbClr val="0000FF"/>
                </a:solidFill>
                <a:latin typeface="Times Roman"/>
                <a:ea typeface="Times Roman"/>
                <a:cs typeface="Times Roman"/>
                <a:sym typeface="Times Roman"/>
              </a:defRPr>
            </a:pPr>
            <a:r>
              <a:rPr>
                <a:solidFill>
                  <a:srgbClr val="000000"/>
                </a:solidFill>
              </a:rPr>
              <a:t>[6]  </a:t>
            </a:r>
            <a:r>
              <a:t>https://towardsdatascience.com/blindness-detection-diabetic-retinopathy-using-deep- </a:t>
            </a:r>
            <a:r>
              <a:rPr i="0">
                <a:solidFill>
                  <a:srgbClr val="000000"/>
                </a:solidFill>
              </a:rPr>
              <a:t/>
            </a:r>
            <a:br>
              <a:rPr i="0">
                <a:solidFill>
                  <a:srgbClr val="000000"/>
                </a:solidFill>
              </a:rPr>
            </a:br>
            <a:r>
              <a:t>learning-on-eye-retina-images-baf20fcf409e </a:t>
            </a:r>
            <a:r>
              <a:rPr i="0">
                <a:solidFill>
                  <a:srgbClr val="000000"/>
                </a:solidFill>
              </a:rPr>
              <a:t/>
            </a:r>
            <a:br>
              <a:rPr i="0">
                <a:solidFill>
                  <a:srgbClr val="000000"/>
                </a:solidFill>
              </a:rPr>
            </a:br>
            <a:endParaRPr i="0">
              <a:solidFill>
                <a:srgbClr val="000000"/>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B56CED6-ACD4-43B1-BE53-1B579E8C6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5B451061-F85B-40DB-92DA-1FD61C70C3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14" name="Straight Connector 13">
            <a:extLst>
              <a:ext uri="{FF2B5EF4-FFF2-40B4-BE49-F238E27FC236}">
                <a16:creationId xmlns:a16="http://schemas.microsoft.com/office/drawing/2014/main" xmlns="" id="{D1F836F1-51D4-4090-8E0D-97877F0360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DE33292-50BA-4AED-A315-7A6ADB4B10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69274" y="1597946"/>
            <a:ext cx="0" cy="508951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58A4B56A-28BF-494A-B9A0-7212483E8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6A5EE248-87D5-4C83-A97D-C1754B546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F3BDB43-86CA-4692-9A8F-D325BB6C2014}"/>
              </a:ext>
            </a:extLst>
          </p:cNvPr>
          <p:cNvSpPr>
            <a:spLocks noGrp="1"/>
          </p:cNvSpPr>
          <p:nvPr>
            <p:ph type="title"/>
          </p:nvPr>
        </p:nvSpPr>
        <p:spPr>
          <a:xfrm>
            <a:off x="3083644" y="1925804"/>
            <a:ext cx="8174356" cy="4761656"/>
          </a:xfrm>
        </p:spPr>
        <p:txBody>
          <a:bodyPr vert="horz" lIns="91440" tIns="45720" rIns="91440" bIns="0" rtlCol="0" anchor="b">
            <a:normAutofit/>
          </a:bodyPr>
          <a:lstStyle/>
          <a:p>
            <a:pPr defTabSz="914400"/>
            <a:r>
              <a:rPr lang="en-US" sz="9600"/>
              <a:t>Thank you</a:t>
            </a:r>
          </a:p>
        </p:txBody>
      </p:sp>
      <p:cxnSp>
        <p:nvCxnSpPr>
          <p:cNvPr id="22" name="Straight Connector 21">
            <a:extLst>
              <a:ext uri="{FF2B5EF4-FFF2-40B4-BE49-F238E27FC236}">
                <a16:creationId xmlns:a16="http://schemas.microsoft.com/office/drawing/2014/main" xmlns="" id="{5D73BF24-D1F3-4181-8C60-4EA9D4CED5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51658" y="1597946"/>
            <a:ext cx="0" cy="508951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7" name="Graphic 6" descr="Smiling Face with No Fill">
            <a:extLst>
              <a:ext uri="{FF2B5EF4-FFF2-40B4-BE49-F238E27FC236}">
                <a16:creationId xmlns:a16="http://schemas.microsoft.com/office/drawing/2014/main" xmlns="" id="{EB69B1E8-BE55-43FB-82EC-BF0465EE5AFD}"/>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2488502" y="1611166"/>
            <a:ext cx="9321524" cy="9321524"/>
          </a:xfrm>
          <a:prstGeom prst="rect">
            <a:avLst/>
          </a:prstGeom>
        </p:spPr>
      </p:pic>
      <p:pic>
        <p:nvPicPr>
          <p:cNvPr id="24" name="Picture 23">
            <a:extLst>
              <a:ext uri="{FF2B5EF4-FFF2-40B4-BE49-F238E27FC236}">
                <a16:creationId xmlns:a16="http://schemas.microsoft.com/office/drawing/2014/main" xmlns="" id="{1A52E10F-3348-4997-8FD3-E6389D56214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6" name="Straight Connector 25">
            <a:extLst>
              <a:ext uri="{FF2B5EF4-FFF2-40B4-BE49-F238E27FC236}">
                <a16:creationId xmlns:a16="http://schemas.microsoft.com/office/drawing/2014/main" xmlns="" id="{BD381074-0101-41BB-98A9-EE3DC457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759676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xmlns="" id="{DB56CED6-ACD4-43B1-BE53-1B579E8C6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 name="Picture 101">
            <a:extLst>
              <a:ext uri="{FF2B5EF4-FFF2-40B4-BE49-F238E27FC236}">
                <a16:creationId xmlns:a16="http://schemas.microsoft.com/office/drawing/2014/main" xmlns="" id="{5B451061-F85B-40DB-92DA-1FD61C70C3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104" name="Straight Connector 103">
            <a:extLst>
              <a:ext uri="{FF2B5EF4-FFF2-40B4-BE49-F238E27FC236}">
                <a16:creationId xmlns:a16="http://schemas.microsoft.com/office/drawing/2014/main" xmlns="" id="{D1F836F1-51D4-4090-8E0D-97877F0360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6A01027E-B10F-4212-8A7C-18D3714617F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57" name="INTRODUCTION"/>
          <p:cNvSpPr txBox="1">
            <a:spLocks noGrp="1"/>
          </p:cNvSpPr>
          <p:nvPr>
            <p:ph type="title"/>
          </p:nvPr>
        </p:nvSpPr>
        <p:spPr>
          <a:xfrm>
            <a:off x="3069392" y="1609038"/>
            <a:ext cx="19040316" cy="2098470"/>
          </a:xfrm>
          <a:prstGeom prst="rect">
            <a:avLst/>
          </a:prstGeom>
        </p:spPr>
        <p:txBody>
          <a:bodyPr vert="horz" lIns="91440" tIns="45720" rIns="91440" bIns="45720" rtlCol="0" anchor="b">
            <a:normAutofit/>
          </a:bodyPr>
          <a:lstStyle>
            <a:lvl1pPr>
              <a:defRPr>
                <a:gradFill flip="none" rotWithShape="1">
                  <a:gsLst>
                    <a:gs pos="0">
                      <a:srgbClr val="FF00D8"/>
                    </a:gs>
                    <a:gs pos="100000">
                      <a:srgbClr val="FF542E"/>
                    </a:gs>
                  </a:gsLst>
                  <a:lin ang="3960000" scaled="0"/>
                </a:gradFill>
              </a:defRPr>
            </a:lvl1pPr>
          </a:lstStyle>
          <a:p>
            <a:pPr defTabSz="914400"/>
            <a:r>
              <a:rPr lang="en-US" sz="8000" dirty="0">
                <a:solidFill>
                  <a:schemeClr val="tx1"/>
                </a:solidFill>
              </a:rPr>
              <a:t>INTRODUCTION</a:t>
            </a:r>
          </a:p>
        </p:txBody>
      </p:sp>
      <p:sp>
        <p:nvSpPr>
          <p:cNvPr id="158" name="Image Processing is widely used to diagnose the eye diseases in an easy and efficient manner. It also supports Ophthalmologists to screen their patients and to do clinical study as well.…"/>
          <p:cNvSpPr txBox="1">
            <a:spLocks noGrp="1"/>
          </p:cNvSpPr>
          <p:nvPr>
            <p:ph type="body" idx="1"/>
          </p:nvPr>
        </p:nvSpPr>
        <p:spPr>
          <a:xfrm>
            <a:off x="1903530" y="4297681"/>
            <a:ext cx="12429690" cy="8938257"/>
          </a:xfrm>
          <a:prstGeom prst="rect">
            <a:avLst/>
          </a:prstGeom>
        </p:spPr>
        <p:txBody>
          <a:bodyPr vert="horz" lIns="91440" tIns="45720" rIns="91440" bIns="45720" rtlCol="0" anchor="t">
            <a:noAutofit/>
          </a:bodyPr>
          <a:lstStyle/>
          <a:p>
            <a:pPr marL="798021" indent="-228600" defTabSz="914400">
              <a:lnSpc>
                <a:spcPct val="110000"/>
              </a:lnSpc>
              <a:spcBef>
                <a:spcPts val="1100"/>
              </a:spcBef>
              <a:defRPr sz="3839">
                <a:latin typeface="Times New Roman"/>
                <a:ea typeface="Times New Roman"/>
                <a:cs typeface="Times New Roman"/>
                <a:sym typeface="Times New Roman"/>
              </a:defRPr>
            </a:pPr>
            <a:r>
              <a:rPr lang="en-US" dirty="0"/>
              <a:t>Image Processing is widely used to diagnose the eye diseases in an easy and efficient manner.</a:t>
            </a:r>
          </a:p>
          <a:p>
            <a:pPr marL="798021" indent="-228600" defTabSz="914400">
              <a:lnSpc>
                <a:spcPct val="110000"/>
              </a:lnSpc>
              <a:spcBef>
                <a:spcPts val="1100"/>
              </a:spcBef>
              <a:defRPr sz="3839">
                <a:latin typeface="Times New Roman"/>
                <a:ea typeface="Times New Roman"/>
                <a:cs typeface="Times New Roman"/>
                <a:sym typeface="Times New Roman"/>
              </a:defRPr>
            </a:pPr>
            <a:r>
              <a:rPr lang="en-US" dirty="0"/>
              <a:t> It also supports Ophthalmologists to screen their patients and to do clinical study as well. </a:t>
            </a:r>
          </a:p>
          <a:p>
            <a:pPr marL="798021" indent="-228600" defTabSz="914400">
              <a:lnSpc>
                <a:spcPct val="110000"/>
              </a:lnSpc>
              <a:spcBef>
                <a:spcPts val="1100"/>
              </a:spcBef>
              <a:defRPr sz="3839">
                <a:latin typeface="Times New Roman"/>
                <a:ea typeface="Times New Roman"/>
                <a:cs typeface="Times New Roman"/>
                <a:sym typeface="Times New Roman"/>
              </a:defRPr>
            </a:pPr>
            <a:r>
              <a:rPr lang="en-US" dirty="0"/>
              <a:t>Digital fundus cameras are used to take the retinal vessel images.</a:t>
            </a:r>
          </a:p>
          <a:p>
            <a:pPr marL="798021" indent="-228600" defTabSz="914400">
              <a:lnSpc>
                <a:spcPct val="110000"/>
              </a:lnSpc>
              <a:spcBef>
                <a:spcPts val="1100"/>
              </a:spcBef>
              <a:defRPr sz="3839">
                <a:latin typeface="Times New Roman"/>
                <a:ea typeface="Times New Roman"/>
                <a:cs typeface="Times New Roman"/>
                <a:sym typeface="Times New Roman"/>
              </a:defRPr>
            </a:pPr>
            <a:r>
              <a:rPr lang="en-US" dirty="0"/>
              <a:t>Major eye related diseases that cause blindness worldwide </a:t>
            </a:r>
          </a:p>
          <a:p>
            <a:pPr lvl="3" indent="-228600" defTabSz="914400">
              <a:lnSpc>
                <a:spcPct val="110000"/>
              </a:lnSpc>
              <a:spcBef>
                <a:spcPts val="1100"/>
              </a:spcBef>
              <a:defRPr sz="3839">
                <a:latin typeface="Times New Roman"/>
                <a:ea typeface="Times New Roman"/>
                <a:cs typeface="Times New Roman"/>
                <a:sym typeface="Times New Roman"/>
              </a:defRPr>
            </a:pPr>
            <a:r>
              <a:rPr lang="en-US" sz="4000" dirty="0"/>
              <a:t>Diabetic Retinopathy</a:t>
            </a:r>
          </a:p>
          <a:p>
            <a:pPr lvl="3" indent="-228600" defTabSz="914400">
              <a:lnSpc>
                <a:spcPct val="110000"/>
              </a:lnSpc>
              <a:spcBef>
                <a:spcPts val="1100"/>
              </a:spcBef>
              <a:defRPr sz="3839">
                <a:latin typeface="Times New Roman"/>
                <a:ea typeface="Times New Roman"/>
                <a:cs typeface="Times New Roman"/>
                <a:sym typeface="Times New Roman"/>
              </a:defRPr>
            </a:pPr>
            <a:r>
              <a:rPr lang="en-US" sz="4000" dirty="0"/>
              <a:t>Glaucoma</a:t>
            </a:r>
          </a:p>
          <a:p>
            <a:pPr lvl="3" indent="-228600" defTabSz="914400">
              <a:lnSpc>
                <a:spcPct val="110000"/>
              </a:lnSpc>
              <a:spcBef>
                <a:spcPts val="1100"/>
              </a:spcBef>
              <a:defRPr sz="3839">
                <a:latin typeface="Times New Roman"/>
                <a:ea typeface="Times New Roman"/>
                <a:cs typeface="Times New Roman"/>
                <a:sym typeface="Times New Roman"/>
              </a:defRPr>
            </a:pPr>
            <a:r>
              <a:rPr lang="en-US" sz="4000" dirty="0"/>
              <a:t>age-related macular degeneration.  </a:t>
            </a:r>
          </a:p>
          <a:p>
            <a:pPr marL="1676400" lvl="3" indent="-228600" defTabSz="914400">
              <a:lnSpc>
                <a:spcPct val="110000"/>
              </a:lnSpc>
              <a:spcBef>
                <a:spcPts val="1100"/>
              </a:spcBef>
              <a:defRPr sz="3839">
                <a:latin typeface="Times New Roman"/>
                <a:ea typeface="Times New Roman"/>
                <a:cs typeface="Times New Roman"/>
                <a:sym typeface="Times New Roman"/>
              </a:defRPr>
            </a:pPr>
            <a:endParaRPr lang="en-US" sz="4000" dirty="0"/>
          </a:p>
          <a:p>
            <a:pPr marL="319208" indent="-228600" defTabSz="914400">
              <a:lnSpc>
                <a:spcPct val="110000"/>
              </a:lnSpc>
              <a:spcBef>
                <a:spcPts val="1100"/>
              </a:spcBef>
              <a:defRPr sz="1536">
                <a:latin typeface="Times New Roman"/>
                <a:ea typeface="Times New Roman"/>
                <a:cs typeface="Times New Roman"/>
                <a:sym typeface="Times New Roman"/>
              </a:defRPr>
            </a:pPr>
            <a:endParaRPr lang="en-US" sz="1200" dirty="0">
              <a:sym typeface="Times Roman"/>
            </a:endParaRPr>
          </a:p>
          <a:p>
            <a:pPr marL="239406" indent="-228600" defTabSz="914400">
              <a:lnSpc>
                <a:spcPct val="110000"/>
              </a:lnSpc>
              <a:spcBef>
                <a:spcPts val="0"/>
              </a:spcBef>
              <a:defRPr sz="1152">
                <a:latin typeface="Times Roman"/>
                <a:ea typeface="Times Roman"/>
                <a:cs typeface="Times Roman"/>
                <a:sym typeface="Times Roman"/>
              </a:defRPr>
            </a:pPr>
            <a:r>
              <a:rPr lang="en-US" sz="1050" dirty="0"/>
              <a:t> </a:t>
            </a:r>
          </a:p>
        </p:txBody>
      </p:sp>
      <p:pic>
        <p:nvPicPr>
          <p:cNvPr id="159" name="page6image25593056.jpg" descr="page6image25593056.jpg"/>
          <p:cNvPicPr>
            <a:picLocks noChangeAspect="1"/>
          </p:cNvPicPr>
          <p:nvPr/>
        </p:nvPicPr>
        <p:blipFill>
          <a:blip r:embed="rId3"/>
          <a:stretch>
            <a:fillRect/>
          </a:stretch>
        </p:blipFill>
        <p:spPr>
          <a:xfrm>
            <a:off x="14516100" y="5858043"/>
            <a:ext cx="9292074" cy="624891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EXISTING SYSTEM"/>
          <p:cNvSpPr txBox="1">
            <a:spLocks noGrp="1"/>
          </p:cNvSpPr>
          <p:nvPr>
            <p:ph type="title"/>
          </p:nvPr>
        </p:nvSpPr>
        <p:spPr>
          <a:xfrm>
            <a:off x="1269999" y="482385"/>
            <a:ext cx="19040316" cy="2098470"/>
          </a:xfrm>
          <a:prstGeom prst="rect">
            <a:avLst/>
          </a:prstGeom>
        </p:spPr>
        <p:txBody>
          <a:bodyPr/>
          <a:lstStyle>
            <a:lvl1pPr>
              <a:defRPr>
                <a:gradFill flip="none" rotWithShape="1">
                  <a:gsLst>
                    <a:gs pos="0">
                      <a:srgbClr val="FF00D8"/>
                    </a:gs>
                    <a:gs pos="100000">
                      <a:srgbClr val="FF542E"/>
                    </a:gs>
                  </a:gsLst>
                  <a:lin ang="3960000" scaled="0"/>
                </a:gradFill>
              </a:defRPr>
            </a:lvl1pPr>
          </a:lstStyle>
          <a:p>
            <a:r>
              <a:rPr lang="en-IN">
                <a:solidFill>
                  <a:schemeClr val="tx1"/>
                </a:solidFill>
              </a:rPr>
              <a:t>EXISTING SYSTEM</a:t>
            </a:r>
            <a:endParaRPr lang="en-IN" dirty="0">
              <a:solidFill>
                <a:schemeClr val="tx1"/>
              </a:solidFill>
            </a:endParaRPr>
          </a:p>
        </p:txBody>
      </p:sp>
      <p:sp>
        <p:nvSpPr>
          <p:cNvPr id="165" name="Currently, diagnosis and detection of Diabetic Retinopathy are done manually by trained and experienced clinicians. However, due to its nature, it is more error prone.…"/>
          <p:cNvSpPr txBox="1">
            <a:spLocks noGrp="1"/>
          </p:cNvSpPr>
          <p:nvPr>
            <p:ph type="body" idx="1"/>
          </p:nvPr>
        </p:nvSpPr>
        <p:spPr>
          <a:xfrm>
            <a:off x="1269999" y="3097612"/>
            <a:ext cx="21844001" cy="9086768"/>
          </a:xfrm>
          <a:prstGeom prst="rect">
            <a:avLst/>
          </a:prstGeom>
        </p:spPr>
        <p:txBody>
          <a:bodyPr>
            <a:normAutofit/>
          </a:bodyPr>
          <a:lstStyle/>
          <a:p>
            <a:pPr marL="465666" indent="-465666" defTabSz="457200">
              <a:lnSpc>
                <a:spcPct val="110000"/>
              </a:lnSpc>
              <a:spcBef>
                <a:spcPts val="1200"/>
              </a:spcBef>
              <a:defRPr sz="4000">
                <a:latin typeface="Times New Roman"/>
                <a:ea typeface="Times New Roman"/>
                <a:cs typeface="Times New Roman"/>
                <a:sym typeface="Times New Roman"/>
              </a:defRPr>
            </a:pPr>
            <a:endParaRPr lang="en-US" dirty="0"/>
          </a:p>
          <a:p>
            <a:pPr marL="228600" indent="-228600" defTabSz="457200">
              <a:lnSpc>
                <a:spcPct val="110000"/>
              </a:lnSpc>
              <a:spcBef>
                <a:spcPts val="1200"/>
              </a:spcBef>
              <a:buSzPct val="80000"/>
              <a:buBlip>
                <a:blip r:embed="rId2"/>
              </a:buBlip>
              <a:defRPr sz="4000">
                <a:latin typeface="Times New Roman"/>
                <a:ea typeface="Times New Roman"/>
                <a:cs typeface="Times New Roman"/>
                <a:sym typeface="Times New Roman"/>
              </a:defRPr>
            </a:pPr>
            <a:r>
              <a:rPr lang="en-US" dirty="0"/>
              <a:t>Currently, diagnosis and detection of Diabetic Retinopathy are done manually by trained and experienced clinicians. However, due to its nature, it is more error prone.</a:t>
            </a:r>
          </a:p>
          <a:p>
            <a:pPr marL="228600" indent="-228600" defTabSz="457200">
              <a:lnSpc>
                <a:spcPct val="110000"/>
              </a:lnSpc>
              <a:spcBef>
                <a:spcPts val="1200"/>
              </a:spcBef>
              <a:buSzPct val="80000"/>
              <a:buBlip>
                <a:blip r:embed="rId2"/>
              </a:buBlip>
              <a:defRPr sz="4000">
                <a:latin typeface="Times New Roman"/>
                <a:ea typeface="Times New Roman"/>
                <a:cs typeface="Times New Roman"/>
                <a:sym typeface="Times New Roman"/>
              </a:defRPr>
            </a:pPr>
            <a:r>
              <a:rPr lang="en-US" dirty="0"/>
              <a:t>Early stages of signs and features of the retina can be difficult to observe raw images with processing. </a:t>
            </a:r>
          </a:p>
          <a:p>
            <a:pPr marL="228600" indent="-228600" defTabSz="457200">
              <a:lnSpc>
                <a:spcPct val="110000"/>
              </a:lnSpc>
              <a:spcBef>
                <a:spcPts val="1200"/>
              </a:spcBef>
              <a:buSzPct val="80000"/>
              <a:buBlip>
                <a:blip r:embed="rId2"/>
              </a:buBlip>
              <a:defRPr sz="4000">
                <a:latin typeface="Times New Roman"/>
                <a:ea typeface="Times New Roman"/>
                <a:cs typeface="Times New Roman"/>
                <a:sym typeface="Times New Roman"/>
              </a:defRPr>
            </a:pPr>
            <a:r>
              <a:rPr lang="en-US" dirty="0"/>
              <a:t>Also, results and retinal images from a different source and from different patients may vary and that makes it even more difficult task and consume more time. </a:t>
            </a:r>
          </a:p>
          <a:p>
            <a:pPr marL="228600" indent="-228600" defTabSz="457200">
              <a:lnSpc>
                <a:spcPct val="110000"/>
              </a:lnSpc>
              <a:spcBef>
                <a:spcPts val="1200"/>
              </a:spcBef>
              <a:buSzPct val="80000"/>
              <a:buBlip>
                <a:blip r:embed="rId2"/>
              </a:buBlip>
              <a:defRPr sz="4000">
                <a:latin typeface="Times New Roman"/>
                <a:ea typeface="Times New Roman"/>
                <a:cs typeface="Times New Roman"/>
                <a:sym typeface="Times New Roman"/>
              </a:defRPr>
            </a:pPr>
            <a:r>
              <a:rPr lang="en-US" dirty="0"/>
              <a:t>An automated solution to this problem can play a very important role in a real-life scenario. An automated system can detect Diabetic Retinopathy and determines its severity level with great precision from a variety of retinal images within less time.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ROPSED SYSTEM"/>
          <p:cNvSpPr txBox="1">
            <a:spLocks noGrp="1"/>
          </p:cNvSpPr>
          <p:nvPr>
            <p:ph type="title"/>
          </p:nvPr>
        </p:nvSpPr>
        <p:spPr>
          <a:xfrm>
            <a:off x="1270000" y="528105"/>
            <a:ext cx="19040316" cy="2098470"/>
          </a:xfrm>
          <a:prstGeom prst="rect">
            <a:avLst/>
          </a:prstGeom>
        </p:spPr>
        <p:txBody>
          <a:bodyPr/>
          <a:lstStyle>
            <a:lvl1pPr>
              <a:defRPr>
                <a:gradFill flip="none" rotWithShape="1">
                  <a:gsLst>
                    <a:gs pos="0">
                      <a:srgbClr val="FF00D8"/>
                    </a:gs>
                    <a:gs pos="100000">
                      <a:srgbClr val="FF542E"/>
                    </a:gs>
                  </a:gsLst>
                  <a:lin ang="3960000" scaled="0"/>
                </a:gradFill>
              </a:defRPr>
            </a:lvl1pPr>
          </a:lstStyle>
          <a:p>
            <a:r>
              <a:rPr dirty="0">
                <a:solidFill>
                  <a:schemeClr val="tx1"/>
                </a:solidFill>
              </a:rPr>
              <a:t>PROP</a:t>
            </a:r>
            <a:r>
              <a:rPr lang="en-IN" dirty="0">
                <a:solidFill>
                  <a:schemeClr val="tx1"/>
                </a:solidFill>
              </a:rPr>
              <a:t>O</a:t>
            </a:r>
            <a:r>
              <a:rPr dirty="0">
                <a:solidFill>
                  <a:schemeClr val="tx1"/>
                </a:solidFill>
              </a:rPr>
              <a:t>SED SYSTEM</a:t>
            </a:r>
          </a:p>
        </p:txBody>
      </p:sp>
      <p:sp>
        <p:nvSpPr>
          <p:cNvPr id="168" name="The basic input of the proposed system will be a fundus image that is produced after screening tests respectively. A fundus is a inner part of retina.…"/>
          <p:cNvSpPr txBox="1">
            <a:spLocks noGrp="1"/>
          </p:cNvSpPr>
          <p:nvPr>
            <p:ph type="body" idx="1"/>
          </p:nvPr>
        </p:nvSpPr>
        <p:spPr>
          <a:xfrm>
            <a:off x="1270000" y="3406140"/>
            <a:ext cx="21844000" cy="8720546"/>
          </a:xfrm>
          <a:prstGeom prst="rect">
            <a:avLst/>
          </a:prstGeom>
        </p:spPr>
        <p:txBody>
          <a:bodyPr>
            <a:normAutofit lnSpcReduction="10000"/>
          </a:bodyPr>
          <a:lstStyle/>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sz="4000" smtClean="0"/>
              <a:t>The basic input of the proposed system will be a fundus image that is produced after screening tests respectively. A fundus is a inner part of retina. </a:t>
            </a:r>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sz="4000" smtClean="0"/>
              <a:t>This Image then undergoes image pre-processing. This involves changing the images into the required or effective form for processing. </a:t>
            </a:r>
            <a:endParaRPr lang="en-US" dirty="0" smtClean="0"/>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lang="en-US" sz="4000" dirty="0" smtClean="0"/>
              <a:t>Pre-processing : </a:t>
            </a:r>
            <a:r>
              <a:rPr lang="en-US" sz="4000" b="1" dirty="0" smtClean="0"/>
              <a:t>Resizing the images</a:t>
            </a:r>
            <a:r>
              <a:rPr lang="en-US" sz="4000" dirty="0" smtClean="0"/>
              <a:t>  and </a:t>
            </a:r>
            <a:r>
              <a:rPr lang="en-US" sz="4000" b="1" dirty="0" smtClean="0"/>
              <a:t>Noise Filtering</a:t>
            </a:r>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sz="4000" smtClean="0"/>
              <a:t>Then color space conversions and filtering techniques like </a:t>
            </a:r>
            <a:r>
              <a:rPr sz="4000" b="1" smtClean="0"/>
              <a:t>Gaussian Filtering, Bilateral Filtering, Grey Scale Conversion</a:t>
            </a:r>
            <a:r>
              <a:rPr sz="4000" smtClean="0"/>
              <a:t> are employed to convert the image into gray scale, reduced noise image respectively. </a:t>
            </a:r>
            <a:endParaRPr lang="en-IN" sz="4000" dirty="0" smtClean="0"/>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lang="en-US" sz="4000" dirty="0" smtClean="0"/>
              <a:t>Firstly, the images are resized and sampled into the required size, say 224 X 224 if required. </a:t>
            </a:r>
            <a:endParaRPr sz="4000" smtClean="0"/>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sz="4000" smtClean="0"/>
              <a:t>After which edge detection methods and contouring techniques are used to outline the image properly.</a:t>
            </a:r>
            <a:endParaRPr lang="en-IN" sz="4000" dirty="0" smtClean="0"/>
          </a:p>
          <a:p>
            <a:pPr marL="831272" indent="-831272" defTabSz="457200">
              <a:spcBef>
                <a:spcPts val="1200"/>
              </a:spcBef>
              <a:buClrTx/>
              <a:buSzPct val="80000"/>
              <a:buBlip>
                <a:blip r:embed="rId2"/>
              </a:buBlip>
              <a:defRPr sz="4000">
                <a:latin typeface="Times New Roman"/>
                <a:ea typeface="Times New Roman"/>
                <a:cs typeface="Times New Roman"/>
                <a:sym typeface="Times New Roman"/>
              </a:defRPr>
            </a:pPr>
            <a:r>
              <a:rPr lang="en-IN" dirty="0" smtClean="0"/>
              <a:t>Images are trained and tested for the results. Severity of the disease is identified for each image.</a:t>
            </a:r>
            <a:endParaRPr sz="40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xmlns="" id="{DB56CED6-ACD4-43B1-BE53-1B579E8C6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75">
            <a:extLst>
              <a:ext uri="{FF2B5EF4-FFF2-40B4-BE49-F238E27FC236}">
                <a16:creationId xmlns:a16="http://schemas.microsoft.com/office/drawing/2014/main" xmlns="" id="{5B451061-F85B-40DB-92DA-1FD61C70C3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78" name="Straight Connector 77">
            <a:extLst>
              <a:ext uri="{FF2B5EF4-FFF2-40B4-BE49-F238E27FC236}">
                <a16:creationId xmlns:a16="http://schemas.microsoft.com/office/drawing/2014/main" xmlns="" id="{D1F836F1-51D4-4090-8E0D-97877F0360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CDE33292-50BA-4AED-A315-7A6ADB4B10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69274" y="1597946"/>
            <a:ext cx="0" cy="508951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82" name="Rectangle 81">
            <a:extLst>
              <a:ext uri="{FF2B5EF4-FFF2-40B4-BE49-F238E27FC236}">
                <a16:creationId xmlns:a16="http://schemas.microsoft.com/office/drawing/2014/main" xmlns="" id="{58A4B56A-28BF-494A-B9A0-7212483E8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6A5EE248-87D5-4C83-A97D-C1754B546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6" name="DESIGN"/>
          <p:cNvSpPr txBox="1">
            <a:spLocks noGrp="1"/>
          </p:cNvSpPr>
          <p:nvPr>
            <p:ph type="title"/>
          </p:nvPr>
        </p:nvSpPr>
        <p:spPr>
          <a:xfrm>
            <a:off x="3083644" y="1925804"/>
            <a:ext cx="8174356" cy="4761656"/>
          </a:xfrm>
          <a:prstGeom prst="rect">
            <a:avLst/>
          </a:prstGeom>
        </p:spPr>
        <p:txBody>
          <a:bodyPr vert="horz" lIns="91440" tIns="45720" rIns="91440" bIns="0" rtlCol="0" anchor="b">
            <a:normAutofit/>
          </a:bodyPr>
          <a:lstStyle>
            <a:lvl1pPr>
              <a:defRPr sz="8900" spc="-266"/>
            </a:lvl1pPr>
          </a:lstStyle>
          <a:p>
            <a:pPr defTabSz="914400"/>
            <a:r>
              <a:rPr lang="en-US" sz="9600">
                <a:solidFill>
                  <a:schemeClr val="tx1"/>
                </a:solidFill>
              </a:rPr>
              <a:t>DESIGN</a:t>
            </a:r>
          </a:p>
        </p:txBody>
      </p:sp>
      <p:sp>
        <p:nvSpPr>
          <p:cNvPr id="197" name="SYSTEM ARCHITECHTURE:"/>
          <p:cNvSpPr txBox="1">
            <a:spLocks noGrp="1"/>
          </p:cNvSpPr>
          <p:nvPr>
            <p:ph type="body" sz="half" idx="1"/>
          </p:nvPr>
        </p:nvSpPr>
        <p:spPr>
          <a:xfrm>
            <a:off x="3083436" y="7062408"/>
            <a:ext cx="9466704" cy="32212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91440" rIns="91440" bIns="91440" rtlCol="0">
            <a:normAutofit/>
          </a:bodyPr>
          <a:lstStyle>
            <a:lvl1pPr defTabSz="528319">
              <a:lnSpc>
                <a:spcPct val="80000"/>
              </a:lnSpc>
              <a:defRPr sz="5376" spc="-161">
                <a:gradFill flip="none" rotWithShape="1">
                  <a:gsLst>
                    <a:gs pos="0">
                      <a:srgbClr val="FF00D8"/>
                    </a:gs>
                    <a:gs pos="100000">
                      <a:srgbClr val="FF542E"/>
                    </a:gs>
                  </a:gsLst>
                  <a:lin ang="3960000" scaled="0"/>
                </a:gradFill>
                <a:latin typeface="+mn-lt"/>
                <a:ea typeface="+mn-ea"/>
                <a:cs typeface="+mn-cs"/>
                <a:sym typeface="Graphik Semibold"/>
              </a:defRPr>
            </a:lvl1pPr>
          </a:lstStyle>
          <a:p>
            <a:pPr marL="0" indent="0" defTabSz="914400">
              <a:lnSpc>
                <a:spcPct val="120000"/>
              </a:lnSpc>
              <a:spcBef>
                <a:spcPts val="1000"/>
              </a:spcBef>
              <a:buNone/>
            </a:pPr>
            <a:r>
              <a:rPr lang="en-US" sz="5400" cap="all" dirty="0">
                <a:solidFill>
                  <a:schemeClr val="tx1"/>
                </a:solidFill>
              </a:rPr>
              <a:t>SYSTEM ARCHITECTURE:</a:t>
            </a:r>
          </a:p>
        </p:txBody>
      </p:sp>
      <p:cxnSp>
        <p:nvCxnSpPr>
          <p:cNvPr id="86" name="Straight Connector 85">
            <a:extLst>
              <a:ext uri="{FF2B5EF4-FFF2-40B4-BE49-F238E27FC236}">
                <a16:creationId xmlns:a16="http://schemas.microsoft.com/office/drawing/2014/main" xmlns="" id="{5D73BF24-D1F3-4181-8C60-4EA9D4CED5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51658" y="1597946"/>
            <a:ext cx="0" cy="508951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195" name="Two jellyfish against a pink background" descr="Two jellyfish against a pink background"/>
          <p:cNvPicPr>
            <a:picLocks noGrp="1" noChangeAspect="1"/>
          </p:cNvPicPr>
          <p:nvPr>
            <p:ph type="pic" idx="21"/>
          </p:nvPr>
        </p:nvPicPr>
        <p:blipFill>
          <a:blip r:embed="rId3"/>
          <a:stretch>
            <a:fillRect/>
          </a:stretch>
        </p:blipFill>
        <p:spPr>
          <a:xfrm>
            <a:off x="13271458" y="271214"/>
            <a:ext cx="9135741" cy="12319164"/>
          </a:xfrm>
          <a:prstGeom prst="rect">
            <a:avLst/>
          </a:prstGeom>
        </p:spPr>
      </p:pic>
      <p:pic>
        <p:nvPicPr>
          <p:cNvPr id="88" name="Picture 87">
            <a:extLst>
              <a:ext uri="{FF2B5EF4-FFF2-40B4-BE49-F238E27FC236}">
                <a16:creationId xmlns:a16="http://schemas.microsoft.com/office/drawing/2014/main" xmlns="" id="{1A52E10F-3348-4997-8FD3-E6389D56214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90" name="Straight Connector 89">
            <a:extLst>
              <a:ext uri="{FF2B5EF4-FFF2-40B4-BE49-F238E27FC236}">
                <a16:creationId xmlns:a16="http://schemas.microsoft.com/office/drawing/2014/main" xmlns="" id="{BD381074-0101-41BB-98A9-EE3DC457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C91326ED-90B1-1964-E996-38AFF4D0049F}"/>
              </a:ext>
            </a:extLst>
          </p:cNvPr>
          <p:cNvSpPr/>
          <p:nvPr/>
        </p:nvSpPr>
        <p:spPr>
          <a:xfrm>
            <a:off x="13803086" y="7548150"/>
            <a:ext cx="1763485" cy="80324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Divide dataset</a:t>
            </a:r>
          </a:p>
        </p:txBody>
      </p:sp>
      <p:sp>
        <p:nvSpPr>
          <p:cNvPr id="3" name="Rectangle 2">
            <a:extLst>
              <a:ext uri="{FF2B5EF4-FFF2-40B4-BE49-F238E27FC236}">
                <a16:creationId xmlns:a16="http://schemas.microsoft.com/office/drawing/2014/main" xmlns="" id="{980D7664-AC42-41BB-EECE-CF8906A0715F}"/>
              </a:ext>
            </a:extLst>
          </p:cNvPr>
          <p:cNvSpPr/>
          <p:nvPr/>
        </p:nvSpPr>
        <p:spPr>
          <a:xfrm>
            <a:off x="13803086" y="6030686"/>
            <a:ext cx="1763485" cy="37011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xmlns="" id="{34C18A2E-CE31-841A-7BCB-781E23837F77}"/>
              </a:ext>
            </a:extLst>
          </p:cNvPr>
          <p:cNvSpPr txBox="1"/>
          <p:nvPr/>
        </p:nvSpPr>
        <p:spPr>
          <a:xfrm>
            <a:off x="13671989" y="6030686"/>
            <a:ext cx="2525954" cy="400110"/>
          </a:xfrm>
          <a:prstGeom prst="rect">
            <a:avLst/>
          </a:prstGeom>
          <a:noFill/>
        </p:spPr>
        <p:txBody>
          <a:bodyPr wrap="square" rtlCol="0">
            <a:spAutoFit/>
          </a:bodyPr>
          <a:lstStyle/>
          <a:p>
            <a:r>
              <a:rPr lang="en-IN" sz="2000" dirty="0"/>
              <a:t>Resizing Images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YSTEM REQUIREMENTS"/>
          <p:cNvSpPr txBox="1">
            <a:spLocks noGrp="1"/>
          </p:cNvSpPr>
          <p:nvPr>
            <p:ph type="title"/>
          </p:nvPr>
        </p:nvSpPr>
        <p:spPr>
          <a:xfrm>
            <a:off x="1270000" y="260299"/>
            <a:ext cx="19040316" cy="2098470"/>
          </a:xfrm>
          <a:prstGeom prst="rect">
            <a:avLst/>
          </a:prstGeom>
        </p:spPr>
        <p:txBody>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dirty="0">
                <a:solidFill>
                  <a:schemeClr val="tx1"/>
                </a:solidFill>
              </a:rPr>
              <a:t>SYSTEM REQUIREMENTS</a:t>
            </a:r>
          </a:p>
        </p:txBody>
      </p:sp>
      <p:sp>
        <p:nvSpPr>
          <p:cNvPr id="192" name="SOFTWARE REQUIREMENTS"/>
          <p:cNvSpPr txBox="1">
            <a:spLocks noGrp="1"/>
          </p:cNvSpPr>
          <p:nvPr>
            <p:ph type="body" sz="quarter" idx="21"/>
          </p:nvPr>
        </p:nvSpPr>
        <p:spPr>
          <a:xfrm>
            <a:off x="1270000" y="2783309"/>
            <a:ext cx="21844000" cy="1016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defTabSz="528319">
              <a:lnSpc>
                <a:spcPct val="80000"/>
              </a:lnSpc>
              <a:defRPr sz="5376" spc="-161">
                <a:gradFill flip="none" rotWithShape="1">
                  <a:gsLst>
                    <a:gs pos="0">
                      <a:srgbClr val="FF00D8"/>
                    </a:gs>
                    <a:gs pos="100000">
                      <a:srgbClr val="FF542E"/>
                    </a:gs>
                  </a:gsLst>
                  <a:lin ang="3960000" scaled="0"/>
                </a:gradFill>
                <a:latin typeface="+mn-lt"/>
                <a:ea typeface="+mn-ea"/>
                <a:cs typeface="+mn-cs"/>
                <a:sym typeface="Graphik Semibold"/>
              </a:defRPr>
            </a:lvl1pPr>
          </a:lstStyle>
          <a:p>
            <a:r>
              <a:rPr dirty="0">
                <a:solidFill>
                  <a:schemeClr val="tx1"/>
                </a:solidFill>
              </a:rPr>
              <a:t>SOFTWARE REQUIREMENTS</a:t>
            </a:r>
          </a:p>
        </p:txBody>
      </p:sp>
      <p:sp>
        <p:nvSpPr>
          <p:cNvPr id="193" name="Data…"/>
          <p:cNvSpPr txBox="1">
            <a:spLocks noGrp="1"/>
          </p:cNvSpPr>
          <p:nvPr>
            <p:ph type="body" idx="1"/>
          </p:nvPr>
        </p:nvSpPr>
        <p:spPr>
          <a:xfrm>
            <a:off x="3069392" y="4031464"/>
            <a:ext cx="19040316" cy="8221496"/>
          </a:xfrm>
          <a:prstGeom prst="rect">
            <a:avLst/>
          </a:prstGeom>
        </p:spPr>
        <p:txBody>
          <a:bodyPr>
            <a:normAutofit/>
          </a:bodyPr>
          <a:lstStyle/>
          <a:p>
            <a:pPr>
              <a:buChar char="‣"/>
              <a:defRPr sz="4000">
                <a:latin typeface="Times New Roman"/>
                <a:ea typeface="Times New Roman"/>
                <a:cs typeface="Times New Roman"/>
                <a:sym typeface="Times New Roman"/>
              </a:defRPr>
            </a:pPr>
            <a:r>
              <a:rPr dirty="0"/>
              <a:t>Data</a:t>
            </a:r>
            <a:r>
              <a:rPr lang="en-IN" dirty="0"/>
              <a:t>set</a:t>
            </a:r>
            <a:endParaRPr dirty="0"/>
          </a:p>
          <a:p>
            <a:pPr>
              <a:buChar char="‣"/>
              <a:defRPr sz="4000">
                <a:latin typeface="Times New Roman"/>
                <a:ea typeface="Times New Roman"/>
                <a:cs typeface="Times New Roman"/>
                <a:sym typeface="Times New Roman"/>
              </a:defRPr>
            </a:pPr>
            <a:r>
              <a:rPr dirty="0"/>
              <a:t>Tools and Libraries </a:t>
            </a:r>
          </a:p>
          <a:p>
            <a:pPr marL="3818466" lvl="6" indent="-465666">
              <a:buChar char="-"/>
              <a:defRPr sz="4000">
                <a:latin typeface="Times New Roman"/>
                <a:ea typeface="Times New Roman"/>
                <a:cs typeface="Times New Roman"/>
                <a:sym typeface="Times New Roman"/>
              </a:defRPr>
            </a:pPr>
            <a:r>
              <a:rPr dirty="0"/>
              <a:t>NumPy</a:t>
            </a:r>
          </a:p>
          <a:p>
            <a:pPr marL="3818466" lvl="6" indent="-465666">
              <a:buChar char="-"/>
              <a:defRPr sz="4000">
                <a:latin typeface="Times New Roman"/>
                <a:ea typeface="Times New Roman"/>
                <a:cs typeface="Times New Roman"/>
                <a:sym typeface="Times New Roman"/>
              </a:defRPr>
            </a:pPr>
            <a:r>
              <a:rPr dirty="0"/>
              <a:t>Pandas</a:t>
            </a:r>
          </a:p>
          <a:p>
            <a:pPr marL="3818466" lvl="6" indent="-465666">
              <a:buChar char="-"/>
              <a:defRPr sz="4000">
                <a:latin typeface="Times New Roman"/>
                <a:ea typeface="Times New Roman"/>
                <a:cs typeface="Times New Roman"/>
                <a:sym typeface="Times New Roman"/>
              </a:defRPr>
            </a:pPr>
            <a:r>
              <a:rPr dirty="0" err="1"/>
              <a:t>Keras</a:t>
            </a:r>
            <a:endParaRPr dirty="0"/>
          </a:p>
          <a:p>
            <a:pPr marL="3818466" lvl="6" indent="-465666">
              <a:buChar char="-"/>
              <a:defRPr sz="4000">
                <a:latin typeface="Times New Roman"/>
                <a:ea typeface="Times New Roman"/>
                <a:cs typeface="Times New Roman"/>
                <a:sym typeface="Times New Roman"/>
              </a:defRPr>
            </a:pPr>
            <a:r>
              <a:rPr dirty="0"/>
              <a:t>OpenCV</a:t>
            </a:r>
          </a:p>
          <a:p>
            <a:pPr marL="3818466" lvl="6" indent="-465666">
              <a:buChar char="-"/>
              <a:defRPr sz="4000">
                <a:latin typeface="Times New Roman"/>
                <a:ea typeface="Times New Roman"/>
                <a:cs typeface="Times New Roman"/>
                <a:sym typeface="Times New Roman"/>
              </a:defRPr>
            </a:pPr>
            <a:r>
              <a:rPr dirty="0"/>
              <a:t>PIL</a:t>
            </a:r>
          </a:p>
          <a:p>
            <a:pPr marL="3818466" lvl="6" indent="-465666">
              <a:buChar char="-"/>
              <a:defRPr sz="4000">
                <a:latin typeface="Times New Roman"/>
                <a:ea typeface="Times New Roman"/>
                <a:cs typeface="Times New Roman"/>
                <a:sym typeface="Times New Roman"/>
              </a:defRPr>
            </a:pPr>
            <a:r>
              <a:rPr dirty="0"/>
              <a:t>Matplotlib</a:t>
            </a:r>
          </a:p>
          <a:p>
            <a:pPr>
              <a:buChar char="‣"/>
              <a:defRPr sz="4000">
                <a:latin typeface="Times New Roman"/>
                <a:ea typeface="Times New Roman"/>
                <a:cs typeface="Times New Roman"/>
                <a:sym typeface="Times New Roman"/>
              </a:defRPr>
            </a:pPr>
            <a:r>
              <a:rPr dirty="0" err="1"/>
              <a:t>ResNet</a:t>
            </a:r>
            <a:r>
              <a:rPr dirty="0"/>
              <a:t> 50</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5" name="Rectangle 234">
            <a:extLst>
              <a:ext uri="{FF2B5EF4-FFF2-40B4-BE49-F238E27FC236}">
                <a16:creationId xmlns:a16="http://schemas.microsoft.com/office/drawing/2014/main" xmlns="" id="{C4997218-B8DE-468A-8BBD-5F03F73B48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7" name="Picture 236">
            <a:extLst>
              <a:ext uri="{FF2B5EF4-FFF2-40B4-BE49-F238E27FC236}">
                <a16:creationId xmlns:a16="http://schemas.microsoft.com/office/drawing/2014/main" xmlns="" id="{E3BFD388-F2CD-432C-8D7D-936F661CEA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39" name="Straight Connector 238">
            <a:extLst>
              <a:ext uri="{FF2B5EF4-FFF2-40B4-BE49-F238E27FC236}">
                <a16:creationId xmlns:a16="http://schemas.microsoft.com/office/drawing/2014/main" xmlns="" id="{FFAF575C-D676-470A-A35E-874E96C076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81662206-9637-4409-BB69-ACACA607DC8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43" name="Rectangle 242">
            <a:extLst>
              <a:ext uri="{FF2B5EF4-FFF2-40B4-BE49-F238E27FC236}">
                <a16:creationId xmlns:a16="http://schemas.microsoft.com/office/drawing/2014/main" xmlns="" id="{68AA4018-2914-4D90-8886-0DA99FFE37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a:extLst>
              <a:ext uri="{FF2B5EF4-FFF2-40B4-BE49-F238E27FC236}">
                <a16:creationId xmlns:a16="http://schemas.microsoft.com/office/drawing/2014/main" xmlns="" id="{A2917FF5-8752-47FC-84B5-2A0C9D74D1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47" name="Rectangle 246">
            <a:extLst>
              <a:ext uri="{FF2B5EF4-FFF2-40B4-BE49-F238E27FC236}">
                <a16:creationId xmlns:a16="http://schemas.microsoft.com/office/drawing/2014/main" xmlns="" id="{02DA6EE2-4812-4B35-9FB0-E136A2CAFF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49" name="Picture 248">
            <a:extLst>
              <a:ext uri="{FF2B5EF4-FFF2-40B4-BE49-F238E27FC236}">
                <a16:creationId xmlns:a16="http://schemas.microsoft.com/office/drawing/2014/main" xmlns="" id="{F9F768EB-5D72-40A3-8506-CD3323B159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51" name="Straight Connector 250">
            <a:extLst>
              <a:ext uri="{FF2B5EF4-FFF2-40B4-BE49-F238E27FC236}">
                <a16:creationId xmlns:a16="http://schemas.microsoft.com/office/drawing/2014/main" xmlns="" id="{930C812C-EB02-4B75-90CA-3DA4F0F468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84248D53-51E8-0E3D-556B-71797CCFFA9A}"/>
              </a:ext>
            </a:extLst>
          </p:cNvPr>
          <p:cNvSpPr>
            <a:spLocks noGrp="1"/>
          </p:cNvSpPr>
          <p:nvPr>
            <p:ph type="title"/>
          </p:nvPr>
        </p:nvSpPr>
        <p:spPr>
          <a:xfrm>
            <a:off x="3323988" y="2855727"/>
            <a:ext cx="19040316" cy="2098470"/>
          </a:xfrm>
        </p:spPr>
        <p:txBody>
          <a:bodyPr/>
          <a:lstStyle/>
          <a:p>
            <a:r>
              <a:rPr lang="en-US" sz="5400" dirty="0"/>
              <a:t>1.Gaussian blur</a:t>
            </a:r>
            <a:r>
              <a:rPr lang="en-US" sz="6600" dirty="0"/>
              <a:t/>
            </a:r>
            <a:br>
              <a:rPr lang="en-US" sz="6600" dirty="0"/>
            </a:br>
            <a:endParaRPr lang="en-IN" dirty="0"/>
          </a:p>
        </p:txBody>
      </p:sp>
      <p:pic>
        <p:nvPicPr>
          <p:cNvPr id="9" name="Picture 8" descr="A screenshot of a computer&#10;&#10;Description automatically generated with medium confidence">
            <a:extLst>
              <a:ext uri="{FF2B5EF4-FFF2-40B4-BE49-F238E27FC236}">
                <a16:creationId xmlns:a16="http://schemas.microsoft.com/office/drawing/2014/main" xmlns="" id="{772B849E-F355-2036-E324-12338EE9830C}"/>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4735" t="27213" r="30061" b="6353"/>
          <a:stretch/>
        </p:blipFill>
        <p:spPr>
          <a:xfrm>
            <a:off x="7738960" y="4249431"/>
            <a:ext cx="15205957" cy="8982734"/>
          </a:xfrm>
          <a:prstGeom prst="rect">
            <a:avLst/>
          </a:prstGeom>
        </p:spPr>
      </p:pic>
      <p:sp>
        <p:nvSpPr>
          <p:cNvPr id="2" name="TextBox 1">
            <a:extLst>
              <a:ext uri="{FF2B5EF4-FFF2-40B4-BE49-F238E27FC236}">
                <a16:creationId xmlns:a16="http://schemas.microsoft.com/office/drawing/2014/main" xmlns="" id="{FDDDC7DF-5689-5F70-F4F4-594E4FF40EB1}"/>
              </a:ext>
            </a:extLst>
          </p:cNvPr>
          <p:cNvSpPr txBox="1"/>
          <p:nvPr/>
        </p:nvSpPr>
        <p:spPr>
          <a:xfrm>
            <a:off x="3323988" y="483835"/>
            <a:ext cx="8019696" cy="1015663"/>
          </a:xfrm>
          <a:prstGeom prst="rect">
            <a:avLst/>
          </a:prstGeom>
          <a:noFill/>
        </p:spPr>
        <p:txBody>
          <a:bodyPr wrap="none" rtlCol="0">
            <a:spAutoFit/>
          </a:bodyPr>
          <a:lstStyle/>
          <a:p>
            <a:r>
              <a:rPr lang="en-IN" sz="6000" u="sng" dirty="0"/>
              <a:t>WORK DONE SO FAR</a:t>
            </a:r>
          </a:p>
        </p:txBody>
      </p:sp>
      <p:sp>
        <p:nvSpPr>
          <p:cNvPr id="6" name="TextBox 5">
            <a:extLst>
              <a:ext uri="{FF2B5EF4-FFF2-40B4-BE49-F238E27FC236}">
                <a16:creationId xmlns:a16="http://schemas.microsoft.com/office/drawing/2014/main" xmlns="" id="{3B9E655F-36FD-AE3F-F371-F5E62309297A}"/>
              </a:ext>
            </a:extLst>
          </p:cNvPr>
          <p:cNvSpPr txBox="1"/>
          <p:nvPr/>
        </p:nvSpPr>
        <p:spPr>
          <a:xfrm>
            <a:off x="3323988" y="1853902"/>
            <a:ext cx="13664318" cy="1015663"/>
          </a:xfrm>
          <a:prstGeom prst="rect">
            <a:avLst/>
          </a:prstGeom>
          <a:noFill/>
        </p:spPr>
        <p:txBody>
          <a:bodyPr wrap="none" rtlCol="0">
            <a:spAutoFit/>
          </a:bodyPr>
          <a:lstStyle/>
          <a:p>
            <a:r>
              <a:rPr lang="en-IN" sz="6000" dirty="0"/>
              <a:t>Algorithms implemented in the project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xmlns="" id="{C4997218-B8DE-468A-8BBD-5F03F73B48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4" name="Picture 203">
            <a:extLst>
              <a:ext uri="{FF2B5EF4-FFF2-40B4-BE49-F238E27FC236}">
                <a16:creationId xmlns:a16="http://schemas.microsoft.com/office/drawing/2014/main" xmlns="" id="{E3BFD388-F2CD-432C-8D7D-936F661CEA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06" name="Straight Connector 205">
            <a:extLst>
              <a:ext uri="{FF2B5EF4-FFF2-40B4-BE49-F238E27FC236}">
                <a16:creationId xmlns:a16="http://schemas.microsoft.com/office/drawing/2014/main" xmlns="" id="{FFAF575C-D676-470A-A35E-874E96C076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81662206-9637-4409-BB69-ACACA607DC8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10" name="Rectangle 209">
            <a:extLst>
              <a:ext uri="{FF2B5EF4-FFF2-40B4-BE49-F238E27FC236}">
                <a16:creationId xmlns:a16="http://schemas.microsoft.com/office/drawing/2014/main" xmlns="" id="{68AA4018-2914-4D90-8886-0DA99FFE37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2438339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Connector 211">
            <a:extLst>
              <a:ext uri="{FF2B5EF4-FFF2-40B4-BE49-F238E27FC236}">
                <a16:creationId xmlns:a16="http://schemas.microsoft.com/office/drawing/2014/main" xmlns="" id="{A2917FF5-8752-47FC-84B5-2A0C9D74D1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743374" y="1597946"/>
            <a:ext cx="0" cy="213433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14" name="Rectangle 213">
            <a:extLst>
              <a:ext uri="{FF2B5EF4-FFF2-40B4-BE49-F238E27FC236}">
                <a16:creationId xmlns:a16="http://schemas.microsoft.com/office/drawing/2014/main" xmlns="" id="{02DA6EE2-4812-4B35-9FB0-E136A2CAFF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31464"/>
            <a:ext cx="24384000" cy="823765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6" name="Picture 215">
            <a:extLst>
              <a:ext uri="{FF2B5EF4-FFF2-40B4-BE49-F238E27FC236}">
                <a16:creationId xmlns:a16="http://schemas.microsoft.com/office/drawing/2014/main" xmlns="" id="{F9F768EB-5D72-40A3-8506-CD3323B159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srcRect t="2769" b="-2769"/>
          <a:stretch/>
        </p:blipFill>
        <p:spPr>
          <a:xfrm>
            <a:off x="0" y="12271248"/>
            <a:ext cx="24384000" cy="1485900"/>
          </a:xfrm>
          <a:prstGeom prst="rect">
            <a:avLst/>
          </a:prstGeom>
        </p:spPr>
      </p:pic>
      <p:cxnSp>
        <p:nvCxnSpPr>
          <p:cNvPr id="218" name="Straight Connector 217">
            <a:extLst>
              <a:ext uri="{FF2B5EF4-FFF2-40B4-BE49-F238E27FC236}">
                <a16:creationId xmlns:a16="http://schemas.microsoft.com/office/drawing/2014/main" xmlns="" id="{930C812C-EB02-4B75-90CA-3DA4F0F468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12283410"/>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86F54393-1D4B-AF01-EDB4-2F6400DFD6E0}"/>
              </a:ext>
            </a:extLst>
          </p:cNvPr>
          <p:cNvSpPr>
            <a:spLocks noGrp="1"/>
          </p:cNvSpPr>
          <p:nvPr>
            <p:ph type="title"/>
          </p:nvPr>
        </p:nvSpPr>
        <p:spPr>
          <a:xfrm>
            <a:off x="3069392" y="397643"/>
            <a:ext cx="19040316" cy="2098470"/>
          </a:xfrm>
        </p:spPr>
        <p:txBody>
          <a:bodyPr/>
          <a:lstStyle/>
          <a:p>
            <a:r>
              <a:rPr lang="en-IN" dirty="0"/>
              <a:t>2. Grey scaling</a:t>
            </a:r>
          </a:p>
        </p:txBody>
      </p:sp>
      <p:pic>
        <p:nvPicPr>
          <p:cNvPr id="9" name="Picture 8" descr="A screen shot of a computer&#10;&#10;Description automatically generated with low confidence">
            <a:extLst>
              <a:ext uri="{FF2B5EF4-FFF2-40B4-BE49-F238E27FC236}">
                <a16:creationId xmlns:a16="http://schemas.microsoft.com/office/drawing/2014/main" xmlns="" id="{DF14B50D-ACF3-BD4C-4922-0BE17F86077D}"/>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3843" t="22998" r="14140" b="22774"/>
          <a:stretch/>
        </p:blipFill>
        <p:spPr>
          <a:xfrm>
            <a:off x="3548364" y="3091542"/>
            <a:ext cx="16832572" cy="9448801"/>
          </a:xfrm>
          <a:prstGeom prst="rect">
            <a:avLst/>
          </a:prstGeom>
        </p:spPr>
      </p:pic>
    </p:spTree>
  </p:cSld>
  <p:clrMapOvr>
    <a:masterClrMapping/>
  </p:clrMapOvr>
  <p:transition spd="me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AC464412-510E-4F2B-8947-A0DDBD028997}"/>
    </a:ext>
  </a:ext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8927</TotalTime>
  <Words>657</Words>
  <Application>Microsoft Office PowerPoint</Application>
  <PresentationFormat>Custom</PresentationFormat>
  <Paragraphs>119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DIABETIC RETINOPATHY DETECTION  USING CNN</vt:lpstr>
      <vt:lpstr>AGENDA</vt:lpstr>
      <vt:lpstr>INTRODUCTION</vt:lpstr>
      <vt:lpstr>EXISTING SYSTEM</vt:lpstr>
      <vt:lpstr>PROPOSED SYSTEM</vt:lpstr>
      <vt:lpstr>DESIGN</vt:lpstr>
      <vt:lpstr>SYSTEM REQUIREMENTS</vt:lpstr>
      <vt:lpstr>1.Gaussian blur </vt:lpstr>
      <vt:lpstr>2. Grey scaling</vt:lpstr>
      <vt:lpstr>3. Circular crop</vt:lpstr>
      <vt:lpstr>Slide 11</vt:lpstr>
      <vt:lpstr>Training the model</vt:lpstr>
      <vt:lpstr>ResNet50 Architecture</vt:lpstr>
      <vt:lpstr>Slide 14</vt:lpstr>
      <vt:lpstr>Slide 15</vt:lpstr>
      <vt:lpstr>UPDATE</vt:lpstr>
      <vt:lpstr>Architectures compared</vt:lpstr>
      <vt:lpstr>Model Parameters</vt:lpstr>
      <vt:lpstr>Slide 19</vt:lpstr>
      <vt:lpstr>RESULTS</vt:lpstr>
      <vt:lpstr>Slide 21</vt:lpstr>
      <vt:lpstr>Slide 22</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 USING IMAGE PROCESSING </dc:title>
  <cp:lastModifiedBy>SANJITA</cp:lastModifiedBy>
  <cp:revision>36</cp:revision>
  <dcterms:modified xsi:type="dcterms:W3CDTF">2022-06-17T17:57:36Z</dcterms:modified>
</cp:coreProperties>
</file>