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61" r:id="rId2"/>
    <p:sldId id="358" r:id="rId3"/>
    <p:sldId id="256" r:id="rId4"/>
    <p:sldId id="257" r:id="rId5"/>
    <p:sldId id="262" r:id="rId6"/>
    <p:sldId id="336" r:id="rId7"/>
    <p:sldId id="341" r:id="rId8"/>
    <p:sldId id="340" r:id="rId9"/>
    <p:sldId id="339" r:id="rId10"/>
    <p:sldId id="338" r:id="rId11"/>
    <p:sldId id="337" r:id="rId12"/>
    <p:sldId id="346" r:id="rId13"/>
    <p:sldId id="345" r:id="rId14"/>
    <p:sldId id="264" r:id="rId15"/>
    <p:sldId id="334" r:id="rId16"/>
    <p:sldId id="267" r:id="rId17"/>
    <p:sldId id="352" r:id="rId18"/>
    <p:sldId id="351" r:id="rId19"/>
    <p:sldId id="350" r:id="rId20"/>
    <p:sldId id="361" r:id="rId21"/>
    <p:sldId id="359" r:id="rId22"/>
    <p:sldId id="362" r:id="rId23"/>
    <p:sldId id="360" r:id="rId24"/>
    <p:sldId id="354" r:id="rId25"/>
    <p:sldId id="353" r:id="rId26"/>
    <p:sldId id="349" r:id="rId27"/>
    <p:sldId id="355" r:id="rId28"/>
    <p:sldId id="356" r:id="rId29"/>
    <p:sldId id="357" r:id="rId30"/>
    <p:sldId id="33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6E8075F-AFD4-4180-A830-EEE90B8D2A10}" type="datetimeFigureOut">
              <a:rPr lang="en-US" smtClean="0"/>
              <a:t>11/21/2017</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43CC422-B43A-4282-8E65-98F6BF38FD90}" type="slidenum">
              <a:rPr lang="en-US" smtClean="0"/>
              <a:t>‹#›</a:t>
            </a:fld>
            <a:endParaRPr lang="en-US"/>
          </a:p>
        </p:txBody>
      </p:sp>
    </p:spTree>
    <p:extLst>
      <p:ext uri="{BB962C8B-B14F-4D97-AF65-F5344CB8AC3E}">
        <p14:creationId xmlns:p14="http://schemas.microsoft.com/office/powerpoint/2010/main" val="135262380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E8075F-AFD4-4180-A830-EEE90B8D2A10}" type="datetimeFigureOut">
              <a:rPr lang="en-US" smtClean="0"/>
              <a:t>11/21/2017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3CC422-B43A-4282-8E65-98F6BF38FD90}" type="slidenum">
              <a:rPr lang="en-US" smtClean="0"/>
              <a:t>‹#›</a:t>
            </a:fld>
            <a:endParaRPr lang="en-US"/>
          </a:p>
        </p:txBody>
      </p:sp>
    </p:spTree>
    <p:extLst>
      <p:ext uri="{BB962C8B-B14F-4D97-AF65-F5344CB8AC3E}">
        <p14:creationId xmlns:p14="http://schemas.microsoft.com/office/powerpoint/2010/main" val="66946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E8075F-AFD4-4180-A830-EEE90B8D2A10}" type="datetimeFigureOut">
              <a:rPr lang="en-US" smtClean="0"/>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CC422-B43A-4282-8E65-98F6BF38FD90}" type="slidenum">
              <a:rPr lang="en-US" smtClean="0"/>
              <a:t>‹#›</a:t>
            </a:fld>
            <a:endParaRPr lang="en-US"/>
          </a:p>
        </p:txBody>
      </p:sp>
    </p:spTree>
    <p:extLst>
      <p:ext uri="{BB962C8B-B14F-4D97-AF65-F5344CB8AC3E}">
        <p14:creationId xmlns:p14="http://schemas.microsoft.com/office/powerpoint/2010/main" val="1777521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E8075F-AFD4-4180-A830-EEE90B8D2A10}" type="datetimeFigureOut">
              <a:rPr lang="en-US" smtClean="0"/>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CC422-B43A-4282-8E65-98F6BF38FD90}" type="slidenum">
              <a:rPr lang="en-US" smtClean="0"/>
              <a:t>‹#›</a:t>
            </a:fld>
            <a:endParaRPr lang="en-US"/>
          </a:p>
        </p:txBody>
      </p:sp>
    </p:spTree>
    <p:extLst>
      <p:ext uri="{BB962C8B-B14F-4D97-AF65-F5344CB8AC3E}">
        <p14:creationId xmlns:p14="http://schemas.microsoft.com/office/powerpoint/2010/main" val="2789351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E8075F-AFD4-4180-A830-EEE90B8D2A10}" type="datetimeFigureOut">
              <a:rPr lang="en-US" smtClean="0"/>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CC422-B43A-4282-8E65-98F6BF38FD90}" type="slidenum">
              <a:rPr lang="en-US" smtClean="0"/>
              <a:t>‹#›</a:t>
            </a:fld>
            <a:endParaRPr lang="en-US"/>
          </a:p>
        </p:txBody>
      </p:sp>
    </p:spTree>
    <p:extLst>
      <p:ext uri="{BB962C8B-B14F-4D97-AF65-F5344CB8AC3E}">
        <p14:creationId xmlns:p14="http://schemas.microsoft.com/office/powerpoint/2010/main" val="19896852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E8075F-AFD4-4180-A830-EEE90B8D2A10}" type="datetimeFigureOut">
              <a:rPr lang="en-US" smtClean="0"/>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CC422-B43A-4282-8E65-98F6BF38FD90}" type="slidenum">
              <a:rPr lang="en-US" smtClean="0"/>
              <a:t>‹#›</a:t>
            </a:fld>
            <a:endParaRPr lang="en-US"/>
          </a:p>
        </p:txBody>
      </p:sp>
    </p:spTree>
    <p:extLst>
      <p:ext uri="{BB962C8B-B14F-4D97-AF65-F5344CB8AC3E}">
        <p14:creationId xmlns:p14="http://schemas.microsoft.com/office/powerpoint/2010/main" val="4265909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E8075F-AFD4-4180-A830-EEE90B8D2A10}" type="datetimeFigureOut">
              <a:rPr lang="en-US" smtClean="0"/>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CC422-B43A-4282-8E65-98F6BF38FD90}" type="slidenum">
              <a:rPr lang="en-US" smtClean="0"/>
              <a:t>‹#›</a:t>
            </a:fld>
            <a:endParaRPr lang="en-US"/>
          </a:p>
        </p:txBody>
      </p:sp>
    </p:spTree>
    <p:extLst>
      <p:ext uri="{BB962C8B-B14F-4D97-AF65-F5344CB8AC3E}">
        <p14:creationId xmlns:p14="http://schemas.microsoft.com/office/powerpoint/2010/main" val="297371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E8075F-AFD4-4180-A830-EEE90B8D2A10}" type="datetimeFigureOut">
              <a:rPr lang="en-US" smtClean="0"/>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CC422-B43A-4282-8E65-98F6BF38FD90}"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71183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E8075F-AFD4-4180-A830-EEE90B8D2A10}" type="datetimeFigureOut">
              <a:rPr lang="en-US" smtClean="0"/>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CC422-B43A-4282-8E65-98F6BF38FD90}" type="slidenum">
              <a:rPr lang="en-US" smtClean="0"/>
              <a:t>‹#›</a:t>
            </a:fld>
            <a:endParaRPr lang="en-US"/>
          </a:p>
        </p:txBody>
      </p:sp>
    </p:spTree>
    <p:extLst>
      <p:ext uri="{BB962C8B-B14F-4D97-AF65-F5344CB8AC3E}">
        <p14:creationId xmlns:p14="http://schemas.microsoft.com/office/powerpoint/2010/main" val="2660562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E8075F-AFD4-4180-A830-EEE90B8D2A10}" type="datetimeFigureOut">
              <a:rPr lang="en-US" smtClean="0"/>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CC422-B43A-4282-8E65-98F6BF38FD90}" type="slidenum">
              <a:rPr lang="en-US" smtClean="0"/>
              <a:t>‹#›</a:t>
            </a:fld>
            <a:endParaRPr lang="en-US"/>
          </a:p>
        </p:txBody>
      </p:sp>
    </p:spTree>
    <p:extLst>
      <p:ext uri="{BB962C8B-B14F-4D97-AF65-F5344CB8AC3E}">
        <p14:creationId xmlns:p14="http://schemas.microsoft.com/office/powerpoint/2010/main" val="2457653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E8075F-AFD4-4180-A830-EEE90B8D2A10}" type="datetimeFigureOut">
              <a:rPr lang="en-US" smtClean="0"/>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CC422-B43A-4282-8E65-98F6BF38FD90}" type="slidenum">
              <a:rPr lang="en-US" smtClean="0"/>
              <a:t>‹#›</a:t>
            </a:fld>
            <a:endParaRPr lang="en-US"/>
          </a:p>
        </p:txBody>
      </p:sp>
    </p:spTree>
    <p:extLst>
      <p:ext uri="{BB962C8B-B14F-4D97-AF65-F5344CB8AC3E}">
        <p14:creationId xmlns:p14="http://schemas.microsoft.com/office/powerpoint/2010/main" val="3940174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6E8075F-AFD4-4180-A830-EEE90B8D2A10}" type="datetimeFigureOut">
              <a:rPr lang="en-US" smtClean="0"/>
              <a:t>11/21/2017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3CC422-B43A-4282-8E65-98F6BF38FD90}" type="slidenum">
              <a:rPr lang="en-US" smtClean="0"/>
              <a:t>‹#›</a:t>
            </a:fld>
            <a:endParaRPr lang="en-US"/>
          </a:p>
        </p:txBody>
      </p:sp>
    </p:spTree>
    <p:extLst>
      <p:ext uri="{BB962C8B-B14F-4D97-AF65-F5344CB8AC3E}">
        <p14:creationId xmlns:p14="http://schemas.microsoft.com/office/powerpoint/2010/main" val="2912632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6E8075F-AFD4-4180-A830-EEE90B8D2A10}" type="datetimeFigureOut">
              <a:rPr lang="en-US" smtClean="0"/>
              <a:t>11/21/2017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3CC422-B43A-4282-8E65-98F6BF38FD90}" type="slidenum">
              <a:rPr lang="en-US" smtClean="0"/>
              <a:t>‹#›</a:t>
            </a:fld>
            <a:endParaRPr lang="en-US"/>
          </a:p>
        </p:txBody>
      </p:sp>
    </p:spTree>
    <p:extLst>
      <p:ext uri="{BB962C8B-B14F-4D97-AF65-F5344CB8AC3E}">
        <p14:creationId xmlns:p14="http://schemas.microsoft.com/office/powerpoint/2010/main" val="3615732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E8075F-AFD4-4180-A830-EEE90B8D2A10}" type="datetimeFigureOut">
              <a:rPr lang="en-US" smtClean="0"/>
              <a:t>11/21/2017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3CC422-B43A-4282-8E65-98F6BF38FD90}" type="slidenum">
              <a:rPr lang="en-US" smtClean="0"/>
              <a:t>‹#›</a:t>
            </a:fld>
            <a:endParaRPr lang="en-US"/>
          </a:p>
        </p:txBody>
      </p:sp>
    </p:spTree>
    <p:extLst>
      <p:ext uri="{BB962C8B-B14F-4D97-AF65-F5344CB8AC3E}">
        <p14:creationId xmlns:p14="http://schemas.microsoft.com/office/powerpoint/2010/main" val="928055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6E8075F-AFD4-4180-A830-EEE90B8D2A10}" type="datetimeFigureOut">
              <a:rPr lang="en-US" smtClean="0"/>
              <a:t>11/21/2017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3CC422-B43A-4282-8E65-98F6BF38FD90}" type="slidenum">
              <a:rPr lang="en-US" smtClean="0"/>
              <a:t>‹#›</a:t>
            </a:fld>
            <a:endParaRPr lang="en-US"/>
          </a:p>
        </p:txBody>
      </p:sp>
    </p:spTree>
    <p:extLst>
      <p:ext uri="{BB962C8B-B14F-4D97-AF65-F5344CB8AC3E}">
        <p14:creationId xmlns:p14="http://schemas.microsoft.com/office/powerpoint/2010/main" val="3172111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E8075F-AFD4-4180-A830-EEE90B8D2A10}" type="datetimeFigureOut">
              <a:rPr lang="en-US" smtClean="0"/>
              <a:t>11/21/2017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3CC422-B43A-4282-8E65-98F6BF38FD90}" type="slidenum">
              <a:rPr lang="en-US" smtClean="0"/>
              <a:t>‹#›</a:t>
            </a:fld>
            <a:endParaRPr lang="en-US"/>
          </a:p>
        </p:txBody>
      </p:sp>
    </p:spTree>
    <p:extLst>
      <p:ext uri="{BB962C8B-B14F-4D97-AF65-F5344CB8AC3E}">
        <p14:creationId xmlns:p14="http://schemas.microsoft.com/office/powerpoint/2010/main" val="2526114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E8075F-AFD4-4180-A830-EEE90B8D2A10}" type="datetimeFigureOut">
              <a:rPr lang="en-US" smtClean="0"/>
              <a:t>11/21/2017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3CC422-B43A-4282-8E65-98F6BF38FD90}" type="slidenum">
              <a:rPr lang="en-US" smtClean="0"/>
              <a:t>‹#›</a:t>
            </a:fld>
            <a:endParaRPr lang="en-US"/>
          </a:p>
        </p:txBody>
      </p:sp>
    </p:spTree>
    <p:extLst>
      <p:ext uri="{BB962C8B-B14F-4D97-AF65-F5344CB8AC3E}">
        <p14:creationId xmlns:p14="http://schemas.microsoft.com/office/powerpoint/2010/main" val="3878866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6E8075F-AFD4-4180-A830-EEE90B8D2A10}" type="datetimeFigureOut">
              <a:rPr lang="en-US" smtClean="0"/>
              <a:t>11/21/2017</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43CC422-B43A-4282-8E65-98F6BF38FD90}" type="slidenum">
              <a:rPr lang="en-US" smtClean="0"/>
              <a:t>‹#›</a:t>
            </a:fld>
            <a:endParaRPr lang="en-US"/>
          </a:p>
        </p:txBody>
      </p:sp>
    </p:spTree>
    <p:extLst>
      <p:ext uri="{BB962C8B-B14F-4D97-AF65-F5344CB8AC3E}">
        <p14:creationId xmlns:p14="http://schemas.microsoft.com/office/powerpoint/2010/main" val="2776390793"/>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401" y="19881"/>
            <a:ext cx="10131425" cy="1456267"/>
          </a:xfrm>
        </p:spPr>
        <p:txBody>
          <a:bodyPr/>
          <a:lstStyle/>
          <a:p>
            <a:pPr algn="ctr"/>
            <a:r>
              <a:rPr lang="en-US" sz="80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Learn Python </a:t>
            </a:r>
            <a:endParaRPr lang="en-US" sz="8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TextBox 3"/>
          <p:cNvSpPr txBox="1"/>
          <p:nvPr/>
        </p:nvSpPr>
        <p:spPr>
          <a:xfrm>
            <a:off x="7073900" y="1219617"/>
            <a:ext cx="4292600" cy="707886"/>
          </a:xfrm>
          <a:prstGeom prst="rect">
            <a:avLst/>
          </a:prstGeom>
          <a:noFill/>
        </p:spPr>
        <p:txBody>
          <a:bodyPr wrap="square" rtlCol="0">
            <a:spAutoFit/>
          </a:bodyPr>
          <a:lstStyle/>
          <a:p>
            <a:r>
              <a:rPr lang="en-US" sz="40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With Kishi</a:t>
            </a:r>
            <a:endParaRPr lang="en-US" sz="4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1853248"/>
            <a:ext cx="4622800" cy="4585652"/>
          </a:xfrm>
          <a:prstGeom prst="rect">
            <a:avLst/>
          </a:prstGeom>
        </p:spPr>
      </p:pic>
      <p:sp>
        <p:nvSpPr>
          <p:cNvPr id="8" name="Cloud 7"/>
          <p:cNvSpPr/>
          <p:nvPr/>
        </p:nvSpPr>
        <p:spPr>
          <a:xfrm>
            <a:off x="5562600" y="3253778"/>
            <a:ext cx="5892800" cy="2946400"/>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“Programming is usually taught by examples”</a:t>
            </a:r>
          </a:p>
          <a:p>
            <a:pPr algn="ctr"/>
            <a:r>
              <a:rPr lang="en-US" dirty="0" smtClean="0"/>
              <a:t>- </a:t>
            </a:r>
            <a:r>
              <a:rPr lang="en-US" dirty="0" err="1" smtClean="0"/>
              <a:t>Nikalus</a:t>
            </a:r>
            <a:r>
              <a:rPr lang="en-US" dirty="0" smtClean="0"/>
              <a:t> Wirth</a:t>
            </a:r>
            <a:endParaRPr lang="en-US" dirty="0"/>
          </a:p>
        </p:txBody>
      </p:sp>
    </p:spTree>
    <p:extLst>
      <p:ext uri="{BB962C8B-B14F-4D97-AF65-F5344CB8AC3E}">
        <p14:creationId xmlns:p14="http://schemas.microsoft.com/office/powerpoint/2010/main" val="4185194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95488546"/>
              </p:ext>
            </p:extLst>
          </p:nvPr>
        </p:nvGraphicFramePr>
        <p:xfrm>
          <a:off x="457198" y="1525776"/>
          <a:ext cx="4457702" cy="1582334"/>
        </p:xfrm>
        <a:graphic>
          <a:graphicData uri="http://schemas.openxmlformats.org/drawingml/2006/table">
            <a:tbl>
              <a:tblPr/>
              <a:tblGrid>
                <a:gridCol w="2228851"/>
                <a:gridCol w="2228851"/>
              </a:tblGrid>
              <a:tr h="431800">
                <a:tc>
                  <a:txBody>
                    <a:bodyPr/>
                    <a:lstStyle/>
                    <a:p>
                      <a:pPr algn="ctr" fontAlgn="t"/>
                      <a:r>
                        <a:rPr lang="en-US" sz="1400" dirty="0">
                          <a:solidFill>
                            <a:srgbClr val="000000"/>
                          </a:solidFill>
                          <a:effectLst/>
                          <a:latin typeface="Arial" panose="020B0604020202020204" pitchFamily="34" charset="0"/>
                          <a:cs typeface="Arial" panose="020B0604020202020204" pitchFamily="34" charset="0"/>
                        </a:rPr>
                        <a:t>Expression</a:t>
                      </a:r>
                    </a:p>
                  </a:txBody>
                  <a:tcPr marL="114300" marR="114300" marT="114300" marB="114300">
                    <a:lnL w="9525" cap="flat" cmpd="sng" algn="ctr">
                      <a:solidFill>
                        <a:srgbClr val="6037F0"/>
                      </a:solidFill>
                      <a:prstDash val="solid"/>
                      <a:round/>
                      <a:headEnd type="none" w="med" len="med"/>
                      <a:tailEnd type="none" w="med" len="med"/>
                    </a:lnL>
                    <a:lnR w="9525" cap="flat" cmpd="sng" algn="ctr">
                      <a:solidFill>
                        <a:srgbClr val="6037F0"/>
                      </a:solidFill>
                      <a:prstDash val="solid"/>
                      <a:round/>
                      <a:headEnd type="none" w="med" len="med"/>
                      <a:tailEnd type="none" w="med" len="med"/>
                    </a:lnR>
                    <a:lnT w="9525" cap="flat" cmpd="sng" algn="ctr">
                      <a:solidFill>
                        <a:srgbClr val="6037F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1400" dirty="0">
                          <a:solidFill>
                            <a:srgbClr val="000000"/>
                          </a:solidFill>
                          <a:effectLst/>
                          <a:latin typeface="Arial" panose="020B0604020202020204" pitchFamily="34" charset="0"/>
                          <a:cs typeface="Arial" panose="020B0604020202020204" pitchFamily="34" charset="0"/>
                        </a:rPr>
                        <a:t>Output</a:t>
                      </a:r>
                    </a:p>
                  </a:txBody>
                  <a:tcPr marL="114300" marR="114300" marT="114300" marB="114300">
                    <a:lnL w="9525" cap="flat" cmpd="sng" algn="ctr">
                      <a:solidFill>
                        <a:srgbClr val="6037F0"/>
                      </a:solidFill>
                      <a:prstDash val="solid"/>
                      <a:round/>
                      <a:headEnd type="none" w="med" len="med"/>
                      <a:tailEnd type="none" w="med" len="med"/>
                    </a:lnL>
                    <a:lnR w="9525" cap="flat" cmpd="sng" algn="ctr">
                      <a:solidFill>
                        <a:srgbClr val="6037F0"/>
                      </a:solidFill>
                      <a:prstDash val="solid"/>
                      <a:round/>
                      <a:headEnd type="none" w="med" len="med"/>
                      <a:tailEnd type="none" w="med" len="med"/>
                    </a:lnR>
                    <a:lnT w="9525" cap="flat" cmpd="sng" algn="ctr">
                      <a:solidFill>
                        <a:srgbClr val="6037F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398780">
                <a:tc>
                  <a:txBody>
                    <a:bodyPr/>
                    <a:lstStyle/>
                    <a:p>
                      <a:pPr algn="ctr" fontAlgn="t"/>
                      <a:r>
                        <a:rPr lang="en-US" sz="1400" b="0" i="0" dirty="0">
                          <a:solidFill>
                            <a:srgbClr val="000000"/>
                          </a:solidFill>
                          <a:effectLst/>
                          <a:latin typeface="Arial" panose="020B0604020202020204" pitchFamily="34" charset="0"/>
                          <a:cs typeface="Arial" panose="020B0604020202020204" pitchFamily="34" charset="0"/>
                        </a:rPr>
                        <a:t>'10' + '20'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400" b="0" i="0" dirty="0">
                          <a:solidFill>
                            <a:srgbClr val="000000"/>
                          </a:solidFill>
                          <a:effectLst/>
                          <a:latin typeface="Arial" panose="020B0604020202020204" pitchFamily="34" charset="0"/>
                          <a:cs typeface="Arial" panose="020B0604020202020204" pitchFamily="34" charset="0"/>
                        </a:rPr>
                        <a:t>'1020'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70797">
                <a:tc>
                  <a:txBody>
                    <a:bodyPr/>
                    <a:lstStyle/>
                    <a:p>
                      <a:pPr algn="ctr" fontAlgn="t"/>
                      <a:r>
                        <a:rPr lang="en-US" sz="1400" b="0" i="0">
                          <a:solidFill>
                            <a:srgbClr val="000000"/>
                          </a:solidFill>
                          <a:effectLst/>
                          <a:latin typeface="Arial" panose="020B0604020202020204" pitchFamily="34" charset="0"/>
                          <a:cs typeface="Arial" panose="020B0604020202020204" pitchFamily="34" charset="0"/>
                        </a:rPr>
                        <a:t>"s" + "007"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400" b="0" i="0" dirty="0">
                          <a:solidFill>
                            <a:srgbClr val="000000"/>
                          </a:solidFill>
                          <a:effectLst/>
                          <a:latin typeface="Arial" panose="020B0604020202020204" pitchFamily="34" charset="0"/>
                          <a:cs typeface="Arial" panose="020B0604020202020204" pitchFamily="34" charset="0"/>
                        </a:rPr>
                        <a:t>'s007'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70797">
                <a:tc>
                  <a:txBody>
                    <a:bodyPr/>
                    <a:lstStyle/>
                    <a:p>
                      <a:pPr algn="ctr" fontAlgn="t"/>
                      <a:r>
                        <a:rPr lang="en-US" sz="1400" b="0" i="0" dirty="0">
                          <a:solidFill>
                            <a:srgbClr val="000000"/>
                          </a:solidFill>
                          <a:effectLst/>
                          <a:latin typeface="Arial" panose="020B0604020202020204" pitchFamily="34" charset="0"/>
                          <a:cs typeface="Arial" panose="020B0604020202020204" pitchFamily="34" charset="0"/>
                        </a:rPr>
                        <a:t>'abcd123' + 'xyz4'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400" b="0" i="0" dirty="0">
                          <a:solidFill>
                            <a:srgbClr val="000000"/>
                          </a:solidFill>
                          <a:effectLst/>
                          <a:latin typeface="Arial" panose="020B0604020202020204" pitchFamily="34" charset="0"/>
                          <a:cs typeface="Arial" panose="020B0604020202020204" pitchFamily="34" charset="0"/>
                        </a:rPr>
                        <a:t>'abcd123xyz4'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4" name="Rectangle 3"/>
          <p:cNvSpPr/>
          <p:nvPr/>
        </p:nvSpPr>
        <p:spPr>
          <a:xfrm>
            <a:off x="330200" y="202337"/>
            <a:ext cx="9753600" cy="1261884"/>
          </a:xfrm>
          <a:prstGeom prst="rect">
            <a:avLst/>
          </a:prstGeom>
        </p:spPr>
        <p:txBody>
          <a:bodyPr wrap="square">
            <a:spAutoFit/>
          </a:bodyPr>
          <a:lstStyle/>
          <a:p>
            <a:pPr algn="just"/>
            <a:r>
              <a:rPr lang="en-US" sz="2000" b="1" i="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Basic Operators:</a:t>
            </a:r>
          </a:p>
          <a:p>
            <a:pPr algn="just"/>
            <a:r>
              <a:rPr lang="en-US" sz="1600" b="1" i="0" dirty="0" smtClean="0">
                <a:effectLst/>
                <a:latin typeface="Arial" panose="020B0604020202020204" pitchFamily="34" charset="0"/>
                <a:cs typeface="Arial" panose="020B0604020202020204" pitchFamily="34" charset="0"/>
              </a:rPr>
              <a:t>There are two types of basic operators in String. They are </a:t>
            </a:r>
            <a:r>
              <a:rPr lang="en-US" sz="1600" b="1" dirty="0" smtClean="0">
                <a:latin typeface="Arial" panose="020B0604020202020204" pitchFamily="34" charset="0"/>
                <a:cs typeface="Arial" panose="020B0604020202020204" pitchFamily="34" charset="0"/>
              </a:rPr>
              <a:t>“</a:t>
            </a:r>
            <a:r>
              <a:rPr lang="en-US" sz="1600" b="1" i="0" dirty="0" smtClean="0">
                <a:effectLst/>
                <a:latin typeface="Arial" panose="020B0604020202020204" pitchFamily="34" charset="0"/>
                <a:cs typeface="Arial" panose="020B0604020202020204" pitchFamily="34" charset="0"/>
              </a:rPr>
              <a:t>+” and “</a:t>
            </a:r>
            <a:r>
              <a:rPr lang="en-US" sz="2400" b="1" i="0" dirty="0" smtClean="0">
                <a:effectLst/>
                <a:latin typeface="Arial" panose="020B0604020202020204" pitchFamily="34" charset="0"/>
                <a:cs typeface="Arial" panose="020B0604020202020204" pitchFamily="34" charset="0"/>
              </a:rPr>
              <a:t>*</a:t>
            </a:r>
            <a:r>
              <a:rPr lang="en-US" sz="1600" b="1" i="0" dirty="0" smtClean="0">
                <a:effectLst/>
                <a:latin typeface="Arial" panose="020B0604020202020204" pitchFamily="34" charset="0"/>
                <a:cs typeface="Arial" panose="020B0604020202020204" pitchFamily="34" charset="0"/>
              </a:rPr>
              <a:t>”.</a:t>
            </a:r>
            <a:endParaRPr lang="en-US" sz="1600" b="0" i="0" dirty="0" smtClean="0">
              <a:effectLs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US" sz="1600" b="1" i="0" dirty="0" smtClean="0">
                <a:solidFill>
                  <a:srgbClr val="C00000"/>
                </a:solidFill>
                <a:effectLst/>
                <a:latin typeface="Arial" panose="020B0604020202020204" pitchFamily="34" charset="0"/>
                <a:cs typeface="Arial" panose="020B0604020202020204" pitchFamily="34" charset="0"/>
              </a:rPr>
              <a:t>String Concatenation Operator :(+)</a:t>
            </a:r>
          </a:p>
          <a:p>
            <a:pPr algn="just"/>
            <a:r>
              <a:rPr lang="en-US" sz="1600" b="0" i="0" dirty="0" smtClean="0">
                <a:effectLst/>
                <a:latin typeface="Arial" panose="020B0604020202020204" pitchFamily="34" charset="0"/>
                <a:cs typeface="Arial" panose="020B0604020202020204" pitchFamily="34" charset="0"/>
              </a:rPr>
              <a:t>The concatenation operator (+) concatenate two Strings and forms a new String.</a:t>
            </a:r>
            <a:endParaRPr lang="en-US" sz="1600" b="0" i="0" dirty="0">
              <a:effectLst/>
              <a:latin typeface="Arial" panose="020B0604020202020204" pitchFamily="34" charset="0"/>
              <a:cs typeface="Arial" panose="020B0604020202020204" pitchFamily="34" charset="0"/>
            </a:endParaRPr>
          </a:p>
        </p:txBody>
      </p:sp>
      <p:sp>
        <p:nvSpPr>
          <p:cNvPr id="5" name="Rectangle 4"/>
          <p:cNvSpPr/>
          <p:nvPr/>
        </p:nvSpPr>
        <p:spPr>
          <a:xfrm>
            <a:off x="457199" y="3203754"/>
            <a:ext cx="9372602" cy="338554"/>
          </a:xfrm>
          <a:prstGeom prst="rect">
            <a:avLst/>
          </a:prstGeom>
          <a:solidFill>
            <a:schemeClr val="accent4"/>
          </a:solidFill>
        </p:spPr>
        <p:txBody>
          <a:bodyPr wrap="square">
            <a:spAutoFit/>
          </a:bodyPr>
          <a:lstStyle/>
          <a:p>
            <a:r>
              <a:rPr lang="en-US" sz="1600" b="0" i="0" dirty="0" smtClean="0">
                <a:effectLst/>
                <a:latin typeface="Arial" panose="020B0604020202020204" pitchFamily="34" charset="0"/>
              </a:rPr>
              <a:t>NOTE: Both the operands passed for concatenation must be of same type, else it will show an error.</a:t>
            </a:r>
            <a:endParaRPr lang="en-US" sz="1600" dirty="0"/>
          </a:p>
        </p:txBody>
      </p:sp>
      <p:sp>
        <p:nvSpPr>
          <p:cNvPr id="6" name="Rectangle 5"/>
          <p:cNvSpPr/>
          <p:nvPr/>
        </p:nvSpPr>
        <p:spPr>
          <a:xfrm>
            <a:off x="342900" y="3551362"/>
            <a:ext cx="10706101" cy="1138773"/>
          </a:xfrm>
          <a:prstGeom prst="rect">
            <a:avLst/>
          </a:prstGeom>
        </p:spPr>
        <p:txBody>
          <a:bodyPr wrap="square">
            <a:spAutoFit/>
          </a:bodyPr>
          <a:lstStyle/>
          <a:p>
            <a:pPr marL="285750" indent="-285750" algn="just">
              <a:buFont typeface="Wingdings" panose="05000000000000000000" pitchFamily="2" charset="2"/>
              <a:buChar char="Ø"/>
            </a:pPr>
            <a:r>
              <a:rPr lang="en-US" sz="1600" b="1" i="0" dirty="0" smtClean="0">
                <a:solidFill>
                  <a:srgbClr val="C00000"/>
                </a:solidFill>
                <a:effectLst/>
                <a:latin typeface="Arial" panose="020B0604020202020204" pitchFamily="34" charset="0"/>
                <a:cs typeface="Arial" panose="020B0604020202020204" pitchFamily="34" charset="0"/>
              </a:rPr>
              <a:t>Replication Operator: (</a:t>
            </a:r>
            <a:r>
              <a:rPr lang="en-US" sz="2000" b="1" i="0" dirty="0" smtClean="0">
                <a:solidFill>
                  <a:srgbClr val="C00000"/>
                </a:solidFill>
                <a:effectLst/>
                <a:latin typeface="Arial" panose="020B0604020202020204" pitchFamily="34" charset="0"/>
                <a:cs typeface="Arial" panose="020B0604020202020204" pitchFamily="34" charset="0"/>
              </a:rPr>
              <a:t>*</a:t>
            </a:r>
            <a:r>
              <a:rPr lang="en-US" sz="1600" b="1" i="0" dirty="0" smtClean="0">
                <a:solidFill>
                  <a:srgbClr val="C00000"/>
                </a:solidFill>
                <a:effectLst/>
                <a:latin typeface="Arial" panose="020B0604020202020204" pitchFamily="34" charset="0"/>
                <a:cs typeface="Arial" panose="020B0604020202020204" pitchFamily="34" charset="0"/>
              </a:rPr>
              <a:t>)</a:t>
            </a:r>
          </a:p>
          <a:p>
            <a:pPr algn="just"/>
            <a:r>
              <a:rPr lang="en-US" sz="1600" b="0" i="0" dirty="0" smtClean="0">
                <a:effectLst/>
                <a:latin typeface="Arial" panose="020B0604020202020204" pitchFamily="34" charset="0"/>
                <a:cs typeface="Arial" panose="020B0604020202020204" pitchFamily="34" charset="0"/>
              </a:rPr>
              <a:t>Replication operator uses two parameter for operation. One is the integer value and the other one is the String.</a:t>
            </a:r>
          </a:p>
          <a:p>
            <a:pPr algn="just"/>
            <a:r>
              <a:rPr lang="en-US" sz="1600" b="0" i="0" dirty="0" smtClean="0">
                <a:effectLst/>
                <a:latin typeface="Arial" panose="020B0604020202020204" pitchFamily="34" charset="0"/>
                <a:cs typeface="Arial" panose="020B0604020202020204" pitchFamily="34" charset="0"/>
              </a:rPr>
              <a:t>The Replication operator is used to repeat a string number of times. The string will be repeated the number of times which is given by the integer value.</a:t>
            </a:r>
            <a:endParaRPr lang="en-US" sz="1600" b="0" i="0" dirty="0">
              <a:effectLst/>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237234651"/>
              </p:ext>
            </p:extLst>
          </p:nvPr>
        </p:nvGraphicFramePr>
        <p:xfrm>
          <a:off x="457198" y="4664735"/>
          <a:ext cx="4546602" cy="1587639"/>
        </p:xfrm>
        <a:graphic>
          <a:graphicData uri="http://schemas.openxmlformats.org/drawingml/2006/table">
            <a:tbl>
              <a:tblPr/>
              <a:tblGrid>
                <a:gridCol w="2260602"/>
                <a:gridCol w="2286000"/>
              </a:tblGrid>
              <a:tr h="376209">
                <a:tc>
                  <a:txBody>
                    <a:bodyPr/>
                    <a:lstStyle/>
                    <a:p>
                      <a:pPr algn="l" fontAlgn="t"/>
                      <a:r>
                        <a:rPr lang="en-US" sz="1400" dirty="0">
                          <a:solidFill>
                            <a:srgbClr val="000000"/>
                          </a:solidFill>
                          <a:effectLst/>
                          <a:latin typeface="Arial" panose="020B0604020202020204" pitchFamily="34" charset="0"/>
                          <a:cs typeface="Arial" panose="020B0604020202020204" pitchFamily="34" charset="0"/>
                        </a:rPr>
                        <a:t>Expression</a:t>
                      </a:r>
                    </a:p>
                  </a:txBody>
                  <a:tcPr marL="114300" marR="114300" marT="114300" marB="114300">
                    <a:lnL>
                      <a:noFill/>
                    </a:lnL>
                    <a:lnR>
                      <a:noFill/>
                    </a:lnR>
                    <a:lnT>
                      <a:noFill/>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dirty="0">
                          <a:solidFill>
                            <a:srgbClr val="000000"/>
                          </a:solidFill>
                          <a:effectLst/>
                          <a:latin typeface="Arial" panose="020B0604020202020204" pitchFamily="34" charset="0"/>
                          <a:cs typeface="Arial" panose="020B0604020202020204" pitchFamily="34" charset="0"/>
                        </a:rPr>
                        <a:t>Output</a:t>
                      </a:r>
                    </a:p>
                  </a:txBody>
                  <a:tcPr marL="114300" marR="114300" marT="114300" marB="114300">
                    <a:lnL>
                      <a:noFill/>
                    </a:lnL>
                    <a:lnR>
                      <a:noFill/>
                    </a:lnR>
                    <a:lnT>
                      <a:noFill/>
                    </a:lnT>
                    <a:lnB w="9525" cap="flat" cmpd="sng" algn="ctr">
                      <a:solidFill>
                        <a:srgbClr val="C7CCBE"/>
                      </a:solidFill>
                      <a:prstDash val="solid"/>
                      <a:round/>
                      <a:headEnd type="none" w="med" len="med"/>
                      <a:tailEnd type="none" w="med" len="med"/>
                    </a:lnB>
                    <a:solidFill>
                      <a:srgbClr val="C7CCBE"/>
                    </a:solidFill>
                  </a:tcPr>
                </a:tc>
              </a:tr>
              <a:tr h="381893">
                <a:tc>
                  <a:txBody>
                    <a:bodyPr/>
                    <a:lstStyle/>
                    <a:p>
                      <a:pPr algn="just" fontAlgn="t"/>
                      <a:r>
                        <a:rPr lang="en-US" sz="1400" b="0" i="0" dirty="0" smtClean="0">
                          <a:solidFill>
                            <a:srgbClr val="000000"/>
                          </a:solidFill>
                          <a:effectLst/>
                          <a:latin typeface="Arial" panose="020B0604020202020204" pitchFamily="34" charset="0"/>
                          <a:cs typeface="Arial" panose="020B0604020202020204" pitchFamily="34" charset="0"/>
                        </a:rPr>
                        <a:t>“hello"*</a:t>
                      </a:r>
                      <a:r>
                        <a:rPr lang="en-US" sz="1400" b="0" i="0" dirty="0">
                          <a:solidFill>
                            <a:srgbClr val="000000"/>
                          </a:solidFill>
                          <a:effectLst/>
                          <a:latin typeface="Arial" panose="020B0604020202020204" pitchFamily="34" charset="0"/>
                          <a:cs typeface="Arial" panose="020B0604020202020204" pitchFamily="34" charset="0"/>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b="0" i="0" dirty="0" smtClean="0">
                          <a:solidFill>
                            <a:srgbClr val="000000"/>
                          </a:solidFill>
                          <a:effectLst/>
                          <a:latin typeface="Arial" panose="020B0604020202020204" pitchFamily="34" charset="0"/>
                          <a:cs typeface="Arial" panose="020B0604020202020204" pitchFamily="34" charset="0"/>
                        </a:rPr>
                        <a:t>‘</a:t>
                      </a:r>
                      <a:r>
                        <a:rPr lang="en-US" sz="1400" b="0" i="0" dirty="0" err="1" smtClean="0">
                          <a:solidFill>
                            <a:srgbClr val="000000"/>
                          </a:solidFill>
                          <a:effectLst/>
                          <a:latin typeface="Arial" panose="020B0604020202020204" pitchFamily="34" charset="0"/>
                          <a:cs typeface="Arial" panose="020B0604020202020204" pitchFamily="34" charset="0"/>
                        </a:rPr>
                        <a:t>hellohello</a:t>
                      </a:r>
                      <a:r>
                        <a:rPr lang="en-US" sz="1400" b="0" i="0" dirty="0" smtClean="0">
                          <a:solidFill>
                            <a:srgbClr val="000000"/>
                          </a:solidFill>
                          <a:effectLst/>
                          <a:latin typeface="Arial" panose="020B0604020202020204" pitchFamily="34" charset="0"/>
                          <a:cs typeface="Arial" panose="020B0604020202020204" pitchFamily="34" charset="0"/>
                        </a:rPr>
                        <a:t>'</a:t>
                      </a:r>
                      <a:endParaRPr lang="en-US" sz="1400" b="0" i="0" dirty="0">
                        <a:solidFill>
                          <a:srgbClr val="000000"/>
                        </a:solidFill>
                        <a:effectLst/>
                        <a:latin typeface="Arial" panose="020B0604020202020204" pitchFamily="34" charset="0"/>
                        <a:cs typeface="Arial" panose="020B060402020202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81893">
                <a:tc>
                  <a:txBody>
                    <a:bodyPr/>
                    <a:lstStyle/>
                    <a:p>
                      <a:pPr algn="just" fontAlgn="t"/>
                      <a:r>
                        <a:rPr lang="en-US" sz="1400" b="0" i="0" dirty="0">
                          <a:solidFill>
                            <a:srgbClr val="000000"/>
                          </a:solidFill>
                          <a:effectLst/>
                          <a:latin typeface="Arial" panose="020B0604020202020204" pitchFamily="34" charset="0"/>
                          <a:cs typeface="Arial" panose="020B0604020202020204" pitchFamily="34" charset="0"/>
                        </a:rPr>
                        <a:t>3*'1'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b="0" i="0">
                          <a:solidFill>
                            <a:srgbClr val="000000"/>
                          </a:solidFill>
                          <a:effectLst/>
                          <a:latin typeface="Arial" panose="020B0604020202020204" pitchFamily="34" charset="0"/>
                          <a:cs typeface="Arial" panose="020B0604020202020204" pitchFamily="34" charset="0"/>
                        </a:rPr>
                        <a:t>'111'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81893">
                <a:tc>
                  <a:txBody>
                    <a:bodyPr/>
                    <a:lstStyle/>
                    <a:p>
                      <a:pPr algn="just" fontAlgn="t"/>
                      <a:r>
                        <a:rPr lang="en-US" sz="1400" b="0" i="0">
                          <a:solidFill>
                            <a:srgbClr val="000000"/>
                          </a:solidFill>
                          <a:effectLst/>
                          <a:latin typeface="Arial" panose="020B0604020202020204" pitchFamily="34" charset="0"/>
                          <a:cs typeface="Arial" panose="020B0604020202020204" pitchFamily="34" charset="0"/>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b="0" i="0" dirty="0">
                          <a:solidFill>
                            <a:srgbClr val="000000"/>
                          </a:solidFill>
                          <a:effectLst/>
                          <a:latin typeface="Arial" panose="020B0604020202020204" pitchFamily="34" charset="0"/>
                          <a:cs typeface="Arial" panose="020B0604020202020204" pitchFamily="34" charset="0"/>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8" name="Rectangle 7"/>
          <p:cNvSpPr/>
          <p:nvPr/>
        </p:nvSpPr>
        <p:spPr>
          <a:xfrm>
            <a:off x="457198" y="6426022"/>
            <a:ext cx="7620000" cy="338554"/>
          </a:xfrm>
          <a:prstGeom prst="rect">
            <a:avLst/>
          </a:prstGeom>
          <a:solidFill>
            <a:schemeClr val="accent4"/>
          </a:solidFill>
        </p:spPr>
        <p:txBody>
          <a:bodyPr wrap="square">
            <a:spAutoFit/>
          </a:bodyPr>
          <a:lstStyle/>
          <a:p>
            <a:r>
              <a:rPr lang="en-US" sz="1600" b="0" i="0" dirty="0" smtClean="0">
                <a:effectLst/>
                <a:latin typeface="Arial" panose="020B0604020202020204" pitchFamily="34" charset="0"/>
              </a:rPr>
              <a:t>NOTE: We can use Replication operator in any way i.e., </a:t>
            </a:r>
            <a:r>
              <a:rPr lang="en-US" sz="1600" b="0" i="0" dirty="0" err="1" smtClean="0">
                <a:effectLst/>
                <a:latin typeface="Arial" panose="020B0604020202020204" pitchFamily="34" charset="0"/>
              </a:rPr>
              <a:t>int</a:t>
            </a:r>
            <a:r>
              <a:rPr lang="en-US" sz="1600" b="0" i="0" dirty="0" smtClean="0">
                <a:effectLst/>
                <a:latin typeface="Arial" panose="020B0604020202020204" pitchFamily="34" charset="0"/>
              </a:rPr>
              <a:t> * string or string * int. </a:t>
            </a:r>
            <a:endParaRPr lang="en-US" sz="1600" dirty="0"/>
          </a:p>
        </p:txBody>
      </p:sp>
    </p:spTree>
    <p:extLst>
      <p:ext uri="{BB962C8B-B14F-4D97-AF65-F5344CB8AC3E}">
        <p14:creationId xmlns:p14="http://schemas.microsoft.com/office/powerpoint/2010/main" val="6888028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500" y="279400"/>
            <a:ext cx="10756900" cy="1631216"/>
          </a:xfrm>
          <a:prstGeom prst="rect">
            <a:avLst/>
          </a:prstGeom>
        </p:spPr>
        <p:txBody>
          <a:bodyPr wrap="square">
            <a:spAutoFit/>
          </a:bodyPr>
          <a:lstStyle/>
          <a:p>
            <a:pPr algn="just"/>
            <a:r>
              <a:rPr lang="en-US" sz="2000" b="1" i="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Membership Operators</a:t>
            </a:r>
          </a:p>
          <a:p>
            <a:pPr algn="just"/>
            <a:r>
              <a:rPr lang="en-US" sz="1600" b="0" i="0" dirty="0" smtClean="0">
                <a:effectLst/>
                <a:latin typeface="Arial" panose="020B0604020202020204" pitchFamily="34" charset="0"/>
                <a:cs typeface="Arial" panose="020B0604020202020204" pitchFamily="34" charset="0"/>
              </a:rPr>
              <a:t>Membership Operators are already discussed in the Operators section. Let see with context of String.</a:t>
            </a:r>
          </a:p>
          <a:p>
            <a:pPr algn="just"/>
            <a:r>
              <a:rPr lang="en-US" sz="1600" b="1" i="0" dirty="0" smtClean="0">
                <a:effectLst/>
                <a:latin typeface="Arial" panose="020B0604020202020204" pitchFamily="34" charset="0"/>
                <a:cs typeface="Arial" panose="020B0604020202020204" pitchFamily="34" charset="0"/>
              </a:rPr>
              <a:t>There are two types of Membership operators:</a:t>
            </a:r>
            <a:endParaRPr lang="en-US" sz="1600" b="0" i="0" dirty="0" smtClean="0">
              <a:effectLst/>
              <a:latin typeface="Arial" panose="020B0604020202020204" pitchFamily="34" charset="0"/>
              <a:cs typeface="Arial" panose="020B0604020202020204" pitchFamily="34" charset="0"/>
            </a:endParaRPr>
          </a:p>
          <a:p>
            <a:pPr algn="just"/>
            <a:r>
              <a:rPr lang="en-US" sz="1600" b="1" i="0" dirty="0" smtClean="0">
                <a:effectLst/>
                <a:latin typeface="Arial" panose="020B0604020202020204" pitchFamily="34" charset="0"/>
                <a:cs typeface="Arial" panose="020B0604020202020204" pitchFamily="34" charset="0"/>
              </a:rPr>
              <a:t>1) in: </a:t>
            </a:r>
            <a:r>
              <a:rPr lang="en-US" sz="1600" b="0" i="0" dirty="0" smtClean="0">
                <a:effectLst/>
                <a:latin typeface="Arial" panose="020B0604020202020204" pitchFamily="34" charset="0"/>
                <a:cs typeface="Arial" panose="020B0604020202020204" pitchFamily="34" charset="0"/>
              </a:rPr>
              <a:t>"in" operator return true if a character or the entire substring is present in the specified string, otherwise false.</a:t>
            </a:r>
          </a:p>
          <a:p>
            <a:pPr algn="just"/>
            <a:r>
              <a:rPr lang="en-US" sz="1600" b="1" i="0" dirty="0" smtClean="0">
                <a:effectLst/>
                <a:latin typeface="Arial" panose="020B0604020202020204" pitchFamily="34" charset="0"/>
                <a:cs typeface="Arial" panose="020B0604020202020204" pitchFamily="34" charset="0"/>
              </a:rPr>
              <a:t>2) not in: </a:t>
            </a:r>
            <a:r>
              <a:rPr lang="en-US" sz="1600" b="0" i="0" dirty="0" smtClean="0">
                <a:effectLst/>
                <a:latin typeface="Arial" panose="020B0604020202020204" pitchFamily="34" charset="0"/>
                <a:cs typeface="Arial" panose="020B0604020202020204" pitchFamily="34" charset="0"/>
              </a:rPr>
              <a:t>"not in" operator return true if a character or entire substring does not exist in the specified string, otherwise false.</a:t>
            </a:r>
            <a:endParaRPr lang="en-US" sz="1600" b="0" i="0" dirty="0">
              <a:effectLst/>
              <a:latin typeface="Arial" panose="020B0604020202020204" pitchFamily="34" charset="0"/>
              <a:cs typeface="Arial" panose="020B0604020202020204" pitchFamily="34" charset="0"/>
            </a:endParaRPr>
          </a:p>
        </p:txBody>
      </p:sp>
      <p:sp>
        <p:nvSpPr>
          <p:cNvPr id="3" name="Rectangle 2"/>
          <p:cNvSpPr/>
          <p:nvPr/>
        </p:nvSpPr>
        <p:spPr>
          <a:xfrm>
            <a:off x="444500" y="2233850"/>
            <a:ext cx="6096000" cy="4247317"/>
          </a:xfrm>
          <a:prstGeom prst="rect">
            <a:avLst/>
          </a:prstGeom>
        </p:spPr>
        <p:txBody>
          <a:bodyPr>
            <a:spAutoFit/>
          </a:bodyPr>
          <a:lstStyle/>
          <a:p>
            <a:pPr algn="just"/>
            <a:r>
              <a:rPr lang="en-US" b="0" i="0" dirty="0" smtClean="0">
                <a:effectLst/>
                <a:latin typeface="Arial" panose="020B0604020202020204" pitchFamily="34" charset="0"/>
                <a:cs typeface="Arial" panose="020B0604020202020204" pitchFamily="34" charset="0"/>
              </a:rPr>
              <a:t>&gt;&gt;&gt; str1="</a:t>
            </a:r>
            <a:r>
              <a:rPr lang="en-US" b="0" i="0" dirty="0" err="1" smtClean="0">
                <a:effectLst/>
                <a:latin typeface="Arial" panose="020B0604020202020204" pitchFamily="34" charset="0"/>
                <a:cs typeface="Arial" panose="020B0604020202020204" pitchFamily="34" charset="0"/>
              </a:rPr>
              <a:t>javascript</a:t>
            </a:r>
            <a:r>
              <a:rPr lang="en-US" b="0" i="0" dirty="0" smtClean="0">
                <a:effectLst/>
                <a:latin typeface="Arial" panose="020B0604020202020204" pitchFamily="34" charset="0"/>
                <a:cs typeface="Arial" panose="020B0604020202020204" pitchFamily="34" charset="0"/>
              </a:rPr>
              <a:t>"  </a:t>
            </a:r>
          </a:p>
          <a:p>
            <a:pPr algn="just"/>
            <a:r>
              <a:rPr lang="en-US" b="0" i="0" dirty="0" smtClean="0">
                <a:effectLst/>
                <a:latin typeface="Arial" panose="020B0604020202020204" pitchFamily="34" charset="0"/>
                <a:cs typeface="Arial" panose="020B0604020202020204" pitchFamily="34" charset="0"/>
              </a:rPr>
              <a:t>&gt;&gt;&gt; str2='</a:t>
            </a:r>
            <a:r>
              <a:rPr lang="en-US" b="0" i="0" dirty="0" err="1" smtClean="0">
                <a:effectLst/>
                <a:latin typeface="Arial" panose="020B0604020202020204" pitchFamily="34" charset="0"/>
                <a:cs typeface="Arial" panose="020B0604020202020204" pitchFamily="34" charset="0"/>
              </a:rPr>
              <a:t>sssit</a:t>
            </a:r>
            <a:r>
              <a:rPr lang="en-US" b="0" i="0" dirty="0" smtClean="0">
                <a:effectLst/>
                <a:latin typeface="Arial" panose="020B0604020202020204" pitchFamily="34" charset="0"/>
                <a:cs typeface="Arial" panose="020B0604020202020204" pitchFamily="34" charset="0"/>
              </a:rPr>
              <a:t>'  </a:t>
            </a:r>
          </a:p>
          <a:p>
            <a:pPr algn="just"/>
            <a:r>
              <a:rPr lang="en-US" b="0" i="0" dirty="0" smtClean="0">
                <a:effectLst/>
                <a:latin typeface="Arial" panose="020B0604020202020204" pitchFamily="34" charset="0"/>
                <a:cs typeface="Arial" panose="020B0604020202020204" pitchFamily="34" charset="0"/>
              </a:rPr>
              <a:t>&gt;&gt;&gt; str3="</a:t>
            </a:r>
            <a:r>
              <a:rPr lang="en-US" b="0" i="0" dirty="0" err="1" smtClean="0">
                <a:effectLst/>
                <a:latin typeface="Arial" panose="020B0604020202020204" pitchFamily="34" charset="0"/>
                <a:cs typeface="Arial" panose="020B0604020202020204" pitchFamily="34" charset="0"/>
              </a:rPr>
              <a:t>seomount</a:t>
            </a:r>
            <a:r>
              <a:rPr lang="en-US" b="0" i="0" dirty="0" smtClean="0">
                <a:effectLst/>
                <a:latin typeface="Arial" panose="020B0604020202020204" pitchFamily="34" charset="0"/>
                <a:cs typeface="Arial" panose="020B0604020202020204" pitchFamily="34" charset="0"/>
              </a:rPr>
              <a:t>"  </a:t>
            </a:r>
          </a:p>
          <a:p>
            <a:pPr algn="just"/>
            <a:r>
              <a:rPr lang="en-US" b="0" i="0" dirty="0" smtClean="0">
                <a:effectLst/>
                <a:latin typeface="Arial" panose="020B0604020202020204" pitchFamily="34" charset="0"/>
                <a:cs typeface="Arial" panose="020B0604020202020204" pitchFamily="34" charset="0"/>
              </a:rPr>
              <a:t>&gt;&gt;&gt; str4='java'  </a:t>
            </a:r>
          </a:p>
          <a:p>
            <a:pPr algn="just"/>
            <a:r>
              <a:rPr lang="en-US" b="0" i="0" dirty="0" smtClean="0">
                <a:effectLst/>
                <a:latin typeface="Arial" panose="020B0604020202020204" pitchFamily="34" charset="0"/>
                <a:cs typeface="Arial" panose="020B0604020202020204" pitchFamily="34" charset="0"/>
              </a:rPr>
              <a:t>&gt;&gt;&gt; st5="it"  </a:t>
            </a:r>
          </a:p>
          <a:p>
            <a:pPr algn="just"/>
            <a:r>
              <a:rPr lang="en-US" b="0" i="0" dirty="0" smtClean="0">
                <a:effectLst/>
                <a:latin typeface="Arial" panose="020B0604020202020204" pitchFamily="34" charset="0"/>
                <a:cs typeface="Arial" panose="020B0604020202020204" pitchFamily="34" charset="0"/>
              </a:rPr>
              <a:t>&gt;&gt;&gt; str6="</a:t>
            </a:r>
            <a:r>
              <a:rPr lang="en-US" b="0" i="0" dirty="0" err="1" smtClean="0">
                <a:effectLst/>
                <a:latin typeface="Arial" panose="020B0604020202020204" pitchFamily="34" charset="0"/>
                <a:cs typeface="Arial" panose="020B0604020202020204" pitchFamily="34" charset="0"/>
              </a:rPr>
              <a:t>seo</a:t>
            </a:r>
            <a:r>
              <a:rPr lang="en-US" b="0" i="0" dirty="0" smtClean="0">
                <a:effectLst/>
                <a:latin typeface="Arial" panose="020B0604020202020204" pitchFamily="34" charset="0"/>
                <a:cs typeface="Arial" panose="020B0604020202020204" pitchFamily="34" charset="0"/>
              </a:rPr>
              <a:t>"  </a:t>
            </a:r>
          </a:p>
          <a:p>
            <a:pPr algn="just"/>
            <a:r>
              <a:rPr lang="en-US" b="0" i="0" dirty="0" smtClean="0">
                <a:effectLst/>
                <a:latin typeface="Arial" panose="020B0604020202020204" pitchFamily="34" charset="0"/>
                <a:cs typeface="Arial" panose="020B0604020202020204" pitchFamily="34" charset="0"/>
              </a:rPr>
              <a:t>&gt;&gt;&gt; str4 </a:t>
            </a:r>
            <a:r>
              <a:rPr lang="en-US" b="1" i="0" dirty="0" smtClean="0">
                <a:effectLst/>
                <a:latin typeface="Arial" panose="020B0604020202020204" pitchFamily="34" charset="0"/>
                <a:cs typeface="Arial" panose="020B0604020202020204" pitchFamily="34" charset="0"/>
              </a:rPr>
              <a:t>in</a:t>
            </a:r>
            <a:r>
              <a:rPr lang="en-US" b="0" i="0" dirty="0" smtClean="0">
                <a:effectLst/>
                <a:latin typeface="Arial" panose="020B0604020202020204" pitchFamily="34" charset="0"/>
                <a:cs typeface="Arial" panose="020B0604020202020204" pitchFamily="34" charset="0"/>
              </a:rPr>
              <a:t> str1  </a:t>
            </a:r>
          </a:p>
          <a:p>
            <a:pPr algn="just"/>
            <a:r>
              <a:rPr lang="en-US" b="0" i="0" dirty="0" smtClean="0">
                <a:effectLst/>
                <a:latin typeface="Arial" panose="020B0604020202020204" pitchFamily="34" charset="0"/>
                <a:cs typeface="Arial" panose="020B0604020202020204" pitchFamily="34" charset="0"/>
              </a:rPr>
              <a:t>True  </a:t>
            </a:r>
          </a:p>
          <a:p>
            <a:pPr algn="just"/>
            <a:r>
              <a:rPr lang="en-US" b="0" i="0" dirty="0" smtClean="0">
                <a:effectLst/>
                <a:latin typeface="Arial" panose="020B0604020202020204" pitchFamily="34" charset="0"/>
                <a:cs typeface="Arial" panose="020B0604020202020204" pitchFamily="34" charset="0"/>
              </a:rPr>
              <a:t>&gt;&gt;&gt; str5 </a:t>
            </a:r>
            <a:r>
              <a:rPr lang="en-US" b="1" i="0" dirty="0" smtClean="0">
                <a:effectLst/>
                <a:latin typeface="Arial" panose="020B0604020202020204" pitchFamily="34" charset="0"/>
                <a:cs typeface="Arial" panose="020B0604020202020204" pitchFamily="34" charset="0"/>
              </a:rPr>
              <a:t>in</a:t>
            </a:r>
            <a:r>
              <a:rPr lang="en-US" b="0" i="0" dirty="0" smtClean="0">
                <a:effectLst/>
                <a:latin typeface="Arial" panose="020B0604020202020204" pitchFamily="34" charset="0"/>
                <a:cs typeface="Arial" panose="020B0604020202020204" pitchFamily="34" charset="0"/>
              </a:rPr>
              <a:t> str2  </a:t>
            </a:r>
          </a:p>
          <a:p>
            <a:pPr algn="just"/>
            <a:r>
              <a:rPr lang="en-US" b="0" i="0" dirty="0" smtClean="0">
                <a:effectLst/>
                <a:latin typeface="Arial" panose="020B0604020202020204" pitchFamily="34" charset="0"/>
                <a:cs typeface="Arial" panose="020B0604020202020204" pitchFamily="34" charset="0"/>
              </a:rPr>
              <a:t>&gt;&gt;&gt; st5 </a:t>
            </a:r>
            <a:r>
              <a:rPr lang="en-US" b="1" i="0" dirty="0" smtClean="0">
                <a:effectLst/>
                <a:latin typeface="Arial" panose="020B0604020202020204" pitchFamily="34" charset="0"/>
                <a:cs typeface="Arial" panose="020B0604020202020204" pitchFamily="34" charset="0"/>
              </a:rPr>
              <a:t>in</a:t>
            </a:r>
            <a:r>
              <a:rPr lang="en-US" b="0" i="0" dirty="0" smtClean="0">
                <a:effectLst/>
                <a:latin typeface="Arial" panose="020B0604020202020204" pitchFamily="34" charset="0"/>
                <a:cs typeface="Arial" panose="020B0604020202020204" pitchFamily="34" charset="0"/>
              </a:rPr>
              <a:t> str2  </a:t>
            </a:r>
          </a:p>
          <a:p>
            <a:pPr algn="just"/>
            <a:r>
              <a:rPr lang="en-US" b="0" i="0" dirty="0" smtClean="0">
                <a:effectLst/>
                <a:latin typeface="Arial" panose="020B0604020202020204" pitchFamily="34" charset="0"/>
                <a:cs typeface="Arial" panose="020B0604020202020204" pitchFamily="34" charset="0"/>
              </a:rPr>
              <a:t>True  </a:t>
            </a:r>
          </a:p>
          <a:p>
            <a:pPr algn="just"/>
            <a:r>
              <a:rPr lang="en-US" b="0" i="0" dirty="0" smtClean="0">
                <a:effectLst/>
                <a:latin typeface="Arial" panose="020B0604020202020204" pitchFamily="34" charset="0"/>
                <a:cs typeface="Arial" panose="020B0604020202020204" pitchFamily="34" charset="0"/>
              </a:rPr>
              <a:t>&gt;&gt;&gt; str6 </a:t>
            </a:r>
            <a:r>
              <a:rPr lang="en-US" b="1" i="0" dirty="0" smtClean="0">
                <a:effectLst/>
                <a:latin typeface="Arial" panose="020B0604020202020204" pitchFamily="34" charset="0"/>
                <a:cs typeface="Arial" panose="020B0604020202020204" pitchFamily="34" charset="0"/>
              </a:rPr>
              <a:t>in</a:t>
            </a:r>
            <a:r>
              <a:rPr lang="en-US" b="0" i="0" dirty="0" smtClean="0">
                <a:effectLst/>
                <a:latin typeface="Arial" panose="020B0604020202020204" pitchFamily="34" charset="0"/>
                <a:cs typeface="Arial" panose="020B0604020202020204" pitchFamily="34" charset="0"/>
              </a:rPr>
              <a:t> str3  </a:t>
            </a:r>
          </a:p>
          <a:p>
            <a:pPr algn="just"/>
            <a:r>
              <a:rPr lang="en-US" b="0" i="0" dirty="0" smtClean="0">
                <a:effectLst/>
                <a:latin typeface="Arial" panose="020B0604020202020204" pitchFamily="34" charset="0"/>
                <a:cs typeface="Arial" panose="020B0604020202020204" pitchFamily="34" charset="0"/>
              </a:rPr>
              <a:t>True  </a:t>
            </a:r>
          </a:p>
          <a:p>
            <a:pPr algn="just"/>
            <a:r>
              <a:rPr lang="en-US" b="0" i="0" dirty="0" smtClean="0">
                <a:effectLst/>
                <a:latin typeface="Arial" panose="020B0604020202020204" pitchFamily="34" charset="0"/>
                <a:cs typeface="Arial" panose="020B0604020202020204" pitchFamily="34" charset="0"/>
              </a:rPr>
              <a:t>&gt;&gt;&gt; str4 </a:t>
            </a:r>
            <a:r>
              <a:rPr lang="en-US" b="1" i="0" dirty="0" smtClean="0">
                <a:effectLst/>
                <a:latin typeface="Arial" panose="020B0604020202020204" pitchFamily="34" charset="0"/>
                <a:cs typeface="Arial" panose="020B0604020202020204" pitchFamily="34" charset="0"/>
              </a:rPr>
              <a:t>not</a:t>
            </a:r>
            <a:r>
              <a:rPr lang="en-US" b="0" i="0" dirty="0" smtClean="0">
                <a:effectLst/>
                <a:latin typeface="Arial" panose="020B0604020202020204" pitchFamily="34" charset="0"/>
                <a:cs typeface="Arial" panose="020B0604020202020204" pitchFamily="34" charset="0"/>
              </a:rPr>
              <a:t> </a:t>
            </a:r>
            <a:r>
              <a:rPr lang="en-US" b="1" i="0" dirty="0" smtClean="0">
                <a:effectLst/>
                <a:latin typeface="Arial" panose="020B0604020202020204" pitchFamily="34" charset="0"/>
                <a:cs typeface="Arial" panose="020B0604020202020204" pitchFamily="34" charset="0"/>
              </a:rPr>
              <a:t>in</a:t>
            </a:r>
            <a:r>
              <a:rPr lang="en-US" b="0" i="0" dirty="0" smtClean="0">
                <a:effectLst/>
                <a:latin typeface="Arial" panose="020B0604020202020204" pitchFamily="34" charset="0"/>
                <a:cs typeface="Arial" panose="020B0604020202020204" pitchFamily="34" charset="0"/>
              </a:rPr>
              <a:t> str1  </a:t>
            </a:r>
          </a:p>
          <a:p>
            <a:pPr algn="just"/>
            <a:r>
              <a:rPr lang="en-US" b="0" i="0" dirty="0" smtClean="0">
                <a:effectLst/>
                <a:latin typeface="Arial" panose="020B0604020202020204" pitchFamily="34" charset="0"/>
                <a:cs typeface="Arial" panose="020B0604020202020204" pitchFamily="34" charset="0"/>
              </a:rPr>
              <a:t>False  </a:t>
            </a:r>
            <a:endParaRPr lang="en-US"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50596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500" y="240943"/>
            <a:ext cx="10960100" cy="4093428"/>
          </a:xfrm>
          <a:prstGeom prst="rect">
            <a:avLst/>
          </a:prstGeom>
        </p:spPr>
        <p:txBody>
          <a:bodyPr wrap="square">
            <a:spAutoFit/>
          </a:bodyPr>
          <a:lstStyle/>
          <a:p>
            <a:pPr algn="just"/>
            <a:r>
              <a:rPr lang="en-US" sz="2000" b="1" i="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Relational Operators:</a:t>
            </a:r>
          </a:p>
          <a:p>
            <a:pPr algn="just"/>
            <a:r>
              <a:rPr lang="en-US" sz="1600" b="0" i="0" dirty="0" smtClean="0">
                <a:effectLst/>
                <a:latin typeface="Arial" panose="020B0604020202020204" pitchFamily="34" charset="0"/>
                <a:cs typeface="Arial" panose="020B0604020202020204" pitchFamily="34" charset="0"/>
              </a:rPr>
              <a:t>All the comparison operators i.e., (&lt;,&gt;&lt;=,&gt;=,==,!=,&lt;&gt;) are also applicable to strings. The Strings are compared based on the ASCII value or Unicode(i.e., dictionary Order).</a:t>
            </a:r>
          </a:p>
          <a:p>
            <a:pPr algn="just"/>
            <a:r>
              <a:rPr lang="en-US" sz="1600" b="1" i="0" dirty="0" smtClean="0">
                <a:effectLst/>
                <a:latin typeface="Arial" panose="020B0604020202020204" pitchFamily="34" charset="0"/>
                <a:cs typeface="Arial" panose="020B0604020202020204" pitchFamily="34" charset="0"/>
              </a:rPr>
              <a:t>Examples:</a:t>
            </a:r>
            <a:endParaRPr lang="en-US" sz="1600" dirty="0">
              <a:latin typeface="Arial" panose="020B0604020202020204" pitchFamily="34" charset="0"/>
              <a:cs typeface="Arial" panose="020B0604020202020204" pitchFamily="34" charset="0"/>
            </a:endParaRPr>
          </a:p>
          <a:p>
            <a:pPr algn="just"/>
            <a:r>
              <a:rPr lang="en-US" sz="1600" b="0" i="0" dirty="0" smtClean="0">
                <a:effectLst/>
                <a:latin typeface="Arial" panose="020B0604020202020204" pitchFamily="34" charset="0"/>
                <a:cs typeface="Arial" panose="020B0604020202020204" pitchFamily="34" charset="0"/>
              </a:rPr>
              <a:t>&gt;&gt;&gt; “KISHAN"==“KISHAN"  </a:t>
            </a:r>
          </a:p>
          <a:p>
            <a:pPr algn="just"/>
            <a:r>
              <a:rPr lang="en-US" sz="1600" b="0" i="0" dirty="0" smtClean="0">
                <a:effectLst/>
                <a:latin typeface="Arial" panose="020B0604020202020204" pitchFamily="34" charset="0"/>
                <a:cs typeface="Arial" panose="020B0604020202020204" pitchFamily="34" charset="0"/>
              </a:rPr>
              <a:t>True  </a:t>
            </a:r>
          </a:p>
          <a:p>
            <a:pPr algn="just"/>
            <a:endParaRPr lang="en-US" sz="1600" b="0" i="0" dirty="0" smtClean="0">
              <a:effectLst/>
              <a:latin typeface="Arial" panose="020B0604020202020204" pitchFamily="34" charset="0"/>
              <a:cs typeface="Arial" panose="020B0604020202020204" pitchFamily="34" charset="0"/>
            </a:endParaRPr>
          </a:p>
          <a:p>
            <a:pPr algn="just"/>
            <a:r>
              <a:rPr lang="en-US" sz="1600" b="0" i="0" dirty="0" smtClean="0">
                <a:effectLst/>
                <a:latin typeface="Arial" panose="020B0604020202020204" pitchFamily="34" charset="0"/>
                <a:cs typeface="Arial" panose="020B0604020202020204" pitchFamily="34" charset="0"/>
              </a:rPr>
              <a:t>&gt;&gt;&gt; "</a:t>
            </a:r>
            <a:r>
              <a:rPr lang="en-US" sz="1600" b="0" i="0" dirty="0" err="1" smtClean="0">
                <a:effectLst/>
                <a:latin typeface="Arial" panose="020B0604020202020204" pitchFamily="34" charset="0"/>
                <a:cs typeface="Arial" panose="020B0604020202020204" pitchFamily="34" charset="0"/>
              </a:rPr>
              <a:t>aastha</a:t>
            </a:r>
            <a:r>
              <a:rPr lang="en-US" sz="1600" b="0" i="0" dirty="0" smtClean="0">
                <a:effectLst/>
                <a:latin typeface="Arial" panose="020B0604020202020204" pitchFamily="34" charset="0"/>
                <a:cs typeface="Arial" panose="020B0604020202020204" pitchFamily="34" charset="0"/>
              </a:rPr>
              <a:t>"&gt;='</a:t>
            </a:r>
            <a:r>
              <a:rPr lang="en-US" sz="1600" b="0" i="0" dirty="0" err="1" smtClean="0">
                <a:effectLst/>
                <a:latin typeface="Arial" panose="020B0604020202020204" pitchFamily="34" charset="0"/>
                <a:cs typeface="Arial" panose="020B0604020202020204" pitchFamily="34" charset="0"/>
              </a:rPr>
              <a:t>Aastha</a:t>
            </a:r>
            <a:r>
              <a:rPr lang="en-US" sz="1600" b="0" i="0" dirty="0" smtClean="0">
                <a:effectLst/>
                <a:latin typeface="Arial" panose="020B0604020202020204" pitchFamily="34" charset="0"/>
                <a:cs typeface="Arial" panose="020B0604020202020204" pitchFamily="34" charset="0"/>
              </a:rPr>
              <a:t>'  </a:t>
            </a:r>
          </a:p>
          <a:p>
            <a:pPr algn="just"/>
            <a:r>
              <a:rPr lang="en-US" sz="1600" b="0" i="0" dirty="0" smtClean="0">
                <a:effectLst/>
                <a:latin typeface="Arial" panose="020B0604020202020204" pitchFamily="34" charset="0"/>
                <a:cs typeface="Arial" panose="020B0604020202020204" pitchFamily="34" charset="0"/>
              </a:rPr>
              <a:t>True  </a:t>
            </a:r>
          </a:p>
          <a:p>
            <a:pPr algn="just"/>
            <a:endParaRPr lang="en-US" sz="1600" b="0" i="0" dirty="0" smtClean="0">
              <a:effectLst/>
              <a:latin typeface="Arial" panose="020B0604020202020204" pitchFamily="34" charset="0"/>
              <a:cs typeface="Arial" panose="020B0604020202020204" pitchFamily="34" charset="0"/>
            </a:endParaRPr>
          </a:p>
          <a:p>
            <a:pPr algn="just"/>
            <a:r>
              <a:rPr lang="en-US" sz="1600" b="0" i="0" dirty="0" smtClean="0">
                <a:effectLst/>
                <a:latin typeface="Arial" panose="020B0604020202020204" pitchFamily="34" charset="0"/>
                <a:cs typeface="Arial" panose="020B0604020202020204" pitchFamily="34" charset="0"/>
              </a:rPr>
              <a:t>&gt;&gt;&gt; "Z"&lt;&gt;"z"  </a:t>
            </a:r>
          </a:p>
          <a:p>
            <a:pPr algn="just"/>
            <a:r>
              <a:rPr lang="en-US" sz="1600" b="0" i="0" dirty="0" smtClean="0">
                <a:effectLst/>
                <a:latin typeface="Arial" panose="020B0604020202020204" pitchFamily="34" charset="0"/>
                <a:cs typeface="Arial" panose="020B0604020202020204" pitchFamily="34" charset="0"/>
              </a:rPr>
              <a:t>True  </a:t>
            </a:r>
          </a:p>
          <a:p>
            <a:pPr algn="just"/>
            <a:endParaRPr lang="en-US" sz="1600" b="1" i="0" dirty="0" smtClean="0">
              <a:effectLst/>
              <a:latin typeface="Arial" panose="020B0604020202020204" pitchFamily="34" charset="0"/>
              <a:cs typeface="Arial" panose="020B0604020202020204" pitchFamily="34" charset="0"/>
            </a:endParaRPr>
          </a:p>
          <a:p>
            <a:pPr algn="just"/>
            <a:r>
              <a:rPr lang="en-US" sz="1600" b="1" i="0" dirty="0" smtClean="0">
                <a:effectLst/>
                <a:latin typeface="Arial" panose="020B0604020202020204" pitchFamily="34" charset="0"/>
                <a:cs typeface="Arial" panose="020B0604020202020204" pitchFamily="34" charset="0"/>
              </a:rPr>
              <a:t>Explanation:</a:t>
            </a:r>
            <a:endParaRPr lang="en-US" sz="1600" b="0" i="0" dirty="0" smtClean="0">
              <a:effectLst/>
              <a:latin typeface="Arial" panose="020B0604020202020204" pitchFamily="34" charset="0"/>
              <a:cs typeface="Arial" panose="020B0604020202020204" pitchFamily="34" charset="0"/>
            </a:endParaRPr>
          </a:p>
          <a:p>
            <a:pPr algn="just"/>
            <a:r>
              <a:rPr lang="en-US" sz="1600" b="0" i="0" dirty="0" smtClean="0">
                <a:effectLst/>
                <a:latin typeface="Arial" panose="020B0604020202020204" pitchFamily="34" charset="0"/>
                <a:cs typeface="Arial" panose="020B0604020202020204" pitchFamily="34" charset="0"/>
              </a:rPr>
              <a:t>The ASCII value of a is 97, b is 98, c is 99 and so on. The ASCII value of A is 65,B is 66,C is 67 and so on. The comparison between strings are done on the basis on ASCII value.</a:t>
            </a:r>
            <a:endParaRPr lang="en-US" sz="1600"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35871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9736" y="565666"/>
            <a:ext cx="9861064" cy="646331"/>
          </a:xfrm>
          <a:prstGeom prst="rect">
            <a:avLst/>
          </a:prstGeom>
        </p:spPr>
        <p:txBody>
          <a:bodyPr wrap="square">
            <a:spAutoFit/>
          </a:bodyPr>
          <a:lstStyle/>
          <a:p>
            <a:r>
              <a:rPr lang="en-US" dirty="0" smtClean="0"/>
              <a:t/>
            </a:r>
            <a:br>
              <a:rPr lang="en-US" dirty="0" smtClean="0"/>
            </a:b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952347904"/>
              </p:ext>
            </p:extLst>
          </p:nvPr>
        </p:nvGraphicFramePr>
        <p:xfrm>
          <a:off x="469899" y="40640"/>
          <a:ext cx="11201401" cy="6761480"/>
        </p:xfrm>
        <a:graphic>
          <a:graphicData uri="http://schemas.openxmlformats.org/drawingml/2006/table">
            <a:tbl>
              <a:tblPr firstRow="1" bandRow="1">
                <a:tableStyleId>{5C22544A-7EE6-4342-B048-85BDC9FD1C3A}</a:tableStyleId>
              </a:tblPr>
              <a:tblGrid>
                <a:gridCol w="2987519"/>
                <a:gridCol w="8213882"/>
              </a:tblGrid>
              <a:tr h="294948">
                <a:tc>
                  <a:txBody>
                    <a:bodyPr/>
                    <a:lstStyle/>
                    <a:p>
                      <a:pPr algn="ctr" fontAlgn="t"/>
                      <a:r>
                        <a:rPr lang="en-US" sz="1400" b="0" i="0" dirty="0">
                          <a:solidFill>
                            <a:schemeClr val="tx1"/>
                          </a:solidFill>
                          <a:effectLst/>
                          <a:latin typeface="Arial" panose="020B0604020202020204" pitchFamily="34" charset="0"/>
                          <a:cs typeface="Arial" panose="020B0604020202020204" pitchFamily="34" charset="0"/>
                        </a:rPr>
                        <a:t>capitalize()</a:t>
                      </a:r>
                    </a:p>
                  </a:txBody>
                  <a:tcPr marL="76200" marR="76200" marT="76200" marB="76200">
                    <a:noFill/>
                  </a:tcPr>
                </a:tc>
                <a:tc>
                  <a:txBody>
                    <a:bodyPr/>
                    <a:lstStyle/>
                    <a:p>
                      <a:pPr algn="just" fontAlgn="t"/>
                      <a:r>
                        <a:rPr lang="en-US" sz="1350" b="0" i="0" dirty="0">
                          <a:solidFill>
                            <a:schemeClr val="tx1"/>
                          </a:solidFill>
                          <a:effectLst/>
                          <a:latin typeface="Arial" panose="020B0604020202020204" pitchFamily="34" charset="0"/>
                          <a:cs typeface="Arial" panose="020B0604020202020204" pitchFamily="34" charset="0"/>
                        </a:rPr>
                        <a:t>It capitalizes the first character of the String.</a:t>
                      </a:r>
                    </a:p>
                  </a:txBody>
                  <a:tcPr marL="76200" marR="76200" marT="76200" marB="76200">
                    <a:noFill/>
                  </a:tcPr>
                </a:tc>
              </a:tr>
              <a:tr h="277168">
                <a:tc>
                  <a:txBody>
                    <a:bodyPr/>
                    <a:lstStyle/>
                    <a:p>
                      <a:pPr algn="ctr" fontAlgn="t"/>
                      <a:r>
                        <a:rPr lang="en-US" sz="1300" b="0" i="0" dirty="0">
                          <a:solidFill>
                            <a:schemeClr val="tx1"/>
                          </a:solidFill>
                          <a:effectLst/>
                          <a:latin typeface="Arial" panose="020B0604020202020204" pitchFamily="34" charset="0"/>
                          <a:cs typeface="Arial" panose="020B0604020202020204" pitchFamily="34" charset="0"/>
                        </a:rPr>
                        <a:t>count(string</a:t>
                      </a:r>
                      <a:r>
                        <a:rPr lang="en-US" sz="1300" b="0" i="0" dirty="0" smtClean="0">
                          <a:solidFill>
                            <a:schemeClr val="tx1"/>
                          </a:solidFill>
                          <a:effectLst/>
                          <a:latin typeface="Arial" panose="020B0604020202020204" pitchFamily="34" charset="0"/>
                          <a:cs typeface="Arial" panose="020B0604020202020204" pitchFamily="34" charset="0"/>
                        </a:rPr>
                        <a:t>, begin, end</a:t>
                      </a:r>
                      <a:r>
                        <a:rPr lang="en-US" sz="1300" b="0" i="0" dirty="0">
                          <a:solidFill>
                            <a:schemeClr val="tx1"/>
                          </a:solidFill>
                          <a:effectLst/>
                          <a:latin typeface="Arial" panose="020B0604020202020204" pitchFamily="34" charset="0"/>
                          <a:cs typeface="Arial" panose="020B0604020202020204" pitchFamily="34" charset="0"/>
                        </a:rPr>
                        <a:t>)</a:t>
                      </a:r>
                    </a:p>
                  </a:txBody>
                  <a:tcPr marL="76200" marR="76200" marT="76200" marB="76200">
                    <a:noFill/>
                  </a:tcPr>
                </a:tc>
                <a:tc>
                  <a:txBody>
                    <a:bodyPr/>
                    <a:lstStyle/>
                    <a:p>
                      <a:pPr algn="just" fontAlgn="t"/>
                      <a:r>
                        <a:rPr lang="en-US" sz="1350" b="0" i="0" dirty="0">
                          <a:solidFill>
                            <a:schemeClr val="tx1"/>
                          </a:solidFill>
                          <a:effectLst/>
                          <a:latin typeface="Arial" panose="020B0604020202020204" pitchFamily="34" charset="0"/>
                          <a:cs typeface="Arial" panose="020B0604020202020204" pitchFamily="34" charset="0"/>
                        </a:rPr>
                        <a:t>Counts number of times substring occurs in a String between begin and end index.</a:t>
                      </a:r>
                    </a:p>
                  </a:txBody>
                  <a:tcPr marL="76200" marR="76200" marT="76200" marB="76200">
                    <a:noFill/>
                  </a:tcPr>
                </a:tc>
              </a:tr>
              <a:tr h="284788">
                <a:tc>
                  <a:txBody>
                    <a:bodyPr/>
                    <a:lstStyle/>
                    <a:p>
                      <a:pPr algn="ctr" fontAlgn="t"/>
                      <a:r>
                        <a:rPr lang="en-US" sz="1300" b="0" i="0" dirty="0" err="1">
                          <a:solidFill>
                            <a:schemeClr val="tx1"/>
                          </a:solidFill>
                          <a:effectLst/>
                          <a:latin typeface="Arial" panose="020B0604020202020204" pitchFamily="34" charset="0"/>
                          <a:cs typeface="Arial" panose="020B0604020202020204" pitchFamily="34" charset="0"/>
                        </a:rPr>
                        <a:t>endswith</a:t>
                      </a:r>
                      <a:r>
                        <a:rPr lang="en-US" sz="1300" b="0" i="0" dirty="0">
                          <a:solidFill>
                            <a:schemeClr val="tx1"/>
                          </a:solidFill>
                          <a:effectLst/>
                          <a:latin typeface="Arial" panose="020B0604020202020204" pitchFamily="34" charset="0"/>
                          <a:cs typeface="Arial" panose="020B0604020202020204" pitchFamily="34" charset="0"/>
                        </a:rPr>
                        <a:t>(suffix ,begin=0,end=n)</a:t>
                      </a:r>
                    </a:p>
                  </a:txBody>
                  <a:tcPr marL="76200" marR="76200" marT="76200" marB="76200">
                    <a:noFill/>
                  </a:tcPr>
                </a:tc>
                <a:tc>
                  <a:txBody>
                    <a:bodyPr/>
                    <a:lstStyle/>
                    <a:p>
                      <a:pPr algn="just" fontAlgn="t"/>
                      <a:r>
                        <a:rPr lang="en-US" sz="1350" b="0" i="0" dirty="0">
                          <a:solidFill>
                            <a:schemeClr val="tx1"/>
                          </a:solidFill>
                          <a:effectLst/>
                          <a:latin typeface="Arial" panose="020B0604020202020204" pitchFamily="34" charset="0"/>
                          <a:cs typeface="Arial" panose="020B0604020202020204" pitchFamily="34" charset="0"/>
                        </a:rPr>
                        <a:t>Returns a Boolean value if the string terminates with given suffix between begin and end.</a:t>
                      </a:r>
                    </a:p>
                  </a:txBody>
                  <a:tcPr marL="76200" marR="76200" marT="76200" marB="76200">
                    <a:noFill/>
                  </a:tcPr>
                </a:tc>
              </a:tr>
              <a:tr h="279708">
                <a:tc>
                  <a:txBody>
                    <a:bodyPr/>
                    <a:lstStyle/>
                    <a:p>
                      <a:pPr algn="ctr" fontAlgn="t"/>
                      <a:r>
                        <a:rPr lang="en-US" sz="1300" b="0" i="0" dirty="0" smtClean="0">
                          <a:solidFill>
                            <a:schemeClr val="tx1"/>
                          </a:solidFill>
                          <a:effectLst/>
                          <a:latin typeface="Arial" panose="020B0604020202020204" pitchFamily="34" charset="0"/>
                          <a:cs typeface="Arial" panose="020B0604020202020204" pitchFamily="34" charset="0"/>
                        </a:rPr>
                        <a:t>find(substring, </a:t>
                      </a:r>
                      <a:r>
                        <a:rPr lang="en-US" sz="1300" b="0" i="0" dirty="0" err="1" smtClean="0">
                          <a:solidFill>
                            <a:schemeClr val="tx1"/>
                          </a:solidFill>
                          <a:effectLst/>
                          <a:latin typeface="Arial" panose="020B0604020202020204" pitchFamily="34" charset="0"/>
                          <a:cs typeface="Arial" panose="020B0604020202020204" pitchFamily="34" charset="0"/>
                        </a:rPr>
                        <a:t>beginIndex</a:t>
                      </a:r>
                      <a:r>
                        <a:rPr lang="en-US" sz="1300" b="0" i="0" dirty="0">
                          <a:solidFill>
                            <a:schemeClr val="tx1"/>
                          </a:solidFill>
                          <a:effectLst/>
                          <a:latin typeface="Arial" panose="020B0604020202020204" pitchFamily="34" charset="0"/>
                          <a:cs typeface="Arial" panose="020B0604020202020204" pitchFamily="34" charset="0"/>
                        </a:rPr>
                        <a:t>, </a:t>
                      </a:r>
                      <a:r>
                        <a:rPr lang="en-US" sz="1300" b="0" i="0" dirty="0" err="1">
                          <a:solidFill>
                            <a:schemeClr val="tx1"/>
                          </a:solidFill>
                          <a:effectLst/>
                          <a:latin typeface="Arial" panose="020B0604020202020204" pitchFamily="34" charset="0"/>
                          <a:cs typeface="Arial" panose="020B0604020202020204" pitchFamily="34" charset="0"/>
                        </a:rPr>
                        <a:t>endIndex</a:t>
                      </a:r>
                      <a:r>
                        <a:rPr lang="en-US" sz="1300" b="0" i="0" dirty="0">
                          <a:solidFill>
                            <a:schemeClr val="tx1"/>
                          </a:solidFill>
                          <a:effectLst/>
                          <a:latin typeface="Arial" panose="020B0604020202020204" pitchFamily="34" charset="0"/>
                          <a:cs typeface="Arial" panose="020B0604020202020204" pitchFamily="34" charset="0"/>
                        </a:rPr>
                        <a:t>)</a:t>
                      </a:r>
                    </a:p>
                  </a:txBody>
                  <a:tcPr marL="76200" marR="76200" marT="76200" marB="76200">
                    <a:noFill/>
                  </a:tcPr>
                </a:tc>
                <a:tc>
                  <a:txBody>
                    <a:bodyPr/>
                    <a:lstStyle/>
                    <a:p>
                      <a:pPr algn="just" fontAlgn="t"/>
                      <a:r>
                        <a:rPr lang="en-US" sz="1350" b="0" i="0" dirty="0">
                          <a:solidFill>
                            <a:schemeClr val="tx1"/>
                          </a:solidFill>
                          <a:effectLst/>
                          <a:latin typeface="Arial" panose="020B0604020202020204" pitchFamily="34" charset="0"/>
                          <a:cs typeface="Arial" panose="020B0604020202020204" pitchFamily="34" charset="0"/>
                        </a:rPr>
                        <a:t>It returns the index value of the string where substring is found between begin index and end index.</a:t>
                      </a:r>
                    </a:p>
                  </a:txBody>
                  <a:tcPr marL="76200" marR="76200" marT="76200" marB="76200">
                    <a:noFill/>
                  </a:tcPr>
                </a:tc>
              </a:tr>
              <a:tr h="325428">
                <a:tc>
                  <a:txBody>
                    <a:bodyPr/>
                    <a:lstStyle/>
                    <a:p>
                      <a:pPr algn="ctr" fontAlgn="t"/>
                      <a:r>
                        <a:rPr lang="en-US" sz="1300" b="0" i="0" dirty="0">
                          <a:solidFill>
                            <a:schemeClr val="tx1"/>
                          </a:solidFill>
                          <a:effectLst/>
                          <a:latin typeface="Arial" panose="020B0604020202020204" pitchFamily="34" charset="0"/>
                          <a:cs typeface="Arial" panose="020B0604020202020204" pitchFamily="34" charset="0"/>
                        </a:rPr>
                        <a:t>index(</a:t>
                      </a:r>
                      <a:r>
                        <a:rPr lang="en-US" sz="1300" b="0" i="0" dirty="0" err="1">
                          <a:solidFill>
                            <a:schemeClr val="tx1"/>
                          </a:solidFill>
                          <a:effectLst/>
                          <a:latin typeface="Arial" panose="020B0604020202020204" pitchFamily="34" charset="0"/>
                          <a:cs typeface="Arial" panose="020B0604020202020204" pitchFamily="34" charset="0"/>
                        </a:rPr>
                        <a:t>subsring</a:t>
                      </a:r>
                      <a:r>
                        <a:rPr lang="en-US" sz="1300" b="0" i="0" dirty="0">
                          <a:solidFill>
                            <a:schemeClr val="tx1"/>
                          </a:solidFill>
                          <a:effectLst/>
                          <a:latin typeface="Arial" panose="020B0604020202020204" pitchFamily="34" charset="0"/>
                          <a:cs typeface="Arial" panose="020B0604020202020204" pitchFamily="34" charset="0"/>
                        </a:rPr>
                        <a:t>, </a:t>
                      </a:r>
                      <a:r>
                        <a:rPr lang="en-US" sz="1300" b="0" i="0" dirty="0" err="1">
                          <a:solidFill>
                            <a:schemeClr val="tx1"/>
                          </a:solidFill>
                          <a:effectLst/>
                          <a:latin typeface="Arial" panose="020B0604020202020204" pitchFamily="34" charset="0"/>
                          <a:cs typeface="Arial" panose="020B0604020202020204" pitchFamily="34" charset="0"/>
                        </a:rPr>
                        <a:t>beginIndex</a:t>
                      </a:r>
                      <a:r>
                        <a:rPr lang="en-US" sz="1300" b="0" i="0" dirty="0">
                          <a:solidFill>
                            <a:schemeClr val="tx1"/>
                          </a:solidFill>
                          <a:effectLst/>
                          <a:latin typeface="Arial" panose="020B0604020202020204" pitchFamily="34" charset="0"/>
                          <a:cs typeface="Arial" panose="020B0604020202020204" pitchFamily="34" charset="0"/>
                        </a:rPr>
                        <a:t>, </a:t>
                      </a:r>
                      <a:r>
                        <a:rPr lang="en-US" sz="1300" b="0" i="0" dirty="0" err="1">
                          <a:solidFill>
                            <a:schemeClr val="tx1"/>
                          </a:solidFill>
                          <a:effectLst/>
                          <a:latin typeface="Arial" panose="020B0604020202020204" pitchFamily="34" charset="0"/>
                          <a:cs typeface="Arial" panose="020B0604020202020204" pitchFamily="34" charset="0"/>
                        </a:rPr>
                        <a:t>endIndex</a:t>
                      </a:r>
                      <a:r>
                        <a:rPr lang="en-US" sz="1300" b="0" i="0" dirty="0">
                          <a:solidFill>
                            <a:schemeClr val="tx1"/>
                          </a:solidFill>
                          <a:effectLst/>
                          <a:latin typeface="Arial" panose="020B0604020202020204" pitchFamily="34" charset="0"/>
                          <a:cs typeface="Arial" panose="020B0604020202020204" pitchFamily="34" charset="0"/>
                        </a:rPr>
                        <a:t>)</a:t>
                      </a:r>
                    </a:p>
                  </a:txBody>
                  <a:tcPr marL="76200" marR="76200" marT="76200" marB="76200">
                    <a:noFill/>
                  </a:tcPr>
                </a:tc>
                <a:tc>
                  <a:txBody>
                    <a:bodyPr/>
                    <a:lstStyle/>
                    <a:p>
                      <a:pPr algn="just" fontAlgn="t"/>
                      <a:r>
                        <a:rPr lang="en-US" sz="1350" b="0" i="0" dirty="0">
                          <a:solidFill>
                            <a:schemeClr val="tx1"/>
                          </a:solidFill>
                          <a:effectLst/>
                          <a:latin typeface="Arial" panose="020B0604020202020204" pitchFamily="34" charset="0"/>
                          <a:cs typeface="Arial" panose="020B0604020202020204" pitchFamily="34" charset="0"/>
                        </a:rPr>
                        <a:t>Same as find() except it raises an exception if string is not found.</a:t>
                      </a:r>
                    </a:p>
                  </a:txBody>
                  <a:tcPr marL="76200" marR="76200" marT="76200" marB="76200">
                    <a:noFill/>
                  </a:tcPr>
                </a:tc>
              </a:tr>
              <a:tr h="421948">
                <a:tc>
                  <a:txBody>
                    <a:bodyPr/>
                    <a:lstStyle/>
                    <a:p>
                      <a:pPr algn="ctr" fontAlgn="t"/>
                      <a:r>
                        <a:rPr lang="en-US" sz="1400" b="0" i="0" dirty="0" err="1">
                          <a:solidFill>
                            <a:schemeClr val="tx1"/>
                          </a:solidFill>
                          <a:effectLst/>
                          <a:latin typeface="Arial" panose="020B0604020202020204" pitchFamily="34" charset="0"/>
                          <a:cs typeface="Arial" panose="020B0604020202020204" pitchFamily="34" charset="0"/>
                        </a:rPr>
                        <a:t>isalnum</a:t>
                      </a:r>
                      <a:r>
                        <a:rPr lang="en-US" sz="1400" b="0" i="0" dirty="0">
                          <a:solidFill>
                            <a:schemeClr val="tx1"/>
                          </a:solidFill>
                          <a:effectLst/>
                          <a:latin typeface="Arial" panose="020B0604020202020204" pitchFamily="34" charset="0"/>
                          <a:cs typeface="Arial" panose="020B0604020202020204" pitchFamily="34" charset="0"/>
                        </a:rPr>
                        <a:t>()</a:t>
                      </a:r>
                    </a:p>
                  </a:txBody>
                  <a:tcPr marL="76200" marR="76200" marT="76200" marB="76200">
                    <a:noFill/>
                  </a:tcPr>
                </a:tc>
                <a:tc>
                  <a:txBody>
                    <a:bodyPr/>
                    <a:lstStyle/>
                    <a:p>
                      <a:pPr algn="just" fontAlgn="t"/>
                      <a:r>
                        <a:rPr lang="en-US" sz="1350" b="0" i="0" dirty="0">
                          <a:solidFill>
                            <a:schemeClr val="tx1"/>
                          </a:solidFill>
                          <a:effectLst/>
                          <a:latin typeface="Arial" panose="020B0604020202020204" pitchFamily="34" charset="0"/>
                          <a:cs typeface="Arial" panose="020B0604020202020204" pitchFamily="34" charset="0"/>
                        </a:rPr>
                        <a:t>It returns True if characters in the string are alphanumeric i.e., alphabets or numbers and there is at least 1 character. Otherwise it returns False.</a:t>
                      </a:r>
                    </a:p>
                  </a:txBody>
                  <a:tcPr marL="76200" marR="76200" marT="76200" marB="76200">
                    <a:noFill/>
                  </a:tcPr>
                </a:tc>
              </a:tr>
              <a:tr h="348288">
                <a:tc>
                  <a:txBody>
                    <a:bodyPr/>
                    <a:lstStyle/>
                    <a:p>
                      <a:pPr algn="ctr" fontAlgn="t"/>
                      <a:r>
                        <a:rPr lang="en-US" sz="1400" b="0" i="0" dirty="0" err="1">
                          <a:solidFill>
                            <a:schemeClr val="tx1"/>
                          </a:solidFill>
                          <a:effectLst/>
                          <a:latin typeface="Arial" panose="020B0604020202020204" pitchFamily="34" charset="0"/>
                          <a:cs typeface="Arial" panose="020B0604020202020204" pitchFamily="34" charset="0"/>
                        </a:rPr>
                        <a:t>isalpha</a:t>
                      </a:r>
                      <a:r>
                        <a:rPr lang="en-US" sz="1400" b="0" i="0" dirty="0">
                          <a:solidFill>
                            <a:schemeClr val="tx1"/>
                          </a:solidFill>
                          <a:effectLst/>
                          <a:latin typeface="Arial" panose="020B0604020202020204" pitchFamily="34" charset="0"/>
                          <a:cs typeface="Arial" panose="020B0604020202020204" pitchFamily="34" charset="0"/>
                        </a:rPr>
                        <a:t>()</a:t>
                      </a:r>
                    </a:p>
                  </a:txBody>
                  <a:tcPr marL="76200" marR="76200" marT="76200" marB="76200">
                    <a:noFill/>
                  </a:tcPr>
                </a:tc>
                <a:tc>
                  <a:txBody>
                    <a:bodyPr/>
                    <a:lstStyle/>
                    <a:p>
                      <a:pPr algn="just" fontAlgn="t"/>
                      <a:r>
                        <a:rPr lang="en-US" sz="1350" b="0" i="0" dirty="0">
                          <a:solidFill>
                            <a:schemeClr val="tx1"/>
                          </a:solidFill>
                          <a:effectLst/>
                          <a:latin typeface="Arial" panose="020B0604020202020204" pitchFamily="34" charset="0"/>
                          <a:cs typeface="Arial" panose="020B0604020202020204" pitchFamily="34" charset="0"/>
                        </a:rPr>
                        <a:t>It returns True when all the characters are alphabets and there is at least one character, otherwise False.</a:t>
                      </a:r>
                    </a:p>
                  </a:txBody>
                  <a:tcPr marL="76200" marR="76200" marT="76200" marB="76200">
                    <a:noFill/>
                  </a:tcPr>
                </a:tc>
              </a:tr>
              <a:tr h="292100">
                <a:tc>
                  <a:txBody>
                    <a:bodyPr/>
                    <a:lstStyle/>
                    <a:p>
                      <a:pPr algn="ctr" fontAlgn="t"/>
                      <a:r>
                        <a:rPr lang="en-US" sz="1400" b="0" i="0" dirty="0" err="1">
                          <a:solidFill>
                            <a:schemeClr val="tx1"/>
                          </a:solidFill>
                          <a:effectLst/>
                          <a:latin typeface="Arial" panose="020B0604020202020204" pitchFamily="34" charset="0"/>
                          <a:cs typeface="Arial" panose="020B0604020202020204" pitchFamily="34" charset="0"/>
                        </a:rPr>
                        <a:t>isdigit</a:t>
                      </a:r>
                      <a:r>
                        <a:rPr lang="en-US" sz="1400" b="0" i="0" dirty="0">
                          <a:solidFill>
                            <a:schemeClr val="tx1"/>
                          </a:solidFill>
                          <a:effectLst/>
                          <a:latin typeface="Arial" panose="020B0604020202020204" pitchFamily="34" charset="0"/>
                          <a:cs typeface="Arial" panose="020B0604020202020204" pitchFamily="34" charset="0"/>
                        </a:rPr>
                        <a:t>()</a:t>
                      </a:r>
                    </a:p>
                  </a:txBody>
                  <a:tcPr marL="76200" marR="76200" marT="76200" marB="76200">
                    <a:noFill/>
                  </a:tcPr>
                </a:tc>
                <a:tc>
                  <a:txBody>
                    <a:bodyPr/>
                    <a:lstStyle/>
                    <a:p>
                      <a:pPr algn="just" fontAlgn="t"/>
                      <a:r>
                        <a:rPr lang="en-US" sz="1350" b="0" i="0" dirty="0">
                          <a:solidFill>
                            <a:schemeClr val="tx1"/>
                          </a:solidFill>
                          <a:effectLst/>
                          <a:latin typeface="Arial" panose="020B0604020202020204" pitchFamily="34" charset="0"/>
                          <a:cs typeface="Arial" panose="020B0604020202020204" pitchFamily="34" charset="0"/>
                        </a:rPr>
                        <a:t>It returns True if all the characters are digit and there is at least one character, otherwise False.</a:t>
                      </a:r>
                    </a:p>
                  </a:txBody>
                  <a:tcPr marL="76200" marR="76200" marT="76200" marB="76200">
                    <a:noFill/>
                  </a:tcPr>
                </a:tc>
              </a:tr>
              <a:tr h="274320">
                <a:tc>
                  <a:txBody>
                    <a:bodyPr/>
                    <a:lstStyle/>
                    <a:p>
                      <a:pPr algn="ctr" fontAlgn="t"/>
                      <a:r>
                        <a:rPr lang="en-US" sz="1400" b="0" i="0" dirty="0" err="1">
                          <a:solidFill>
                            <a:schemeClr val="tx1"/>
                          </a:solidFill>
                          <a:effectLst/>
                          <a:latin typeface="Arial" panose="020B0604020202020204" pitchFamily="34" charset="0"/>
                          <a:cs typeface="Arial" panose="020B0604020202020204" pitchFamily="34" charset="0"/>
                        </a:rPr>
                        <a:t>islower</a:t>
                      </a:r>
                      <a:r>
                        <a:rPr lang="en-US" sz="1400" b="0" i="0" dirty="0">
                          <a:solidFill>
                            <a:schemeClr val="tx1"/>
                          </a:solidFill>
                          <a:effectLst/>
                          <a:latin typeface="Arial" panose="020B0604020202020204" pitchFamily="34" charset="0"/>
                          <a:cs typeface="Arial" panose="020B0604020202020204" pitchFamily="34" charset="0"/>
                        </a:rPr>
                        <a:t>()</a:t>
                      </a:r>
                    </a:p>
                  </a:txBody>
                  <a:tcPr marL="76200" marR="76200" marT="76200" marB="76200">
                    <a:noFill/>
                  </a:tcPr>
                </a:tc>
                <a:tc>
                  <a:txBody>
                    <a:bodyPr/>
                    <a:lstStyle/>
                    <a:p>
                      <a:pPr algn="just" fontAlgn="t"/>
                      <a:r>
                        <a:rPr lang="en-US" sz="1350" b="0" i="0" dirty="0">
                          <a:solidFill>
                            <a:schemeClr val="tx1"/>
                          </a:solidFill>
                          <a:effectLst/>
                          <a:latin typeface="Arial" panose="020B0604020202020204" pitchFamily="34" charset="0"/>
                          <a:cs typeface="Arial" panose="020B0604020202020204" pitchFamily="34" charset="0"/>
                        </a:rPr>
                        <a:t>It returns True if the characters of a string are in lower case, otherwise False.</a:t>
                      </a:r>
                    </a:p>
                  </a:txBody>
                  <a:tcPr marL="76200" marR="76200" marT="76200" marB="76200">
                    <a:noFill/>
                  </a:tcPr>
                </a:tc>
              </a:tr>
              <a:tr h="231140">
                <a:tc>
                  <a:txBody>
                    <a:bodyPr/>
                    <a:lstStyle/>
                    <a:p>
                      <a:pPr algn="ctr" fontAlgn="t"/>
                      <a:r>
                        <a:rPr lang="en-US" sz="1400" b="0" i="0" dirty="0" err="1">
                          <a:solidFill>
                            <a:schemeClr val="tx1"/>
                          </a:solidFill>
                          <a:effectLst/>
                          <a:latin typeface="Arial" panose="020B0604020202020204" pitchFamily="34" charset="0"/>
                          <a:cs typeface="Arial" panose="020B0604020202020204" pitchFamily="34" charset="0"/>
                        </a:rPr>
                        <a:t>isupper</a:t>
                      </a:r>
                      <a:r>
                        <a:rPr lang="en-US" sz="1400" b="0" i="0" dirty="0">
                          <a:solidFill>
                            <a:schemeClr val="tx1"/>
                          </a:solidFill>
                          <a:effectLst/>
                          <a:latin typeface="Arial" panose="020B0604020202020204" pitchFamily="34" charset="0"/>
                          <a:cs typeface="Arial" panose="020B0604020202020204" pitchFamily="34" charset="0"/>
                        </a:rPr>
                        <a:t>()</a:t>
                      </a:r>
                    </a:p>
                  </a:txBody>
                  <a:tcPr marL="76200" marR="76200" marT="76200" marB="76200">
                    <a:noFill/>
                  </a:tcPr>
                </a:tc>
                <a:tc>
                  <a:txBody>
                    <a:bodyPr/>
                    <a:lstStyle/>
                    <a:p>
                      <a:pPr algn="just" fontAlgn="t"/>
                      <a:r>
                        <a:rPr lang="en-US" sz="1350" b="0" i="0" dirty="0">
                          <a:solidFill>
                            <a:schemeClr val="tx1"/>
                          </a:solidFill>
                          <a:effectLst/>
                          <a:latin typeface="Arial" panose="020B0604020202020204" pitchFamily="34" charset="0"/>
                          <a:cs typeface="Arial" panose="020B0604020202020204" pitchFamily="34" charset="0"/>
                        </a:rPr>
                        <a:t>It returns False if characters of a string are in Upper case, otherwise False.</a:t>
                      </a:r>
                    </a:p>
                  </a:txBody>
                  <a:tcPr marL="76200" marR="76200" marT="76200" marB="76200">
                    <a:noFill/>
                  </a:tcPr>
                </a:tc>
              </a:tr>
              <a:tr h="187960">
                <a:tc>
                  <a:txBody>
                    <a:bodyPr/>
                    <a:lstStyle/>
                    <a:p>
                      <a:pPr algn="ctr" fontAlgn="t"/>
                      <a:r>
                        <a:rPr lang="en-US" sz="1400" b="0" i="0" dirty="0" err="1">
                          <a:solidFill>
                            <a:schemeClr val="tx1"/>
                          </a:solidFill>
                          <a:effectLst/>
                          <a:latin typeface="Arial" panose="020B0604020202020204" pitchFamily="34" charset="0"/>
                          <a:cs typeface="Arial" panose="020B0604020202020204" pitchFamily="34" charset="0"/>
                        </a:rPr>
                        <a:t>isspace</a:t>
                      </a:r>
                      <a:r>
                        <a:rPr lang="en-US" sz="1400" b="0" i="0" dirty="0">
                          <a:solidFill>
                            <a:schemeClr val="tx1"/>
                          </a:solidFill>
                          <a:effectLst/>
                          <a:latin typeface="Arial" panose="020B0604020202020204" pitchFamily="34" charset="0"/>
                          <a:cs typeface="Arial" panose="020B0604020202020204" pitchFamily="34" charset="0"/>
                        </a:rPr>
                        <a:t>()</a:t>
                      </a:r>
                    </a:p>
                  </a:txBody>
                  <a:tcPr marL="76200" marR="76200" marT="76200" marB="76200">
                    <a:noFill/>
                  </a:tcPr>
                </a:tc>
                <a:tc>
                  <a:txBody>
                    <a:bodyPr/>
                    <a:lstStyle/>
                    <a:p>
                      <a:pPr algn="just" fontAlgn="t"/>
                      <a:r>
                        <a:rPr lang="en-US" sz="1350" b="0" i="0" dirty="0">
                          <a:solidFill>
                            <a:schemeClr val="tx1"/>
                          </a:solidFill>
                          <a:effectLst/>
                          <a:latin typeface="Arial" panose="020B0604020202020204" pitchFamily="34" charset="0"/>
                          <a:cs typeface="Arial" panose="020B0604020202020204" pitchFamily="34" charset="0"/>
                        </a:rPr>
                        <a:t>It returns True if the characters of a string are whitespace, otherwise false.</a:t>
                      </a:r>
                    </a:p>
                  </a:txBody>
                  <a:tcPr marL="76200" marR="76200" marT="76200" marB="76200">
                    <a:noFill/>
                  </a:tcPr>
                </a:tc>
              </a:tr>
              <a:tr h="0">
                <a:tc>
                  <a:txBody>
                    <a:bodyPr/>
                    <a:lstStyle/>
                    <a:p>
                      <a:pPr algn="ctr" fontAlgn="t"/>
                      <a:r>
                        <a:rPr lang="en-US" sz="1400" b="0" i="0" dirty="0" err="1">
                          <a:solidFill>
                            <a:schemeClr val="tx1"/>
                          </a:solidFill>
                          <a:effectLst/>
                          <a:latin typeface="Arial" panose="020B0604020202020204" pitchFamily="34" charset="0"/>
                          <a:cs typeface="Arial" panose="020B0604020202020204" pitchFamily="34" charset="0"/>
                        </a:rPr>
                        <a:t>len</a:t>
                      </a:r>
                      <a:r>
                        <a:rPr lang="en-US" sz="1400" b="0" i="0" dirty="0">
                          <a:solidFill>
                            <a:schemeClr val="tx1"/>
                          </a:solidFill>
                          <a:effectLst/>
                          <a:latin typeface="Arial" panose="020B0604020202020204" pitchFamily="34" charset="0"/>
                          <a:cs typeface="Arial" panose="020B0604020202020204" pitchFamily="34" charset="0"/>
                        </a:rPr>
                        <a:t>(string)</a:t>
                      </a:r>
                    </a:p>
                  </a:txBody>
                  <a:tcPr marL="76200" marR="76200" marT="76200" marB="76200">
                    <a:noFill/>
                  </a:tcPr>
                </a:tc>
                <a:tc>
                  <a:txBody>
                    <a:bodyPr/>
                    <a:lstStyle/>
                    <a:p>
                      <a:pPr algn="just" fontAlgn="t"/>
                      <a:r>
                        <a:rPr lang="en-US" sz="1350" b="0" i="0" dirty="0" err="1">
                          <a:solidFill>
                            <a:schemeClr val="tx1"/>
                          </a:solidFill>
                          <a:effectLst/>
                          <a:latin typeface="Arial" panose="020B0604020202020204" pitchFamily="34" charset="0"/>
                          <a:cs typeface="Arial" panose="020B0604020202020204" pitchFamily="34" charset="0"/>
                        </a:rPr>
                        <a:t>len</a:t>
                      </a:r>
                      <a:r>
                        <a:rPr lang="en-US" sz="1350" b="0" i="0" dirty="0">
                          <a:solidFill>
                            <a:schemeClr val="tx1"/>
                          </a:solidFill>
                          <a:effectLst/>
                          <a:latin typeface="Arial" panose="020B0604020202020204" pitchFamily="34" charset="0"/>
                          <a:cs typeface="Arial" panose="020B0604020202020204" pitchFamily="34" charset="0"/>
                        </a:rPr>
                        <a:t>() returns the length of a string.</a:t>
                      </a:r>
                    </a:p>
                  </a:txBody>
                  <a:tcPr marL="76200" marR="76200" marT="76200" marB="76200">
                    <a:noFill/>
                  </a:tcPr>
                </a:tc>
              </a:tr>
              <a:tr h="0">
                <a:tc>
                  <a:txBody>
                    <a:bodyPr/>
                    <a:lstStyle/>
                    <a:p>
                      <a:pPr algn="ctr" fontAlgn="t"/>
                      <a:r>
                        <a:rPr lang="en-US" sz="1400" b="0" i="0" dirty="0">
                          <a:solidFill>
                            <a:schemeClr val="tx1"/>
                          </a:solidFill>
                          <a:effectLst/>
                          <a:latin typeface="Arial" panose="020B0604020202020204" pitchFamily="34" charset="0"/>
                          <a:cs typeface="Arial" panose="020B0604020202020204" pitchFamily="34" charset="0"/>
                        </a:rPr>
                        <a:t>lower()</a:t>
                      </a:r>
                    </a:p>
                  </a:txBody>
                  <a:tcPr marL="76200" marR="76200" marT="76200" marB="76200">
                    <a:noFill/>
                  </a:tcPr>
                </a:tc>
                <a:tc>
                  <a:txBody>
                    <a:bodyPr/>
                    <a:lstStyle/>
                    <a:p>
                      <a:pPr algn="just" fontAlgn="t"/>
                      <a:r>
                        <a:rPr lang="en-US" sz="1350" b="0" i="0" dirty="0">
                          <a:solidFill>
                            <a:schemeClr val="tx1"/>
                          </a:solidFill>
                          <a:effectLst/>
                          <a:latin typeface="Arial" panose="020B0604020202020204" pitchFamily="34" charset="0"/>
                          <a:cs typeface="Arial" panose="020B0604020202020204" pitchFamily="34" charset="0"/>
                        </a:rPr>
                        <a:t>Converts all the characters of a string to Lower case.</a:t>
                      </a:r>
                    </a:p>
                  </a:txBody>
                  <a:tcPr marL="76200" marR="76200" marT="76200" marB="76200">
                    <a:noFill/>
                  </a:tcPr>
                </a:tc>
              </a:tr>
              <a:tr h="198120">
                <a:tc>
                  <a:txBody>
                    <a:bodyPr/>
                    <a:lstStyle/>
                    <a:p>
                      <a:pPr algn="ctr" fontAlgn="t"/>
                      <a:r>
                        <a:rPr lang="en-US" sz="1400" b="0" i="0" dirty="0">
                          <a:solidFill>
                            <a:schemeClr val="tx1"/>
                          </a:solidFill>
                          <a:effectLst/>
                          <a:latin typeface="Arial" panose="020B0604020202020204" pitchFamily="34" charset="0"/>
                          <a:cs typeface="Arial" panose="020B0604020202020204" pitchFamily="34" charset="0"/>
                        </a:rPr>
                        <a:t>upper()</a:t>
                      </a:r>
                    </a:p>
                  </a:txBody>
                  <a:tcPr marL="76200" marR="76200" marT="76200" marB="76200">
                    <a:noFill/>
                  </a:tcPr>
                </a:tc>
                <a:tc>
                  <a:txBody>
                    <a:bodyPr/>
                    <a:lstStyle/>
                    <a:p>
                      <a:pPr algn="just" fontAlgn="t"/>
                      <a:r>
                        <a:rPr lang="en-US" sz="1350" b="0" i="0" dirty="0">
                          <a:solidFill>
                            <a:schemeClr val="tx1"/>
                          </a:solidFill>
                          <a:effectLst/>
                          <a:latin typeface="Arial" panose="020B0604020202020204" pitchFamily="34" charset="0"/>
                          <a:cs typeface="Arial" panose="020B0604020202020204" pitchFamily="34" charset="0"/>
                        </a:rPr>
                        <a:t>Converts all the characters of a string to Upper Case.</a:t>
                      </a:r>
                    </a:p>
                  </a:txBody>
                  <a:tcPr marL="76200" marR="76200" marT="76200" marB="76200">
                    <a:noFill/>
                  </a:tcPr>
                </a:tc>
              </a:tr>
              <a:tr h="358140">
                <a:tc>
                  <a:txBody>
                    <a:bodyPr/>
                    <a:lstStyle/>
                    <a:p>
                      <a:pPr algn="ctr" fontAlgn="t"/>
                      <a:r>
                        <a:rPr lang="en-US" sz="1400" b="0" i="0" dirty="0" err="1">
                          <a:solidFill>
                            <a:schemeClr val="tx1"/>
                          </a:solidFill>
                          <a:effectLst/>
                          <a:latin typeface="Arial" panose="020B0604020202020204" pitchFamily="34" charset="0"/>
                          <a:cs typeface="Arial" panose="020B0604020202020204" pitchFamily="34" charset="0"/>
                        </a:rPr>
                        <a:t>lstrip</a:t>
                      </a:r>
                      <a:r>
                        <a:rPr lang="en-US" sz="1400" b="0" i="0" dirty="0">
                          <a:solidFill>
                            <a:schemeClr val="tx1"/>
                          </a:solidFill>
                          <a:effectLst/>
                          <a:latin typeface="Arial" panose="020B0604020202020204" pitchFamily="34" charset="0"/>
                          <a:cs typeface="Arial" panose="020B0604020202020204" pitchFamily="34" charset="0"/>
                        </a:rPr>
                        <a:t>()</a:t>
                      </a:r>
                    </a:p>
                  </a:txBody>
                  <a:tcPr marL="76200" marR="76200" marT="76200" marB="76200">
                    <a:noFill/>
                  </a:tcPr>
                </a:tc>
                <a:tc>
                  <a:txBody>
                    <a:bodyPr/>
                    <a:lstStyle/>
                    <a:p>
                      <a:pPr algn="just" fontAlgn="t"/>
                      <a:r>
                        <a:rPr lang="en-US" sz="1350" b="0" i="0" dirty="0">
                          <a:solidFill>
                            <a:schemeClr val="tx1"/>
                          </a:solidFill>
                          <a:effectLst/>
                          <a:latin typeface="Arial" panose="020B0604020202020204" pitchFamily="34" charset="0"/>
                          <a:cs typeface="Arial" panose="020B0604020202020204" pitchFamily="34" charset="0"/>
                        </a:rPr>
                        <a:t>Remove all leading whitespace of a string. It can also be used to remove particular character from leading.</a:t>
                      </a:r>
                    </a:p>
                  </a:txBody>
                  <a:tcPr marL="76200" marR="76200" marT="76200" marB="76200">
                    <a:noFill/>
                  </a:tcPr>
                </a:tc>
              </a:tr>
              <a:tr h="228600">
                <a:tc>
                  <a:txBody>
                    <a:bodyPr/>
                    <a:lstStyle/>
                    <a:p>
                      <a:pPr algn="ctr" fontAlgn="t"/>
                      <a:r>
                        <a:rPr lang="en-US" sz="1400" b="0" i="0" dirty="0" err="1">
                          <a:solidFill>
                            <a:schemeClr val="tx1"/>
                          </a:solidFill>
                          <a:effectLst/>
                          <a:latin typeface="Arial" panose="020B0604020202020204" pitchFamily="34" charset="0"/>
                          <a:cs typeface="Arial" panose="020B0604020202020204" pitchFamily="34" charset="0"/>
                        </a:rPr>
                        <a:t>rstrip</a:t>
                      </a:r>
                      <a:r>
                        <a:rPr lang="en-US" sz="1400" b="0" i="0" dirty="0">
                          <a:solidFill>
                            <a:schemeClr val="tx1"/>
                          </a:solidFill>
                          <a:effectLst/>
                          <a:latin typeface="Arial" panose="020B0604020202020204" pitchFamily="34" charset="0"/>
                          <a:cs typeface="Arial" panose="020B0604020202020204" pitchFamily="34" charset="0"/>
                        </a:rPr>
                        <a:t>()</a:t>
                      </a:r>
                    </a:p>
                  </a:txBody>
                  <a:tcPr marL="76200" marR="76200" marT="76200" marB="76200">
                    <a:noFill/>
                  </a:tcPr>
                </a:tc>
                <a:tc>
                  <a:txBody>
                    <a:bodyPr/>
                    <a:lstStyle/>
                    <a:p>
                      <a:pPr algn="just" fontAlgn="t"/>
                      <a:r>
                        <a:rPr lang="en-US" sz="1350" b="0" i="0" dirty="0">
                          <a:solidFill>
                            <a:schemeClr val="tx1"/>
                          </a:solidFill>
                          <a:effectLst/>
                          <a:latin typeface="Arial" panose="020B0604020202020204" pitchFamily="34" charset="0"/>
                          <a:cs typeface="Arial" panose="020B0604020202020204" pitchFamily="34" charset="0"/>
                        </a:rPr>
                        <a:t>Remove all trailing whitespace of a string. It can also be used to remove particular character from trailing.</a:t>
                      </a:r>
                    </a:p>
                  </a:txBody>
                  <a:tcPr marL="76200" marR="76200" marT="76200" marB="76200">
                    <a:noFill/>
                  </a:tcPr>
                </a:tc>
              </a:tr>
              <a:tr h="370840">
                <a:tc>
                  <a:txBody>
                    <a:bodyPr/>
                    <a:lstStyle/>
                    <a:p>
                      <a:pPr algn="ctr" fontAlgn="t"/>
                      <a:r>
                        <a:rPr lang="en-US" sz="1400" b="0" i="0" dirty="0" err="1">
                          <a:solidFill>
                            <a:schemeClr val="tx1"/>
                          </a:solidFill>
                          <a:effectLst/>
                          <a:latin typeface="Arial" panose="020B0604020202020204" pitchFamily="34" charset="0"/>
                          <a:cs typeface="Arial" panose="020B0604020202020204" pitchFamily="34" charset="0"/>
                        </a:rPr>
                        <a:t>startswith</a:t>
                      </a:r>
                      <a:r>
                        <a:rPr lang="en-US" sz="1400" b="0" i="0" dirty="0">
                          <a:solidFill>
                            <a:schemeClr val="tx1"/>
                          </a:solidFill>
                          <a:effectLst/>
                          <a:latin typeface="Arial" panose="020B0604020202020204" pitchFamily="34" charset="0"/>
                          <a:cs typeface="Arial" panose="020B0604020202020204" pitchFamily="34" charset="0"/>
                        </a:rPr>
                        <a:t>(</a:t>
                      </a:r>
                      <a:r>
                        <a:rPr lang="en-US" sz="1400" b="0" i="0" dirty="0" err="1">
                          <a:solidFill>
                            <a:schemeClr val="tx1"/>
                          </a:solidFill>
                          <a:effectLst/>
                          <a:latin typeface="Arial" panose="020B0604020202020204" pitchFamily="34" charset="0"/>
                          <a:cs typeface="Arial" panose="020B0604020202020204" pitchFamily="34" charset="0"/>
                        </a:rPr>
                        <a:t>str</a:t>
                      </a:r>
                      <a:r>
                        <a:rPr lang="en-US" sz="1400" b="0" i="0" dirty="0">
                          <a:solidFill>
                            <a:schemeClr val="tx1"/>
                          </a:solidFill>
                          <a:effectLst/>
                          <a:latin typeface="Arial" panose="020B0604020202020204" pitchFamily="34" charset="0"/>
                          <a:cs typeface="Arial" panose="020B0604020202020204" pitchFamily="34" charset="0"/>
                        </a:rPr>
                        <a:t> </a:t>
                      </a:r>
                      <a:r>
                        <a:rPr lang="en-US" sz="1400" b="0" i="0" dirty="0" smtClean="0">
                          <a:solidFill>
                            <a:schemeClr val="tx1"/>
                          </a:solidFill>
                          <a:effectLst/>
                          <a:latin typeface="Arial" panose="020B0604020202020204" pitchFamily="34" charset="0"/>
                          <a:cs typeface="Arial" panose="020B0604020202020204" pitchFamily="34" charset="0"/>
                        </a:rPr>
                        <a:t>, begin=0, end=n</a:t>
                      </a:r>
                      <a:r>
                        <a:rPr lang="en-US" sz="1400" b="0" i="0" dirty="0">
                          <a:solidFill>
                            <a:schemeClr val="tx1"/>
                          </a:solidFill>
                          <a:effectLst/>
                          <a:latin typeface="Arial" panose="020B0604020202020204" pitchFamily="34" charset="0"/>
                          <a:cs typeface="Arial" panose="020B0604020202020204" pitchFamily="34" charset="0"/>
                        </a:rPr>
                        <a:t>)</a:t>
                      </a:r>
                    </a:p>
                  </a:txBody>
                  <a:tcPr marL="76200" marR="76200" marT="76200" marB="76200">
                    <a:noFill/>
                  </a:tcPr>
                </a:tc>
                <a:tc>
                  <a:txBody>
                    <a:bodyPr/>
                    <a:lstStyle/>
                    <a:p>
                      <a:pPr algn="just" fontAlgn="t"/>
                      <a:r>
                        <a:rPr lang="en-US" sz="1350" b="0" i="0" dirty="0">
                          <a:solidFill>
                            <a:schemeClr val="tx1"/>
                          </a:solidFill>
                          <a:effectLst/>
                          <a:latin typeface="Arial" panose="020B0604020202020204" pitchFamily="34" charset="0"/>
                          <a:cs typeface="Arial" panose="020B0604020202020204" pitchFamily="34" charset="0"/>
                        </a:rPr>
                        <a:t>Returns a Boolean value if the string starts with given </a:t>
                      </a:r>
                      <a:r>
                        <a:rPr lang="en-US" sz="1350" b="0" i="0" dirty="0" err="1">
                          <a:solidFill>
                            <a:schemeClr val="tx1"/>
                          </a:solidFill>
                          <a:effectLst/>
                          <a:latin typeface="Arial" panose="020B0604020202020204" pitchFamily="34" charset="0"/>
                          <a:cs typeface="Arial" panose="020B0604020202020204" pitchFamily="34" charset="0"/>
                        </a:rPr>
                        <a:t>str</a:t>
                      </a:r>
                      <a:r>
                        <a:rPr lang="en-US" sz="1350" b="0" i="0" dirty="0">
                          <a:solidFill>
                            <a:schemeClr val="tx1"/>
                          </a:solidFill>
                          <a:effectLst/>
                          <a:latin typeface="Arial" panose="020B0604020202020204" pitchFamily="34" charset="0"/>
                          <a:cs typeface="Arial" panose="020B0604020202020204" pitchFamily="34" charset="0"/>
                        </a:rPr>
                        <a:t> between begin and end.</a:t>
                      </a:r>
                    </a:p>
                  </a:txBody>
                  <a:tcPr marL="76200" marR="76200" marT="76200" marB="76200">
                    <a:noFill/>
                  </a:tcPr>
                </a:tc>
              </a:tr>
              <a:tr h="370840">
                <a:tc>
                  <a:txBody>
                    <a:bodyPr/>
                    <a:lstStyle/>
                    <a:p>
                      <a:pPr algn="ctr" fontAlgn="t"/>
                      <a:r>
                        <a:rPr lang="en-US" sz="1400" b="0" i="0" dirty="0" err="1">
                          <a:solidFill>
                            <a:schemeClr val="tx1"/>
                          </a:solidFill>
                          <a:effectLst/>
                          <a:latin typeface="Arial" panose="020B0604020202020204" pitchFamily="34" charset="0"/>
                          <a:cs typeface="Arial" panose="020B0604020202020204" pitchFamily="34" charset="0"/>
                        </a:rPr>
                        <a:t>swapcase</a:t>
                      </a:r>
                      <a:r>
                        <a:rPr lang="en-US" sz="1400" b="0" i="0" dirty="0">
                          <a:solidFill>
                            <a:schemeClr val="tx1"/>
                          </a:solidFill>
                          <a:effectLst/>
                          <a:latin typeface="Arial" panose="020B0604020202020204" pitchFamily="34" charset="0"/>
                          <a:cs typeface="Arial" panose="020B0604020202020204" pitchFamily="34" charset="0"/>
                        </a:rPr>
                        <a:t>()</a:t>
                      </a:r>
                    </a:p>
                  </a:txBody>
                  <a:tcPr marL="76200" marR="76200" marT="76200" marB="76200">
                    <a:noFill/>
                  </a:tcPr>
                </a:tc>
                <a:tc>
                  <a:txBody>
                    <a:bodyPr/>
                    <a:lstStyle/>
                    <a:p>
                      <a:pPr algn="just" fontAlgn="t"/>
                      <a:r>
                        <a:rPr lang="en-US" sz="1350" b="0" i="0" dirty="0">
                          <a:solidFill>
                            <a:schemeClr val="tx1"/>
                          </a:solidFill>
                          <a:effectLst/>
                          <a:latin typeface="Arial" panose="020B0604020202020204" pitchFamily="34" charset="0"/>
                          <a:cs typeface="Arial" panose="020B0604020202020204" pitchFamily="34" charset="0"/>
                        </a:rPr>
                        <a:t>Inverts case of all characters in a string.</a:t>
                      </a:r>
                    </a:p>
                  </a:txBody>
                  <a:tcPr marL="76200" marR="76200" marT="76200" marB="76200">
                    <a:noFill/>
                  </a:tcPr>
                </a:tc>
              </a:tr>
            </a:tbl>
          </a:graphicData>
        </a:graphic>
      </p:graphicFrame>
    </p:spTree>
    <p:extLst>
      <p:ext uri="{BB962C8B-B14F-4D97-AF65-F5344CB8AC3E}">
        <p14:creationId xmlns:p14="http://schemas.microsoft.com/office/powerpoint/2010/main" val="18403224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4211" y="122518"/>
            <a:ext cx="9404723" cy="1400530"/>
          </a:xfrm>
        </p:spPr>
        <p:txBody>
          <a:bodyPr/>
          <a:lstStyle/>
          <a:p>
            <a:pPr algn="ctr" eaLnBrk="1" hangingPunct="1"/>
            <a:r>
              <a:rPr lang="en-US" altLang="en-US" sz="48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LIST</a:t>
            </a:r>
          </a:p>
        </p:txBody>
      </p:sp>
      <p:sp>
        <p:nvSpPr>
          <p:cNvPr id="13315" name="Rectangle 3"/>
          <p:cNvSpPr>
            <a:spLocks noGrp="1" noChangeArrowheads="1"/>
          </p:cNvSpPr>
          <p:nvPr>
            <p:ph idx="1"/>
          </p:nvPr>
        </p:nvSpPr>
        <p:spPr>
          <a:xfrm>
            <a:off x="1306512" y="787400"/>
            <a:ext cx="9259888" cy="5092700"/>
          </a:xfrm>
        </p:spPr>
        <p:txBody>
          <a:bodyPr>
            <a:noAutofit/>
          </a:bodyPr>
          <a:lstStyle/>
          <a:p>
            <a:pPr>
              <a:buFont typeface="Wingdings" panose="05000000000000000000" pitchFamily="2" charset="2"/>
              <a:buChar char="v"/>
            </a:pPr>
            <a:r>
              <a:rPr lang="en-US" sz="2000" dirty="0" smtClean="0">
                <a:latin typeface="Arial" panose="020B0604020202020204" pitchFamily="34" charset="0"/>
                <a:cs typeface="Arial" panose="020B0604020202020204" pitchFamily="34" charset="0"/>
              </a:rPr>
              <a:t>Python </a:t>
            </a:r>
            <a:r>
              <a:rPr lang="en-US" sz="2000" dirty="0">
                <a:latin typeface="Arial" panose="020B0604020202020204" pitchFamily="34" charset="0"/>
                <a:cs typeface="Arial" panose="020B0604020202020204" pitchFamily="34" charset="0"/>
              </a:rPr>
              <a:t>lists are the data structure that is capable of holding different type of data.</a:t>
            </a:r>
          </a:p>
          <a:p>
            <a:pPr>
              <a:buFont typeface="Wingdings" panose="05000000000000000000" pitchFamily="2" charset="2"/>
              <a:buChar char="v"/>
            </a:pPr>
            <a:r>
              <a:rPr lang="en-US" sz="2000" dirty="0" smtClean="0">
                <a:latin typeface="Arial" panose="020B0604020202020204" pitchFamily="34" charset="0"/>
                <a:cs typeface="Arial" panose="020B0604020202020204" pitchFamily="34" charset="0"/>
              </a:rPr>
              <a:t>Python </a:t>
            </a:r>
            <a:r>
              <a:rPr lang="en-US" sz="2000" dirty="0">
                <a:latin typeface="Arial" panose="020B0604020202020204" pitchFamily="34" charset="0"/>
                <a:cs typeface="Arial" panose="020B0604020202020204" pitchFamily="34" charset="0"/>
              </a:rPr>
              <a:t>lists are mutable i.e., Python will not create a new list if we modify an element in the list.</a:t>
            </a:r>
          </a:p>
          <a:p>
            <a:pPr>
              <a:buFont typeface="Wingdings" panose="05000000000000000000" pitchFamily="2" charset="2"/>
              <a:buChar char="v"/>
            </a:pPr>
            <a:r>
              <a:rPr lang="en-US" sz="2000" dirty="0" smtClean="0">
                <a:latin typeface="Arial" panose="020B0604020202020204" pitchFamily="34" charset="0"/>
                <a:cs typeface="Arial" panose="020B0604020202020204" pitchFamily="34" charset="0"/>
              </a:rPr>
              <a:t>It </a:t>
            </a:r>
            <a:r>
              <a:rPr lang="en-US" sz="2000" dirty="0">
                <a:latin typeface="Arial" panose="020B0604020202020204" pitchFamily="34" charset="0"/>
                <a:cs typeface="Arial" panose="020B0604020202020204" pitchFamily="34" charset="0"/>
              </a:rPr>
              <a:t>is a container that holds other objects in a given order. Different operation like insertion and deletion can be performed on lists.</a:t>
            </a:r>
          </a:p>
          <a:p>
            <a:pPr>
              <a:buFont typeface="Wingdings" panose="05000000000000000000" pitchFamily="2" charset="2"/>
              <a:buChar char="v"/>
            </a:pPr>
            <a:r>
              <a:rPr lang="en-US" sz="2000" dirty="0" smtClean="0">
                <a:latin typeface="Arial" panose="020B0604020202020204" pitchFamily="34" charset="0"/>
                <a:cs typeface="Arial" panose="020B0604020202020204" pitchFamily="34" charset="0"/>
              </a:rPr>
              <a:t>A </a:t>
            </a:r>
            <a:r>
              <a:rPr lang="en-US" sz="2000" dirty="0">
                <a:latin typeface="Arial" panose="020B0604020202020204" pitchFamily="34" charset="0"/>
                <a:cs typeface="Arial" panose="020B0604020202020204" pitchFamily="34" charset="0"/>
              </a:rPr>
              <a:t>list can be composed by storing a sequence of different type of values separated by commas.</a:t>
            </a:r>
          </a:p>
          <a:p>
            <a:pPr>
              <a:buFont typeface="Wingdings" panose="05000000000000000000" pitchFamily="2" charset="2"/>
              <a:buChar char="v"/>
            </a:pPr>
            <a:r>
              <a:rPr lang="en-US" sz="2000" dirty="0" smtClean="0">
                <a:latin typeface="Arial" panose="020B0604020202020204" pitchFamily="34" charset="0"/>
                <a:cs typeface="Arial" panose="020B0604020202020204" pitchFamily="34" charset="0"/>
              </a:rPr>
              <a:t>A </a:t>
            </a:r>
            <a:r>
              <a:rPr lang="en-US" sz="2000" dirty="0">
                <a:latin typeface="Arial" panose="020B0604020202020204" pitchFamily="34" charset="0"/>
                <a:cs typeface="Arial" panose="020B0604020202020204" pitchFamily="34" charset="0"/>
              </a:rPr>
              <a:t>python list is enclosed between square([]) brackets.</a:t>
            </a:r>
          </a:p>
          <a:p>
            <a:pPr>
              <a:buFont typeface="Wingdings" panose="05000000000000000000" pitchFamily="2" charset="2"/>
              <a:buChar char="v"/>
            </a:pPr>
            <a:r>
              <a:rPr lang="en-US" sz="2000" dirty="0" smtClean="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elements are stored in the index basis with starting index as 0.</a:t>
            </a:r>
          </a:p>
          <a:p>
            <a:pPr marL="0" indent="0" eaLnBrk="1" hangingPunct="1">
              <a:buNone/>
            </a:pPr>
            <a:endParaRPr lang="en-US" altLang="en-US"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37269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54100" y="1538238"/>
            <a:ext cx="10502900" cy="2246769"/>
          </a:xfrm>
          <a:prstGeom prst="rect">
            <a:avLst/>
          </a:prstGeom>
        </p:spPr>
        <p:txBody>
          <a:bodyPr wrap="square">
            <a:spAutoFit/>
          </a:bodyPr>
          <a:lstStyle/>
          <a:p>
            <a:r>
              <a:rPr lang="en-US" sz="2000" b="1" dirty="0" smtClean="0">
                <a:latin typeface="Arial" panose="020B0604020202020204" pitchFamily="34" charset="0"/>
                <a:cs typeface="Arial" panose="020B0604020202020204" pitchFamily="34" charset="0"/>
              </a:rPr>
              <a:t>examples:</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data1=[1,2,3,4]; 		#list of numbers </a:t>
            </a:r>
          </a:p>
          <a:p>
            <a:r>
              <a:rPr lang="en-US" sz="2000" dirty="0" smtClean="0">
                <a:latin typeface="Arial" panose="020B0604020202020204" pitchFamily="34" charset="0"/>
                <a:cs typeface="Arial" panose="020B0604020202020204" pitchFamily="34" charset="0"/>
              </a:rPr>
              <a:t>	data2=['</a:t>
            </a:r>
            <a:r>
              <a:rPr lang="en-US" sz="2000" dirty="0" err="1" smtClean="0">
                <a:latin typeface="Arial" panose="020B0604020202020204" pitchFamily="34" charset="0"/>
                <a:cs typeface="Arial" panose="020B0604020202020204" pitchFamily="34" charset="0"/>
              </a:rPr>
              <a:t>x','y','z</a:t>
            </a:r>
            <a:r>
              <a:rPr lang="en-US" sz="2000" dirty="0" smtClean="0">
                <a:latin typeface="Arial" panose="020B0604020202020204" pitchFamily="34" charset="0"/>
                <a:cs typeface="Arial" panose="020B0604020202020204" pitchFamily="34" charset="0"/>
              </a:rPr>
              <a:t>'];	  		#list of characters</a:t>
            </a:r>
          </a:p>
          <a:p>
            <a:r>
              <a:rPr lang="en-US" sz="2000" dirty="0" smtClean="0">
                <a:latin typeface="Arial" panose="020B0604020202020204" pitchFamily="34" charset="0"/>
                <a:cs typeface="Arial" panose="020B0604020202020204" pitchFamily="34" charset="0"/>
              </a:rPr>
              <a:t>	data3=[12.5,11.6];  		#list of decimal values</a:t>
            </a:r>
          </a:p>
          <a:p>
            <a:r>
              <a:rPr lang="en-US" sz="2000" dirty="0" smtClean="0">
                <a:latin typeface="Arial" panose="020B0604020202020204" pitchFamily="34" charset="0"/>
                <a:cs typeface="Arial" panose="020B0604020202020204" pitchFamily="34" charset="0"/>
              </a:rPr>
              <a:t>	data4=[‘kishi',‘</a:t>
            </a:r>
            <a:r>
              <a:rPr lang="en-US" sz="2000" dirty="0" err="1" smtClean="0">
                <a:latin typeface="Arial" panose="020B0604020202020204" pitchFamily="34" charset="0"/>
                <a:cs typeface="Arial" panose="020B0604020202020204" pitchFamily="34" charset="0"/>
              </a:rPr>
              <a:t>amar</a:t>
            </a:r>
            <a:r>
              <a:rPr lang="en-US" sz="2000" dirty="0" smtClean="0">
                <a:latin typeface="Arial" panose="020B0604020202020204" pitchFamily="34" charset="0"/>
                <a:cs typeface="Arial" panose="020B0604020202020204" pitchFamily="34" charset="0"/>
              </a:rPr>
              <a:t>’];  		#list of string</a:t>
            </a:r>
          </a:p>
          <a:p>
            <a:r>
              <a:rPr lang="en-US" sz="2000" dirty="0" smtClean="0">
                <a:latin typeface="Arial" panose="020B0604020202020204" pitchFamily="34" charset="0"/>
                <a:cs typeface="Arial" panose="020B0604020202020204" pitchFamily="34" charset="0"/>
              </a:rPr>
              <a:t>	data5=[ ];  			#empty list</a:t>
            </a:r>
          </a:p>
          <a:p>
            <a:r>
              <a:rPr lang="en-US" sz="2000" dirty="0" smtClean="0">
                <a:latin typeface="Arial" panose="020B0604020202020204" pitchFamily="34" charset="0"/>
                <a:cs typeface="Arial" panose="020B0604020202020204" pitchFamily="34" charset="0"/>
              </a:rPr>
              <a:t>	data6=[‘kishi',10,5.4,'a'];		#list consisting of string, number and decimal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4537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8800" y="357138"/>
            <a:ext cx="10071100" cy="1631216"/>
          </a:xfrm>
          <a:prstGeom prst="rect">
            <a:avLst/>
          </a:prstGeom>
        </p:spPr>
        <p:txBody>
          <a:bodyPr wrap="square">
            <a:spAutoFit/>
          </a:bodyPr>
          <a:lstStyle/>
          <a:p>
            <a:pPr algn="ctr"/>
            <a:r>
              <a:rPr lang="en-US" sz="2000" b="1" i="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Accessing Lists</a:t>
            </a:r>
          </a:p>
          <a:p>
            <a:pPr algn="just"/>
            <a:r>
              <a:rPr lang="en-US" sz="1600" b="0" i="0" dirty="0" smtClean="0">
                <a:effectLst/>
                <a:latin typeface="Arial" panose="020B0604020202020204" pitchFamily="34" charset="0"/>
                <a:cs typeface="Arial" panose="020B0604020202020204" pitchFamily="34" charset="0"/>
              </a:rPr>
              <a:t>A list can be created by putting the value inside the square bracket and separated by comma.</a:t>
            </a:r>
          </a:p>
          <a:p>
            <a:pPr algn="just"/>
            <a:r>
              <a:rPr lang="en-US" sz="1600" b="1" i="0" dirty="0" smtClean="0">
                <a:effectLst/>
                <a:latin typeface="Arial" panose="020B0604020202020204" pitchFamily="34" charset="0"/>
                <a:cs typeface="Arial" panose="020B0604020202020204" pitchFamily="34" charset="0"/>
              </a:rPr>
              <a:t>Syntax:</a:t>
            </a:r>
            <a:endParaRPr lang="en-US" sz="1600" b="0" i="0" dirty="0" smtClean="0">
              <a:effectLst/>
              <a:latin typeface="Arial" panose="020B0604020202020204" pitchFamily="34" charset="0"/>
              <a:cs typeface="Arial" panose="020B0604020202020204" pitchFamily="34" charset="0"/>
            </a:endParaRPr>
          </a:p>
          <a:p>
            <a:pPr algn="just"/>
            <a:r>
              <a:rPr lang="en-US" sz="1600" b="0" i="0" dirty="0" smtClean="0">
                <a:effectLst/>
                <a:latin typeface="Arial" panose="020B0604020202020204" pitchFamily="34" charset="0"/>
                <a:cs typeface="Arial" panose="020B0604020202020204" pitchFamily="34" charset="0"/>
              </a:rPr>
              <a:t>&lt;</a:t>
            </a:r>
            <a:r>
              <a:rPr lang="en-US" sz="1600" b="0" i="0" dirty="0" err="1" smtClean="0">
                <a:effectLst/>
                <a:latin typeface="Arial" panose="020B0604020202020204" pitchFamily="34" charset="0"/>
                <a:cs typeface="Arial" panose="020B0604020202020204" pitchFamily="34" charset="0"/>
              </a:rPr>
              <a:t>list_name</a:t>
            </a:r>
            <a:r>
              <a:rPr lang="en-US" sz="1600" b="0" i="0" dirty="0" smtClean="0">
                <a:effectLst/>
                <a:latin typeface="Arial" panose="020B0604020202020204" pitchFamily="34" charset="0"/>
                <a:cs typeface="Arial" panose="020B0604020202020204" pitchFamily="34" charset="0"/>
              </a:rPr>
              <a:t>&gt;=[value1, value2, value3, ..., </a:t>
            </a:r>
            <a:r>
              <a:rPr lang="en-US" sz="1600" b="0" i="0" dirty="0" err="1" smtClean="0">
                <a:effectLst/>
                <a:latin typeface="Arial" panose="020B0604020202020204" pitchFamily="34" charset="0"/>
                <a:cs typeface="Arial" panose="020B0604020202020204" pitchFamily="34" charset="0"/>
              </a:rPr>
              <a:t>valuen</a:t>
            </a:r>
            <a:r>
              <a:rPr lang="en-US" sz="1600" b="0" i="0" dirty="0" smtClean="0">
                <a:effectLst/>
                <a:latin typeface="Arial" panose="020B0604020202020204" pitchFamily="34" charset="0"/>
                <a:cs typeface="Arial" panose="020B0604020202020204" pitchFamily="34" charset="0"/>
              </a:rPr>
              <a:t> ];  </a:t>
            </a:r>
          </a:p>
          <a:p>
            <a:pPr algn="just"/>
            <a:r>
              <a:rPr lang="en-US" sz="1600" b="0" i="0" dirty="0" smtClean="0">
                <a:effectLst/>
                <a:latin typeface="Arial" panose="020B0604020202020204" pitchFamily="34" charset="0"/>
                <a:cs typeface="Arial" panose="020B0604020202020204" pitchFamily="34" charset="0"/>
              </a:rPr>
              <a:t>For accessing list :</a:t>
            </a:r>
          </a:p>
          <a:p>
            <a:pPr algn="just"/>
            <a:r>
              <a:rPr lang="en-US" sz="1600" b="0" i="0" dirty="0" smtClean="0">
                <a:effectLst/>
                <a:latin typeface="Arial" panose="020B0604020202020204" pitchFamily="34" charset="0"/>
                <a:cs typeface="Arial" panose="020B0604020202020204" pitchFamily="34" charset="0"/>
              </a:rPr>
              <a:t>&lt;</a:t>
            </a:r>
            <a:r>
              <a:rPr lang="en-US" sz="1600" b="0" i="0" dirty="0" err="1" smtClean="0">
                <a:effectLst/>
                <a:latin typeface="Arial" panose="020B0604020202020204" pitchFamily="34" charset="0"/>
                <a:cs typeface="Arial" panose="020B0604020202020204" pitchFamily="34" charset="0"/>
              </a:rPr>
              <a:t>list_name</a:t>
            </a:r>
            <a:r>
              <a:rPr lang="en-US" sz="1600" b="0" i="0" dirty="0" smtClean="0">
                <a:effectLst/>
                <a:latin typeface="Arial" panose="020B0604020202020204" pitchFamily="34" charset="0"/>
                <a:cs typeface="Arial" panose="020B0604020202020204" pitchFamily="34" charset="0"/>
              </a:rPr>
              <a:t>&gt;[index]</a:t>
            </a:r>
            <a:endParaRPr lang="en-US" sz="1600" b="0" i="0" dirty="0">
              <a:effectLst/>
              <a:latin typeface="Arial" panose="020B0604020202020204" pitchFamily="34" charset="0"/>
              <a:cs typeface="Arial" panose="020B0604020202020204" pitchFamily="34" charset="0"/>
            </a:endParaRPr>
          </a:p>
        </p:txBody>
      </p:sp>
      <p:sp>
        <p:nvSpPr>
          <p:cNvPr id="5" name="Rectangle 4"/>
          <p:cNvSpPr/>
          <p:nvPr/>
        </p:nvSpPr>
        <p:spPr>
          <a:xfrm>
            <a:off x="673100" y="2306598"/>
            <a:ext cx="6096000" cy="2308324"/>
          </a:xfrm>
          <a:prstGeom prst="rect">
            <a:avLst/>
          </a:prstGeom>
        </p:spPr>
        <p:txBody>
          <a:bodyPr>
            <a:spAutoFit/>
          </a:bodyPr>
          <a:lstStyle/>
          <a:p>
            <a:pPr algn="just"/>
            <a:r>
              <a:rPr lang="en-US" sz="1600" b="0" i="0" dirty="0" smtClean="0">
                <a:effectLst/>
                <a:latin typeface="Arial" panose="020B0604020202020204" pitchFamily="34" charset="0"/>
                <a:cs typeface="Arial" panose="020B0604020202020204" pitchFamily="34" charset="0"/>
              </a:rPr>
              <a:t>Different ways to access list:</a:t>
            </a:r>
          </a:p>
          <a:p>
            <a:pPr algn="just"/>
            <a:r>
              <a:rPr lang="en-US" sz="1600" b="1" i="0" dirty="0" smtClean="0">
                <a:effectLst/>
                <a:latin typeface="Arial" panose="020B0604020202020204" pitchFamily="34" charset="0"/>
                <a:cs typeface="Arial" panose="020B0604020202020204" pitchFamily="34" charset="0"/>
              </a:rPr>
              <a:t>Example:</a:t>
            </a:r>
            <a:endParaRPr lang="en-US" sz="1600" dirty="0">
              <a:latin typeface="Arial" panose="020B0604020202020204" pitchFamily="34" charset="0"/>
              <a:cs typeface="Arial" panose="020B0604020202020204" pitchFamily="34" charset="0"/>
            </a:endParaRPr>
          </a:p>
          <a:p>
            <a:pPr algn="just"/>
            <a:r>
              <a:rPr lang="en-US" sz="1600" b="0" i="0" dirty="0" smtClean="0">
                <a:effectLst/>
                <a:latin typeface="Arial" panose="020B0604020202020204" pitchFamily="34" charset="0"/>
                <a:cs typeface="Arial" panose="020B0604020202020204" pitchFamily="34" charset="0"/>
              </a:rPr>
              <a:t>data1=[1,2,3,4];  </a:t>
            </a:r>
          </a:p>
          <a:p>
            <a:pPr algn="just"/>
            <a:r>
              <a:rPr lang="en-US" sz="1600" b="0" i="0" dirty="0" smtClean="0">
                <a:effectLst/>
                <a:latin typeface="Arial" panose="020B0604020202020204" pitchFamily="34" charset="0"/>
                <a:cs typeface="Arial" panose="020B0604020202020204" pitchFamily="34" charset="0"/>
              </a:rPr>
              <a:t>data2=['</a:t>
            </a:r>
            <a:r>
              <a:rPr lang="en-US" sz="1600" b="0" i="0" dirty="0" err="1" smtClean="0">
                <a:effectLst/>
                <a:latin typeface="Arial" panose="020B0604020202020204" pitchFamily="34" charset="0"/>
                <a:cs typeface="Arial" panose="020B0604020202020204" pitchFamily="34" charset="0"/>
              </a:rPr>
              <a:t>x','y','z</a:t>
            </a:r>
            <a:r>
              <a:rPr lang="en-US" sz="1600" b="0" i="0" dirty="0" smtClean="0">
                <a:effectLst/>
                <a:latin typeface="Arial" panose="020B0604020202020204" pitchFamily="34" charset="0"/>
                <a:cs typeface="Arial" panose="020B0604020202020204" pitchFamily="34" charset="0"/>
              </a:rPr>
              <a:t>'];  </a:t>
            </a:r>
          </a:p>
          <a:p>
            <a:pPr algn="just"/>
            <a:r>
              <a:rPr lang="en-US" sz="1600" b="1" i="0" dirty="0" smtClean="0">
                <a:effectLst/>
                <a:latin typeface="Arial" panose="020B0604020202020204" pitchFamily="34" charset="0"/>
                <a:cs typeface="Arial" panose="020B0604020202020204" pitchFamily="34" charset="0"/>
              </a:rPr>
              <a:t>print</a:t>
            </a:r>
            <a:r>
              <a:rPr lang="en-US" sz="1600" b="0" i="0" dirty="0" smtClean="0">
                <a:effectLst/>
                <a:latin typeface="Arial" panose="020B0604020202020204" pitchFamily="34" charset="0"/>
                <a:cs typeface="Arial" panose="020B0604020202020204" pitchFamily="34" charset="0"/>
              </a:rPr>
              <a:t> (data1[0])  </a:t>
            </a:r>
          </a:p>
          <a:p>
            <a:pPr algn="just"/>
            <a:r>
              <a:rPr lang="en-US" sz="1600" b="1" i="0" dirty="0" smtClean="0">
                <a:effectLst/>
                <a:latin typeface="Arial" panose="020B0604020202020204" pitchFamily="34" charset="0"/>
                <a:cs typeface="Arial" panose="020B0604020202020204" pitchFamily="34" charset="0"/>
              </a:rPr>
              <a:t>print</a:t>
            </a:r>
            <a:r>
              <a:rPr lang="en-US" sz="1600" b="0" i="0" dirty="0" smtClean="0">
                <a:effectLst/>
                <a:latin typeface="Arial" panose="020B0604020202020204" pitchFamily="34" charset="0"/>
                <a:cs typeface="Arial" panose="020B0604020202020204" pitchFamily="34" charset="0"/>
              </a:rPr>
              <a:t> (data1[0:2])  </a:t>
            </a:r>
          </a:p>
          <a:p>
            <a:pPr algn="just"/>
            <a:r>
              <a:rPr lang="en-US" sz="1600" b="1" i="0" dirty="0" smtClean="0">
                <a:effectLst/>
                <a:latin typeface="Arial" panose="020B0604020202020204" pitchFamily="34" charset="0"/>
                <a:cs typeface="Arial" panose="020B0604020202020204" pitchFamily="34" charset="0"/>
              </a:rPr>
              <a:t>print</a:t>
            </a:r>
            <a:r>
              <a:rPr lang="en-US" sz="1600" b="0" i="0" dirty="0" smtClean="0">
                <a:effectLst/>
                <a:latin typeface="Arial" panose="020B0604020202020204" pitchFamily="34" charset="0"/>
                <a:cs typeface="Arial" panose="020B0604020202020204" pitchFamily="34" charset="0"/>
              </a:rPr>
              <a:t> (data2[-3:-1])  </a:t>
            </a:r>
          </a:p>
          <a:p>
            <a:pPr algn="just"/>
            <a:r>
              <a:rPr lang="en-US" sz="1600" b="1" i="0" dirty="0" smtClean="0">
                <a:effectLst/>
                <a:latin typeface="Arial" panose="020B0604020202020204" pitchFamily="34" charset="0"/>
                <a:cs typeface="Arial" panose="020B0604020202020204" pitchFamily="34" charset="0"/>
              </a:rPr>
              <a:t>print</a:t>
            </a:r>
            <a:r>
              <a:rPr lang="en-US" sz="1600" b="0" i="0" dirty="0" smtClean="0">
                <a:effectLst/>
                <a:latin typeface="Arial" panose="020B0604020202020204" pitchFamily="34" charset="0"/>
                <a:cs typeface="Arial" panose="020B0604020202020204" pitchFamily="34" charset="0"/>
              </a:rPr>
              <a:t> (data1[0:])  </a:t>
            </a:r>
          </a:p>
          <a:p>
            <a:pPr algn="just"/>
            <a:r>
              <a:rPr lang="en-US" sz="1600" b="1" i="0" dirty="0" smtClean="0">
                <a:effectLst/>
                <a:latin typeface="Arial" panose="020B0604020202020204" pitchFamily="34" charset="0"/>
                <a:cs typeface="Arial" panose="020B0604020202020204" pitchFamily="34" charset="0"/>
              </a:rPr>
              <a:t>print</a:t>
            </a:r>
            <a:r>
              <a:rPr lang="en-US" sz="1600" b="0" i="0" dirty="0" smtClean="0">
                <a:effectLst/>
                <a:latin typeface="Arial" panose="020B0604020202020204" pitchFamily="34" charset="0"/>
                <a:cs typeface="Arial" panose="020B0604020202020204" pitchFamily="34" charset="0"/>
              </a:rPr>
              <a:t> (data2[:2] ) </a:t>
            </a:r>
            <a:endParaRPr lang="en-US" sz="1600" b="0" i="0" dirty="0">
              <a:effectLst/>
              <a:latin typeface="Arial" panose="020B0604020202020204" pitchFamily="34" charset="0"/>
              <a:cs typeface="Arial" panose="020B0604020202020204" pitchFamily="34" charset="0"/>
            </a:endParaRPr>
          </a:p>
        </p:txBody>
      </p:sp>
      <p:sp>
        <p:nvSpPr>
          <p:cNvPr id="12" name="TextBox 11"/>
          <p:cNvSpPr txBox="1"/>
          <p:nvPr/>
        </p:nvSpPr>
        <p:spPr>
          <a:xfrm>
            <a:off x="4400550" y="3045262"/>
            <a:ext cx="1428750" cy="1569660"/>
          </a:xfrm>
          <a:prstGeom prst="rect">
            <a:avLst/>
          </a:prstGeom>
          <a:solidFill>
            <a:schemeClr val="tx1">
              <a:lumMod val="50000"/>
            </a:schemeClr>
          </a:solidFill>
        </p:spPr>
        <p:txBody>
          <a:bodyPr wrap="square" rtlCol="0">
            <a:spAutoFit/>
          </a:bodyPr>
          <a:lstStyle/>
          <a:p>
            <a:r>
              <a:rPr lang="en-US" sz="1600" dirty="0" smtClean="0">
                <a:latin typeface="Arial" panose="020B0604020202020204" pitchFamily="34" charset="0"/>
                <a:cs typeface="Arial" panose="020B0604020202020204" pitchFamily="34" charset="0"/>
              </a:rPr>
              <a:t>Output:</a:t>
            </a:r>
          </a:p>
          <a:p>
            <a:r>
              <a:rPr lang="en-US" sz="1600" dirty="0" smtClean="0">
                <a:latin typeface="Arial" panose="020B0604020202020204" pitchFamily="34" charset="0"/>
                <a:cs typeface="Arial" panose="020B0604020202020204" pitchFamily="34" charset="0"/>
              </a:rPr>
              <a:t>1</a:t>
            </a:r>
          </a:p>
          <a:p>
            <a:r>
              <a:rPr lang="en-US" sz="1600" dirty="0" smtClean="0">
                <a:latin typeface="Arial" panose="020B0604020202020204" pitchFamily="34" charset="0"/>
                <a:cs typeface="Arial" panose="020B0604020202020204" pitchFamily="34" charset="0"/>
              </a:rPr>
              <a:t>[1,2]</a:t>
            </a:r>
          </a:p>
          <a:p>
            <a:r>
              <a:rPr lang="en-US" sz="1600" dirty="0" smtClean="0">
                <a:latin typeface="Arial" panose="020B0604020202020204" pitchFamily="34" charset="0"/>
                <a:cs typeface="Arial" panose="020B0604020202020204" pitchFamily="34" charset="0"/>
              </a:rPr>
              <a:t>[‘</a:t>
            </a:r>
            <a:r>
              <a:rPr lang="en-US" sz="1600" dirty="0" err="1" smtClean="0">
                <a:latin typeface="Arial" panose="020B0604020202020204" pitchFamily="34" charset="0"/>
                <a:cs typeface="Arial" panose="020B0604020202020204" pitchFamily="34" charset="0"/>
              </a:rPr>
              <a:t>x’,’y</a:t>
            </a:r>
            <a:r>
              <a:rPr lang="en-US" sz="1600" dirty="0" smtClean="0">
                <a:latin typeface="Arial" panose="020B0604020202020204" pitchFamily="34" charset="0"/>
                <a:cs typeface="Arial" panose="020B0604020202020204" pitchFamily="34" charset="0"/>
              </a:rPr>
              <a:t>’]</a:t>
            </a:r>
          </a:p>
          <a:p>
            <a:r>
              <a:rPr lang="en-US" sz="1600" dirty="0" smtClean="0">
                <a:latin typeface="Arial" panose="020B0604020202020204" pitchFamily="34" charset="0"/>
                <a:cs typeface="Arial" panose="020B0604020202020204" pitchFamily="34" charset="0"/>
              </a:rPr>
              <a:t>[1,2,3,4]</a:t>
            </a:r>
          </a:p>
          <a:p>
            <a:r>
              <a:rPr lang="en-US" sz="1600" dirty="0" smtClean="0">
                <a:latin typeface="Arial" panose="020B0604020202020204" pitchFamily="34" charset="0"/>
                <a:cs typeface="Arial" panose="020B0604020202020204" pitchFamily="34" charset="0"/>
              </a:rPr>
              <a:t>[‘</a:t>
            </a:r>
            <a:r>
              <a:rPr lang="en-US" sz="1600" dirty="0" err="1" smtClean="0">
                <a:latin typeface="Arial" panose="020B0604020202020204" pitchFamily="34" charset="0"/>
                <a:cs typeface="Arial" panose="020B0604020202020204" pitchFamily="34" charset="0"/>
              </a:rPr>
              <a:t>x’,’y</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sp>
        <p:nvSpPr>
          <p:cNvPr id="13" name="Rectangle 12"/>
          <p:cNvSpPr/>
          <p:nvPr/>
        </p:nvSpPr>
        <p:spPr>
          <a:xfrm>
            <a:off x="533400" y="5239811"/>
            <a:ext cx="11328400" cy="1077218"/>
          </a:xfrm>
          <a:prstGeom prst="rect">
            <a:avLst/>
          </a:prstGeom>
          <a:solidFill>
            <a:schemeClr val="accent4">
              <a:lumMod val="50000"/>
            </a:schemeClr>
          </a:solidFill>
        </p:spPr>
        <p:txBody>
          <a:bodyPr wrap="square">
            <a:spAutoFit/>
          </a:bodyPr>
          <a:lstStyle/>
          <a:p>
            <a:r>
              <a:rPr lang="en-US" sz="1600" b="0" i="0" dirty="0" smtClean="0">
                <a:effectLst/>
                <a:latin typeface="Arial" panose="020B0604020202020204" pitchFamily="34" charset="0"/>
              </a:rPr>
              <a:t>Note: Internal Memory Organization:</a:t>
            </a:r>
            <a:r>
              <a:rPr lang="en-US" sz="1600" dirty="0" smtClean="0"/>
              <a:t/>
            </a:r>
            <a:br>
              <a:rPr lang="en-US" sz="1600" dirty="0" smtClean="0"/>
            </a:br>
            <a:r>
              <a:rPr lang="en-US" sz="1600" b="0" i="0" dirty="0" smtClean="0">
                <a:effectLst/>
                <a:latin typeface="Arial" panose="020B0604020202020204" pitchFamily="34" charset="0"/>
              </a:rPr>
              <a:t>List do not store the elements directly at the index. In fact a reference is stored at each index which subsequently refers to the object stored somewhere in the memory. This is due to the fact that some objects may be large enough than other objects and hence they are stored at some other memory location.</a:t>
            </a:r>
            <a:endParaRPr lang="en-US" sz="1600" dirty="0"/>
          </a:p>
        </p:txBody>
      </p:sp>
    </p:spTree>
    <p:extLst>
      <p:ext uri="{BB962C8B-B14F-4D97-AF65-F5344CB8AC3E}">
        <p14:creationId xmlns:p14="http://schemas.microsoft.com/office/powerpoint/2010/main" val="26343669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82494671"/>
              </p:ext>
            </p:extLst>
          </p:nvPr>
        </p:nvGraphicFramePr>
        <p:xfrm>
          <a:off x="533400" y="3020250"/>
          <a:ext cx="10121899" cy="3508294"/>
        </p:xfrm>
        <a:graphic>
          <a:graphicData uri="http://schemas.openxmlformats.org/drawingml/2006/table">
            <a:tbl>
              <a:tblPr/>
              <a:tblGrid>
                <a:gridCol w="2120541"/>
                <a:gridCol w="8001358"/>
              </a:tblGrid>
              <a:tr h="443801">
                <a:tc>
                  <a:txBody>
                    <a:bodyPr/>
                    <a:lstStyle/>
                    <a:p>
                      <a:pPr algn="ctr" fontAlgn="t"/>
                      <a:r>
                        <a:rPr lang="en-US" sz="1600" b="1" dirty="0">
                          <a:solidFill>
                            <a:schemeClr val="tx1"/>
                          </a:solidFill>
                          <a:effectLst/>
                          <a:latin typeface="Arial" panose="020B0604020202020204" pitchFamily="34" charset="0"/>
                          <a:cs typeface="Arial" panose="020B0604020202020204" pitchFamily="34" charset="0"/>
                        </a:rPr>
                        <a:t>Methods</a:t>
                      </a:r>
                    </a:p>
                  </a:txBody>
                  <a:tcPr marL="65328" marR="65328" marT="65328" marB="65328">
                    <a:lnL w="9525" cap="flat" cmpd="sng" algn="ctr">
                      <a:solidFill>
                        <a:srgbClr val="007D23"/>
                      </a:solidFill>
                      <a:prstDash val="solid"/>
                      <a:round/>
                      <a:headEnd type="none" w="med" len="med"/>
                      <a:tailEnd type="none" w="med" len="med"/>
                    </a:lnL>
                    <a:lnR w="9525" cap="flat" cmpd="sng" algn="ctr">
                      <a:solidFill>
                        <a:srgbClr val="007D23"/>
                      </a:solidFill>
                      <a:prstDash val="solid"/>
                      <a:round/>
                      <a:headEnd type="none" w="med" len="med"/>
                      <a:tailEnd type="none" w="med" len="med"/>
                    </a:lnR>
                    <a:lnT w="9525" cap="flat" cmpd="sng" algn="ctr">
                      <a:solidFill>
                        <a:srgbClr val="007D2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tx1">
                        <a:lumMod val="50000"/>
                      </a:schemeClr>
                    </a:solidFill>
                  </a:tcPr>
                </a:tc>
                <a:tc>
                  <a:txBody>
                    <a:bodyPr/>
                    <a:lstStyle/>
                    <a:p>
                      <a:pPr algn="ctr" fontAlgn="t"/>
                      <a:r>
                        <a:rPr lang="en-US" sz="1600" b="1" dirty="0">
                          <a:solidFill>
                            <a:schemeClr val="tx1"/>
                          </a:solidFill>
                          <a:effectLst/>
                          <a:latin typeface="Arial" panose="020B0604020202020204" pitchFamily="34" charset="0"/>
                          <a:cs typeface="Arial" panose="020B0604020202020204" pitchFamily="34" charset="0"/>
                        </a:rPr>
                        <a:t>Description</a:t>
                      </a:r>
                    </a:p>
                  </a:txBody>
                  <a:tcPr marL="65328" marR="65328" marT="65328" marB="65328">
                    <a:lnL w="9525" cap="flat" cmpd="sng" algn="ctr">
                      <a:solidFill>
                        <a:srgbClr val="007D23"/>
                      </a:solidFill>
                      <a:prstDash val="solid"/>
                      <a:round/>
                      <a:headEnd type="none" w="med" len="med"/>
                      <a:tailEnd type="none" w="med" len="med"/>
                    </a:lnL>
                    <a:lnR w="9525" cap="flat" cmpd="sng" algn="ctr">
                      <a:solidFill>
                        <a:srgbClr val="007D23"/>
                      </a:solidFill>
                      <a:prstDash val="solid"/>
                      <a:round/>
                      <a:headEnd type="none" w="med" len="med"/>
                      <a:tailEnd type="none" w="med" len="med"/>
                    </a:lnR>
                    <a:lnT w="9525" cap="flat" cmpd="sng" algn="ctr">
                      <a:solidFill>
                        <a:srgbClr val="007D2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tx1">
                        <a:lumMod val="50000"/>
                      </a:schemeClr>
                    </a:solidFill>
                  </a:tcPr>
                </a:tc>
              </a:tr>
              <a:tr h="447549">
                <a:tc>
                  <a:txBody>
                    <a:bodyPr/>
                    <a:lstStyle/>
                    <a:p>
                      <a:pPr algn="just" fontAlgn="t"/>
                      <a:r>
                        <a:rPr lang="en-US" sz="1600" b="0" i="0" dirty="0">
                          <a:solidFill>
                            <a:schemeClr val="tx1"/>
                          </a:solidFill>
                          <a:effectLst/>
                          <a:latin typeface="Arial" panose="020B0604020202020204" pitchFamily="34" charset="0"/>
                          <a:cs typeface="Arial" panose="020B0604020202020204" pitchFamily="34" charset="0"/>
                        </a:rPr>
                        <a:t>index(object)</a:t>
                      </a:r>
                    </a:p>
                  </a:txBody>
                  <a:tcPr marL="43552" marR="43552" marT="43552" marB="435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just" fontAlgn="t"/>
                      <a:r>
                        <a:rPr lang="en-US" sz="1600" b="0" i="0" dirty="0">
                          <a:solidFill>
                            <a:schemeClr val="tx1"/>
                          </a:solidFill>
                          <a:effectLst/>
                          <a:latin typeface="Arial" panose="020B0604020202020204" pitchFamily="34" charset="0"/>
                          <a:cs typeface="Arial" panose="020B0604020202020204" pitchFamily="34" charset="0"/>
                        </a:rPr>
                        <a:t>Returns the index value of the object.</a:t>
                      </a:r>
                    </a:p>
                  </a:txBody>
                  <a:tcPr marL="43552" marR="43552" marT="43552" marB="435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r>
              <a:tr h="415317">
                <a:tc>
                  <a:txBody>
                    <a:bodyPr/>
                    <a:lstStyle/>
                    <a:p>
                      <a:pPr algn="just" fontAlgn="t"/>
                      <a:r>
                        <a:rPr lang="en-US" sz="1600" b="0" i="0" dirty="0">
                          <a:solidFill>
                            <a:schemeClr val="tx1"/>
                          </a:solidFill>
                          <a:effectLst/>
                          <a:latin typeface="Arial" panose="020B0604020202020204" pitchFamily="34" charset="0"/>
                          <a:cs typeface="Arial" panose="020B0604020202020204" pitchFamily="34" charset="0"/>
                        </a:rPr>
                        <a:t>count(object)</a:t>
                      </a:r>
                    </a:p>
                  </a:txBody>
                  <a:tcPr marL="43552" marR="43552" marT="43552" marB="435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just" fontAlgn="t"/>
                      <a:r>
                        <a:rPr lang="en-US" sz="1600" b="0" i="0" dirty="0">
                          <a:solidFill>
                            <a:schemeClr val="tx1"/>
                          </a:solidFill>
                          <a:effectLst/>
                          <a:latin typeface="Arial" panose="020B0604020202020204" pitchFamily="34" charset="0"/>
                          <a:cs typeface="Arial" panose="020B0604020202020204" pitchFamily="34" charset="0"/>
                        </a:rPr>
                        <a:t>It returns the number of times an object is repeated in list.</a:t>
                      </a:r>
                    </a:p>
                  </a:txBody>
                  <a:tcPr marL="43552" marR="43552" marT="43552" marB="435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r>
              <a:tr h="359383">
                <a:tc>
                  <a:txBody>
                    <a:bodyPr/>
                    <a:lstStyle/>
                    <a:p>
                      <a:pPr algn="just" fontAlgn="t"/>
                      <a:r>
                        <a:rPr lang="en-US" sz="1600" b="0" i="0" dirty="0">
                          <a:solidFill>
                            <a:schemeClr val="tx1"/>
                          </a:solidFill>
                          <a:effectLst/>
                          <a:latin typeface="Arial" panose="020B0604020202020204" pitchFamily="34" charset="0"/>
                          <a:cs typeface="Arial" panose="020B0604020202020204" pitchFamily="34" charset="0"/>
                        </a:rPr>
                        <a:t>pop()/pop(index)</a:t>
                      </a:r>
                    </a:p>
                  </a:txBody>
                  <a:tcPr marL="43552" marR="43552" marT="43552" marB="435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just" fontAlgn="t"/>
                      <a:r>
                        <a:rPr lang="en-US" sz="1600" b="0" i="0">
                          <a:solidFill>
                            <a:schemeClr val="tx1"/>
                          </a:solidFill>
                          <a:effectLst/>
                          <a:latin typeface="Arial" panose="020B0604020202020204" pitchFamily="34" charset="0"/>
                          <a:cs typeface="Arial" panose="020B0604020202020204" pitchFamily="34" charset="0"/>
                        </a:rPr>
                        <a:t>Returns the last object or the specified indexed object. It removes the popped object.</a:t>
                      </a:r>
                    </a:p>
                  </a:txBody>
                  <a:tcPr marL="43552" marR="43552" marT="43552" marB="435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r>
              <a:tr h="381000">
                <a:tc>
                  <a:txBody>
                    <a:bodyPr/>
                    <a:lstStyle/>
                    <a:p>
                      <a:pPr algn="just" fontAlgn="t"/>
                      <a:r>
                        <a:rPr lang="en-US" sz="1600" b="0" i="0">
                          <a:solidFill>
                            <a:schemeClr val="tx1"/>
                          </a:solidFill>
                          <a:effectLst/>
                          <a:latin typeface="Arial" panose="020B0604020202020204" pitchFamily="34" charset="0"/>
                          <a:cs typeface="Arial" panose="020B0604020202020204" pitchFamily="34" charset="0"/>
                        </a:rPr>
                        <a:t>insert(index,object)</a:t>
                      </a:r>
                    </a:p>
                  </a:txBody>
                  <a:tcPr marL="43552" marR="43552" marT="43552" marB="435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just" fontAlgn="t"/>
                      <a:r>
                        <a:rPr lang="en-US" sz="1600" b="0" i="0" dirty="0">
                          <a:solidFill>
                            <a:schemeClr val="tx1"/>
                          </a:solidFill>
                          <a:effectLst/>
                          <a:latin typeface="Arial" panose="020B0604020202020204" pitchFamily="34" charset="0"/>
                          <a:cs typeface="Arial" panose="020B0604020202020204" pitchFamily="34" charset="0"/>
                        </a:rPr>
                        <a:t>Insert an object at the given index.</a:t>
                      </a:r>
                    </a:p>
                  </a:txBody>
                  <a:tcPr marL="43552" marR="43552" marT="43552" marB="435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r>
              <a:tr h="368300">
                <a:tc>
                  <a:txBody>
                    <a:bodyPr/>
                    <a:lstStyle/>
                    <a:p>
                      <a:pPr algn="just" fontAlgn="t"/>
                      <a:r>
                        <a:rPr lang="en-US" sz="1600" b="0" i="0">
                          <a:solidFill>
                            <a:schemeClr val="tx1"/>
                          </a:solidFill>
                          <a:effectLst/>
                          <a:latin typeface="Arial" panose="020B0604020202020204" pitchFamily="34" charset="0"/>
                          <a:cs typeface="Arial" panose="020B0604020202020204" pitchFamily="34" charset="0"/>
                        </a:rPr>
                        <a:t>extend(sequence)</a:t>
                      </a:r>
                    </a:p>
                  </a:txBody>
                  <a:tcPr marL="43552" marR="43552" marT="43552" marB="435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just" fontAlgn="t"/>
                      <a:r>
                        <a:rPr lang="en-US" sz="1600" b="0" i="0" dirty="0">
                          <a:solidFill>
                            <a:schemeClr val="tx1"/>
                          </a:solidFill>
                          <a:effectLst/>
                          <a:latin typeface="Arial" panose="020B0604020202020204" pitchFamily="34" charset="0"/>
                          <a:cs typeface="Arial" panose="020B0604020202020204" pitchFamily="34" charset="0"/>
                        </a:rPr>
                        <a:t>It adds the sequence to existing list.</a:t>
                      </a:r>
                    </a:p>
                  </a:txBody>
                  <a:tcPr marL="43552" marR="43552" marT="43552" marB="435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r>
              <a:tr h="381000">
                <a:tc>
                  <a:txBody>
                    <a:bodyPr/>
                    <a:lstStyle/>
                    <a:p>
                      <a:pPr algn="just" fontAlgn="t"/>
                      <a:r>
                        <a:rPr lang="en-US" sz="1600" b="0" i="0">
                          <a:solidFill>
                            <a:schemeClr val="tx1"/>
                          </a:solidFill>
                          <a:effectLst/>
                          <a:latin typeface="Arial" panose="020B0604020202020204" pitchFamily="34" charset="0"/>
                          <a:cs typeface="Arial" panose="020B0604020202020204" pitchFamily="34" charset="0"/>
                        </a:rPr>
                        <a:t>remove(object)</a:t>
                      </a:r>
                    </a:p>
                  </a:txBody>
                  <a:tcPr marL="43552" marR="43552" marT="43552" marB="435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just" fontAlgn="t"/>
                      <a:r>
                        <a:rPr lang="en-US" sz="1600" b="0" i="0" dirty="0">
                          <a:solidFill>
                            <a:schemeClr val="tx1"/>
                          </a:solidFill>
                          <a:effectLst/>
                          <a:latin typeface="Arial" panose="020B0604020202020204" pitchFamily="34" charset="0"/>
                          <a:cs typeface="Arial" panose="020B0604020202020204" pitchFamily="34" charset="0"/>
                        </a:rPr>
                        <a:t>It removes the object from the given List.</a:t>
                      </a:r>
                    </a:p>
                  </a:txBody>
                  <a:tcPr marL="43552" marR="43552" marT="43552" marB="435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r>
              <a:tr h="381000">
                <a:tc>
                  <a:txBody>
                    <a:bodyPr/>
                    <a:lstStyle/>
                    <a:p>
                      <a:pPr algn="just" fontAlgn="t"/>
                      <a:r>
                        <a:rPr lang="en-US" sz="1600" b="0" i="0" dirty="0">
                          <a:solidFill>
                            <a:schemeClr val="tx1"/>
                          </a:solidFill>
                          <a:effectLst/>
                          <a:latin typeface="Arial" panose="020B0604020202020204" pitchFamily="34" charset="0"/>
                          <a:cs typeface="Arial" panose="020B0604020202020204" pitchFamily="34" charset="0"/>
                        </a:rPr>
                        <a:t>reverse()</a:t>
                      </a:r>
                    </a:p>
                  </a:txBody>
                  <a:tcPr marL="43552" marR="43552" marT="43552" marB="435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just" fontAlgn="t"/>
                      <a:r>
                        <a:rPr lang="en-US" sz="1600" b="0" i="0">
                          <a:solidFill>
                            <a:schemeClr val="tx1"/>
                          </a:solidFill>
                          <a:effectLst/>
                          <a:latin typeface="Arial" panose="020B0604020202020204" pitchFamily="34" charset="0"/>
                          <a:cs typeface="Arial" panose="020B0604020202020204" pitchFamily="34" charset="0"/>
                        </a:rPr>
                        <a:t>Reverse the position of all the elements of a list.</a:t>
                      </a:r>
                    </a:p>
                  </a:txBody>
                  <a:tcPr marL="43552" marR="43552" marT="43552" marB="435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r>
              <a:tr h="284302">
                <a:tc>
                  <a:txBody>
                    <a:bodyPr/>
                    <a:lstStyle/>
                    <a:p>
                      <a:pPr algn="just" fontAlgn="t"/>
                      <a:r>
                        <a:rPr lang="en-US" sz="1600" b="0" i="0">
                          <a:solidFill>
                            <a:schemeClr val="tx1"/>
                          </a:solidFill>
                          <a:effectLst/>
                          <a:latin typeface="Arial" panose="020B0604020202020204" pitchFamily="34" charset="0"/>
                          <a:cs typeface="Arial" panose="020B0604020202020204" pitchFamily="34" charset="0"/>
                        </a:rPr>
                        <a:t>sort()</a:t>
                      </a:r>
                    </a:p>
                  </a:txBody>
                  <a:tcPr marL="43552" marR="43552" marT="43552" marB="435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just" fontAlgn="t"/>
                      <a:r>
                        <a:rPr lang="en-US" sz="1600" b="0" i="0" dirty="0">
                          <a:solidFill>
                            <a:schemeClr val="tx1"/>
                          </a:solidFill>
                          <a:effectLst/>
                          <a:latin typeface="Arial" panose="020B0604020202020204" pitchFamily="34" charset="0"/>
                          <a:cs typeface="Arial" panose="020B0604020202020204" pitchFamily="34" charset="0"/>
                        </a:rPr>
                        <a:t>It is used to sort the elements of the List.</a:t>
                      </a:r>
                    </a:p>
                  </a:txBody>
                  <a:tcPr marL="43552" marR="43552" marT="43552" marB="435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05414294"/>
              </p:ext>
            </p:extLst>
          </p:nvPr>
        </p:nvGraphicFramePr>
        <p:xfrm>
          <a:off x="533399" y="222879"/>
          <a:ext cx="10121900" cy="2607375"/>
        </p:xfrm>
        <a:graphic>
          <a:graphicData uri="http://schemas.openxmlformats.org/drawingml/2006/table">
            <a:tbl>
              <a:tblPr/>
              <a:tblGrid>
                <a:gridCol w="2108200"/>
                <a:gridCol w="8013700"/>
              </a:tblGrid>
              <a:tr h="335921">
                <a:tc>
                  <a:txBody>
                    <a:bodyPr/>
                    <a:lstStyle/>
                    <a:p>
                      <a:pPr algn="ctr" fontAlgn="t"/>
                      <a:r>
                        <a:rPr lang="en-US" sz="1600" b="1" dirty="0">
                          <a:solidFill>
                            <a:schemeClr val="tx1"/>
                          </a:solidFill>
                          <a:effectLst/>
                          <a:latin typeface="Arial" panose="020B0604020202020204" pitchFamily="34" charset="0"/>
                          <a:cs typeface="Arial" panose="020B0604020202020204" pitchFamily="34" charset="0"/>
                        </a:rPr>
                        <a:t>Function</a:t>
                      </a:r>
                    </a:p>
                  </a:txBody>
                  <a:tcPr marL="111724" marR="111724" marT="111724" marB="111724">
                    <a:lnL w="9525" cap="flat" cmpd="sng" algn="ctr">
                      <a:solidFill>
                        <a:srgbClr val="20C90A"/>
                      </a:solidFill>
                      <a:prstDash val="solid"/>
                      <a:round/>
                      <a:headEnd type="none" w="med" len="med"/>
                      <a:tailEnd type="none" w="med" len="med"/>
                    </a:lnL>
                    <a:lnR w="9525" cap="flat" cmpd="sng" algn="ctr">
                      <a:solidFill>
                        <a:srgbClr val="20C90A"/>
                      </a:solidFill>
                      <a:prstDash val="solid"/>
                      <a:round/>
                      <a:headEnd type="none" w="med" len="med"/>
                      <a:tailEnd type="none" w="med" len="med"/>
                    </a:lnR>
                    <a:lnT w="9525" cap="flat" cmpd="sng" algn="ctr">
                      <a:solidFill>
                        <a:srgbClr val="20C90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tx1">
                        <a:lumMod val="50000"/>
                      </a:schemeClr>
                    </a:solidFill>
                  </a:tcPr>
                </a:tc>
                <a:tc>
                  <a:txBody>
                    <a:bodyPr/>
                    <a:lstStyle/>
                    <a:p>
                      <a:pPr algn="ctr" fontAlgn="t"/>
                      <a:r>
                        <a:rPr lang="en-US" sz="1600" b="1" dirty="0">
                          <a:solidFill>
                            <a:schemeClr val="tx1"/>
                          </a:solidFill>
                          <a:effectLst/>
                          <a:latin typeface="Arial" panose="020B0604020202020204" pitchFamily="34" charset="0"/>
                          <a:cs typeface="Arial" panose="020B0604020202020204" pitchFamily="34" charset="0"/>
                        </a:rPr>
                        <a:t>Description</a:t>
                      </a:r>
                    </a:p>
                  </a:txBody>
                  <a:tcPr marL="111724" marR="111724" marT="111724" marB="111724">
                    <a:lnL w="9525" cap="flat" cmpd="sng" algn="ctr">
                      <a:solidFill>
                        <a:srgbClr val="20C90A"/>
                      </a:solidFill>
                      <a:prstDash val="solid"/>
                      <a:round/>
                      <a:headEnd type="none" w="med" len="med"/>
                      <a:tailEnd type="none" w="med" len="med"/>
                    </a:lnL>
                    <a:lnR w="9525" cap="flat" cmpd="sng" algn="ctr">
                      <a:solidFill>
                        <a:srgbClr val="20C90A"/>
                      </a:solidFill>
                      <a:prstDash val="solid"/>
                      <a:round/>
                      <a:headEnd type="none" w="med" len="med"/>
                      <a:tailEnd type="none" w="med" len="med"/>
                    </a:lnR>
                    <a:lnT w="9525" cap="flat" cmpd="sng" algn="ctr">
                      <a:solidFill>
                        <a:srgbClr val="20C90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tx1">
                        <a:lumMod val="50000"/>
                      </a:schemeClr>
                    </a:solidFill>
                  </a:tcPr>
                </a:tc>
              </a:tr>
              <a:tr h="425541">
                <a:tc>
                  <a:txBody>
                    <a:bodyPr/>
                    <a:lstStyle/>
                    <a:p>
                      <a:pPr algn="just" fontAlgn="t"/>
                      <a:r>
                        <a:rPr lang="en-US" sz="1600" b="0" i="0" dirty="0">
                          <a:solidFill>
                            <a:schemeClr val="tx1"/>
                          </a:solidFill>
                          <a:effectLst/>
                          <a:latin typeface="Arial" panose="020B0604020202020204" pitchFamily="34" charset="0"/>
                          <a:cs typeface="Arial" panose="020B0604020202020204" pitchFamily="34" charset="0"/>
                        </a:rPr>
                        <a:t>min(list)</a:t>
                      </a:r>
                    </a:p>
                  </a:txBody>
                  <a:tcPr marL="74483" marR="74483" marT="74483" marB="7448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just" fontAlgn="t"/>
                      <a:r>
                        <a:rPr lang="en-US" sz="1600" b="0" i="0" dirty="0">
                          <a:solidFill>
                            <a:schemeClr val="tx1"/>
                          </a:solidFill>
                          <a:effectLst/>
                          <a:latin typeface="Arial" panose="020B0604020202020204" pitchFamily="34" charset="0"/>
                          <a:cs typeface="Arial" panose="020B0604020202020204" pitchFamily="34" charset="0"/>
                        </a:rPr>
                        <a:t>Returns the minimum value from the list given.</a:t>
                      </a:r>
                    </a:p>
                  </a:txBody>
                  <a:tcPr marL="74483" marR="74483" marT="74483" marB="7448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r>
              <a:tr h="501138">
                <a:tc>
                  <a:txBody>
                    <a:bodyPr/>
                    <a:lstStyle/>
                    <a:p>
                      <a:pPr algn="just" fontAlgn="t"/>
                      <a:r>
                        <a:rPr lang="en-US" sz="1600" b="0" i="0" dirty="0">
                          <a:solidFill>
                            <a:schemeClr val="tx1"/>
                          </a:solidFill>
                          <a:effectLst/>
                          <a:latin typeface="Arial" panose="020B0604020202020204" pitchFamily="34" charset="0"/>
                          <a:cs typeface="Arial" panose="020B0604020202020204" pitchFamily="34" charset="0"/>
                        </a:rPr>
                        <a:t>max(list)</a:t>
                      </a:r>
                    </a:p>
                  </a:txBody>
                  <a:tcPr marL="74483" marR="74483" marT="74483" marB="7448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just" fontAlgn="t"/>
                      <a:r>
                        <a:rPr lang="en-US" sz="1600" b="0" i="0" dirty="0">
                          <a:solidFill>
                            <a:schemeClr val="tx1"/>
                          </a:solidFill>
                          <a:effectLst/>
                          <a:latin typeface="Arial" panose="020B0604020202020204" pitchFamily="34" charset="0"/>
                          <a:cs typeface="Arial" panose="020B0604020202020204" pitchFamily="34" charset="0"/>
                        </a:rPr>
                        <a:t>Returns the largest value from the given list.</a:t>
                      </a:r>
                    </a:p>
                  </a:txBody>
                  <a:tcPr marL="74483" marR="74483" marT="74483" marB="7448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r>
              <a:tr h="425541">
                <a:tc>
                  <a:txBody>
                    <a:bodyPr/>
                    <a:lstStyle/>
                    <a:p>
                      <a:pPr algn="just" fontAlgn="t"/>
                      <a:r>
                        <a:rPr lang="en-US" sz="1600" b="0" i="0" dirty="0" err="1">
                          <a:solidFill>
                            <a:schemeClr val="tx1"/>
                          </a:solidFill>
                          <a:effectLst/>
                          <a:latin typeface="Arial" panose="020B0604020202020204" pitchFamily="34" charset="0"/>
                          <a:cs typeface="Arial" panose="020B0604020202020204" pitchFamily="34" charset="0"/>
                        </a:rPr>
                        <a:t>len</a:t>
                      </a:r>
                      <a:r>
                        <a:rPr lang="en-US" sz="1600" b="0" i="0" dirty="0">
                          <a:solidFill>
                            <a:schemeClr val="tx1"/>
                          </a:solidFill>
                          <a:effectLst/>
                          <a:latin typeface="Arial" panose="020B0604020202020204" pitchFamily="34" charset="0"/>
                          <a:cs typeface="Arial" panose="020B0604020202020204" pitchFamily="34" charset="0"/>
                        </a:rPr>
                        <a:t>(list)</a:t>
                      </a:r>
                    </a:p>
                  </a:txBody>
                  <a:tcPr marL="74483" marR="74483" marT="74483" marB="7448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just" fontAlgn="t"/>
                      <a:r>
                        <a:rPr lang="en-US" sz="1600" b="0" i="0" dirty="0">
                          <a:solidFill>
                            <a:schemeClr val="tx1"/>
                          </a:solidFill>
                          <a:effectLst/>
                          <a:latin typeface="Arial" panose="020B0604020202020204" pitchFamily="34" charset="0"/>
                          <a:cs typeface="Arial" panose="020B0604020202020204" pitchFamily="34" charset="0"/>
                        </a:rPr>
                        <a:t>Returns number of elements in a list.</a:t>
                      </a:r>
                    </a:p>
                  </a:txBody>
                  <a:tcPr marL="74483" marR="74483" marT="74483" marB="7448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r>
              <a:tr h="425541">
                <a:tc>
                  <a:txBody>
                    <a:bodyPr/>
                    <a:lstStyle/>
                    <a:p>
                      <a:pPr algn="just" fontAlgn="t"/>
                      <a:r>
                        <a:rPr lang="en-US" sz="1600" b="0" i="0" dirty="0" err="1">
                          <a:solidFill>
                            <a:schemeClr val="tx1"/>
                          </a:solidFill>
                          <a:effectLst/>
                          <a:latin typeface="Arial" panose="020B0604020202020204" pitchFamily="34" charset="0"/>
                          <a:cs typeface="Arial" panose="020B0604020202020204" pitchFamily="34" charset="0"/>
                        </a:rPr>
                        <a:t>cmp</a:t>
                      </a:r>
                      <a:r>
                        <a:rPr lang="en-US" sz="1600" b="0" i="0" dirty="0">
                          <a:solidFill>
                            <a:schemeClr val="tx1"/>
                          </a:solidFill>
                          <a:effectLst/>
                          <a:latin typeface="Arial" panose="020B0604020202020204" pitchFamily="34" charset="0"/>
                          <a:cs typeface="Arial" panose="020B0604020202020204" pitchFamily="34" charset="0"/>
                        </a:rPr>
                        <a:t>(list1,list2)</a:t>
                      </a:r>
                    </a:p>
                  </a:txBody>
                  <a:tcPr marL="74483" marR="74483" marT="74483" marB="7448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just" fontAlgn="t"/>
                      <a:r>
                        <a:rPr lang="en-US" sz="1600" b="0" i="0" dirty="0">
                          <a:solidFill>
                            <a:schemeClr val="tx1"/>
                          </a:solidFill>
                          <a:effectLst/>
                          <a:latin typeface="Arial" panose="020B0604020202020204" pitchFamily="34" charset="0"/>
                          <a:cs typeface="Arial" panose="020B0604020202020204" pitchFamily="34" charset="0"/>
                        </a:rPr>
                        <a:t>Compares the two list.</a:t>
                      </a:r>
                    </a:p>
                  </a:txBody>
                  <a:tcPr marL="74483" marR="74483" marT="74483" marB="7448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r>
              <a:tr h="348507">
                <a:tc>
                  <a:txBody>
                    <a:bodyPr/>
                    <a:lstStyle/>
                    <a:p>
                      <a:pPr algn="just" fontAlgn="t"/>
                      <a:r>
                        <a:rPr lang="en-US" sz="1400" b="0" i="0" dirty="0">
                          <a:solidFill>
                            <a:schemeClr val="tx1"/>
                          </a:solidFill>
                          <a:effectLst/>
                          <a:latin typeface="Arial" panose="020B0604020202020204" pitchFamily="34" charset="0"/>
                          <a:cs typeface="Arial" panose="020B0604020202020204" pitchFamily="34" charset="0"/>
                        </a:rPr>
                        <a:t>list(sequence)</a:t>
                      </a:r>
                    </a:p>
                  </a:txBody>
                  <a:tcPr marL="74483" marR="74483" marT="74483" marB="7448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just" fontAlgn="t"/>
                      <a:r>
                        <a:rPr lang="en-US" sz="1400" b="0" i="0" dirty="0">
                          <a:solidFill>
                            <a:schemeClr val="tx1"/>
                          </a:solidFill>
                          <a:effectLst/>
                          <a:latin typeface="Arial" panose="020B0604020202020204" pitchFamily="34" charset="0"/>
                          <a:cs typeface="Arial" panose="020B0604020202020204" pitchFamily="34" charset="0"/>
                        </a:rPr>
                        <a:t>Takes sequence types and converts them to lists.</a:t>
                      </a:r>
                    </a:p>
                  </a:txBody>
                  <a:tcPr marL="74483" marR="74483" marT="74483" marB="7448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2198961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0100" y="1514039"/>
            <a:ext cx="11061700" cy="2308324"/>
          </a:xfrm>
          <a:prstGeom prst="rect">
            <a:avLst/>
          </a:prstGeom>
        </p:spPr>
        <p:txBody>
          <a:bodyPr wrap="square">
            <a:spAutoFit/>
          </a:bodyPr>
          <a:lstStyle/>
          <a:p>
            <a:pPr marL="285750" indent="-285750" algn="just">
              <a:buFont typeface="Wingdings" panose="05000000000000000000" pitchFamily="2" charset="2"/>
              <a:buChar char="v"/>
            </a:pPr>
            <a:r>
              <a:rPr lang="en-US" sz="2400" b="0" i="0" dirty="0" smtClean="0">
                <a:effectLst/>
                <a:latin typeface="Arial" panose="020B0604020202020204" pitchFamily="34" charset="0"/>
                <a:cs typeface="Arial" panose="020B0604020202020204" pitchFamily="34" charset="0"/>
              </a:rPr>
              <a:t>A tuple is a sequence of immutable objects, therefore tuple cannot be changed.</a:t>
            </a:r>
          </a:p>
          <a:p>
            <a:pPr marL="285750" indent="-285750" algn="just">
              <a:buFont typeface="Wingdings" panose="05000000000000000000" pitchFamily="2" charset="2"/>
              <a:buChar char="v"/>
            </a:pPr>
            <a:r>
              <a:rPr lang="en-US" sz="2400" b="0" i="0" dirty="0" smtClean="0">
                <a:effectLst/>
                <a:latin typeface="Arial" panose="020B0604020202020204" pitchFamily="34" charset="0"/>
                <a:cs typeface="Arial" panose="020B0604020202020204" pitchFamily="34" charset="0"/>
              </a:rPr>
              <a:t>The objects are enclosed within parenthesis and separated by comma.</a:t>
            </a:r>
          </a:p>
          <a:p>
            <a:pPr marL="285750" indent="-285750" algn="just">
              <a:buFont typeface="Wingdings" panose="05000000000000000000" pitchFamily="2" charset="2"/>
              <a:buChar char="v"/>
            </a:pPr>
            <a:r>
              <a:rPr lang="en-US" sz="2400" b="0" i="0" dirty="0" smtClean="0">
                <a:effectLst/>
                <a:latin typeface="Arial" panose="020B0604020202020204" pitchFamily="34" charset="0"/>
                <a:cs typeface="Arial" panose="020B0604020202020204" pitchFamily="34" charset="0"/>
              </a:rPr>
              <a:t>Tuple is similar to list. Only the difference is that list is enclosed between square bracket, tuple between parenthesis and List have mutable objects whereas Tuple have immutable objects.</a:t>
            </a:r>
            <a:endParaRPr lang="en-US" sz="2400" b="0" i="0" dirty="0">
              <a:effectLst/>
              <a:latin typeface="Arial" panose="020B0604020202020204" pitchFamily="34" charset="0"/>
              <a:cs typeface="Arial" panose="020B0604020202020204" pitchFamily="34" charset="0"/>
            </a:endParaRPr>
          </a:p>
        </p:txBody>
      </p:sp>
      <p:sp>
        <p:nvSpPr>
          <p:cNvPr id="4" name="TextBox 3"/>
          <p:cNvSpPr txBox="1"/>
          <p:nvPr/>
        </p:nvSpPr>
        <p:spPr>
          <a:xfrm>
            <a:off x="3048000" y="533400"/>
            <a:ext cx="4660900" cy="707886"/>
          </a:xfrm>
          <a:prstGeom prst="rect">
            <a:avLst/>
          </a:prstGeom>
          <a:noFill/>
        </p:spPr>
        <p:txBody>
          <a:bodyPr wrap="square" rtlCol="0">
            <a:spAutoFit/>
          </a:bodyPr>
          <a:lstStyle/>
          <a:p>
            <a:pPr algn="ctr"/>
            <a:r>
              <a:rPr lang="en-US" sz="40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TUPLE</a:t>
            </a:r>
            <a:endParaRPr lang="en-US" sz="4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58761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63915"/>
            <a:ext cx="10287000" cy="6494085"/>
          </a:xfrm>
          <a:prstGeom prst="rect">
            <a:avLst/>
          </a:prstGeom>
        </p:spPr>
        <p:txBody>
          <a:bodyPr wrap="square">
            <a:spAutoFit/>
          </a:bodyPr>
          <a:lstStyle/>
          <a:p>
            <a:pPr algn="just"/>
            <a:r>
              <a:rPr lang="en-US" sz="1600" b="1" i="0" dirty="0" smtClean="0">
                <a:effectLst/>
                <a:latin typeface="Arial" panose="020B0604020202020204" pitchFamily="34" charset="0"/>
                <a:cs typeface="Arial" panose="020B0604020202020204" pitchFamily="34" charset="0"/>
              </a:rPr>
              <a:t>example:</a:t>
            </a:r>
            <a:endParaRPr lang="en-US" sz="1600" b="0" i="0" dirty="0" smtClean="0">
              <a:effectLst/>
              <a:latin typeface="Arial" panose="020B0604020202020204" pitchFamily="34" charset="0"/>
              <a:cs typeface="Arial" panose="020B0604020202020204" pitchFamily="34" charset="0"/>
            </a:endParaRPr>
          </a:p>
          <a:p>
            <a:pPr algn="just"/>
            <a:r>
              <a:rPr lang="en-US" sz="1600" b="0" i="0" dirty="0" smtClean="0">
                <a:effectLst/>
                <a:latin typeface="Arial" panose="020B0604020202020204" pitchFamily="34" charset="0"/>
                <a:cs typeface="Arial" panose="020B0604020202020204" pitchFamily="34" charset="0"/>
              </a:rPr>
              <a:t>&gt;&gt;&gt; data=(10,20,'ram',56.8)  </a:t>
            </a:r>
          </a:p>
          <a:p>
            <a:pPr algn="just"/>
            <a:r>
              <a:rPr lang="en-US" sz="1600" b="0" i="0" dirty="0" smtClean="0">
                <a:effectLst/>
                <a:latin typeface="Arial" panose="020B0604020202020204" pitchFamily="34" charset="0"/>
                <a:cs typeface="Arial" panose="020B0604020202020204" pitchFamily="34" charset="0"/>
              </a:rPr>
              <a:t>&gt;&gt;&gt; data2="a",10,20.9  </a:t>
            </a:r>
          </a:p>
          <a:p>
            <a:pPr algn="just"/>
            <a:r>
              <a:rPr lang="en-US" sz="1600" b="0" i="0" dirty="0" smtClean="0">
                <a:effectLst/>
                <a:latin typeface="Arial" panose="020B0604020202020204" pitchFamily="34" charset="0"/>
                <a:cs typeface="Arial" panose="020B0604020202020204" pitchFamily="34" charset="0"/>
              </a:rPr>
              <a:t>&gt;&gt;&gt; data  </a:t>
            </a:r>
          </a:p>
          <a:p>
            <a:pPr algn="just"/>
            <a:r>
              <a:rPr lang="en-US" sz="1600" b="0" i="0" dirty="0" smtClean="0">
                <a:effectLst/>
                <a:latin typeface="Arial" panose="020B0604020202020204" pitchFamily="34" charset="0"/>
                <a:cs typeface="Arial" panose="020B0604020202020204" pitchFamily="34" charset="0"/>
              </a:rPr>
              <a:t>(10, 20, 'ram', 56.8)  </a:t>
            </a:r>
          </a:p>
          <a:p>
            <a:pPr algn="just"/>
            <a:r>
              <a:rPr lang="en-US" sz="1600" b="0" i="0" dirty="0" smtClean="0">
                <a:effectLst/>
                <a:latin typeface="Arial" panose="020B0604020202020204" pitchFamily="34" charset="0"/>
                <a:cs typeface="Arial" panose="020B0604020202020204" pitchFamily="34" charset="0"/>
              </a:rPr>
              <a:t>&gt;&gt;&gt; data2  </a:t>
            </a:r>
          </a:p>
          <a:p>
            <a:pPr algn="just"/>
            <a:r>
              <a:rPr lang="en-US" sz="1600" b="0" i="0" dirty="0" smtClean="0">
                <a:effectLst/>
                <a:latin typeface="Arial" panose="020B0604020202020204" pitchFamily="34" charset="0"/>
                <a:cs typeface="Arial" panose="020B0604020202020204" pitchFamily="34" charset="0"/>
              </a:rPr>
              <a:t>('a', 10, 20.9)  </a:t>
            </a:r>
          </a:p>
          <a:p>
            <a:pPr algn="just"/>
            <a:r>
              <a:rPr lang="en-US" sz="1600" b="0" i="0" dirty="0" smtClean="0">
                <a:effectLst/>
                <a:latin typeface="Arial" panose="020B0604020202020204" pitchFamily="34" charset="0"/>
                <a:cs typeface="Arial" panose="020B0604020202020204" pitchFamily="34" charset="0"/>
              </a:rPr>
              <a:t>&gt;&gt;&gt;  </a:t>
            </a:r>
          </a:p>
          <a:p>
            <a:pPr algn="just"/>
            <a:endParaRPr lang="en-US" sz="1600" b="0" i="0" dirty="0" smtClean="0">
              <a:effectLst/>
              <a:latin typeface="Arial" panose="020B0604020202020204" pitchFamily="34" charset="0"/>
              <a:cs typeface="Arial" panose="020B0604020202020204" pitchFamily="34" charset="0"/>
            </a:endParaRPr>
          </a:p>
          <a:p>
            <a:pPr algn="just"/>
            <a:r>
              <a:rPr lang="en-US" sz="1600" b="0" i="0" dirty="0" smtClean="0">
                <a:effectLst/>
                <a:latin typeface="Arial" panose="020B0604020202020204" pitchFamily="34" charset="0"/>
                <a:cs typeface="Arial" panose="020B0604020202020204" pitchFamily="34" charset="0"/>
              </a:rPr>
              <a:t>NOTE: If Parenthesis is not given with a sequence, it is by default treated as Tuple. There can be an empty Tuple also which contains no object.</a:t>
            </a:r>
          </a:p>
          <a:p>
            <a:pPr algn="just"/>
            <a:endParaRPr lang="en-US" sz="1600" b="1" i="0" dirty="0" smtClean="0">
              <a:effectLst/>
              <a:latin typeface="Arial" panose="020B0604020202020204" pitchFamily="34" charset="0"/>
              <a:cs typeface="Arial" panose="020B0604020202020204" pitchFamily="34" charset="0"/>
            </a:endParaRPr>
          </a:p>
          <a:p>
            <a:pPr algn="just"/>
            <a:endParaRPr lang="en-US" sz="1600" b="1" dirty="0">
              <a:latin typeface="Arial" panose="020B0604020202020204" pitchFamily="34" charset="0"/>
              <a:cs typeface="Arial" panose="020B0604020202020204" pitchFamily="34" charset="0"/>
            </a:endParaRPr>
          </a:p>
          <a:p>
            <a:pPr algn="just"/>
            <a:r>
              <a:rPr lang="en-US" sz="1600" b="1" i="0" dirty="0" smtClean="0">
                <a:effectLst/>
                <a:latin typeface="Arial" panose="020B0604020202020204" pitchFamily="34" charset="0"/>
                <a:cs typeface="Arial" panose="020B0604020202020204" pitchFamily="34" charset="0"/>
              </a:rPr>
              <a:t>example:</a:t>
            </a:r>
            <a:endParaRPr lang="en-US" sz="1600" b="0" i="0" dirty="0" smtClean="0">
              <a:effectLst/>
              <a:latin typeface="Arial" panose="020B0604020202020204" pitchFamily="34" charset="0"/>
              <a:cs typeface="Arial" panose="020B0604020202020204" pitchFamily="34" charset="0"/>
            </a:endParaRPr>
          </a:p>
          <a:p>
            <a:pPr algn="just"/>
            <a:r>
              <a:rPr lang="en-US" sz="1600" b="0" i="0" dirty="0" smtClean="0">
                <a:effectLst/>
                <a:latin typeface="Arial" panose="020B0604020202020204" pitchFamily="34" charset="0"/>
                <a:cs typeface="Arial" panose="020B0604020202020204" pitchFamily="34" charset="0"/>
              </a:rPr>
              <a:t>tuple1=() </a:t>
            </a:r>
          </a:p>
          <a:p>
            <a:pPr algn="just"/>
            <a:r>
              <a:rPr lang="en-US" sz="1600" b="0" i="0" dirty="0" smtClean="0">
                <a:effectLst/>
                <a:latin typeface="Arial" panose="020B0604020202020204" pitchFamily="34" charset="0"/>
                <a:cs typeface="Arial" panose="020B0604020202020204" pitchFamily="34" charset="0"/>
              </a:rPr>
              <a:t>  </a:t>
            </a:r>
          </a:p>
          <a:p>
            <a:pPr marL="285750" indent="-285750" algn="just">
              <a:buFont typeface="Arial" panose="020B0604020202020204" pitchFamily="34" charset="0"/>
              <a:buChar char="•"/>
            </a:pPr>
            <a:r>
              <a:rPr lang="en-US" sz="1600" b="0" i="0" dirty="0" smtClean="0">
                <a:effectLst/>
                <a:latin typeface="Arial" panose="020B0604020202020204" pitchFamily="34" charset="0"/>
                <a:cs typeface="Arial" panose="020B0604020202020204" pitchFamily="34" charset="0"/>
              </a:rPr>
              <a:t>For a single valued tuple, there must be a comma at the end of the value.</a:t>
            </a:r>
          </a:p>
          <a:p>
            <a:pPr algn="just"/>
            <a:r>
              <a:rPr lang="en-US" sz="1600" b="1" i="0" dirty="0" smtClean="0">
                <a:effectLst/>
                <a:latin typeface="Arial" panose="020B0604020202020204" pitchFamily="34" charset="0"/>
                <a:cs typeface="Arial" panose="020B0604020202020204" pitchFamily="34" charset="0"/>
              </a:rPr>
              <a:t>example:</a:t>
            </a:r>
            <a:endParaRPr lang="en-US" sz="1600" b="0" i="0" dirty="0" smtClean="0">
              <a:effectLst/>
              <a:latin typeface="Arial" panose="020B0604020202020204" pitchFamily="34" charset="0"/>
              <a:cs typeface="Arial" panose="020B0604020202020204" pitchFamily="34" charset="0"/>
            </a:endParaRPr>
          </a:p>
          <a:p>
            <a:pPr algn="just"/>
            <a:r>
              <a:rPr lang="en-US" sz="1600" b="0" i="0" dirty="0" smtClean="0">
                <a:effectLst/>
                <a:latin typeface="Arial" panose="020B0604020202020204" pitchFamily="34" charset="0"/>
                <a:cs typeface="Arial" panose="020B0604020202020204" pitchFamily="34" charset="0"/>
              </a:rPr>
              <a:t>Tuple1=(10,)  </a:t>
            </a:r>
          </a:p>
          <a:p>
            <a:pPr algn="just"/>
            <a:endParaRPr lang="en-US" sz="1600" b="0" i="0" dirty="0" smtClean="0">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b="0" i="0" dirty="0" smtClean="0">
                <a:effectLst/>
                <a:latin typeface="Arial" panose="020B0604020202020204" pitchFamily="34" charset="0"/>
                <a:cs typeface="Arial" panose="020B0604020202020204" pitchFamily="34" charset="0"/>
              </a:rPr>
              <a:t>Tuples can also be nested.</a:t>
            </a:r>
          </a:p>
          <a:p>
            <a:pPr algn="just"/>
            <a:r>
              <a:rPr lang="en-US" sz="1600" b="1" i="0" dirty="0" smtClean="0">
                <a:effectLst/>
                <a:latin typeface="Arial" panose="020B0604020202020204" pitchFamily="34" charset="0"/>
                <a:cs typeface="Arial" panose="020B0604020202020204" pitchFamily="34" charset="0"/>
              </a:rPr>
              <a:t>example:</a:t>
            </a:r>
            <a:endParaRPr lang="en-US" sz="1600" b="0" i="0" dirty="0" smtClean="0">
              <a:effectLst/>
              <a:latin typeface="Arial" panose="020B0604020202020204" pitchFamily="34" charset="0"/>
              <a:cs typeface="Arial" panose="020B0604020202020204" pitchFamily="34" charset="0"/>
            </a:endParaRPr>
          </a:p>
          <a:p>
            <a:pPr algn="just"/>
            <a:r>
              <a:rPr lang="en-US" sz="1600" b="0" i="0" dirty="0" smtClean="0">
                <a:effectLst/>
                <a:latin typeface="Arial" panose="020B0604020202020204" pitchFamily="34" charset="0"/>
                <a:cs typeface="Arial" panose="020B0604020202020204" pitchFamily="34" charset="0"/>
              </a:rPr>
              <a:t>tupl1='a','mahesh',10.56  </a:t>
            </a:r>
          </a:p>
          <a:p>
            <a:pPr algn="just"/>
            <a:r>
              <a:rPr lang="en-US" sz="1600" b="0" i="0" dirty="0" smtClean="0">
                <a:effectLst/>
                <a:latin typeface="Arial" panose="020B0604020202020204" pitchFamily="34" charset="0"/>
                <a:cs typeface="Arial" panose="020B0604020202020204" pitchFamily="34" charset="0"/>
              </a:rPr>
              <a:t>tupl2=tupl1,(10,20,30)  </a:t>
            </a:r>
          </a:p>
          <a:p>
            <a:pPr algn="just"/>
            <a:r>
              <a:rPr lang="en-US" sz="1600" b="1" i="0" dirty="0" smtClean="0">
                <a:effectLst/>
                <a:latin typeface="Arial" panose="020B0604020202020204" pitchFamily="34" charset="0"/>
                <a:cs typeface="Arial" panose="020B0604020202020204" pitchFamily="34" charset="0"/>
              </a:rPr>
              <a:t>print</a:t>
            </a:r>
            <a:r>
              <a:rPr lang="en-US" sz="1600" b="0" i="0" dirty="0" smtClean="0">
                <a:effectLst/>
                <a:latin typeface="Arial" panose="020B0604020202020204" pitchFamily="34" charset="0"/>
                <a:cs typeface="Arial" panose="020B0604020202020204" pitchFamily="34" charset="0"/>
              </a:rPr>
              <a:t> (tupl1)  </a:t>
            </a:r>
          </a:p>
          <a:p>
            <a:pPr algn="just"/>
            <a:r>
              <a:rPr lang="en-US" sz="1600" b="1" i="0" dirty="0" smtClean="0">
                <a:effectLst/>
                <a:latin typeface="Arial" panose="020B0604020202020204" pitchFamily="34" charset="0"/>
                <a:cs typeface="Arial" panose="020B0604020202020204" pitchFamily="34" charset="0"/>
              </a:rPr>
              <a:t>print</a:t>
            </a:r>
            <a:r>
              <a:rPr lang="en-US" sz="1600" b="0" i="0" dirty="0" smtClean="0">
                <a:effectLst/>
                <a:latin typeface="Arial" panose="020B0604020202020204" pitchFamily="34" charset="0"/>
                <a:cs typeface="Arial" panose="020B0604020202020204" pitchFamily="34" charset="0"/>
              </a:rPr>
              <a:t> (tupl2)</a:t>
            </a:r>
            <a:endParaRPr lang="en-US" sz="1600" b="0" i="0" dirty="0">
              <a:effectLst/>
              <a:latin typeface="Arial" panose="020B0604020202020204" pitchFamily="34" charset="0"/>
              <a:cs typeface="Arial" panose="020B0604020202020204" pitchFamily="34" charset="0"/>
            </a:endParaRPr>
          </a:p>
        </p:txBody>
      </p:sp>
      <p:sp>
        <p:nvSpPr>
          <p:cNvPr id="3" name="Rectangle 2"/>
          <p:cNvSpPr/>
          <p:nvPr/>
        </p:nvSpPr>
        <p:spPr>
          <a:xfrm>
            <a:off x="4013200" y="5519222"/>
            <a:ext cx="4191000" cy="1323439"/>
          </a:xfrm>
          <a:prstGeom prst="rect">
            <a:avLst/>
          </a:prstGeom>
          <a:solidFill>
            <a:schemeClr val="tx1">
              <a:lumMod val="50000"/>
            </a:schemeClr>
          </a:solidFill>
        </p:spPr>
        <p:txBody>
          <a:bodyPr wrap="square">
            <a:spAutoFit/>
          </a:bodyPr>
          <a:lstStyle/>
          <a:p>
            <a:pPr algn="just"/>
            <a:r>
              <a:rPr lang="en-US" sz="1600" b="1" i="0" dirty="0" smtClean="0">
                <a:effectLst/>
                <a:latin typeface="Arial" panose="020B0604020202020204" pitchFamily="34" charset="0"/>
                <a:cs typeface="Arial" panose="020B0604020202020204" pitchFamily="34" charset="0"/>
              </a:rPr>
              <a:t>Output:</a:t>
            </a:r>
            <a:endParaRPr lang="en-US" sz="1600" b="0" i="0" dirty="0" smtClean="0">
              <a:effectLst/>
              <a:latin typeface="Arial" panose="020B0604020202020204" pitchFamily="34" charset="0"/>
              <a:cs typeface="Arial" panose="020B0604020202020204" pitchFamily="34" charset="0"/>
            </a:endParaRPr>
          </a:p>
          <a:p>
            <a:pPr algn="just"/>
            <a:r>
              <a:rPr lang="en-US" sz="1600" b="0" i="0" dirty="0" smtClean="0">
                <a:effectLst/>
                <a:latin typeface="Arial" panose="020B0604020202020204" pitchFamily="34" charset="0"/>
                <a:cs typeface="Arial" panose="020B0604020202020204" pitchFamily="34" charset="0"/>
              </a:rPr>
              <a:t>&gt;&gt;&gt;   </a:t>
            </a:r>
          </a:p>
          <a:p>
            <a:pPr algn="just"/>
            <a:r>
              <a:rPr lang="en-US" sz="1600" b="0" i="0" dirty="0" smtClean="0">
                <a:effectLst/>
                <a:latin typeface="Arial" panose="020B0604020202020204" pitchFamily="34" charset="0"/>
                <a:cs typeface="Arial" panose="020B0604020202020204" pitchFamily="34" charset="0"/>
              </a:rPr>
              <a:t>('a', '</a:t>
            </a:r>
            <a:r>
              <a:rPr lang="en-US" sz="1600" b="0" i="0" dirty="0" err="1" smtClean="0">
                <a:effectLst/>
                <a:latin typeface="Arial" panose="020B0604020202020204" pitchFamily="34" charset="0"/>
                <a:cs typeface="Arial" panose="020B0604020202020204" pitchFamily="34" charset="0"/>
              </a:rPr>
              <a:t>mahesh</a:t>
            </a:r>
            <a:r>
              <a:rPr lang="en-US" sz="1600" b="0" i="0" dirty="0" smtClean="0">
                <a:effectLst/>
                <a:latin typeface="Arial" panose="020B0604020202020204" pitchFamily="34" charset="0"/>
                <a:cs typeface="Arial" panose="020B0604020202020204" pitchFamily="34" charset="0"/>
              </a:rPr>
              <a:t>', 10.56)  </a:t>
            </a:r>
          </a:p>
          <a:p>
            <a:pPr algn="just"/>
            <a:r>
              <a:rPr lang="en-US" sz="1600" b="0" i="0" dirty="0" smtClean="0">
                <a:effectLst/>
                <a:latin typeface="Arial" panose="020B0604020202020204" pitchFamily="34" charset="0"/>
                <a:cs typeface="Arial" panose="020B0604020202020204" pitchFamily="34" charset="0"/>
              </a:rPr>
              <a:t>(('a', '</a:t>
            </a:r>
            <a:r>
              <a:rPr lang="en-US" sz="1600" b="0" i="0" dirty="0" err="1" smtClean="0">
                <a:effectLst/>
                <a:latin typeface="Arial" panose="020B0604020202020204" pitchFamily="34" charset="0"/>
                <a:cs typeface="Arial" panose="020B0604020202020204" pitchFamily="34" charset="0"/>
              </a:rPr>
              <a:t>mahesh</a:t>
            </a:r>
            <a:r>
              <a:rPr lang="en-US" sz="1600" b="0" i="0" dirty="0" smtClean="0">
                <a:effectLst/>
                <a:latin typeface="Arial" panose="020B0604020202020204" pitchFamily="34" charset="0"/>
                <a:cs typeface="Arial" panose="020B0604020202020204" pitchFamily="34" charset="0"/>
              </a:rPr>
              <a:t>', 10.56), (10, 20, 30))  </a:t>
            </a:r>
          </a:p>
          <a:p>
            <a:pPr algn="just"/>
            <a:r>
              <a:rPr lang="en-US" sz="1600" b="0" i="0" dirty="0" smtClean="0">
                <a:effectLst/>
                <a:latin typeface="Arial" panose="020B0604020202020204" pitchFamily="34" charset="0"/>
                <a:cs typeface="Arial" panose="020B0604020202020204" pitchFamily="34" charset="0"/>
              </a:rPr>
              <a:t>&gt;&gt;&gt;  </a:t>
            </a:r>
            <a:endParaRPr lang="en-US" sz="1600"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94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00300" y="660400"/>
            <a:ext cx="5054600" cy="3416320"/>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Table of Content</a:t>
            </a:r>
          </a:p>
          <a:p>
            <a:pPr marL="342900" indent="-342900">
              <a:buAutoNum type="arabicPeriod"/>
            </a:pPr>
            <a:r>
              <a:rPr lang="en-US" sz="2400" dirty="0" smtClean="0">
                <a:latin typeface="Arial" panose="020B0604020202020204" pitchFamily="34" charset="0"/>
                <a:cs typeface="Arial" panose="020B0604020202020204" pitchFamily="34" charset="0"/>
              </a:rPr>
              <a:t>Data Structure</a:t>
            </a:r>
          </a:p>
          <a:p>
            <a:pPr marL="800100" lvl="1"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Kind of Data Structure</a:t>
            </a:r>
          </a:p>
          <a:p>
            <a:pPr marL="800100" lvl="1"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Python Built in Data Structure</a:t>
            </a:r>
          </a:p>
          <a:p>
            <a:r>
              <a:rPr lang="en-US" sz="2400" dirty="0" smtClean="0">
                <a:latin typeface="Arial" panose="020B0604020202020204" pitchFamily="34" charset="0"/>
                <a:cs typeface="Arial" panose="020B0604020202020204" pitchFamily="34" charset="0"/>
              </a:rPr>
              <a:t>2. Strings</a:t>
            </a:r>
          </a:p>
          <a:p>
            <a:pPr marL="342900" indent="-342900">
              <a:buAutoNum type="arabicPeriod" startAt="3"/>
            </a:pPr>
            <a:r>
              <a:rPr lang="en-US" sz="2400" dirty="0" smtClean="0">
                <a:latin typeface="Arial" panose="020B0604020202020204" pitchFamily="34" charset="0"/>
                <a:cs typeface="Arial" panose="020B0604020202020204" pitchFamily="34" charset="0"/>
              </a:rPr>
              <a:t>List</a:t>
            </a:r>
          </a:p>
          <a:p>
            <a:pPr marL="342900" indent="-342900">
              <a:buAutoNum type="arabicPeriod" startAt="3"/>
            </a:pPr>
            <a:r>
              <a:rPr lang="en-US" sz="2400" dirty="0" smtClean="0">
                <a:latin typeface="Arial" panose="020B0604020202020204" pitchFamily="34" charset="0"/>
                <a:cs typeface="Arial" panose="020B0604020202020204" pitchFamily="34" charset="0"/>
              </a:rPr>
              <a:t>Tuple</a:t>
            </a:r>
          </a:p>
          <a:p>
            <a:pPr marL="342900" indent="-342900">
              <a:buAutoNum type="arabicPeriod" startAt="3"/>
            </a:pPr>
            <a:r>
              <a:rPr lang="en-US" sz="2400" dirty="0" smtClean="0">
                <a:latin typeface="Arial" panose="020B0604020202020204" pitchFamily="34" charset="0"/>
                <a:cs typeface="Arial" panose="020B0604020202020204" pitchFamily="34" charset="0"/>
              </a:rPr>
              <a:t>Set</a:t>
            </a:r>
          </a:p>
          <a:p>
            <a:pPr marL="342900" indent="-342900">
              <a:buAutoNum type="arabicPeriod" startAt="3"/>
            </a:pPr>
            <a:r>
              <a:rPr lang="en-US" sz="2400" dirty="0" smtClean="0">
                <a:latin typeface="Arial" panose="020B0604020202020204" pitchFamily="34" charset="0"/>
                <a:cs typeface="Arial" panose="020B0604020202020204" pitchFamily="34" charset="0"/>
              </a:rPr>
              <a:t>Dictionary</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0498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60172023"/>
              </p:ext>
            </p:extLst>
          </p:nvPr>
        </p:nvGraphicFramePr>
        <p:xfrm>
          <a:off x="1447799" y="1027589"/>
          <a:ext cx="8277226" cy="2484120"/>
        </p:xfrm>
        <a:graphic>
          <a:graphicData uri="http://schemas.openxmlformats.org/drawingml/2006/table">
            <a:tbl>
              <a:tblPr/>
              <a:tblGrid>
                <a:gridCol w="2425701"/>
                <a:gridCol w="5851525"/>
              </a:tblGrid>
              <a:tr h="394811">
                <a:tc>
                  <a:txBody>
                    <a:bodyPr/>
                    <a:lstStyle/>
                    <a:p>
                      <a:pPr algn="l" fontAlgn="t"/>
                      <a:r>
                        <a:rPr lang="en-US" sz="1800" dirty="0">
                          <a:solidFill>
                            <a:schemeClr val="tx1"/>
                          </a:solidFill>
                          <a:effectLst/>
                          <a:latin typeface="Arial" panose="020B0604020202020204" pitchFamily="34" charset="0"/>
                          <a:cs typeface="Arial" panose="020B0604020202020204" pitchFamily="34" charset="0"/>
                        </a:rPr>
                        <a:t>Function</a:t>
                      </a:r>
                    </a:p>
                  </a:txBody>
                  <a:tcPr marL="114300" marR="114300" marT="114300" marB="114300">
                    <a:lnL w="9525" cap="flat" cmpd="sng" algn="ctr">
                      <a:solidFill>
                        <a:srgbClr val="20F152"/>
                      </a:solidFill>
                      <a:prstDash val="solid"/>
                      <a:round/>
                      <a:headEnd type="none" w="med" len="med"/>
                      <a:tailEnd type="none" w="med" len="med"/>
                    </a:lnL>
                    <a:lnR w="9525" cap="flat" cmpd="sng" algn="ctr">
                      <a:solidFill>
                        <a:srgbClr val="20F152"/>
                      </a:solidFill>
                      <a:prstDash val="solid"/>
                      <a:round/>
                      <a:headEnd type="none" w="med" len="med"/>
                      <a:tailEnd type="none" w="med" len="med"/>
                    </a:lnR>
                    <a:lnT w="9525" cap="flat" cmpd="sng" algn="ctr">
                      <a:solidFill>
                        <a:srgbClr val="20F15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tx1">
                        <a:lumMod val="50000"/>
                      </a:schemeClr>
                    </a:solidFill>
                  </a:tcPr>
                </a:tc>
                <a:tc>
                  <a:txBody>
                    <a:bodyPr/>
                    <a:lstStyle/>
                    <a:p>
                      <a:pPr algn="l" fontAlgn="t"/>
                      <a:r>
                        <a:rPr lang="en-US" sz="1800" dirty="0">
                          <a:solidFill>
                            <a:schemeClr val="tx1"/>
                          </a:solidFill>
                          <a:effectLst/>
                          <a:latin typeface="Arial" panose="020B0604020202020204" pitchFamily="34" charset="0"/>
                          <a:cs typeface="Arial" panose="020B0604020202020204" pitchFamily="34" charset="0"/>
                        </a:rPr>
                        <a:t>Description</a:t>
                      </a:r>
                    </a:p>
                  </a:txBody>
                  <a:tcPr marL="114300" marR="114300" marT="114300" marB="114300">
                    <a:lnL w="9525" cap="flat" cmpd="sng" algn="ctr">
                      <a:solidFill>
                        <a:srgbClr val="20F152"/>
                      </a:solidFill>
                      <a:prstDash val="solid"/>
                      <a:round/>
                      <a:headEnd type="none" w="med" len="med"/>
                      <a:tailEnd type="none" w="med" len="med"/>
                    </a:lnL>
                    <a:lnR w="9525" cap="flat" cmpd="sng" algn="ctr">
                      <a:solidFill>
                        <a:srgbClr val="20F152"/>
                      </a:solidFill>
                      <a:prstDash val="solid"/>
                      <a:round/>
                      <a:headEnd type="none" w="med" len="med"/>
                      <a:tailEnd type="none" w="med" len="med"/>
                    </a:lnR>
                    <a:lnT w="9525" cap="flat" cmpd="sng" algn="ctr">
                      <a:solidFill>
                        <a:srgbClr val="20F15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tx1">
                        <a:lumMod val="50000"/>
                      </a:schemeClr>
                    </a:solidFill>
                  </a:tcPr>
                </a:tc>
              </a:tr>
              <a:tr h="0">
                <a:tc>
                  <a:txBody>
                    <a:bodyPr/>
                    <a:lstStyle/>
                    <a:p>
                      <a:pPr algn="just" fontAlgn="t"/>
                      <a:r>
                        <a:rPr lang="en-US" sz="1600" b="0" i="0" dirty="0">
                          <a:solidFill>
                            <a:schemeClr val="tx1"/>
                          </a:solidFill>
                          <a:effectLst/>
                          <a:latin typeface="Arial" panose="020B0604020202020204" pitchFamily="34" charset="0"/>
                          <a:cs typeface="Arial" panose="020B0604020202020204" pitchFamily="34" charset="0"/>
                        </a:rPr>
                        <a:t>min(tuple)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just" fontAlgn="t"/>
                      <a:r>
                        <a:rPr lang="en-US" sz="1600" b="0" i="0">
                          <a:solidFill>
                            <a:schemeClr val="tx1"/>
                          </a:solidFill>
                          <a:effectLst/>
                          <a:latin typeface="Arial" panose="020B0604020202020204" pitchFamily="34" charset="0"/>
                          <a:cs typeface="Arial" panose="020B0604020202020204" pitchFamily="34" charset="0"/>
                        </a:rPr>
                        <a:t>Returns the minimum value from a tuple.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r>
              <a:tr h="0">
                <a:tc>
                  <a:txBody>
                    <a:bodyPr/>
                    <a:lstStyle/>
                    <a:p>
                      <a:pPr algn="just" fontAlgn="t"/>
                      <a:r>
                        <a:rPr lang="en-US" sz="1600" b="0" i="0">
                          <a:solidFill>
                            <a:schemeClr val="tx1"/>
                          </a:solidFill>
                          <a:effectLst/>
                          <a:latin typeface="Arial" panose="020B0604020202020204" pitchFamily="34" charset="0"/>
                          <a:cs typeface="Arial" panose="020B0604020202020204" pitchFamily="34" charset="0"/>
                        </a:rPr>
                        <a:t>max(tuple)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just" fontAlgn="t"/>
                      <a:r>
                        <a:rPr lang="en-US" sz="1600" b="0" i="0">
                          <a:solidFill>
                            <a:schemeClr val="tx1"/>
                          </a:solidFill>
                          <a:effectLst/>
                          <a:latin typeface="Arial" panose="020B0604020202020204" pitchFamily="34" charset="0"/>
                          <a:cs typeface="Arial" panose="020B0604020202020204" pitchFamily="34" charset="0"/>
                        </a:rPr>
                        <a:t>Returns the maximum value from the tuple.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r>
              <a:tr h="0">
                <a:tc>
                  <a:txBody>
                    <a:bodyPr/>
                    <a:lstStyle/>
                    <a:p>
                      <a:pPr algn="just" fontAlgn="t"/>
                      <a:r>
                        <a:rPr lang="en-US" sz="1600" b="0" i="0">
                          <a:solidFill>
                            <a:schemeClr val="tx1"/>
                          </a:solidFill>
                          <a:effectLst/>
                          <a:latin typeface="Arial" panose="020B0604020202020204" pitchFamily="34" charset="0"/>
                          <a:cs typeface="Arial" panose="020B0604020202020204" pitchFamily="34" charset="0"/>
                        </a:rPr>
                        <a:t>len(tuple)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just" fontAlgn="t"/>
                      <a:r>
                        <a:rPr lang="en-US" sz="1600" b="0" i="0" dirty="0">
                          <a:solidFill>
                            <a:schemeClr val="tx1"/>
                          </a:solidFill>
                          <a:effectLst/>
                          <a:latin typeface="Arial" panose="020B0604020202020204" pitchFamily="34" charset="0"/>
                          <a:cs typeface="Arial" panose="020B0604020202020204" pitchFamily="34" charset="0"/>
                        </a:rPr>
                        <a:t>Gives the length of a tuple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r>
              <a:tr h="0">
                <a:tc>
                  <a:txBody>
                    <a:bodyPr/>
                    <a:lstStyle/>
                    <a:p>
                      <a:pPr algn="just" fontAlgn="t"/>
                      <a:r>
                        <a:rPr lang="en-US" sz="1600" b="0" i="0">
                          <a:solidFill>
                            <a:schemeClr val="tx1"/>
                          </a:solidFill>
                          <a:effectLst/>
                          <a:latin typeface="Arial" panose="020B0604020202020204" pitchFamily="34" charset="0"/>
                          <a:cs typeface="Arial" panose="020B0604020202020204" pitchFamily="34" charset="0"/>
                        </a:rPr>
                        <a:t>cmp(tuple1,tuple2)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just" fontAlgn="t"/>
                      <a:r>
                        <a:rPr lang="en-US" sz="1600" b="0" i="0">
                          <a:solidFill>
                            <a:schemeClr val="tx1"/>
                          </a:solidFill>
                          <a:effectLst/>
                          <a:latin typeface="Arial" panose="020B0604020202020204" pitchFamily="34" charset="0"/>
                          <a:cs typeface="Arial" panose="020B0604020202020204" pitchFamily="34" charset="0"/>
                        </a:rPr>
                        <a:t>Compares the two Tuples.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r>
              <a:tr h="0">
                <a:tc>
                  <a:txBody>
                    <a:bodyPr/>
                    <a:lstStyle/>
                    <a:p>
                      <a:pPr algn="just" fontAlgn="t"/>
                      <a:r>
                        <a:rPr lang="en-US" sz="1600" b="0" i="0">
                          <a:solidFill>
                            <a:schemeClr val="tx1"/>
                          </a:solidFill>
                          <a:effectLst/>
                          <a:latin typeface="Arial" panose="020B0604020202020204" pitchFamily="34" charset="0"/>
                          <a:cs typeface="Arial" panose="020B0604020202020204" pitchFamily="34" charset="0"/>
                        </a:rPr>
                        <a:t>tuple(sequence)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just" fontAlgn="t"/>
                      <a:r>
                        <a:rPr lang="en-US" sz="1600" b="0" i="0" dirty="0">
                          <a:solidFill>
                            <a:schemeClr val="tx1"/>
                          </a:solidFill>
                          <a:effectLst/>
                          <a:latin typeface="Arial" panose="020B0604020202020204" pitchFamily="34" charset="0"/>
                          <a:cs typeface="Arial" panose="020B0604020202020204" pitchFamily="34" charset="0"/>
                        </a:rPr>
                        <a:t>Converts the sequence into tuple.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989498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SET</a:t>
            </a:r>
            <a:endParaRPr lang="en-US" sz="4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Rectangle 3"/>
          <p:cNvSpPr/>
          <p:nvPr/>
        </p:nvSpPr>
        <p:spPr>
          <a:xfrm>
            <a:off x="1181101" y="1892638"/>
            <a:ext cx="9636125" cy="1631216"/>
          </a:xfrm>
          <a:prstGeom prst="rect">
            <a:avLst/>
          </a:prstGeom>
        </p:spPr>
        <p:txBody>
          <a:bodyPr wrap="square">
            <a:spAutoFit/>
          </a:bodyPr>
          <a:lstStyle/>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A set is an unordered collection of items. Every element is unique (no duplicates) and must be immutable (which cannot be changed).</a:t>
            </a:r>
          </a:p>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However, the set itself is mutable. We can add or remove items from it.</a:t>
            </a:r>
          </a:p>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Sets can be used to perform mathematical set operations like union, intersection, symmetric difference etc.</a:t>
            </a:r>
            <a:endParaRPr lang="en-US" sz="2000"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025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460641" y="945477"/>
            <a:ext cx="11350359" cy="107721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cs typeface="Arial" panose="020B0604020202020204" pitchFamily="34" charset="0"/>
              </a:rPr>
              <a:t>A set is created by placing all the items (elements) inside curly braces {}, separated by comma or by using the built-in function 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cs typeface="Arial" panose="020B0604020202020204" pitchFamily="34" charset="0"/>
              </a:rPr>
              <a:t>It can have any number of items and they may be of different types (integer, float, tuple, string etc.).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cs typeface="Arial" panose="020B0604020202020204" pitchFamily="34" charset="0"/>
              </a:rPr>
              <a:t> But a set cannot have a mutable element, like list, set or dictionary, as its element.</a:t>
            </a:r>
          </a:p>
        </p:txBody>
      </p:sp>
      <p:sp>
        <p:nvSpPr>
          <p:cNvPr id="7" name="Rectangle 6"/>
          <p:cNvSpPr/>
          <p:nvPr/>
        </p:nvSpPr>
        <p:spPr>
          <a:xfrm>
            <a:off x="749300" y="2381935"/>
            <a:ext cx="6096000" cy="1477328"/>
          </a:xfrm>
          <a:prstGeom prst="rect">
            <a:avLst/>
          </a:prstGeom>
        </p:spPr>
        <p:txBody>
          <a:bodyPr>
            <a:spAutoFit/>
          </a:bodyPr>
          <a:lstStyle/>
          <a:p>
            <a:r>
              <a:rPr lang="en-US" dirty="0"/>
              <a:t># set of </a:t>
            </a:r>
            <a:r>
              <a:rPr lang="en-US" dirty="0" smtClean="0"/>
              <a:t>integers</a:t>
            </a:r>
          </a:p>
          <a:p>
            <a:r>
              <a:rPr lang="en-US" dirty="0" err="1" smtClean="0"/>
              <a:t>my_set</a:t>
            </a:r>
            <a:r>
              <a:rPr lang="en-US" dirty="0" smtClean="0"/>
              <a:t> </a:t>
            </a:r>
            <a:r>
              <a:rPr lang="en-US" dirty="0"/>
              <a:t>= {1, 2, 3</a:t>
            </a:r>
            <a:r>
              <a:rPr lang="en-US" dirty="0" smtClean="0"/>
              <a:t>}</a:t>
            </a:r>
          </a:p>
          <a:p>
            <a:r>
              <a:rPr lang="en-US" dirty="0"/>
              <a:t>p</a:t>
            </a:r>
            <a:r>
              <a:rPr lang="en-US" dirty="0" smtClean="0"/>
              <a:t>rint (</a:t>
            </a:r>
            <a:r>
              <a:rPr lang="en-US" dirty="0" err="1" smtClean="0"/>
              <a:t>my_set</a:t>
            </a:r>
            <a:r>
              <a:rPr lang="en-US" dirty="0" smtClean="0"/>
              <a:t>)</a:t>
            </a:r>
          </a:p>
          <a:p>
            <a:r>
              <a:rPr lang="en-US" dirty="0" smtClean="0"/>
              <a:t># </a:t>
            </a:r>
            <a:r>
              <a:rPr lang="en-US" dirty="0"/>
              <a:t>set of mixed </a:t>
            </a:r>
            <a:r>
              <a:rPr lang="en-US" dirty="0" err="1"/>
              <a:t>datatypesmy_set</a:t>
            </a:r>
            <a:r>
              <a:rPr lang="en-US" dirty="0"/>
              <a:t> = {1.0, "Hello", (1, 2, 3</a:t>
            </a:r>
            <a:r>
              <a:rPr lang="en-US" dirty="0" smtClean="0"/>
              <a:t>)}</a:t>
            </a:r>
          </a:p>
          <a:p>
            <a:r>
              <a:rPr lang="en-US" dirty="0"/>
              <a:t>p</a:t>
            </a:r>
            <a:r>
              <a:rPr lang="en-US" dirty="0" smtClean="0"/>
              <a:t>rint (</a:t>
            </a:r>
            <a:r>
              <a:rPr lang="en-US" dirty="0" err="1" smtClean="0"/>
              <a:t>my_set</a:t>
            </a:r>
            <a:r>
              <a:rPr lang="en-US" dirty="0"/>
              <a:t>)</a:t>
            </a:r>
          </a:p>
        </p:txBody>
      </p:sp>
    </p:spTree>
    <p:extLst>
      <p:ext uri="{BB962C8B-B14F-4D97-AF65-F5344CB8AC3E}">
        <p14:creationId xmlns:p14="http://schemas.microsoft.com/office/powerpoint/2010/main" val="467276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2292368"/>
              </p:ext>
            </p:extLst>
          </p:nvPr>
        </p:nvGraphicFramePr>
        <p:xfrm>
          <a:off x="685800" y="114300"/>
          <a:ext cx="10553700" cy="6105673"/>
        </p:xfrm>
        <a:graphic>
          <a:graphicData uri="http://schemas.openxmlformats.org/drawingml/2006/table">
            <a:tbl>
              <a:tblPr/>
              <a:tblGrid>
                <a:gridCol w="3422470"/>
                <a:gridCol w="7131230"/>
              </a:tblGrid>
              <a:tr h="198109">
                <a:tc>
                  <a:txBody>
                    <a:bodyPr/>
                    <a:lstStyle/>
                    <a:p>
                      <a:pPr algn="ctr"/>
                      <a:r>
                        <a:rPr lang="en-US" sz="1800" b="1" dirty="0">
                          <a:solidFill>
                            <a:schemeClr val="tx1"/>
                          </a:solidFill>
                          <a:effectLst/>
                          <a:latin typeface="Arial" panose="020B0604020202020204" pitchFamily="34" charset="0"/>
                          <a:cs typeface="Arial" panose="020B0604020202020204" pitchFamily="34" charset="0"/>
                        </a:rPr>
                        <a:t>Method</a:t>
                      </a:r>
                    </a:p>
                  </a:txBody>
                  <a:tcPr marL="34045" marR="27236" marT="51068" marB="47663"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chemeClr val="tx1">
                        <a:lumMod val="50000"/>
                      </a:schemeClr>
                    </a:solidFill>
                  </a:tcPr>
                </a:tc>
                <a:tc>
                  <a:txBody>
                    <a:bodyPr/>
                    <a:lstStyle/>
                    <a:p>
                      <a:pPr algn="ctr"/>
                      <a:r>
                        <a:rPr lang="en-US" sz="1800" b="1" dirty="0">
                          <a:solidFill>
                            <a:schemeClr val="tx1"/>
                          </a:solidFill>
                          <a:effectLst/>
                          <a:latin typeface="Arial" panose="020B0604020202020204" pitchFamily="34" charset="0"/>
                          <a:cs typeface="Arial" panose="020B0604020202020204" pitchFamily="34" charset="0"/>
                        </a:rPr>
                        <a:t>Description</a:t>
                      </a:r>
                    </a:p>
                  </a:txBody>
                  <a:tcPr marL="34045" marR="27236" marT="51068" marB="47663"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chemeClr val="tx1">
                        <a:lumMod val="50000"/>
                      </a:schemeClr>
                    </a:solidFill>
                  </a:tcPr>
                </a:tc>
              </a:tr>
              <a:tr h="162737">
                <a:tc>
                  <a:txBody>
                    <a:bodyPr/>
                    <a:lstStyle/>
                    <a:p>
                      <a:r>
                        <a:rPr lang="en-US" sz="1600" u="none" strike="noStrike" dirty="0" smtClean="0">
                          <a:solidFill>
                            <a:schemeClr val="tx1"/>
                          </a:solidFill>
                          <a:effectLst/>
                          <a:latin typeface="Arial" panose="020B0604020202020204" pitchFamily="34" charset="0"/>
                          <a:cs typeface="Arial" panose="020B0604020202020204" pitchFamily="34" charset="0"/>
                        </a:rPr>
                        <a:t>add()</a:t>
                      </a:r>
                      <a:endParaRPr lang="en-US" sz="1600" u="none" dirty="0">
                        <a:solidFill>
                          <a:schemeClr val="tx1"/>
                        </a:solidFill>
                        <a:effectLst/>
                        <a:latin typeface="Arial" panose="020B0604020202020204" pitchFamily="34" charset="0"/>
                        <a:cs typeface="Arial" panose="020B0604020202020204" pitchFamily="34" charset="0"/>
                      </a:endParaRPr>
                    </a:p>
                  </a:txBody>
                  <a:tcPr marL="34045" marR="27236" marT="34045" marB="3064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noFill/>
                  </a:tcPr>
                </a:tc>
                <a:tc>
                  <a:txBody>
                    <a:bodyPr/>
                    <a:lstStyle/>
                    <a:p>
                      <a:r>
                        <a:rPr lang="en-US" sz="1600">
                          <a:solidFill>
                            <a:schemeClr val="tx1"/>
                          </a:solidFill>
                          <a:effectLst/>
                          <a:latin typeface="Arial" panose="020B0604020202020204" pitchFamily="34" charset="0"/>
                          <a:cs typeface="Arial" panose="020B0604020202020204" pitchFamily="34" charset="0"/>
                        </a:rPr>
                        <a:t>Add an element to a set</a:t>
                      </a:r>
                    </a:p>
                  </a:txBody>
                  <a:tcPr marL="34045" marR="27236" marT="34045" marB="3064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noFill/>
                  </a:tcPr>
                </a:tc>
              </a:tr>
              <a:tr h="162737">
                <a:tc>
                  <a:txBody>
                    <a:bodyPr/>
                    <a:lstStyle/>
                    <a:p>
                      <a:r>
                        <a:rPr lang="en-US" sz="1600" u="none" strike="noStrike" dirty="0" smtClean="0">
                          <a:solidFill>
                            <a:schemeClr val="tx1"/>
                          </a:solidFill>
                          <a:effectLst/>
                          <a:latin typeface="Arial" panose="020B0604020202020204" pitchFamily="34" charset="0"/>
                          <a:cs typeface="Arial" panose="020B0604020202020204" pitchFamily="34" charset="0"/>
                        </a:rPr>
                        <a:t>clear()</a:t>
                      </a:r>
                      <a:endParaRPr lang="en-US" sz="1600" u="none" dirty="0">
                        <a:solidFill>
                          <a:schemeClr val="tx1"/>
                        </a:solidFill>
                        <a:effectLst/>
                        <a:latin typeface="Arial" panose="020B0604020202020204" pitchFamily="34" charset="0"/>
                        <a:cs typeface="Arial" panose="020B0604020202020204" pitchFamily="34" charset="0"/>
                      </a:endParaRPr>
                    </a:p>
                  </a:txBody>
                  <a:tcPr marL="34045" marR="27236" marT="34045" marB="3064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noFill/>
                  </a:tcPr>
                </a:tc>
                <a:tc>
                  <a:txBody>
                    <a:bodyPr/>
                    <a:lstStyle/>
                    <a:p>
                      <a:r>
                        <a:rPr lang="en-US" sz="1600">
                          <a:solidFill>
                            <a:schemeClr val="tx1"/>
                          </a:solidFill>
                          <a:effectLst/>
                          <a:latin typeface="Arial" panose="020B0604020202020204" pitchFamily="34" charset="0"/>
                          <a:cs typeface="Arial" panose="020B0604020202020204" pitchFamily="34" charset="0"/>
                        </a:rPr>
                        <a:t>Remove all elements form a set</a:t>
                      </a:r>
                    </a:p>
                  </a:txBody>
                  <a:tcPr marL="34045" marR="27236" marT="34045" marB="3064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noFill/>
                  </a:tcPr>
                </a:tc>
              </a:tr>
              <a:tr h="162737">
                <a:tc>
                  <a:txBody>
                    <a:bodyPr/>
                    <a:lstStyle/>
                    <a:p>
                      <a:r>
                        <a:rPr lang="en-US" sz="1600" u="none" strike="noStrike" dirty="0">
                          <a:solidFill>
                            <a:schemeClr val="tx1"/>
                          </a:solidFill>
                          <a:effectLst/>
                          <a:latin typeface="Arial" panose="020B0604020202020204" pitchFamily="34" charset="0"/>
                          <a:cs typeface="Arial" panose="020B0604020202020204" pitchFamily="34" charset="0"/>
                        </a:rPr>
                        <a:t>copy()</a:t>
                      </a:r>
                      <a:endParaRPr lang="en-US" sz="1600" u="none" dirty="0">
                        <a:solidFill>
                          <a:schemeClr val="tx1"/>
                        </a:solidFill>
                        <a:effectLst/>
                        <a:latin typeface="Arial" panose="020B0604020202020204" pitchFamily="34" charset="0"/>
                        <a:cs typeface="Arial" panose="020B0604020202020204" pitchFamily="34" charset="0"/>
                      </a:endParaRPr>
                    </a:p>
                  </a:txBody>
                  <a:tcPr marL="34045" marR="27236" marT="34045" marB="3064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noFill/>
                  </a:tcPr>
                </a:tc>
                <a:tc>
                  <a:txBody>
                    <a:bodyPr/>
                    <a:lstStyle/>
                    <a:p>
                      <a:r>
                        <a:rPr lang="en-US" sz="1600">
                          <a:solidFill>
                            <a:schemeClr val="tx1"/>
                          </a:solidFill>
                          <a:effectLst/>
                          <a:latin typeface="Arial" panose="020B0604020202020204" pitchFamily="34" charset="0"/>
                          <a:cs typeface="Arial" panose="020B0604020202020204" pitchFamily="34" charset="0"/>
                        </a:rPr>
                        <a:t>Return a shallow copy of a set</a:t>
                      </a:r>
                    </a:p>
                  </a:txBody>
                  <a:tcPr marL="34045" marR="27236" marT="34045" marB="3064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noFill/>
                  </a:tcPr>
                </a:tc>
              </a:tr>
              <a:tr h="260787">
                <a:tc>
                  <a:txBody>
                    <a:bodyPr/>
                    <a:lstStyle/>
                    <a:p>
                      <a:r>
                        <a:rPr lang="en-US" sz="1600" u="none" strike="noStrike" dirty="0">
                          <a:solidFill>
                            <a:schemeClr val="tx1"/>
                          </a:solidFill>
                          <a:effectLst/>
                          <a:latin typeface="Arial" panose="020B0604020202020204" pitchFamily="34" charset="0"/>
                          <a:cs typeface="Arial" panose="020B0604020202020204" pitchFamily="34" charset="0"/>
                        </a:rPr>
                        <a:t>difference()</a:t>
                      </a:r>
                      <a:endParaRPr lang="en-US" sz="1600" u="none" dirty="0">
                        <a:solidFill>
                          <a:schemeClr val="tx1"/>
                        </a:solidFill>
                        <a:effectLst/>
                        <a:latin typeface="Arial" panose="020B0604020202020204" pitchFamily="34" charset="0"/>
                        <a:cs typeface="Arial" panose="020B0604020202020204" pitchFamily="34" charset="0"/>
                      </a:endParaRPr>
                    </a:p>
                  </a:txBody>
                  <a:tcPr marL="34045" marR="27236" marT="34045" marB="3064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noFill/>
                  </a:tcPr>
                </a:tc>
                <a:tc>
                  <a:txBody>
                    <a:bodyPr/>
                    <a:lstStyle/>
                    <a:p>
                      <a:r>
                        <a:rPr lang="en-US" sz="1600" dirty="0">
                          <a:solidFill>
                            <a:schemeClr val="tx1"/>
                          </a:solidFill>
                          <a:effectLst/>
                          <a:latin typeface="Arial" panose="020B0604020202020204" pitchFamily="34" charset="0"/>
                          <a:cs typeface="Arial" panose="020B0604020202020204" pitchFamily="34" charset="0"/>
                        </a:rPr>
                        <a:t>Return the difference of two or more sets as a new set</a:t>
                      </a:r>
                    </a:p>
                  </a:txBody>
                  <a:tcPr marL="34045" marR="27236" marT="34045" marB="3064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noFill/>
                  </a:tcPr>
                </a:tc>
              </a:tr>
              <a:tr h="162737">
                <a:tc>
                  <a:txBody>
                    <a:bodyPr/>
                    <a:lstStyle/>
                    <a:p>
                      <a:r>
                        <a:rPr lang="en-US" sz="1600" u="none" strike="noStrike" dirty="0" err="1">
                          <a:solidFill>
                            <a:schemeClr val="tx1"/>
                          </a:solidFill>
                          <a:effectLst/>
                          <a:latin typeface="Arial" panose="020B0604020202020204" pitchFamily="34" charset="0"/>
                          <a:cs typeface="Arial" panose="020B0604020202020204" pitchFamily="34" charset="0"/>
                        </a:rPr>
                        <a:t>difference_update</a:t>
                      </a:r>
                      <a:r>
                        <a:rPr lang="en-US" sz="1600" u="none" strike="noStrike" dirty="0">
                          <a:solidFill>
                            <a:schemeClr val="tx1"/>
                          </a:solidFill>
                          <a:effectLst/>
                          <a:latin typeface="Arial" panose="020B0604020202020204" pitchFamily="34" charset="0"/>
                          <a:cs typeface="Arial" panose="020B0604020202020204" pitchFamily="34" charset="0"/>
                        </a:rPr>
                        <a:t>()</a:t>
                      </a:r>
                      <a:endParaRPr lang="en-US" sz="1600" u="none" dirty="0">
                        <a:solidFill>
                          <a:schemeClr val="tx1"/>
                        </a:solidFill>
                        <a:effectLst/>
                        <a:latin typeface="Arial" panose="020B0604020202020204" pitchFamily="34" charset="0"/>
                        <a:cs typeface="Arial" panose="020B0604020202020204" pitchFamily="34" charset="0"/>
                      </a:endParaRPr>
                    </a:p>
                  </a:txBody>
                  <a:tcPr marL="34045" marR="27236" marT="34045" marB="3064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noFill/>
                  </a:tcPr>
                </a:tc>
                <a:tc>
                  <a:txBody>
                    <a:bodyPr/>
                    <a:lstStyle/>
                    <a:p>
                      <a:r>
                        <a:rPr lang="en-US" sz="1600">
                          <a:solidFill>
                            <a:schemeClr val="tx1"/>
                          </a:solidFill>
                          <a:effectLst/>
                          <a:latin typeface="Arial" panose="020B0604020202020204" pitchFamily="34" charset="0"/>
                          <a:cs typeface="Arial" panose="020B0604020202020204" pitchFamily="34" charset="0"/>
                        </a:rPr>
                        <a:t>Remove all elements of another set from this set</a:t>
                      </a:r>
                    </a:p>
                  </a:txBody>
                  <a:tcPr marL="34045" marR="27236" marT="34045" marB="3064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noFill/>
                  </a:tcPr>
                </a:tc>
              </a:tr>
              <a:tr h="260787">
                <a:tc>
                  <a:txBody>
                    <a:bodyPr/>
                    <a:lstStyle/>
                    <a:p>
                      <a:r>
                        <a:rPr lang="en-US" sz="1600" u="none" strike="noStrike" dirty="0">
                          <a:solidFill>
                            <a:schemeClr val="tx1"/>
                          </a:solidFill>
                          <a:effectLst/>
                          <a:latin typeface="Arial" panose="020B0604020202020204" pitchFamily="34" charset="0"/>
                          <a:cs typeface="Arial" panose="020B0604020202020204" pitchFamily="34" charset="0"/>
                        </a:rPr>
                        <a:t>discard()</a:t>
                      </a:r>
                      <a:endParaRPr lang="en-US" sz="1600" u="none" dirty="0">
                        <a:solidFill>
                          <a:schemeClr val="tx1"/>
                        </a:solidFill>
                        <a:effectLst/>
                        <a:latin typeface="Arial" panose="020B0604020202020204" pitchFamily="34" charset="0"/>
                        <a:cs typeface="Arial" panose="020B0604020202020204" pitchFamily="34" charset="0"/>
                      </a:endParaRPr>
                    </a:p>
                  </a:txBody>
                  <a:tcPr marL="34045" marR="27236" marT="34045" marB="3064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noFill/>
                  </a:tcPr>
                </a:tc>
                <a:tc>
                  <a:txBody>
                    <a:bodyPr/>
                    <a:lstStyle/>
                    <a:p>
                      <a:r>
                        <a:rPr lang="en-US" sz="1600">
                          <a:solidFill>
                            <a:schemeClr val="tx1"/>
                          </a:solidFill>
                          <a:effectLst/>
                          <a:latin typeface="Arial" panose="020B0604020202020204" pitchFamily="34" charset="0"/>
                          <a:cs typeface="Arial" panose="020B0604020202020204" pitchFamily="34" charset="0"/>
                        </a:rPr>
                        <a:t>Remove an element from set if it is a member. (Do nothing if the element is not in set)</a:t>
                      </a:r>
                    </a:p>
                  </a:txBody>
                  <a:tcPr marL="34045" marR="27236" marT="34045" marB="3064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noFill/>
                  </a:tcPr>
                </a:tc>
              </a:tr>
              <a:tr h="162737">
                <a:tc>
                  <a:txBody>
                    <a:bodyPr/>
                    <a:lstStyle/>
                    <a:p>
                      <a:r>
                        <a:rPr lang="en-US" sz="1600" u="none" strike="noStrike" dirty="0">
                          <a:solidFill>
                            <a:schemeClr val="tx1"/>
                          </a:solidFill>
                          <a:effectLst/>
                          <a:latin typeface="Arial" panose="020B0604020202020204" pitchFamily="34" charset="0"/>
                          <a:cs typeface="Arial" panose="020B0604020202020204" pitchFamily="34" charset="0"/>
                        </a:rPr>
                        <a:t>intersection()</a:t>
                      </a:r>
                      <a:endParaRPr lang="en-US" sz="1600" u="none" dirty="0">
                        <a:solidFill>
                          <a:schemeClr val="tx1"/>
                        </a:solidFill>
                        <a:effectLst/>
                        <a:latin typeface="Arial" panose="020B0604020202020204" pitchFamily="34" charset="0"/>
                        <a:cs typeface="Arial" panose="020B0604020202020204" pitchFamily="34" charset="0"/>
                      </a:endParaRPr>
                    </a:p>
                  </a:txBody>
                  <a:tcPr marL="34045" marR="27236" marT="34045" marB="3064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noFill/>
                  </a:tcPr>
                </a:tc>
                <a:tc>
                  <a:txBody>
                    <a:bodyPr/>
                    <a:lstStyle/>
                    <a:p>
                      <a:r>
                        <a:rPr lang="en-US" sz="1600" dirty="0">
                          <a:solidFill>
                            <a:schemeClr val="tx1"/>
                          </a:solidFill>
                          <a:effectLst/>
                          <a:latin typeface="Arial" panose="020B0604020202020204" pitchFamily="34" charset="0"/>
                          <a:cs typeface="Arial" panose="020B0604020202020204" pitchFamily="34" charset="0"/>
                        </a:rPr>
                        <a:t>Return the intersection of two sets as a new set</a:t>
                      </a:r>
                    </a:p>
                  </a:txBody>
                  <a:tcPr marL="34045" marR="27236" marT="34045" marB="3064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noFill/>
                  </a:tcPr>
                </a:tc>
              </a:tr>
              <a:tr h="260787">
                <a:tc>
                  <a:txBody>
                    <a:bodyPr/>
                    <a:lstStyle/>
                    <a:p>
                      <a:r>
                        <a:rPr lang="en-US" sz="1600" u="none" strike="noStrike" dirty="0" err="1">
                          <a:solidFill>
                            <a:schemeClr val="tx1"/>
                          </a:solidFill>
                          <a:effectLst/>
                          <a:latin typeface="Arial" panose="020B0604020202020204" pitchFamily="34" charset="0"/>
                          <a:cs typeface="Arial" panose="020B0604020202020204" pitchFamily="34" charset="0"/>
                        </a:rPr>
                        <a:t>intersection_update</a:t>
                      </a:r>
                      <a:r>
                        <a:rPr lang="en-US" sz="1600" u="none" strike="noStrike" dirty="0">
                          <a:solidFill>
                            <a:schemeClr val="tx1"/>
                          </a:solidFill>
                          <a:effectLst/>
                          <a:latin typeface="Arial" panose="020B0604020202020204" pitchFamily="34" charset="0"/>
                          <a:cs typeface="Arial" panose="020B0604020202020204" pitchFamily="34" charset="0"/>
                        </a:rPr>
                        <a:t>()</a:t>
                      </a:r>
                      <a:endParaRPr lang="en-US" sz="1600" u="none" dirty="0">
                        <a:solidFill>
                          <a:schemeClr val="tx1"/>
                        </a:solidFill>
                        <a:effectLst/>
                        <a:latin typeface="Arial" panose="020B0604020202020204" pitchFamily="34" charset="0"/>
                        <a:cs typeface="Arial" panose="020B0604020202020204" pitchFamily="34" charset="0"/>
                      </a:endParaRPr>
                    </a:p>
                  </a:txBody>
                  <a:tcPr marL="34045" marR="27236" marT="34045" marB="3064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noFill/>
                  </a:tcPr>
                </a:tc>
                <a:tc>
                  <a:txBody>
                    <a:bodyPr/>
                    <a:lstStyle/>
                    <a:p>
                      <a:r>
                        <a:rPr lang="en-US" sz="1600">
                          <a:solidFill>
                            <a:schemeClr val="tx1"/>
                          </a:solidFill>
                          <a:effectLst/>
                          <a:latin typeface="Arial" panose="020B0604020202020204" pitchFamily="34" charset="0"/>
                          <a:cs typeface="Arial" panose="020B0604020202020204" pitchFamily="34" charset="0"/>
                        </a:rPr>
                        <a:t>Update the set with the intersection of itself and another</a:t>
                      </a:r>
                    </a:p>
                  </a:txBody>
                  <a:tcPr marL="34045" marR="27236" marT="34045" marB="3064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noFill/>
                  </a:tcPr>
                </a:tc>
              </a:tr>
              <a:tr h="162737">
                <a:tc>
                  <a:txBody>
                    <a:bodyPr/>
                    <a:lstStyle/>
                    <a:p>
                      <a:r>
                        <a:rPr lang="en-US" sz="1600" u="none" strike="noStrike" dirty="0" err="1">
                          <a:solidFill>
                            <a:schemeClr val="tx1"/>
                          </a:solidFill>
                          <a:effectLst/>
                          <a:latin typeface="Arial" panose="020B0604020202020204" pitchFamily="34" charset="0"/>
                          <a:cs typeface="Arial" panose="020B0604020202020204" pitchFamily="34" charset="0"/>
                        </a:rPr>
                        <a:t>isdisjoint</a:t>
                      </a:r>
                      <a:r>
                        <a:rPr lang="en-US" sz="1600" u="none" strike="noStrike" dirty="0">
                          <a:solidFill>
                            <a:schemeClr val="tx1"/>
                          </a:solidFill>
                          <a:effectLst/>
                          <a:latin typeface="Arial" panose="020B0604020202020204" pitchFamily="34" charset="0"/>
                          <a:cs typeface="Arial" panose="020B0604020202020204" pitchFamily="34" charset="0"/>
                        </a:rPr>
                        <a:t>()</a:t>
                      </a:r>
                      <a:endParaRPr lang="en-US" sz="1600" u="none" dirty="0">
                        <a:solidFill>
                          <a:schemeClr val="tx1"/>
                        </a:solidFill>
                        <a:effectLst/>
                        <a:latin typeface="Arial" panose="020B0604020202020204" pitchFamily="34" charset="0"/>
                        <a:cs typeface="Arial" panose="020B0604020202020204" pitchFamily="34" charset="0"/>
                      </a:endParaRPr>
                    </a:p>
                  </a:txBody>
                  <a:tcPr marL="34045" marR="27236" marT="34045" marB="3064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noFill/>
                  </a:tcPr>
                </a:tc>
                <a:tc>
                  <a:txBody>
                    <a:bodyPr/>
                    <a:lstStyle/>
                    <a:p>
                      <a:r>
                        <a:rPr lang="en-US" sz="1600">
                          <a:solidFill>
                            <a:schemeClr val="tx1"/>
                          </a:solidFill>
                          <a:effectLst/>
                          <a:latin typeface="Arial" panose="020B0604020202020204" pitchFamily="34" charset="0"/>
                          <a:cs typeface="Arial" panose="020B0604020202020204" pitchFamily="34" charset="0"/>
                        </a:rPr>
                        <a:t>Return True if two sets have a null intersection</a:t>
                      </a:r>
                    </a:p>
                  </a:txBody>
                  <a:tcPr marL="34045" marR="27236" marT="34045" marB="3064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noFill/>
                  </a:tcPr>
                </a:tc>
              </a:tr>
              <a:tr h="162737">
                <a:tc>
                  <a:txBody>
                    <a:bodyPr/>
                    <a:lstStyle/>
                    <a:p>
                      <a:r>
                        <a:rPr lang="en-US" sz="1600" u="none" strike="noStrike" dirty="0" err="1">
                          <a:solidFill>
                            <a:schemeClr val="tx1"/>
                          </a:solidFill>
                          <a:effectLst/>
                          <a:latin typeface="Arial" panose="020B0604020202020204" pitchFamily="34" charset="0"/>
                          <a:cs typeface="Arial" panose="020B0604020202020204" pitchFamily="34" charset="0"/>
                        </a:rPr>
                        <a:t>issubset</a:t>
                      </a:r>
                      <a:r>
                        <a:rPr lang="en-US" sz="1600" u="none" strike="noStrike" dirty="0">
                          <a:solidFill>
                            <a:schemeClr val="tx1"/>
                          </a:solidFill>
                          <a:effectLst/>
                          <a:latin typeface="Arial" panose="020B0604020202020204" pitchFamily="34" charset="0"/>
                          <a:cs typeface="Arial" panose="020B0604020202020204" pitchFamily="34" charset="0"/>
                        </a:rPr>
                        <a:t>()</a:t>
                      </a:r>
                      <a:endParaRPr lang="en-US" sz="1600" u="none" dirty="0">
                        <a:solidFill>
                          <a:schemeClr val="tx1"/>
                        </a:solidFill>
                        <a:effectLst/>
                        <a:latin typeface="Arial" panose="020B0604020202020204" pitchFamily="34" charset="0"/>
                        <a:cs typeface="Arial" panose="020B0604020202020204" pitchFamily="34" charset="0"/>
                      </a:endParaRPr>
                    </a:p>
                  </a:txBody>
                  <a:tcPr marL="34045" marR="27236" marT="34045" marB="3064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noFill/>
                  </a:tcPr>
                </a:tc>
                <a:tc>
                  <a:txBody>
                    <a:bodyPr/>
                    <a:lstStyle/>
                    <a:p>
                      <a:r>
                        <a:rPr lang="en-US" sz="1600">
                          <a:solidFill>
                            <a:schemeClr val="tx1"/>
                          </a:solidFill>
                          <a:effectLst/>
                          <a:latin typeface="Arial" panose="020B0604020202020204" pitchFamily="34" charset="0"/>
                          <a:cs typeface="Arial" panose="020B0604020202020204" pitchFamily="34" charset="0"/>
                        </a:rPr>
                        <a:t>Return True if another set contains this set</a:t>
                      </a:r>
                    </a:p>
                  </a:txBody>
                  <a:tcPr marL="34045" marR="27236" marT="34045" marB="3064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noFill/>
                  </a:tcPr>
                </a:tc>
              </a:tr>
              <a:tr h="162737">
                <a:tc>
                  <a:txBody>
                    <a:bodyPr/>
                    <a:lstStyle/>
                    <a:p>
                      <a:r>
                        <a:rPr lang="en-US" sz="1600" u="none" strike="noStrike" dirty="0" err="1">
                          <a:solidFill>
                            <a:schemeClr val="tx1"/>
                          </a:solidFill>
                          <a:effectLst/>
                          <a:latin typeface="Arial" panose="020B0604020202020204" pitchFamily="34" charset="0"/>
                          <a:cs typeface="Arial" panose="020B0604020202020204" pitchFamily="34" charset="0"/>
                        </a:rPr>
                        <a:t>issuperset</a:t>
                      </a:r>
                      <a:r>
                        <a:rPr lang="en-US" sz="1600" u="none" strike="noStrike" dirty="0">
                          <a:solidFill>
                            <a:schemeClr val="tx1"/>
                          </a:solidFill>
                          <a:effectLst/>
                          <a:latin typeface="Arial" panose="020B0604020202020204" pitchFamily="34" charset="0"/>
                          <a:cs typeface="Arial" panose="020B0604020202020204" pitchFamily="34" charset="0"/>
                        </a:rPr>
                        <a:t>()</a:t>
                      </a:r>
                      <a:endParaRPr lang="en-US" sz="1600" u="none" dirty="0">
                        <a:solidFill>
                          <a:schemeClr val="tx1"/>
                        </a:solidFill>
                        <a:effectLst/>
                        <a:latin typeface="Arial" panose="020B0604020202020204" pitchFamily="34" charset="0"/>
                        <a:cs typeface="Arial" panose="020B0604020202020204" pitchFamily="34" charset="0"/>
                      </a:endParaRPr>
                    </a:p>
                  </a:txBody>
                  <a:tcPr marL="34045" marR="27236" marT="34045" marB="3064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noFill/>
                  </a:tcPr>
                </a:tc>
                <a:tc>
                  <a:txBody>
                    <a:bodyPr/>
                    <a:lstStyle/>
                    <a:p>
                      <a:r>
                        <a:rPr lang="en-US" sz="1600">
                          <a:solidFill>
                            <a:schemeClr val="tx1"/>
                          </a:solidFill>
                          <a:effectLst/>
                          <a:latin typeface="Arial" panose="020B0604020202020204" pitchFamily="34" charset="0"/>
                          <a:cs typeface="Arial" panose="020B0604020202020204" pitchFamily="34" charset="0"/>
                        </a:rPr>
                        <a:t>Return True if this set contains another set</a:t>
                      </a:r>
                    </a:p>
                  </a:txBody>
                  <a:tcPr marL="34045" marR="27236" marT="34045" marB="3064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noFill/>
                  </a:tcPr>
                </a:tc>
              </a:tr>
              <a:tr h="260787">
                <a:tc>
                  <a:txBody>
                    <a:bodyPr/>
                    <a:lstStyle/>
                    <a:p>
                      <a:r>
                        <a:rPr lang="en-US" sz="1600" u="none" strike="noStrike" dirty="0">
                          <a:solidFill>
                            <a:schemeClr val="tx1"/>
                          </a:solidFill>
                          <a:effectLst/>
                          <a:latin typeface="Arial" panose="020B0604020202020204" pitchFamily="34" charset="0"/>
                          <a:cs typeface="Arial" panose="020B0604020202020204" pitchFamily="34" charset="0"/>
                        </a:rPr>
                        <a:t>pop()</a:t>
                      </a:r>
                      <a:endParaRPr lang="en-US" sz="1600" u="none" dirty="0">
                        <a:solidFill>
                          <a:schemeClr val="tx1"/>
                        </a:solidFill>
                        <a:effectLst/>
                        <a:latin typeface="Arial" panose="020B0604020202020204" pitchFamily="34" charset="0"/>
                        <a:cs typeface="Arial" panose="020B0604020202020204" pitchFamily="34" charset="0"/>
                      </a:endParaRPr>
                    </a:p>
                  </a:txBody>
                  <a:tcPr marL="34045" marR="27236" marT="34045" marB="3064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noFill/>
                  </a:tcPr>
                </a:tc>
                <a:tc>
                  <a:txBody>
                    <a:bodyPr/>
                    <a:lstStyle/>
                    <a:p>
                      <a:r>
                        <a:rPr lang="en-US" sz="1600">
                          <a:solidFill>
                            <a:schemeClr val="tx1"/>
                          </a:solidFill>
                          <a:effectLst/>
                          <a:latin typeface="Arial" panose="020B0604020202020204" pitchFamily="34" charset="0"/>
                          <a:cs typeface="Arial" panose="020B0604020202020204" pitchFamily="34" charset="0"/>
                        </a:rPr>
                        <a:t>Remove and return an arbitary set element. Raise KeyErrorif the set is empty</a:t>
                      </a:r>
                    </a:p>
                  </a:txBody>
                  <a:tcPr marL="34045" marR="27236" marT="34045" marB="3064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noFill/>
                  </a:tcPr>
                </a:tc>
              </a:tr>
              <a:tr h="260787">
                <a:tc>
                  <a:txBody>
                    <a:bodyPr/>
                    <a:lstStyle/>
                    <a:p>
                      <a:r>
                        <a:rPr lang="en-US" sz="1600" u="none" strike="noStrike" dirty="0">
                          <a:solidFill>
                            <a:schemeClr val="tx1"/>
                          </a:solidFill>
                          <a:effectLst/>
                          <a:latin typeface="Arial" panose="020B0604020202020204" pitchFamily="34" charset="0"/>
                          <a:cs typeface="Arial" panose="020B0604020202020204" pitchFamily="34" charset="0"/>
                        </a:rPr>
                        <a:t>remove()</a:t>
                      </a:r>
                      <a:endParaRPr lang="en-US" sz="1600" u="none" dirty="0">
                        <a:solidFill>
                          <a:schemeClr val="tx1"/>
                        </a:solidFill>
                        <a:effectLst/>
                        <a:latin typeface="Arial" panose="020B0604020202020204" pitchFamily="34" charset="0"/>
                        <a:cs typeface="Arial" panose="020B0604020202020204" pitchFamily="34" charset="0"/>
                      </a:endParaRPr>
                    </a:p>
                  </a:txBody>
                  <a:tcPr marL="34045" marR="27236" marT="34045" marB="3064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noFill/>
                  </a:tcPr>
                </a:tc>
                <a:tc>
                  <a:txBody>
                    <a:bodyPr/>
                    <a:lstStyle/>
                    <a:p>
                      <a:r>
                        <a:rPr lang="en-US" sz="1600">
                          <a:solidFill>
                            <a:schemeClr val="tx1"/>
                          </a:solidFill>
                          <a:effectLst/>
                          <a:latin typeface="Arial" panose="020B0604020202020204" pitchFamily="34" charset="0"/>
                          <a:cs typeface="Arial" panose="020B0604020202020204" pitchFamily="34" charset="0"/>
                        </a:rPr>
                        <a:t>Remove an element from a set. If the element is not a member, raise a KeyError</a:t>
                      </a:r>
                    </a:p>
                  </a:txBody>
                  <a:tcPr marL="34045" marR="27236" marT="34045" marB="3064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noFill/>
                  </a:tcPr>
                </a:tc>
              </a:tr>
              <a:tr h="260787">
                <a:tc>
                  <a:txBody>
                    <a:bodyPr/>
                    <a:lstStyle/>
                    <a:p>
                      <a:r>
                        <a:rPr lang="en-US" sz="1600" u="none" strike="noStrike" dirty="0" err="1">
                          <a:solidFill>
                            <a:schemeClr val="tx1"/>
                          </a:solidFill>
                          <a:effectLst/>
                          <a:latin typeface="Arial" panose="020B0604020202020204" pitchFamily="34" charset="0"/>
                          <a:cs typeface="Arial" panose="020B0604020202020204" pitchFamily="34" charset="0"/>
                        </a:rPr>
                        <a:t>symmetric_difference</a:t>
                      </a:r>
                      <a:r>
                        <a:rPr lang="en-US" sz="1600" u="none" strike="noStrike" dirty="0">
                          <a:solidFill>
                            <a:schemeClr val="tx1"/>
                          </a:solidFill>
                          <a:effectLst/>
                          <a:latin typeface="Arial" panose="020B0604020202020204" pitchFamily="34" charset="0"/>
                          <a:cs typeface="Arial" panose="020B0604020202020204" pitchFamily="34" charset="0"/>
                        </a:rPr>
                        <a:t>()</a:t>
                      </a:r>
                      <a:endParaRPr lang="en-US" sz="1600" u="none" dirty="0">
                        <a:solidFill>
                          <a:schemeClr val="tx1"/>
                        </a:solidFill>
                        <a:effectLst/>
                        <a:latin typeface="Arial" panose="020B0604020202020204" pitchFamily="34" charset="0"/>
                        <a:cs typeface="Arial" panose="020B0604020202020204" pitchFamily="34" charset="0"/>
                      </a:endParaRPr>
                    </a:p>
                  </a:txBody>
                  <a:tcPr marL="34045" marR="27236" marT="34045" marB="3064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noFill/>
                  </a:tcPr>
                </a:tc>
                <a:tc>
                  <a:txBody>
                    <a:bodyPr/>
                    <a:lstStyle/>
                    <a:p>
                      <a:r>
                        <a:rPr lang="en-US" sz="1600">
                          <a:solidFill>
                            <a:schemeClr val="tx1"/>
                          </a:solidFill>
                          <a:effectLst/>
                          <a:latin typeface="Arial" panose="020B0604020202020204" pitchFamily="34" charset="0"/>
                          <a:cs typeface="Arial" panose="020B0604020202020204" pitchFamily="34" charset="0"/>
                        </a:rPr>
                        <a:t>Return the symmetric difference of two sets as a new set</a:t>
                      </a:r>
                    </a:p>
                  </a:txBody>
                  <a:tcPr marL="34045" marR="27236" marT="34045" marB="3064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noFill/>
                  </a:tcPr>
                </a:tc>
              </a:tr>
              <a:tr h="260787">
                <a:tc>
                  <a:txBody>
                    <a:bodyPr/>
                    <a:lstStyle/>
                    <a:p>
                      <a:r>
                        <a:rPr lang="en-US" sz="1600" u="none" strike="noStrike" dirty="0" err="1">
                          <a:solidFill>
                            <a:schemeClr val="tx1"/>
                          </a:solidFill>
                          <a:effectLst/>
                          <a:latin typeface="Arial" panose="020B0604020202020204" pitchFamily="34" charset="0"/>
                          <a:cs typeface="Arial" panose="020B0604020202020204" pitchFamily="34" charset="0"/>
                        </a:rPr>
                        <a:t>symmetric_difference_update</a:t>
                      </a:r>
                      <a:r>
                        <a:rPr lang="en-US" sz="1600" u="none" strike="noStrike" dirty="0">
                          <a:solidFill>
                            <a:schemeClr val="tx1"/>
                          </a:solidFill>
                          <a:effectLst/>
                          <a:latin typeface="Arial" panose="020B0604020202020204" pitchFamily="34" charset="0"/>
                          <a:cs typeface="Arial" panose="020B0604020202020204" pitchFamily="34" charset="0"/>
                        </a:rPr>
                        <a:t>()</a:t>
                      </a:r>
                      <a:endParaRPr lang="en-US" sz="1600" u="none" dirty="0">
                        <a:solidFill>
                          <a:schemeClr val="tx1"/>
                        </a:solidFill>
                        <a:effectLst/>
                        <a:latin typeface="Arial" panose="020B0604020202020204" pitchFamily="34" charset="0"/>
                        <a:cs typeface="Arial" panose="020B0604020202020204" pitchFamily="34" charset="0"/>
                      </a:endParaRPr>
                    </a:p>
                  </a:txBody>
                  <a:tcPr marL="34045" marR="27236" marT="34045" marB="3064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noFill/>
                  </a:tcPr>
                </a:tc>
                <a:tc>
                  <a:txBody>
                    <a:bodyPr/>
                    <a:lstStyle/>
                    <a:p>
                      <a:r>
                        <a:rPr lang="en-US" sz="1600" dirty="0">
                          <a:solidFill>
                            <a:schemeClr val="tx1"/>
                          </a:solidFill>
                          <a:effectLst/>
                          <a:latin typeface="Arial" panose="020B0604020202020204" pitchFamily="34" charset="0"/>
                          <a:cs typeface="Arial" panose="020B0604020202020204" pitchFamily="34" charset="0"/>
                        </a:rPr>
                        <a:t>Update a set with the symmetric difference of itself and another</a:t>
                      </a:r>
                    </a:p>
                  </a:txBody>
                  <a:tcPr marL="34045" marR="27236" marT="34045" marB="3064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noFill/>
                  </a:tcPr>
                </a:tc>
              </a:tr>
              <a:tr h="162737">
                <a:tc>
                  <a:txBody>
                    <a:bodyPr/>
                    <a:lstStyle/>
                    <a:p>
                      <a:r>
                        <a:rPr lang="en-US" sz="1600" u="none" strike="noStrike" dirty="0">
                          <a:solidFill>
                            <a:schemeClr val="tx1"/>
                          </a:solidFill>
                          <a:effectLst/>
                          <a:latin typeface="Arial" panose="020B0604020202020204" pitchFamily="34" charset="0"/>
                          <a:cs typeface="Arial" panose="020B0604020202020204" pitchFamily="34" charset="0"/>
                        </a:rPr>
                        <a:t>union()</a:t>
                      </a:r>
                      <a:endParaRPr lang="en-US" sz="1600" u="none" dirty="0">
                        <a:solidFill>
                          <a:schemeClr val="tx1"/>
                        </a:solidFill>
                        <a:effectLst/>
                        <a:latin typeface="Arial" panose="020B0604020202020204" pitchFamily="34" charset="0"/>
                        <a:cs typeface="Arial" panose="020B0604020202020204" pitchFamily="34" charset="0"/>
                      </a:endParaRPr>
                    </a:p>
                  </a:txBody>
                  <a:tcPr marL="34045" marR="27236" marT="34045" marB="3064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noFill/>
                  </a:tcPr>
                </a:tc>
                <a:tc>
                  <a:txBody>
                    <a:bodyPr/>
                    <a:lstStyle/>
                    <a:p>
                      <a:r>
                        <a:rPr lang="en-US" sz="1600">
                          <a:solidFill>
                            <a:schemeClr val="tx1"/>
                          </a:solidFill>
                          <a:effectLst/>
                          <a:latin typeface="Arial" panose="020B0604020202020204" pitchFamily="34" charset="0"/>
                          <a:cs typeface="Arial" panose="020B0604020202020204" pitchFamily="34" charset="0"/>
                        </a:rPr>
                        <a:t>Return the union of sets in a new set</a:t>
                      </a:r>
                    </a:p>
                  </a:txBody>
                  <a:tcPr marL="34045" marR="27236" marT="34045" marB="3064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noFill/>
                  </a:tcPr>
                </a:tc>
              </a:tr>
              <a:tr h="162737">
                <a:tc>
                  <a:txBody>
                    <a:bodyPr/>
                    <a:lstStyle/>
                    <a:p>
                      <a:r>
                        <a:rPr lang="en-US" sz="1600" u="none" strike="noStrike" dirty="0" smtClean="0">
                          <a:solidFill>
                            <a:schemeClr val="tx1"/>
                          </a:solidFill>
                          <a:effectLst/>
                          <a:latin typeface="Arial" panose="020B0604020202020204" pitchFamily="34" charset="0"/>
                          <a:cs typeface="Arial" panose="020B0604020202020204" pitchFamily="34" charset="0"/>
                        </a:rPr>
                        <a:t>Update()</a:t>
                      </a:r>
                      <a:endParaRPr lang="en-US" sz="1600" u="none" dirty="0">
                        <a:solidFill>
                          <a:schemeClr val="tx1"/>
                        </a:solidFill>
                        <a:effectLst/>
                        <a:latin typeface="Arial" panose="020B0604020202020204" pitchFamily="34" charset="0"/>
                        <a:cs typeface="Arial" panose="020B0604020202020204" pitchFamily="34" charset="0"/>
                      </a:endParaRPr>
                    </a:p>
                  </a:txBody>
                  <a:tcPr marL="34045" marR="27236" marT="34045" marB="3064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noFill/>
                  </a:tcPr>
                </a:tc>
                <a:tc>
                  <a:txBody>
                    <a:bodyPr/>
                    <a:lstStyle/>
                    <a:p>
                      <a:r>
                        <a:rPr lang="en-US" sz="1600" dirty="0">
                          <a:solidFill>
                            <a:schemeClr val="tx1"/>
                          </a:solidFill>
                          <a:effectLst/>
                          <a:latin typeface="Arial" panose="020B0604020202020204" pitchFamily="34" charset="0"/>
                          <a:cs typeface="Arial" panose="020B0604020202020204" pitchFamily="34" charset="0"/>
                        </a:rPr>
                        <a:t>Update a set with the union of itself and others</a:t>
                      </a:r>
                    </a:p>
                  </a:txBody>
                  <a:tcPr marL="34045" marR="27236" marT="34045" marB="30641"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320136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1700" y="1720840"/>
            <a:ext cx="9829800" cy="2246769"/>
          </a:xfrm>
          <a:prstGeom prst="rect">
            <a:avLst/>
          </a:prstGeom>
        </p:spPr>
        <p:txBody>
          <a:bodyPr wrap="square">
            <a:spAutoFit/>
          </a:bodyPr>
          <a:lstStyle/>
          <a:p>
            <a:pPr marL="285750" indent="-285750" algn="just">
              <a:buFont typeface="Wingdings" panose="05000000000000000000" pitchFamily="2" charset="2"/>
              <a:buChar char="v"/>
            </a:pPr>
            <a:r>
              <a:rPr lang="en-US" sz="2000" b="0" i="0" dirty="0" smtClean="0">
                <a:effectLst/>
                <a:latin typeface="Arial" panose="020B0604020202020204" pitchFamily="34" charset="0"/>
                <a:cs typeface="Arial" panose="020B0604020202020204" pitchFamily="34" charset="0"/>
              </a:rPr>
              <a:t>Dictionary is an unordered set of key and value pair.</a:t>
            </a:r>
          </a:p>
          <a:p>
            <a:pPr marL="285750" indent="-285750" algn="just">
              <a:buFont typeface="Wingdings" panose="05000000000000000000" pitchFamily="2" charset="2"/>
              <a:buChar char="v"/>
            </a:pPr>
            <a:r>
              <a:rPr lang="en-US" sz="2000" b="0" i="0" dirty="0" smtClean="0">
                <a:effectLst/>
                <a:latin typeface="Arial" panose="020B0604020202020204" pitchFamily="34" charset="0"/>
                <a:cs typeface="Arial" panose="020B0604020202020204" pitchFamily="34" charset="0"/>
              </a:rPr>
              <a:t>It is an container that contains data, enclosed within curly braces.</a:t>
            </a:r>
          </a:p>
          <a:p>
            <a:pPr marL="285750" indent="-285750" algn="just">
              <a:buFont typeface="Wingdings" panose="05000000000000000000" pitchFamily="2" charset="2"/>
              <a:buChar char="v"/>
            </a:pPr>
            <a:r>
              <a:rPr lang="en-US" sz="2000" b="0" i="0" dirty="0" smtClean="0">
                <a:effectLst/>
                <a:latin typeface="Arial" panose="020B0604020202020204" pitchFamily="34" charset="0"/>
                <a:cs typeface="Arial" panose="020B0604020202020204" pitchFamily="34" charset="0"/>
              </a:rPr>
              <a:t>The pair i.e., key and value is known as item.</a:t>
            </a:r>
          </a:p>
          <a:p>
            <a:pPr marL="285750" indent="-285750" algn="just">
              <a:buFont typeface="Wingdings" panose="05000000000000000000" pitchFamily="2" charset="2"/>
              <a:buChar char="v"/>
            </a:pPr>
            <a:r>
              <a:rPr lang="en-US" sz="2000" b="0" i="0" dirty="0" smtClean="0">
                <a:effectLst/>
                <a:latin typeface="Arial" panose="020B0604020202020204" pitchFamily="34" charset="0"/>
                <a:cs typeface="Arial" panose="020B0604020202020204" pitchFamily="34" charset="0"/>
              </a:rPr>
              <a:t>The key passed in the item must be unique.</a:t>
            </a:r>
          </a:p>
          <a:p>
            <a:pPr marL="285750" indent="-285750" algn="just">
              <a:buFont typeface="Wingdings" panose="05000000000000000000" pitchFamily="2" charset="2"/>
              <a:buChar char="v"/>
            </a:pPr>
            <a:r>
              <a:rPr lang="en-US" sz="2000" b="0" i="0" dirty="0" smtClean="0">
                <a:effectLst/>
                <a:latin typeface="Arial" panose="020B0604020202020204" pitchFamily="34" charset="0"/>
                <a:cs typeface="Arial" panose="020B0604020202020204" pitchFamily="34" charset="0"/>
              </a:rPr>
              <a:t>The key and the value is separated by a colon(:). This pair is known as item. Items are separated from each other by a comma(,). Different items are enclosed within a curly brace and this forms Dictionary.</a:t>
            </a:r>
            <a:endParaRPr lang="en-US" sz="2000" b="0" i="0" dirty="0">
              <a:effectLst/>
              <a:latin typeface="Arial" panose="020B0604020202020204" pitchFamily="34" charset="0"/>
              <a:cs typeface="Arial" panose="020B0604020202020204" pitchFamily="34" charset="0"/>
            </a:endParaRPr>
          </a:p>
        </p:txBody>
      </p:sp>
      <p:sp>
        <p:nvSpPr>
          <p:cNvPr id="5" name="TextBox 4"/>
          <p:cNvSpPr txBox="1"/>
          <p:nvPr/>
        </p:nvSpPr>
        <p:spPr>
          <a:xfrm>
            <a:off x="1104900" y="609600"/>
            <a:ext cx="9067800" cy="707886"/>
          </a:xfrm>
          <a:prstGeom prst="rect">
            <a:avLst/>
          </a:prstGeom>
          <a:noFill/>
        </p:spPr>
        <p:txBody>
          <a:bodyPr wrap="square" rtlCol="0">
            <a:spAutoFit/>
          </a:bodyPr>
          <a:lstStyle/>
          <a:p>
            <a:pPr algn="ctr"/>
            <a:r>
              <a:rPr lang="en-US" sz="40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Dictionary</a:t>
            </a:r>
            <a:endParaRPr lang="en-US" sz="4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52336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96900" y="508338"/>
            <a:ext cx="6096000" cy="830997"/>
          </a:xfrm>
          <a:prstGeom prst="rect">
            <a:avLst/>
          </a:prstGeom>
        </p:spPr>
        <p:txBody>
          <a:bodyPr>
            <a:spAutoFit/>
          </a:bodyPr>
          <a:lstStyle/>
          <a:p>
            <a:pPr algn="just"/>
            <a:r>
              <a:rPr lang="en-US" sz="1600" b="1" i="0" dirty="0" smtClean="0">
                <a:effectLst/>
                <a:latin typeface="verdana" panose="020B0604030504040204" pitchFamily="34" charset="0"/>
              </a:rPr>
              <a:t>example:</a:t>
            </a:r>
            <a:endParaRPr lang="en-US" sz="1600" dirty="0">
              <a:latin typeface="verdana" panose="020B0604030504040204" pitchFamily="34" charset="0"/>
            </a:endParaRPr>
          </a:p>
          <a:p>
            <a:pPr algn="just"/>
            <a:r>
              <a:rPr lang="en-US" sz="1600" b="0" i="0" dirty="0" smtClean="0">
                <a:effectLst/>
                <a:latin typeface="verdana" panose="020B0604030504040204" pitchFamily="34" charset="0"/>
              </a:rPr>
              <a:t>data={100:'Ravi' ,101:'Vijay' ,102:'Rahul'}  </a:t>
            </a:r>
          </a:p>
          <a:p>
            <a:pPr algn="just"/>
            <a:r>
              <a:rPr lang="en-US" sz="1600" b="1" i="0" dirty="0" smtClean="0">
                <a:effectLst/>
                <a:latin typeface="verdana" panose="020B0604030504040204" pitchFamily="34" charset="0"/>
              </a:rPr>
              <a:t>print</a:t>
            </a:r>
            <a:r>
              <a:rPr lang="en-US" sz="1600" b="0" i="0" dirty="0" smtClean="0">
                <a:effectLst/>
                <a:latin typeface="verdana" panose="020B0604030504040204" pitchFamily="34" charset="0"/>
              </a:rPr>
              <a:t> (data)   </a:t>
            </a:r>
          </a:p>
        </p:txBody>
      </p:sp>
      <p:sp>
        <p:nvSpPr>
          <p:cNvPr id="4" name="Rectangle 3"/>
          <p:cNvSpPr/>
          <p:nvPr/>
        </p:nvSpPr>
        <p:spPr>
          <a:xfrm>
            <a:off x="368300" y="2438738"/>
            <a:ext cx="10934700" cy="830997"/>
          </a:xfrm>
          <a:prstGeom prst="rect">
            <a:avLst/>
          </a:prstGeom>
        </p:spPr>
        <p:txBody>
          <a:bodyPr wrap="square">
            <a:spAutoFit/>
          </a:bodyPr>
          <a:lstStyle/>
          <a:p>
            <a:pPr algn="just"/>
            <a:r>
              <a:rPr lang="en-US" sz="1600" b="0" i="0" dirty="0" smtClean="0">
                <a:effectLst/>
                <a:latin typeface="Arial" panose="020B0604020202020204" pitchFamily="34" charset="0"/>
                <a:cs typeface="Arial" panose="020B0604020202020204" pitchFamily="34" charset="0"/>
              </a:rPr>
              <a:t>Dictionary is mutable i.e., value can be updated.</a:t>
            </a:r>
          </a:p>
          <a:p>
            <a:pPr algn="just"/>
            <a:r>
              <a:rPr lang="en-US" sz="1600" b="0" i="0" dirty="0" smtClean="0">
                <a:effectLst/>
                <a:latin typeface="Arial" panose="020B0604020202020204" pitchFamily="34" charset="0"/>
                <a:cs typeface="Arial" panose="020B0604020202020204" pitchFamily="34" charset="0"/>
              </a:rPr>
              <a:t>Key must be unique and immutable. Value is accessed by key. Value can be updated while key cannot be changed.</a:t>
            </a:r>
          </a:p>
          <a:p>
            <a:pPr algn="just"/>
            <a:r>
              <a:rPr lang="en-US" sz="1600" b="0" i="0" dirty="0" smtClean="0">
                <a:effectLst/>
                <a:latin typeface="Arial" panose="020B0604020202020204" pitchFamily="34" charset="0"/>
                <a:cs typeface="Arial" panose="020B0604020202020204" pitchFamily="34" charset="0"/>
              </a:rPr>
              <a:t>Dictionary is known as Associative array since the Key works as Index and they are decided by the user.</a:t>
            </a:r>
            <a:endParaRPr lang="en-US" sz="1600" b="0" i="0" dirty="0">
              <a:effectLst/>
              <a:latin typeface="Arial" panose="020B0604020202020204" pitchFamily="34" charset="0"/>
              <a:cs typeface="Arial" panose="020B0604020202020204" pitchFamily="34" charset="0"/>
            </a:endParaRPr>
          </a:p>
        </p:txBody>
      </p:sp>
      <p:sp>
        <p:nvSpPr>
          <p:cNvPr id="6" name="Rectangle 5"/>
          <p:cNvSpPr/>
          <p:nvPr/>
        </p:nvSpPr>
        <p:spPr>
          <a:xfrm>
            <a:off x="1130300" y="3757813"/>
            <a:ext cx="6096000" cy="2554545"/>
          </a:xfrm>
          <a:prstGeom prst="rect">
            <a:avLst/>
          </a:prstGeom>
        </p:spPr>
        <p:txBody>
          <a:bodyPr>
            <a:spAutoFit/>
          </a:bodyPr>
          <a:lstStyle/>
          <a:p>
            <a:pPr algn="just"/>
            <a:r>
              <a:rPr lang="en-US" sz="1600" b="1" i="0" dirty="0" smtClean="0">
                <a:effectLst/>
                <a:latin typeface="Arial" panose="020B0604020202020204" pitchFamily="34" charset="0"/>
                <a:cs typeface="Arial" panose="020B0604020202020204" pitchFamily="34" charset="0"/>
              </a:rPr>
              <a:t>example:</a:t>
            </a:r>
            <a:endParaRPr lang="en-US" sz="1600" b="0" i="0" dirty="0" smtClean="0">
              <a:effectLst/>
              <a:latin typeface="Arial" panose="020B0604020202020204" pitchFamily="34" charset="0"/>
              <a:cs typeface="Arial" panose="020B0604020202020204" pitchFamily="34" charset="0"/>
            </a:endParaRPr>
          </a:p>
          <a:p>
            <a:pPr algn="just"/>
            <a:r>
              <a:rPr lang="en-US" sz="1600" b="0" i="0" dirty="0" smtClean="0">
                <a:effectLst/>
                <a:latin typeface="Arial" panose="020B0604020202020204" pitchFamily="34" charset="0"/>
                <a:cs typeface="Arial" panose="020B0604020202020204" pitchFamily="34" charset="0"/>
              </a:rPr>
              <a:t>plant={}  </a:t>
            </a:r>
          </a:p>
          <a:p>
            <a:pPr algn="just"/>
            <a:r>
              <a:rPr lang="en-US" sz="1600" b="0" i="0" dirty="0" smtClean="0">
                <a:effectLst/>
                <a:latin typeface="Arial" panose="020B0604020202020204" pitchFamily="34" charset="0"/>
                <a:cs typeface="Arial" panose="020B0604020202020204" pitchFamily="34" charset="0"/>
              </a:rPr>
              <a:t>plant[1]='Ravi'  </a:t>
            </a:r>
          </a:p>
          <a:p>
            <a:pPr algn="just"/>
            <a:r>
              <a:rPr lang="en-US" sz="1600" b="0" i="0" dirty="0" smtClean="0">
                <a:effectLst/>
                <a:latin typeface="Arial" panose="020B0604020202020204" pitchFamily="34" charset="0"/>
                <a:cs typeface="Arial" panose="020B0604020202020204" pitchFamily="34" charset="0"/>
              </a:rPr>
              <a:t>plant[2]='</a:t>
            </a:r>
            <a:r>
              <a:rPr lang="en-US" sz="1600" b="0" i="0" dirty="0" err="1" smtClean="0">
                <a:effectLst/>
                <a:latin typeface="Arial" panose="020B0604020202020204" pitchFamily="34" charset="0"/>
                <a:cs typeface="Arial" panose="020B0604020202020204" pitchFamily="34" charset="0"/>
              </a:rPr>
              <a:t>Manoj</a:t>
            </a:r>
            <a:r>
              <a:rPr lang="en-US" sz="1600" b="0" i="0" dirty="0" smtClean="0">
                <a:effectLst/>
                <a:latin typeface="Arial" panose="020B0604020202020204" pitchFamily="34" charset="0"/>
                <a:cs typeface="Arial" panose="020B0604020202020204" pitchFamily="34" charset="0"/>
              </a:rPr>
              <a:t>'  </a:t>
            </a:r>
          </a:p>
          <a:p>
            <a:pPr algn="just"/>
            <a:r>
              <a:rPr lang="en-US" sz="1600" b="0" i="0" dirty="0" smtClean="0">
                <a:effectLst/>
                <a:latin typeface="Arial" panose="020B0604020202020204" pitchFamily="34" charset="0"/>
                <a:cs typeface="Arial" panose="020B0604020202020204" pitchFamily="34" charset="0"/>
              </a:rPr>
              <a:t>plant['name']='Hari'  </a:t>
            </a:r>
          </a:p>
          <a:p>
            <a:pPr algn="just"/>
            <a:r>
              <a:rPr lang="en-US" sz="1600" b="0" i="0" dirty="0" smtClean="0">
                <a:effectLst/>
                <a:latin typeface="Arial" panose="020B0604020202020204" pitchFamily="34" charset="0"/>
                <a:cs typeface="Arial" panose="020B0604020202020204" pitchFamily="34" charset="0"/>
              </a:rPr>
              <a:t>plant[4]='Om'  </a:t>
            </a:r>
          </a:p>
          <a:p>
            <a:pPr algn="just"/>
            <a:r>
              <a:rPr lang="en-US" sz="1600" b="1" i="0" dirty="0" smtClean="0">
                <a:effectLst/>
                <a:latin typeface="Arial" panose="020B0604020202020204" pitchFamily="34" charset="0"/>
                <a:cs typeface="Arial" panose="020B0604020202020204" pitchFamily="34" charset="0"/>
              </a:rPr>
              <a:t>print</a:t>
            </a:r>
            <a:r>
              <a:rPr lang="en-US" sz="1600" b="0" i="0" dirty="0" smtClean="0">
                <a:effectLst/>
                <a:latin typeface="Arial" panose="020B0604020202020204" pitchFamily="34" charset="0"/>
                <a:cs typeface="Arial" panose="020B0604020202020204" pitchFamily="34" charset="0"/>
              </a:rPr>
              <a:t> (plant[2])  </a:t>
            </a:r>
          </a:p>
          <a:p>
            <a:pPr algn="just"/>
            <a:r>
              <a:rPr lang="en-US" sz="1600" b="1" i="0" dirty="0" smtClean="0">
                <a:effectLst/>
                <a:latin typeface="Arial" panose="020B0604020202020204" pitchFamily="34" charset="0"/>
                <a:cs typeface="Arial" panose="020B0604020202020204" pitchFamily="34" charset="0"/>
              </a:rPr>
              <a:t>print</a:t>
            </a:r>
            <a:r>
              <a:rPr lang="en-US" sz="1600" b="0" i="0" dirty="0" smtClean="0">
                <a:effectLst/>
                <a:latin typeface="Arial" panose="020B0604020202020204" pitchFamily="34" charset="0"/>
                <a:cs typeface="Arial" panose="020B0604020202020204" pitchFamily="34" charset="0"/>
              </a:rPr>
              <a:t> (plant['name'])  </a:t>
            </a:r>
          </a:p>
          <a:p>
            <a:pPr algn="just"/>
            <a:r>
              <a:rPr lang="en-US" sz="1600" b="1" i="0" dirty="0" smtClean="0">
                <a:effectLst/>
                <a:latin typeface="Arial" panose="020B0604020202020204" pitchFamily="34" charset="0"/>
                <a:cs typeface="Arial" panose="020B0604020202020204" pitchFamily="34" charset="0"/>
              </a:rPr>
              <a:t>print</a:t>
            </a:r>
            <a:r>
              <a:rPr lang="en-US" sz="1600" b="0" i="0" dirty="0" smtClean="0">
                <a:effectLst/>
                <a:latin typeface="Arial" panose="020B0604020202020204" pitchFamily="34" charset="0"/>
                <a:cs typeface="Arial" panose="020B0604020202020204" pitchFamily="34" charset="0"/>
              </a:rPr>
              <a:t> (plant[1])  </a:t>
            </a:r>
          </a:p>
          <a:p>
            <a:pPr algn="just"/>
            <a:r>
              <a:rPr lang="en-US" sz="1600" b="1" i="0" dirty="0" smtClean="0">
                <a:effectLst/>
                <a:latin typeface="Arial" panose="020B0604020202020204" pitchFamily="34" charset="0"/>
                <a:cs typeface="Arial" panose="020B0604020202020204" pitchFamily="34" charset="0"/>
              </a:rPr>
              <a:t>print</a:t>
            </a:r>
            <a:r>
              <a:rPr lang="en-US" sz="1600" b="0" i="0" dirty="0" smtClean="0">
                <a:effectLst/>
                <a:latin typeface="Arial" panose="020B0604020202020204" pitchFamily="34" charset="0"/>
                <a:cs typeface="Arial" panose="020B0604020202020204" pitchFamily="34" charset="0"/>
              </a:rPr>
              <a:t> (plant)   </a:t>
            </a:r>
            <a:endParaRPr lang="en-US" sz="1600" b="0" i="0" dirty="0">
              <a:effectLst/>
              <a:latin typeface="Arial" panose="020B0604020202020204" pitchFamily="34" charset="0"/>
              <a:cs typeface="Arial" panose="020B0604020202020204" pitchFamily="34" charset="0"/>
            </a:endParaRPr>
          </a:p>
        </p:txBody>
      </p:sp>
      <p:sp>
        <p:nvSpPr>
          <p:cNvPr id="7" name="Rectangle 4"/>
          <p:cNvSpPr>
            <a:spLocks noChangeArrowheads="1"/>
          </p:cNvSpPr>
          <p:nvPr/>
        </p:nvSpPr>
        <p:spPr bwMode="auto">
          <a:xfrm>
            <a:off x="4988853" y="4644987"/>
            <a:ext cx="4043094" cy="1815882"/>
          </a:xfrm>
          <a:prstGeom prst="rect">
            <a:avLst/>
          </a:prstGeom>
          <a:solidFill>
            <a:schemeClr val="tx1">
              <a:lumMod val="50000"/>
            </a:schemeClr>
          </a:solidFill>
          <a:ln>
            <a:noFill/>
          </a:ln>
          <a:effectLs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effectLst/>
                <a:cs typeface="Arial" panose="020B0604020202020204" pitchFamily="34" charset="0"/>
              </a:rPr>
              <a:t>Output:</a:t>
            </a:r>
            <a:endParaRPr kumimoji="0" lang="en-US" altLang="en-US" sz="1600" b="0" i="0" u="none" strike="noStrike" cap="none" normalizeH="0" baseline="0" dirty="0" smtClean="0">
              <a:ln>
                <a:noFill/>
              </a:ln>
              <a:effectLs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cs typeface="Arial" panose="020B0604020202020204" pitchFamily="34" charset="0"/>
              </a:rPr>
              <a:t>&gt;&gt;&gt;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effectLst/>
                <a:cs typeface="Arial" panose="020B0604020202020204" pitchFamily="34" charset="0"/>
              </a:rPr>
              <a:t>Manoj</a:t>
            </a:r>
            <a:endParaRPr lang="en-US" altLang="en-US" sz="1600" dirty="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cs typeface="Arial" panose="020B0604020202020204" pitchFamily="34" charset="0"/>
              </a:rPr>
              <a:t>Hari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cs typeface="Arial" panose="020B0604020202020204" pitchFamily="34" charset="0"/>
              </a:rPr>
              <a:t>Ravi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cs typeface="Arial" panose="020B0604020202020204" pitchFamily="34" charset="0"/>
              </a:rPr>
              <a:t>{1: 'Ravi', 2: '</a:t>
            </a:r>
            <a:r>
              <a:rPr kumimoji="0" lang="en-US" altLang="en-US" sz="1600" b="0" i="0" u="none" strike="noStrike" cap="none" normalizeH="0" baseline="0" dirty="0" err="1" smtClean="0">
                <a:ln>
                  <a:noFill/>
                </a:ln>
                <a:effectLst/>
                <a:cs typeface="Arial" panose="020B0604020202020204" pitchFamily="34" charset="0"/>
              </a:rPr>
              <a:t>Manoj</a:t>
            </a:r>
            <a:r>
              <a:rPr kumimoji="0" lang="en-US" altLang="en-US" sz="1600" b="0" i="0" u="none" strike="noStrike" cap="none" normalizeH="0" baseline="0" dirty="0" smtClean="0">
                <a:ln>
                  <a:noFill/>
                </a:ln>
                <a:effectLst/>
                <a:cs typeface="Arial" panose="020B0604020202020204" pitchFamily="34" charset="0"/>
              </a:rPr>
              <a:t>', 4: 'Om', 'name': 'Hari'}</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cs typeface="Arial" panose="020B0604020202020204" pitchFamily="34" charset="0"/>
              </a:rPr>
              <a:t> &gt;&gt;&gt;</a:t>
            </a:r>
          </a:p>
        </p:txBody>
      </p:sp>
      <p:sp>
        <p:nvSpPr>
          <p:cNvPr id="5" name="TextBox 4"/>
          <p:cNvSpPr txBox="1"/>
          <p:nvPr/>
        </p:nvSpPr>
        <p:spPr>
          <a:xfrm>
            <a:off x="6286500" y="406400"/>
            <a:ext cx="3683000" cy="1323439"/>
          </a:xfrm>
          <a:prstGeom prst="rect">
            <a:avLst/>
          </a:prstGeom>
          <a:solidFill>
            <a:schemeClr val="tx1">
              <a:lumMod val="50000"/>
            </a:schemeClr>
          </a:solidFill>
        </p:spPr>
        <p:txBody>
          <a:bodyPr wrap="square" rtlCol="0">
            <a:spAutoFit/>
          </a:bodyPr>
          <a:lstStyle/>
          <a:p>
            <a:pPr algn="just"/>
            <a:r>
              <a:rPr lang="en-US" sz="1600" dirty="0">
                <a:latin typeface="Arial" panose="020B0604020202020204" pitchFamily="34" charset="0"/>
                <a:cs typeface="Arial" panose="020B0604020202020204" pitchFamily="34" charset="0"/>
              </a:rPr>
              <a:t>Output:</a:t>
            </a:r>
          </a:p>
          <a:p>
            <a:pPr algn="just"/>
            <a:r>
              <a:rPr lang="en-US" sz="1600" dirty="0">
                <a:latin typeface="Arial" panose="020B0604020202020204" pitchFamily="34" charset="0"/>
                <a:cs typeface="Arial" panose="020B0604020202020204" pitchFamily="34" charset="0"/>
              </a:rPr>
              <a:t>&gt;&gt;&gt;   </a:t>
            </a:r>
          </a:p>
          <a:p>
            <a:pPr algn="just"/>
            <a:r>
              <a:rPr lang="en-US" sz="1600" dirty="0">
                <a:latin typeface="Arial" panose="020B0604020202020204" pitchFamily="34" charset="0"/>
                <a:cs typeface="Arial" panose="020B0604020202020204" pitchFamily="34" charset="0"/>
              </a:rPr>
              <a:t>{100: 'Ravi', 101: 'Vijay', 102: 'Rahul'}  </a:t>
            </a:r>
          </a:p>
          <a:p>
            <a:pPr algn="just"/>
            <a:r>
              <a:rPr lang="en-US" sz="1600" dirty="0">
                <a:latin typeface="Arial" panose="020B0604020202020204" pitchFamily="34" charset="0"/>
                <a:cs typeface="Arial" panose="020B0604020202020204" pitchFamily="34" charset="0"/>
              </a:rPr>
              <a:t>&gt;&gt;&gt;  </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06060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6389" y="729958"/>
            <a:ext cx="9258300" cy="1077218"/>
          </a:xfrm>
          <a:prstGeom prst="rect">
            <a:avLst/>
          </a:prstGeom>
        </p:spPr>
        <p:txBody>
          <a:bodyPr wrap="square">
            <a:spAutoFit/>
          </a:bodyPr>
          <a:lstStyle/>
          <a:p>
            <a:pPr algn="just"/>
            <a:r>
              <a:rPr lang="en-US" sz="2400" b="1" i="0" dirty="0" smtClean="0">
                <a:effectLst/>
                <a:latin typeface="Arial" panose="020B0604020202020204" pitchFamily="34" charset="0"/>
                <a:cs typeface="Arial" panose="020B0604020202020204" pitchFamily="34" charset="0"/>
              </a:rPr>
              <a:t>Accessing Values</a:t>
            </a:r>
          </a:p>
          <a:p>
            <a:r>
              <a:rPr lang="en-US" sz="2000" dirty="0" smtClean="0">
                <a:latin typeface="Arial" panose="020B0604020202020204" pitchFamily="34" charset="0"/>
                <a:cs typeface="Arial" panose="020B0604020202020204" pitchFamily="34" charset="0"/>
              </a:rPr>
              <a:t/>
            </a:r>
            <a:br>
              <a:rPr lang="en-US" sz="2000" dirty="0" smtClean="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Since Index is not defined, a Dictionaries value can be accessed by their keys.</a:t>
            </a:r>
          </a:p>
        </p:txBody>
      </p:sp>
      <p:sp>
        <p:nvSpPr>
          <p:cNvPr id="4" name="Rectangle 2"/>
          <p:cNvSpPr>
            <a:spLocks noChangeArrowheads="1"/>
          </p:cNvSpPr>
          <p:nvPr/>
        </p:nvSpPr>
        <p:spPr bwMode="auto">
          <a:xfrm>
            <a:off x="600891" y="2970744"/>
            <a:ext cx="541205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data1={'Id':100,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Name':'Suresh</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Profession':'Developer</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data2={'Id':101,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Name':'Ramesh</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Profession':'Trainer</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print ("Id of 1st employer is",data1['Id']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print ("Id of 2nd employer is",data2['Id']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print ("Name of 1st employer:",data1['Name']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print ("Profession of 2nd employer:",data2['Profession'] )</a:t>
            </a:r>
          </a:p>
        </p:txBody>
      </p:sp>
      <p:sp>
        <p:nvSpPr>
          <p:cNvPr id="5" name="Rectangle 3"/>
          <p:cNvSpPr>
            <a:spLocks noChangeArrowheads="1"/>
          </p:cNvSpPr>
          <p:nvPr/>
        </p:nvSpPr>
        <p:spPr bwMode="auto">
          <a:xfrm>
            <a:off x="7000517" y="2847633"/>
            <a:ext cx="3651962" cy="1815882"/>
          </a:xfrm>
          <a:prstGeom prst="rect">
            <a:avLst/>
          </a:prstGeom>
          <a:solidFill>
            <a:schemeClr val="tx1">
              <a:lumMod val="5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Output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&gt;&gt;&gt;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Id of 1st employer is 100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Id of 2nd employer is 101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Name of 1st employer is Suresh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Profession of 2nd employer is Trainer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&gt;&gt;&gt; </a:t>
            </a:r>
          </a:p>
        </p:txBody>
      </p:sp>
    </p:spTree>
    <p:extLst>
      <p:ext uri="{BB962C8B-B14F-4D97-AF65-F5344CB8AC3E}">
        <p14:creationId xmlns:p14="http://schemas.microsoft.com/office/powerpoint/2010/main" val="4693402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1800" y="530136"/>
            <a:ext cx="10172700" cy="1077218"/>
          </a:xfrm>
          <a:prstGeom prst="rect">
            <a:avLst/>
          </a:prstGeom>
        </p:spPr>
        <p:txBody>
          <a:bodyPr wrap="square">
            <a:spAutoFit/>
          </a:bodyPr>
          <a:lstStyle/>
          <a:p>
            <a:pPr algn="just"/>
            <a:r>
              <a:rPr lang="en-US" sz="2400" b="1" i="0" dirty="0" err="1" smtClean="0">
                <a:effectLst/>
                <a:latin typeface="Arial" panose="020B0604020202020204" pitchFamily="34" charset="0"/>
                <a:cs typeface="Arial" panose="020B0604020202020204" pitchFamily="34" charset="0"/>
              </a:rPr>
              <a:t>Updation</a:t>
            </a:r>
            <a:endParaRPr lang="en-US" sz="2400" b="1" i="0" dirty="0" smtClean="0">
              <a:effectLst/>
              <a:latin typeface="Arial" panose="020B0604020202020204" pitchFamily="34" charset="0"/>
              <a:cs typeface="Arial" panose="020B0604020202020204" pitchFamily="34" charset="0"/>
            </a:endParaRPr>
          </a:p>
          <a:p>
            <a:pPr algn="just"/>
            <a:r>
              <a:rPr lang="en-US" sz="2000" b="0" i="0" dirty="0" smtClean="0">
                <a:effectLst/>
                <a:latin typeface="Arial" panose="020B0604020202020204" pitchFamily="34" charset="0"/>
                <a:cs typeface="Arial" panose="020B0604020202020204" pitchFamily="34" charset="0"/>
              </a:rPr>
              <a:t>The item i.e., key-value pair can be updated. Updating means new item can be added. The values can be modified.</a:t>
            </a:r>
            <a:endParaRPr lang="en-US" sz="2000" b="0" i="0" dirty="0">
              <a:effectLst/>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431800" y="2458762"/>
            <a:ext cx="5412059"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effectLst/>
                <a:latin typeface="Arial" panose="020B0604020202020204" pitchFamily="34" charset="0"/>
                <a:cs typeface="Arial" panose="020B0604020202020204" pitchFamily="34" charset="0"/>
              </a:rPr>
              <a:t>Example: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data1={'Id':100,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Name':'Suresh</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Profession':'Developer</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data2={'Id':101,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Name':'Ramesh</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a:t>
            </a:r>
            <a:r>
              <a:rPr kumimoji="0" lang="en-US" altLang="en-US" sz="1600" b="0" i="0" u="none" strike="noStrike" cap="none" normalizeH="0" baseline="0" dirty="0" err="1" smtClean="0">
                <a:ln>
                  <a:noFill/>
                </a:ln>
                <a:effectLst/>
                <a:latin typeface="Arial" panose="020B0604020202020204" pitchFamily="34" charset="0"/>
                <a:cs typeface="Arial" panose="020B0604020202020204" pitchFamily="34" charset="0"/>
              </a:rPr>
              <a:t>Profession':'Trainer</a:t>
            </a: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data1['Profession']='Manager'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data2['Salary']=20000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data1['Salary']=15000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print (data1)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print (data2) </a:t>
            </a:r>
          </a:p>
        </p:txBody>
      </p:sp>
      <p:sp>
        <p:nvSpPr>
          <p:cNvPr id="4" name="Rectangle 2"/>
          <p:cNvSpPr>
            <a:spLocks noChangeArrowheads="1"/>
          </p:cNvSpPr>
          <p:nvPr/>
        </p:nvSpPr>
        <p:spPr bwMode="auto">
          <a:xfrm>
            <a:off x="5695950" y="3228204"/>
            <a:ext cx="6231578" cy="1323439"/>
          </a:xfrm>
          <a:prstGeom prst="rect">
            <a:avLst/>
          </a:prstGeom>
          <a:solidFill>
            <a:schemeClr val="tx1">
              <a:lumMod val="5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Output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&gt;&gt;&gt;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{'Salary': 15000, 'Profession': '</a:t>
            </a:r>
            <a:r>
              <a:rPr kumimoji="0" lang="en-US" altLang="en-US" sz="16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Manager','Id</a:t>
            </a:r>
            <a:r>
              <a:rPr kumimoji="0" lang="en-US" altLang="en-US" sz="16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100, 'Name': 'Suresh'}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{'Salary': 20000, 'Profession': 'Trainer', 'Id': 101, 'Name': 'Ramesh'}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&gt;&gt;&gt;</a:t>
            </a: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1202804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5300" y="239236"/>
            <a:ext cx="10960100" cy="1077218"/>
          </a:xfrm>
          <a:prstGeom prst="rect">
            <a:avLst/>
          </a:prstGeom>
        </p:spPr>
        <p:txBody>
          <a:bodyPr wrap="square">
            <a:spAutoFit/>
          </a:bodyPr>
          <a:lstStyle/>
          <a:p>
            <a:pPr algn="just"/>
            <a:r>
              <a:rPr lang="en-US" sz="2400" b="1" i="0" dirty="0" smtClean="0">
                <a:effectLst/>
                <a:latin typeface="Arial" panose="020B0604020202020204" pitchFamily="34" charset="0"/>
                <a:cs typeface="Arial" panose="020B0604020202020204" pitchFamily="34" charset="0"/>
              </a:rPr>
              <a:t>Deletion</a:t>
            </a:r>
          </a:p>
          <a:p>
            <a:pPr algn="just"/>
            <a:r>
              <a:rPr lang="en-US" sz="2000" b="0" i="0" dirty="0" smtClean="0">
                <a:effectLst/>
                <a:latin typeface="Arial" panose="020B0604020202020204" pitchFamily="34" charset="0"/>
                <a:cs typeface="Arial" panose="020B0604020202020204" pitchFamily="34" charset="0"/>
              </a:rPr>
              <a:t>del statement is used for performing deletion operation. An item can be deleted from a dictionary using the key.</a:t>
            </a:r>
            <a:endParaRPr lang="en-US" sz="2000" b="0" i="0" dirty="0">
              <a:effectLst/>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495300" y="1993783"/>
            <a:ext cx="5327099"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smtClean="0">
                <a:ln>
                  <a:noFill/>
                </a:ln>
                <a:effectLst/>
                <a:latin typeface="Arial" panose="020B0604020202020204" pitchFamily="34" charset="0"/>
                <a:cs typeface="Arial" panose="020B0604020202020204" pitchFamily="34" charset="0"/>
              </a:rPr>
              <a:t>Example: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data={100:'Ram', 101:'Suraj', 102:'Alok'}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del data[102]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print data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del data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Arial" panose="020B0604020202020204" pitchFamily="34" charset="0"/>
                <a:cs typeface="Arial" panose="020B0604020202020204" pitchFamily="34" charset="0"/>
              </a:rPr>
              <a:t>print data #will show an error since dictionary is deleted. </a:t>
            </a:r>
          </a:p>
        </p:txBody>
      </p:sp>
      <p:sp>
        <p:nvSpPr>
          <p:cNvPr id="4" name="Rectangle 2"/>
          <p:cNvSpPr>
            <a:spLocks noChangeArrowheads="1"/>
          </p:cNvSpPr>
          <p:nvPr/>
        </p:nvSpPr>
        <p:spPr bwMode="auto">
          <a:xfrm>
            <a:off x="5822399" y="2132283"/>
            <a:ext cx="6071887" cy="1600438"/>
          </a:xfrm>
          <a:prstGeom prst="rect">
            <a:avLst/>
          </a:prstGeom>
          <a:solidFill>
            <a:schemeClr val="tx1">
              <a:lumMod val="5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Output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&gt;&gt;&gt;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{100: 'Ram', 101: '</a:t>
            </a:r>
            <a:r>
              <a:rPr kumimoji="0" lang="en-US" altLang="en-US"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Suraj</a:t>
            </a:r>
            <a:r>
              <a:rPr kumimoji="0" lang="en-US" altLang="en-US"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Traceback</a:t>
            </a:r>
            <a:r>
              <a:rPr kumimoji="0" lang="en-US" altLang="en-US"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(most recent call last): File "C:/Python27/dict.py",</a:t>
            </a:r>
            <a:r>
              <a:rPr kumimoji="0" lang="en-US" altLang="en-US" sz="1400" b="0" i="0" u="none" strike="noStrike" cap="none" normalizeH="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line 5, in print 	data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NameError</a:t>
            </a:r>
            <a:r>
              <a:rPr kumimoji="0" lang="en-US" altLang="en-US"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name 'data' is not defined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&gt;&gt;&gt;</a:t>
            </a:r>
            <a:r>
              <a:rPr kumimoji="0" lang="en-US" altLang="en-US" sz="1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688575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701602487"/>
              </p:ext>
            </p:extLst>
          </p:nvPr>
        </p:nvGraphicFramePr>
        <p:xfrm>
          <a:off x="584198" y="336709"/>
          <a:ext cx="10642602" cy="1661160"/>
        </p:xfrm>
        <a:graphic>
          <a:graphicData uri="http://schemas.openxmlformats.org/drawingml/2006/table">
            <a:tbl>
              <a:tblPr/>
              <a:tblGrid>
                <a:gridCol w="3042579"/>
                <a:gridCol w="7600023"/>
              </a:tblGrid>
              <a:tr h="0">
                <a:tc>
                  <a:txBody>
                    <a:bodyPr/>
                    <a:lstStyle/>
                    <a:p>
                      <a:pPr algn="ctr" fontAlgn="t"/>
                      <a:r>
                        <a:rPr lang="en-US" sz="1600" b="1" dirty="0">
                          <a:solidFill>
                            <a:schemeClr val="tx1"/>
                          </a:solidFill>
                          <a:effectLst/>
                          <a:latin typeface="Arial" panose="020B0604020202020204" pitchFamily="34" charset="0"/>
                          <a:cs typeface="Arial" panose="020B0604020202020204" pitchFamily="34" charset="0"/>
                        </a:rPr>
                        <a:t>Functions</a:t>
                      </a:r>
                    </a:p>
                  </a:txBody>
                  <a:tcPr marL="114300" marR="114300" marT="114300" marB="114300">
                    <a:lnL w="9525" cap="flat" cmpd="sng" algn="ctr">
                      <a:solidFill>
                        <a:srgbClr val="3056A3"/>
                      </a:solidFill>
                      <a:prstDash val="solid"/>
                      <a:round/>
                      <a:headEnd type="none" w="med" len="med"/>
                      <a:tailEnd type="none" w="med" len="med"/>
                    </a:lnL>
                    <a:lnR w="9525" cap="flat" cmpd="sng" algn="ctr">
                      <a:solidFill>
                        <a:srgbClr val="3056A3"/>
                      </a:solidFill>
                      <a:prstDash val="solid"/>
                      <a:round/>
                      <a:headEnd type="none" w="med" len="med"/>
                      <a:tailEnd type="none" w="med" len="med"/>
                    </a:lnR>
                    <a:lnT w="9525" cap="flat" cmpd="sng" algn="ctr">
                      <a:solidFill>
                        <a:srgbClr val="3056A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tx1">
                        <a:lumMod val="50000"/>
                      </a:schemeClr>
                    </a:solidFill>
                  </a:tcPr>
                </a:tc>
                <a:tc>
                  <a:txBody>
                    <a:bodyPr/>
                    <a:lstStyle/>
                    <a:p>
                      <a:pPr algn="ctr" fontAlgn="t"/>
                      <a:r>
                        <a:rPr lang="en-US" sz="1600" b="1" dirty="0">
                          <a:solidFill>
                            <a:schemeClr val="tx1"/>
                          </a:solidFill>
                          <a:effectLst/>
                          <a:latin typeface="Arial" panose="020B0604020202020204" pitchFamily="34" charset="0"/>
                          <a:cs typeface="Arial" panose="020B0604020202020204" pitchFamily="34" charset="0"/>
                        </a:rPr>
                        <a:t>Description</a:t>
                      </a:r>
                    </a:p>
                  </a:txBody>
                  <a:tcPr marL="114300" marR="114300" marT="114300" marB="114300">
                    <a:lnL w="9525" cap="flat" cmpd="sng" algn="ctr">
                      <a:solidFill>
                        <a:srgbClr val="3056A3"/>
                      </a:solidFill>
                      <a:prstDash val="solid"/>
                      <a:round/>
                      <a:headEnd type="none" w="med" len="med"/>
                      <a:tailEnd type="none" w="med" len="med"/>
                    </a:lnL>
                    <a:lnR w="9525" cap="flat" cmpd="sng" algn="ctr">
                      <a:solidFill>
                        <a:srgbClr val="3056A3"/>
                      </a:solidFill>
                      <a:prstDash val="solid"/>
                      <a:round/>
                      <a:headEnd type="none" w="med" len="med"/>
                      <a:tailEnd type="none" w="med" len="med"/>
                    </a:lnR>
                    <a:lnT w="9525" cap="flat" cmpd="sng" algn="ctr">
                      <a:solidFill>
                        <a:srgbClr val="3056A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tx1">
                        <a:lumMod val="50000"/>
                      </a:schemeClr>
                    </a:solidFill>
                  </a:tcPr>
                </a:tc>
              </a:tr>
              <a:tr h="0">
                <a:tc>
                  <a:txBody>
                    <a:bodyPr/>
                    <a:lstStyle/>
                    <a:p>
                      <a:pPr algn="just" fontAlgn="t"/>
                      <a:r>
                        <a:rPr lang="en-US" sz="1600" b="0" i="0" dirty="0" err="1">
                          <a:solidFill>
                            <a:schemeClr val="tx1"/>
                          </a:solidFill>
                          <a:effectLst/>
                          <a:latin typeface="Arial" panose="020B0604020202020204" pitchFamily="34" charset="0"/>
                          <a:cs typeface="Arial" panose="020B0604020202020204" pitchFamily="34" charset="0"/>
                        </a:rPr>
                        <a:t>len</a:t>
                      </a:r>
                      <a:r>
                        <a:rPr lang="en-US" sz="1600" b="0" i="0" dirty="0">
                          <a:solidFill>
                            <a:schemeClr val="tx1"/>
                          </a:solidFill>
                          <a:effectLst/>
                          <a:latin typeface="Arial" panose="020B0604020202020204" pitchFamily="34" charset="0"/>
                          <a:cs typeface="Arial" panose="020B0604020202020204" pitchFamily="34" charset="0"/>
                        </a:rPr>
                        <a:t>(dictionary)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just" fontAlgn="t"/>
                      <a:r>
                        <a:rPr lang="en-US" sz="1600" b="0" i="0">
                          <a:solidFill>
                            <a:schemeClr val="tx1"/>
                          </a:solidFill>
                          <a:effectLst/>
                          <a:latin typeface="Arial" panose="020B0604020202020204" pitchFamily="34" charset="0"/>
                          <a:cs typeface="Arial" panose="020B0604020202020204" pitchFamily="34" charset="0"/>
                        </a:rPr>
                        <a:t>Gives number of items in a dictionary.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r>
              <a:tr h="0">
                <a:tc>
                  <a:txBody>
                    <a:bodyPr/>
                    <a:lstStyle/>
                    <a:p>
                      <a:pPr algn="just" fontAlgn="t"/>
                      <a:r>
                        <a:rPr lang="en-US" sz="1600" b="0" i="0" dirty="0" err="1">
                          <a:solidFill>
                            <a:schemeClr val="tx1"/>
                          </a:solidFill>
                          <a:effectLst/>
                          <a:latin typeface="Arial" panose="020B0604020202020204" pitchFamily="34" charset="0"/>
                          <a:cs typeface="Arial" panose="020B0604020202020204" pitchFamily="34" charset="0"/>
                        </a:rPr>
                        <a:t>cmp</a:t>
                      </a:r>
                      <a:r>
                        <a:rPr lang="en-US" sz="1600" b="0" i="0" dirty="0">
                          <a:solidFill>
                            <a:schemeClr val="tx1"/>
                          </a:solidFill>
                          <a:effectLst/>
                          <a:latin typeface="Arial" panose="020B0604020202020204" pitchFamily="34" charset="0"/>
                          <a:cs typeface="Arial" panose="020B0604020202020204" pitchFamily="34" charset="0"/>
                        </a:rPr>
                        <a:t>(dictionary1,dictionary2)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just" fontAlgn="t"/>
                      <a:r>
                        <a:rPr lang="en-US" sz="1600" b="0" i="0" dirty="0">
                          <a:solidFill>
                            <a:schemeClr val="tx1"/>
                          </a:solidFill>
                          <a:effectLst/>
                          <a:latin typeface="Arial" panose="020B0604020202020204" pitchFamily="34" charset="0"/>
                          <a:cs typeface="Arial" panose="020B0604020202020204" pitchFamily="34" charset="0"/>
                        </a:rPr>
                        <a:t>Compares the two dictionaries.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r>
              <a:tr h="0">
                <a:tc>
                  <a:txBody>
                    <a:bodyPr/>
                    <a:lstStyle/>
                    <a:p>
                      <a:pPr algn="just" fontAlgn="t"/>
                      <a:r>
                        <a:rPr lang="en-US" sz="1600" b="0" i="0">
                          <a:solidFill>
                            <a:schemeClr val="tx1"/>
                          </a:solidFill>
                          <a:effectLst/>
                          <a:latin typeface="Arial" panose="020B0604020202020204" pitchFamily="34" charset="0"/>
                          <a:cs typeface="Arial" panose="020B0604020202020204" pitchFamily="34" charset="0"/>
                        </a:rPr>
                        <a:t>str(dictionary)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just" fontAlgn="t"/>
                      <a:r>
                        <a:rPr lang="en-US" sz="1600" b="0" i="0" dirty="0">
                          <a:solidFill>
                            <a:schemeClr val="tx1"/>
                          </a:solidFill>
                          <a:effectLst/>
                          <a:latin typeface="Arial" panose="020B0604020202020204" pitchFamily="34" charset="0"/>
                          <a:cs typeface="Arial" panose="020B0604020202020204" pitchFamily="34" charset="0"/>
                        </a:rPr>
                        <a:t>Gives the string representation of a string.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262970764"/>
              </p:ext>
            </p:extLst>
          </p:nvPr>
        </p:nvGraphicFramePr>
        <p:xfrm>
          <a:off x="584198" y="2328462"/>
          <a:ext cx="10740536" cy="3582754"/>
        </p:xfrm>
        <a:graphic>
          <a:graphicData uri="http://schemas.openxmlformats.org/drawingml/2006/table">
            <a:tbl>
              <a:tblPr/>
              <a:tblGrid>
                <a:gridCol w="3035301"/>
                <a:gridCol w="7705235"/>
              </a:tblGrid>
              <a:tr h="203788">
                <a:tc>
                  <a:txBody>
                    <a:bodyPr/>
                    <a:lstStyle/>
                    <a:p>
                      <a:pPr algn="ctr" fontAlgn="t"/>
                      <a:r>
                        <a:rPr lang="en-US" sz="1600" b="1" dirty="0">
                          <a:solidFill>
                            <a:schemeClr val="tx1"/>
                          </a:solidFill>
                          <a:effectLst/>
                          <a:latin typeface="Arial" panose="020B0604020202020204" pitchFamily="34" charset="0"/>
                          <a:cs typeface="Arial" panose="020B0604020202020204" pitchFamily="34" charset="0"/>
                        </a:rPr>
                        <a:t>Methods</a:t>
                      </a:r>
                    </a:p>
                  </a:txBody>
                  <a:tcPr marL="46316" marR="46316" marT="46316" marB="46316">
                    <a:lnL w="9525" cap="flat" cmpd="sng" algn="ctr">
                      <a:solidFill>
                        <a:srgbClr val="E0B3C3"/>
                      </a:solidFill>
                      <a:prstDash val="solid"/>
                      <a:round/>
                      <a:headEnd type="none" w="med" len="med"/>
                      <a:tailEnd type="none" w="med" len="med"/>
                    </a:lnL>
                    <a:lnR w="9525" cap="flat" cmpd="sng" algn="ctr">
                      <a:solidFill>
                        <a:srgbClr val="E0B3C3"/>
                      </a:solidFill>
                      <a:prstDash val="solid"/>
                      <a:round/>
                      <a:headEnd type="none" w="med" len="med"/>
                      <a:tailEnd type="none" w="med" len="med"/>
                    </a:lnR>
                    <a:lnT w="9525" cap="flat" cmpd="sng" algn="ctr">
                      <a:solidFill>
                        <a:srgbClr val="E0B3C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tx1">
                        <a:lumMod val="50000"/>
                      </a:schemeClr>
                    </a:solidFill>
                  </a:tcPr>
                </a:tc>
                <a:tc>
                  <a:txBody>
                    <a:bodyPr/>
                    <a:lstStyle/>
                    <a:p>
                      <a:pPr algn="ctr" fontAlgn="t"/>
                      <a:r>
                        <a:rPr lang="en-US" sz="1600" b="1" dirty="0">
                          <a:solidFill>
                            <a:schemeClr val="tx1"/>
                          </a:solidFill>
                          <a:effectLst/>
                          <a:latin typeface="Arial" panose="020B0604020202020204" pitchFamily="34" charset="0"/>
                          <a:cs typeface="Arial" panose="020B0604020202020204" pitchFamily="34" charset="0"/>
                        </a:rPr>
                        <a:t>Description</a:t>
                      </a:r>
                    </a:p>
                  </a:txBody>
                  <a:tcPr marL="46316" marR="46316" marT="46316" marB="46316">
                    <a:lnL w="9525" cap="flat" cmpd="sng" algn="ctr">
                      <a:solidFill>
                        <a:srgbClr val="E0B3C3"/>
                      </a:solidFill>
                      <a:prstDash val="solid"/>
                      <a:round/>
                      <a:headEnd type="none" w="med" len="med"/>
                      <a:tailEnd type="none" w="med" len="med"/>
                    </a:lnL>
                    <a:lnR w="9525" cap="flat" cmpd="sng" algn="ctr">
                      <a:solidFill>
                        <a:srgbClr val="E0B3C3"/>
                      </a:solidFill>
                      <a:prstDash val="solid"/>
                      <a:round/>
                      <a:headEnd type="none" w="med" len="med"/>
                      <a:tailEnd type="none" w="med" len="med"/>
                    </a:lnR>
                    <a:lnT w="9525" cap="flat" cmpd="sng" algn="ctr">
                      <a:solidFill>
                        <a:srgbClr val="E0B3C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tx1">
                        <a:lumMod val="50000"/>
                      </a:schemeClr>
                    </a:solidFill>
                  </a:tcPr>
                </a:tc>
              </a:tr>
              <a:tr h="284068">
                <a:tc>
                  <a:txBody>
                    <a:bodyPr/>
                    <a:lstStyle/>
                    <a:p>
                      <a:pPr algn="just" fontAlgn="t"/>
                      <a:r>
                        <a:rPr lang="en-US" sz="1600" b="0" i="0">
                          <a:solidFill>
                            <a:schemeClr val="tx1"/>
                          </a:solidFill>
                          <a:effectLst/>
                          <a:latin typeface="Arial" panose="020B0604020202020204" pitchFamily="34" charset="0"/>
                          <a:cs typeface="Arial" panose="020B0604020202020204" pitchFamily="34" charset="0"/>
                        </a:rPr>
                        <a:t>keys()</a:t>
                      </a:r>
                    </a:p>
                  </a:txBody>
                  <a:tcPr marL="30877" marR="30877" marT="30877" marB="308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just" fontAlgn="t"/>
                      <a:r>
                        <a:rPr lang="en-US" sz="1600" b="0" i="0">
                          <a:solidFill>
                            <a:schemeClr val="tx1"/>
                          </a:solidFill>
                          <a:effectLst/>
                          <a:latin typeface="Arial" panose="020B0604020202020204" pitchFamily="34" charset="0"/>
                          <a:cs typeface="Arial" panose="020B0604020202020204" pitchFamily="34" charset="0"/>
                        </a:rPr>
                        <a:t>Return all the keys element of a dictionary.</a:t>
                      </a:r>
                    </a:p>
                  </a:txBody>
                  <a:tcPr marL="30877" marR="30877" marT="30877" marB="308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r>
              <a:tr h="284068">
                <a:tc>
                  <a:txBody>
                    <a:bodyPr/>
                    <a:lstStyle/>
                    <a:p>
                      <a:pPr algn="just" fontAlgn="t"/>
                      <a:r>
                        <a:rPr lang="en-US" sz="1600" b="0" i="0" dirty="0">
                          <a:solidFill>
                            <a:schemeClr val="tx1"/>
                          </a:solidFill>
                          <a:effectLst/>
                          <a:latin typeface="Arial" panose="020B0604020202020204" pitchFamily="34" charset="0"/>
                          <a:cs typeface="Arial" panose="020B0604020202020204" pitchFamily="34" charset="0"/>
                        </a:rPr>
                        <a:t>values()</a:t>
                      </a:r>
                    </a:p>
                  </a:txBody>
                  <a:tcPr marL="30877" marR="30877" marT="30877" marB="308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just" fontAlgn="t"/>
                      <a:r>
                        <a:rPr lang="en-US" sz="1600" b="0" i="0" dirty="0">
                          <a:solidFill>
                            <a:schemeClr val="tx1"/>
                          </a:solidFill>
                          <a:effectLst/>
                          <a:latin typeface="Arial" panose="020B0604020202020204" pitchFamily="34" charset="0"/>
                          <a:cs typeface="Arial" panose="020B0604020202020204" pitchFamily="34" charset="0"/>
                        </a:rPr>
                        <a:t>Return all the values element of a dictionary.</a:t>
                      </a:r>
                    </a:p>
                  </a:txBody>
                  <a:tcPr marL="30877" marR="30877" marT="30877" marB="308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r>
              <a:tr h="284068">
                <a:tc>
                  <a:txBody>
                    <a:bodyPr/>
                    <a:lstStyle/>
                    <a:p>
                      <a:pPr algn="just" fontAlgn="t"/>
                      <a:r>
                        <a:rPr lang="en-US" sz="1600" b="0" i="0" dirty="0">
                          <a:solidFill>
                            <a:schemeClr val="tx1"/>
                          </a:solidFill>
                          <a:effectLst/>
                          <a:latin typeface="Arial" panose="020B0604020202020204" pitchFamily="34" charset="0"/>
                          <a:cs typeface="Arial" panose="020B0604020202020204" pitchFamily="34" charset="0"/>
                        </a:rPr>
                        <a:t>items()</a:t>
                      </a:r>
                    </a:p>
                  </a:txBody>
                  <a:tcPr marL="30877" marR="30877" marT="30877" marB="308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just" fontAlgn="t"/>
                      <a:r>
                        <a:rPr lang="en-US" sz="1600" b="0" i="0" dirty="0">
                          <a:solidFill>
                            <a:schemeClr val="tx1"/>
                          </a:solidFill>
                          <a:effectLst/>
                          <a:latin typeface="Arial" panose="020B0604020202020204" pitchFamily="34" charset="0"/>
                          <a:cs typeface="Arial" panose="020B0604020202020204" pitchFamily="34" charset="0"/>
                        </a:rPr>
                        <a:t>Return all the items(key-value pair) of a dictionary.</a:t>
                      </a:r>
                    </a:p>
                  </a:txBody>
                  <a:tcPr marL="30877" marR="30877" marT="30877" marB="308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r>
              <a:tr h="284068">
                <a:tc>
                  <a:txBody>
                    <a:bodyPr/>
                    <a:lstStyle/>
                    <a:p>
                      <a:pPr algn="just" fontAlgn="t"/>
                      <a:r>
                        <a:rPr lang="en-US" sz="1600" b="0" i="0">
                          <a:solidFill>
                            <a:schemeClr val="tx1"/>
                          </a:solidFill>
                          <a:effectLst/>
                          <a:latin typeface="Arial" panose="020B0604020202020204" pitchFamily="34" charset="0"/>
                          <a:cs typeface="Arial" panose="020B0604020202020204" pitchFamily="34" charset="0"/>
                        </a:rPr>
                        <a:t>update(dictionary2)</a:t>
                      </a:r>
                    </a:p>
                  </a:txBody>
                  <a:tcPr marL="30877" marR="30877" marT="30877" marB="308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just" fontAlgn="t"/>
                      <a:r>
                        <a:rPr lang="en-US" sz="1600" b="0" i="0">
                          <a:solidFill>
                            <a:schemeClr val="tx1"/>
                          </a:solidFill>
                          <a:effectLst/>
                          <a:latin typeface="Arial" panose="020B0604020202020204" pitchFamily="34" charset="0"/>
                          <a:cs typeface="Arial" panose="020B0604020202020204" pitchFamily="34" charset="0"/>
                        </a:rPr>
                        <a:t>It is used to add items of dictionary2 to first dictionary.</a:t>
                      </a:r>
                    </a:p>
                  </a:txBody>
                  <a:tcPr marL="30877" marR="30877" marT="30877" marB="308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r>
              <a:tr h="313850">
                <a:tc>
                  <a:txBody>
                    <a:bodyPr/>
                    <a:lstStyle/>
                    <a:p>
                      <a:pPr algn="just" fontAlgn="t"/>
                      <a:r>
                        <a:rPr lang="en-US" sz="1600" b="0" i="0">
                          <a:solidFill>
                            <a:schemeClr val="tx1"/>
                          </a:solidFill>
                          <a:effectLst/>
                          <a:latin typeface="Arial" panose="020B0604020202020204" pitchFamily="34" charset="0"/>
                          <a:cs typeface="Arial" panose="020B0604020202020204" pitchFamily="34" charset="0"/>
                        </a:rPr>
                        <a:t>clear()</a:t>
                      </a:r>
                    </a:p>
                  </a:txBody>
                  <a:tcPr marL="30877" marR="30877" marT="30877" marB="308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just" fontAlgn="t"/>
                      <a:r>
                        <a:rPr lang="en-US" sz="1600" b="0" i="0">
                          <a:solidFill>
                            <a:schemeClr val="tx1"/>
                          </a:solidFill>
                          <a:effectLst/>
                          <a:latin typeface="Arial" panose="020B0604020202020204" pitchFamily="34" charset="0"/>
                          <a:cs typeface="Arial" panose="020B0604020202020204" pitchFamily="34" charset="0"/>
                        </a:rPr>
                        <a:t>It is used to remove all items of a dictionary. It returns an empty dictionary.</a:t>
                      </a:r>
                    </a:p>
                  </a:txBody>
                  <a:tcPr marL="30877" marR="30877" marT="30877" marB="308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r>
              <a:tr h="706024">
                <a:tc>
                  <a:txBody>
                    <a:bodyPr/>
                    <a:lstStyle/>
                    <a:p>
                      <a:pPr algn="just" fontAlgn="t"/>
                      <a:r>
                        <a:rPr lang="en-US" sz="1600" b="0" i="0">
                          <a:solidFill>
                            <a:schemeClr val="tx1"/>
                          </a:solidFill>
                          <a:effectLst/>
                          <a:latin typeface="Arial" panose="020B0604020202020204" pitchFamily="34" charset="0"/>
                          <a:cs typeface="Arial" panose="020B0604020202020204" pitchFamily="34" charset="0"/>
                        </a:rPr>
                        <a:t>fromkeys(sequence,value1)/ fromkeys(sequence)</a:t>
                      </a:r>
                    </a:p>
                  </a:txBody>
                  <a:tcPr marL="30877" marR="30877" marT="30877" marB="308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just" fontAlgn="t"/>
                      <a:r>
                        <a:rPr lang="en-US" sz="1600" b="0" i="0">
                          <a:solidFill>
                            <a:schemeClr val="tx1"/>
                          </a:solidFill>
                          <a:effectLst/>
                          <a:latin typeface="Arial" panose="020B0604020202020204" pitchFamily="34" charset="0"/>
                          <a:cs typeface="Arial" panose="020B0604020202020204" pitchFamily="34" charset="0"/>
                        </a:rPr>
                        <a:t>It is used to create a new dictionary from the sequence where sequence elements forms the key and all keys share the values ?value1?. In case value1 is not give, it set the values of keys to be none.</a:t>
                      </a:r>
                    </a:p>
                  </a:txBody>
                  <a:tcPr marL="30877" marR="30877" marT="30877" marB="308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r>
              <a:tr h="286226">
                <a:tc>
                  <a:txBody>
                    <a:bodyPr/>
                    <a:lstStyle/>
                    <a:p>
                      <a:pPr algn="just" fontAlgn="t"/>
                      <a:r>
                        <a:rPr lang="en-US" sz="1600" b="0" i="0">
                          <a:solidFill>
                            <a:schemeClr val="tx1"/>
                          </a:solidFill>
                          <a:effectLst/>
                          <a:latin typeface="Arial" panose="020B0604020202020204" pitchFamily="34" charset="0"/>
                          <a:cs typeface="Arial" panose="020B0604020202020204" pitchFamily="34" charset="0"/>
                        </a:rPr>
                        <a:t>copy()</a:t>
                      </a:r>
                    </a:p>
                  </a:txBody>
                  <a:tcPr marL="30877" marR="30877" marT="30877" marB="308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just" fontAlgn="t"/>
                      <a:r>
                        <a:rPr lang="en-US" sz="1600" b="0" i="0">
                          <a:solidFill>
                            <a:schemeClr val="tx1"/>
                          </a:solidFill>
                          <a:effectLst/>
                          <a:latin typeface="Arial" panose="020B0604020202020204" pitchFamily="34" charset="0"/>
                          <a:cs typeface="Arial" panose="020B0604020202020204" pitchFamily="34" charset="0"/>
                        </a:rPr>
                        <a:t>It returns an ordered copy of the data.</a:t>
                      </a:r>
                    </a:p>
                  </a:txBody>
                  <a:tcPr marL="30877" marR="30877" marT="30877" marB="308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r>
              <a:tr h="0">
                <a:tc>
                  <a:txBody>
                    <a:bodyPr/>
                    <a:lstStyle/>
                    <a:p>
                      <a:pPr algn="just" fontAlgn="t"/>
                      <a:r>
                        <a:rPr lang="en-US" sz="1600" b="0" i="0" dirty="0" err="1">
                          <a:solidFill>
                            <a:schemeClr val="tx1"/>
                          </a:solidFill>
                          <a:effectLst/>
                          <a:latin typeface="Arial" panose="020B0604020202020204" pitchFamily="34" charset="0"/>
                          <a:cs typeface="Arial" panose="020B0604020202020204" pitchFamily="34" charset="0"/>
                        </a:rPr>
                        <a:t>has_key</a:t>
                      </a:r>
                      <a:r>
                        <a:rPr lang="en-US" sz="1600" b="0" i="0" dirty="0">
                          <a:solidFill>
                            <a:schemeClr val="tx1"/>
                          </a:solidFill>
                          <a:effectLst/>
                          <a:latin typeface="Arial" panose="020B0604020202020204" pitchFamily="34" charset="0"/>
                          <a:cs typeface="Arial" panose="020B0604020202020204" pitchFamily="34" charset="0"/>
                        </a:rPr>
                        <a:t>(key)</a:t>
                      </a:r>
                    </a:p>
                  </a:txBody>
                  <a:tcPr marL="30877" marR="30877" marT="30877" marB="308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just" fontAlgn="t"/>
                      <a:r>
                        <a:rPr lang="en-US" sz="1600" b="0" i="0">
                          <a:solidFill>
                            <a:schemeClr val="tx1"/>
                          </a:solidFill>
                          <a:effectLst/>
                          <a:latin typeface="Arial" panose="020B0604020202020204" pitchFamily="34" charset="0"/>
                          <a:cs typeface="Arial" panose="020B0604020202020204" pitchFamily="34" charset="0"/>
                        </a:rPr>
                        <a:t>It returns a boolean value. True in case if key is present in the dictionary ,else false.</a:t>
                      </a:r>
                    </a:p>
                  </a:txBody>
                  <a:tcPr marL="30877" marR="30877" marT="30877" marB="308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r>
              <a:tr h="0">
                <a:tc>
                  <a:txBody>
                    <a:bodyPr/>
                    <a:lstStyle/>
                    <a:p>
                      <a:pPr algn="just" fontAlgn="t"/>
                      <a:r>
                        <a:rPr lang="en-US" sz="1600" b="0" i="0">
                          <a:solidFill>
                            <a:schemeClr val="tx1"/>
                          </a:solidFill>
                          <a:effectLst/>
                          <a:latin typeface="Arial" panose="020B0604020202020204" pitchFamily="34" charset="0"/>
                          <a:cs typeface="Arial" panose="020B0604020202020204" pitchFamily="34" charset="0"/>
                        </a:rPr>
                        <a:t>get(key)</a:t>
                      </a:r>
                    </a:p>
                  </a:txBody>
                  <a:tcPr marL="30877" marR="30877" marT="30877" marB="308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c>
                  <a:txBody>
                    <a:bodyPr/>
                    <a:lstStyle/>
                    <a:p>
                      <a:pPr algn="just" fontAlgn="t"/>
                      <a:r>
                        <a:rPr lang="en-US" sz="1600" b="0" i="0" dirty="0">
                          <a:solidFill>
                            <a:schemeClr val="tx1"/>
                          </a:solidFill>
                          <a:effectLst/>
                          <a:latin typeface="Arial" panose="020B0604020202020204" pitchFamily="34" charset="0"/>
                          <a:cs typeface="Arial" panose="020B0604020202020204" pitchFamily="34" charset="0"/>
                        </a:rPr>
                        <a:t>Returns the value of the given key. If key is not present it returns none.</a:t>
                      </a:r>
                    </a:p>
                  </a:txBody>
                  <a:tcPr marL="30877" marR="30877" marT="30877" marB="308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0063105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4400" b="1" u="sng" dirty="0" smtClean="0">
                <a:latin typeface="Arial" panose="020B0604020202020204" pitchFamily="34" charset="0"/>
                <a:cs typeface="Arial" panose="020B0604020202020204" pitchFamily="34" charset="0"/>
              </a:rPr>
              <a:t>Data Structure</a:t>
            </a:r>
            <a:endParaRPr lang="en-US" sz="4400" b="1" u="sng" dirty="0">
              <a:latin typeface="Arial" panose="020B0604020202020204" pitchFamily="34" charset="0"/>
              <a:cs typeface="Arial" panose="020B0604020202020204" pitchFamily="34" charset="0"/>
            </a:endParaRPr>
          </a:p>
        </p:txBody>
      </p:sp>
      <p:sp>
        <p:nvSpPr>
          <p:cNvPr id="6" name="TextBox 5"/>
          <p:cNvSpPr txBox="1"/>
          <p:nvPr/>
        </p:nvSpPr>
        <p:spPr>
          <a:xfrm>
            <a:off x="1181100" y="1853248"/>
            <a:ext cx="9880600" cy="2677656"/>
          </a:xfrm>
          <a:prstGeom prst="rect">
            <a:avLst/>
          </a:prstGeom>
          <a:noFill/>
        </p:spPr>
        <p:txBody>
          <a:bodyPr wrap="square" rtlCol="0">
            <a:spAutoFit/>
          </a:bodyPr>
          <a:lstStyle/>
          <a:p>
            <a:pPr marL="285750" indent="-285750">
              <a:buFont typeface="Wingdings" panose="05000000000000000000" pitchFamily="2" charset="2"/>
              <a:buChar char="q"/>
            </a:pPr>
            <a:r>
              <a:rPr lang="en-US" altLang="en-US" sz="2800" dirty="0" smtClean="0">
                <a:latin typeface="Arial" panose="020B0604020202020204" pitchFamily="34" charset="0"/>
                <a:cs typeface="Arial" panose="020B0604020202020204" pitchFamily="34" charset="0"/>
              </a:rPr>
              <a:t>Data structures are particular ways of storing data to make some operation easier or more efficient. That is, they are tuned for certain tasks.</a:t>
            </a:r>
          </a:p>
          <a:p>
            <a:endParaRPr lang="en-US" altLang="en-US" sz="280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en-US" altLang="en-US" sz="2800" dirty="0" smtClean="0">
                <a:latin typeface="Arial" panose="020B0604020202020204" pitchFamily="34" charset="0"/>
                <a:cs typeface="Arial" panose="020B0604020202020204" pitchFamily="34" charset="0"/>
              </a:rPr>
              <a:t>Data structures are suited to solving certain problems, and they are often associated with algorithms.</a:t>
            </a:r>
          </a:p>
        </p:txBody>
      </p:sp>
    </p:spTree>
    <p:extLst>
      <p:ext uri="{BB962C8B-B14F-4D97-AF65-F5344CB8AC3E}">
        <p14:creationId xmlns:p14="http://schemas.microsoft.com/office/powerpoint/2010/main" val="9533499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2200" y="2628900"/>
            <a:ext cx="7239000" cy="1015663"/>
          </a:xfrm>
          <a:prstGeom prst="rect">
            <a:avLst/>
          </a:prstGeom>
          <a:noFill/>
        </p:spPr>
        <p:txBody>
          <a:bodyPr wrap="square" rtlCol="0">
            <a:spAutoFit/>
          </a:bodyPr>
          <a:lstStyle/>
          <a:p>
            <a:pPr algn="ctr"/>
            <a:r>
              <a:rPr lang="en-US" sz="6000" dirty="0" smtClean="0">
                <a:latin typeface="Arial" panose="020B0604020202020204" pitchFamily="34" charset="0"/>
                <a:cs typeface="Arial" panose="020B0604020202020204" pitchFamily="34" charset="0"/>
              </a:rPr>
              <a:t>THANK YOU! </a:t>
            </a:r>
            <a:r>
              <a:rPr lang="en-US" sz="6000" dirty="0" smtClean="0">
                <a:latin typeface="Arial" panose="020B0604020202020204" pitchFamily="34" charset="0"/>
                <a:cs typeface="Arial" panose="020B0604020202020204" pitchFamily="34" charset="0"/>
                <a:sym typeface="Wingdings" panose="05000000000000000000" pitchFamily="2" charset="2"/>
              </a:rPr>
              <a:t></a:t>
            </a:r>
            <a:endParaRPr lang="en-US"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6948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Kinds of Data Structures</a:t>
            </a:r>
            <a:endParaRPr lang="en-US" dirty="0">
              <a:latin typeface="Arial" panose="020B0604020202020204" pitchFamily="34" charset="0"/>
              <a:cs typeface="Arial" panose="020B0604020202020204" pitchFamily="34" charset="0"/>
            </a:endParaRPr>
          </a:p>
        </p:txBody>
      </p:sp>
      <p:sp>
        <p:nvSpPr>
          <p:cNvPr id="4" name="Rectangle 3"/>
          <p:cNvSpPr txBox="1">
            <a:spLocks noChangeArrowheads="1"/>
          </p:cNvSpPr>
          <p:nvPr/>
        </p:nvSpPr>
        <p:spPr>
          <a:xfrm>
            <a:off x="457200" y="1600200"/>
            <a:ext cx="10360026" cy="4525963"/>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Wingdings" panose="05000000000000000000" pitchFamily="2" charset="2"/>
              <a:buNone/>
            </a:pPr>
            <a:r>
              <a:rPr lang="en-US" altLang="en-US" sz="2800" dirty="0" smtClean="0">
                <a:latin typeface="Arial" panose="020B0604020202020204" pitchFamily="34" charset="0"/>
                <a:cs typeface="Arial" panose="020B0604020202020204" pitchFamily="34" charset="0"/>
              </a:rPr>
              <a:t>Roughly two kinds of data structures:</a:t>
            </a:r>
          </a:p>
          <a:p>
            <a:pPr>
              <a:buFont typeface="Wingdings" panose="05000000000000000000" pitchFamily="2" charset="2"/>
              <a:buChar char="q"/>
            </a:pPr>
            <a:r>
              <a:rPr lang="en-US" altLang="en-US" sz="2800" dirty="0" smtClean="0">
                <a:latin typeface="Arial" panose="020B0604020202020204" pitchFamily="34" charset="0"/>
                <a:cs typeface="Arial" panose="020B0604020202020204" pitchFamily="34" charset="0"/>
              </a:rPr>
              <a:t>built-in data structures, data structures that are so common as to be provided by default</a:t>
            </a:r>
          </a:p>
          <a:p>
            <a:pPr>
              <a:buFont typeface="Wingdings" panose="05000000000000000000" pitchFamily="2" charset="2"/>
              <a:buChar char="q"/>
            </a:pPr>
            <a:r>
              <a:rPr lang="en-US" altLang="en-US" sz="2800" dirty="0" smtClean="0">
                <a:latin typeface="Arial" panose="020B0604020202020204" pitchFamily="34" charset="0"/>
                <a:cs typeface="Arial" panose="020B0604020202020204" pitchFamily="34" charset="0"/>
              </a:rPr>
              <a:t>user-defined data structures (classes in object oriented programming) that are designed for a particular task</a:t>
            </a:r>
          </a:p>
        </p:txBody>
      </p:sp>
    </p:spTree>
    <p:extLst>
      <p:ext uri="{BB962C8B-B14F-4D97-AF65-F5344CB8AC3E}">
        <p14:creationId xmlns:p14="http://schemas.microsoft.com/office/powerpoint/2010/main" val="128429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33400" y="269875"/>
            <a:ext cx="8229600" cy="1143000"/>
          </a:xfrm>
        </p:spPr>
        <p:txBody>
          <a:bodyPr>
            <a:normAutofit fontScale="90000"/>
          </a:bodyPr>
          <a:lstStyle/>
          <a:p>
            <a:pPr eaLnBrk="1" hangingPunct="1"/>
            <a:r>
              <a:rPr lang="en-US" altLang="en-US"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Python built in data structures</a:t>
            </a:r>
          </a:p>
        </p:txBody>
      </p:sp>
      <p:sp>
        <p:nvSpPr>
          <p:cNvPr id="11267" name="Rectangle 3"/>
          <p:cNvSpPr>
            <a:spLocks noGrp="1" noChangeArrowheads="1"/>
          </p:cNvSpPr>
          <p:nvPr>
            <p:ph idx="1"/>
          </p:nvPr>
        </p:nvSpPr>
        <p:spPr>
          <a:xfrm>
            <a:off x="533400" y="1095375"/>
            <a:ext cx="9867900" cy="4525963"/>
          </a:xfrm>
        </p:spPr>
        <p:txBody>
          <a:bodyPr>
            <a:normAutofit/>
          </a:bodyPr>
          <a:lstStyle/>
          <a:p>
            <a:pPr eaLnBrk="1" hangingPunct="1">
              <a:lnSpc>
                <a:spcPct val="90000"/>
              </a:lnSpc>
            </a:pPr>
            <a:r>
              <a:rPr lang="en-US" altLang="en-US" sz="2800" dirty="0" smtClean="0">
                <a:latin typeface="Arial" panose="020B0604020202020204" pitchFamily="34" charset="0"/>
                <a:cs typeface="Arial" panose="020B0604020202020204" pitchFamily="34" charset="0"/>
              </a:rPr>
              <a:t>Python comes with a general set of built in data structures:</a:t>
            </a:r>
          </a:p>
          <a:p>
            <a:pPr lvl="1">
              <a:lnSpc>
                <a:spcPct val="90000"/>
              </a:lnSpc>
              <a:buFont typeface="Wingdings" panose="05000000000000000000" pitchFamily="2" charset="2"/>
              <a:buChar char="v"/>
            </a:pPr>
            <a:r>
              <a:rPr lang="en-US" altLang="en-US" sz="2800" dirty="0">
                <a:latin typeface="Arial" panose="020B0604020202020204" pitchFamily="34" charset="0"/>
                <a:ea typeface="Arial" panose="020B0604020202020204" pitchFamily="34" charset="0"/>
                <a:cs typeface="Arial" panose="020B0604020202020204" pitchFamily="34" charset="0"/>
              </a:rPr>
              <a:t>S</a:t>
            </a:r>
            <a:r>
              <a:rPr lang="en-US" altLang="en-US" sz="2800" dirty="0" smtClean="0">
                <a:latin typeface="Arial" panose="020B0604020202020204" pitchFamily="34" charset="0"/>
                <a:ea typeface="Arial" panose="020B0604020202020204" pitchFamily="34" charset="0"/>
                <a:cs typeface="Arial" panose="020B0604020202020204" pitchFamily="34" charset="0"/>
              </a:rPr>
              <a:t>tring</a:t>
            </a:r>
          </a:p>
          <a:p>
            <a:pPr lvl="1" eaLnBrk="1" hangingPunct="1">
              <a:lnSpc>
                <a:spcPct val="90000"/>
              </a:lnSpc>
              <a:buFont typeface="Wingdings" panose="05000000000000000000" pitchFamily="2" charset="2"/>
              <a:buChar char="v"/>
            </a:pPr>
            <a:r>
              <a:rPr lang="en-US" altLang="en-US" sz="2800" dirty="0">
                <a:latin typeface="Arial" panose="020B0604020202020204" pitchFamily="34" charset="0"/>
                <a:ea typeface="Arial" panose="020B0604020202020204" pitchFamily="34" charset="0"/>
                <a:cs typeface="Arial" panose="020B0604020202020204" pitchFamily="34" charset="0"/>
              </a:rPr>
              <a:t>L</a:t>
            </a:r>
            <a:r>
              <a:rPr lang="en-US" altLang="en-US" sz="2800" dirty="0" smtClean="0">
                <a:latin typeface="Arial" panose="020B0604020202020204" pitchFamily="34" charset="0"/>
                <a:ea typeface="Arial" panose="020B0604020202020204" pitchFamily="34" charset="0"/>
                <a:cs typeface="Arial" panose="020B0604020202020204" pitchFamily="34" charset="0"/>
              </a:rPr>
              <a:t>ists</a:t>
            </a:r>
          </a:p>
          <a:p>
            <a:pPr lvl="1" eaLnBrk="1" hangingPunct="1">
              <a:lnSpc>
                <a:spcPct val="90000"/>
              </a:lnSpc>
              <a:buFont typeface="Wingdings" panose="05000000000000000000" pitchFamily="2" charset="2"/>
              <a:buChar char="v"/>
            </a:pPr>
            <a:r>
              <a:rPr lang="en-US" altLang="en-US" sz="2800" dirty="0">
                <a:latin typeface="Arial" panose="020B0604020202020204" pitchFamily="34" charset="0"/>
                <a:ea typeface="Arial" panose="020B0604020202020204" pitchFamily="34" charset="0"/>
                <a:cs typeface="Arial" panose="020B0604020202020204" pitchFamily="34" charset="0"/>
              </a:rPr>
              <a:t>T</a:t>
            </a:r>
            <a:r>
              <a:rPr lang="en-US" altLang="en-US" sz="2800" dirty="0" smtClean="0">
                <a:latin typeface="Arial" panose="020B0604020202020204" pitchFamily="34" charset="0"/>
                <a:ea typeface="Arial" panose="020B0604020202020204" pitchFamily="34" charset="0"/>
                <a:cs typeface="Arial" panose="020B0604020202020204" pitchFamily="34" charset="0"/>
              </a:rPr>
              <a:t>uples</a:t>
            </a:r>
          </a:p>
          <a:p>
            <a:pPr lvl="1" eaLnBrk="1" hangingPunct="1">
              <a:lnSpc>
                <a:spcPct val="90000"/>
              </a:lnSpc>
              <a:buFont typeface="Wingdings" panose="05000000000000000000" pitchFamily="2" charset="2"/>
              <a:buChar char="v"/>
            </a:pPr>
            <a:r>
              <a:rPr lang="en-US" altLang="en-US" sz="2800" dirty="0">
                <a:latin typeface="Arial" panose="020B0604020202020204" pitchFamily="34" charset="0"/>
                <a:ea typeface="Arial" panose="020B0604020202020204" pitchFamily="34" charset="0"/>
                <a:cs typeface="Arial" panose="020B0604020202020204" pitchFamily="34" charset="0"/>
              </a:rPr>
              <a:t>D</a:t>
            </a:r>
            <a:r>
              <a:rPr lang="en-US" altLang="en-US" sz="2800" dirty="0" smtClean="0">
                <a:latin typeface="Arial" panose="020B0604020202020204" pitchFamily="34" charset="0"/>
                <a:ea typeface="Arial" panose="020B0604020202020204" pitchFamily="34" charset="0"/>
                <a:cs typeface="Arial" panose="020B0604020202020204" pitchFamily="34" charset="0"/>
              </a:rPr>
              <a:t>ictionaries</a:t>
            </a:r>
          </a:p>
          <a:p>
            <a:pPr lvl="1" eaLnBrk="1" hangingPunct="1">
              <a:lnSpc>
                <a:spcPct val="90000"/>
              </a:lnSpc>
              <a:buFont typeface="Wingdings" panose="05000000000000000000" pitchFamily="2" charset="2"/>
              <a:buChar char="v"/>
            </a:pPr>
            <a:r>
              <a:rPr lang="en-US" altLang="en-US" sz="2800" dirty="0">
                <a:latin typeface="Arial" panose="020B0604020202020204" pitchFamily="34" charset="0"/>
                <a:ea typeface="Arial" panose="020B0604020202020204" pitchFamily="34" charset="0"/>
                <a:cs typeface="Arial" panose="020B0604020202020204" pitchFamily="34" charset="0"/>
              </a:rPr>
              <a:t>S</a:t>
            </a:r>
            <a:r>
              <a:rPr lang="en-US" altLang="en-US" sz="2800" dirty="0" smtClean="0">
                <a:latin typeface="Arial" panose="020B0604020202020204" pitchFamily="34" charset="0"/>
                <a:ea typeface="Arial" panose="020B0604020202020204" pitchFamily="34" charset="0"/>
                <a:cs typeface="Arial" panose="020B0604020202020204" pitchFamily="34" charset="0"/>
              </a:rPr>
              <a:t>ets</a:t>
            </a:r>
          </a:p>
          <a:p>
            <a:pPr lvl="1" eaLnBrk="1" hangingPunct="1">
              <a:lnSpc>
                <a:spcPct val="90000"/>
              </a:lnSpc>
              <a:buFont typeface="Wingdings" panose="05000000000000000000" pitchFamily="2" charset="2"/>
              <a:buChar char="v"/>
            </a:pPr>
            <a:r>
              <a:rPr lang="en-US" altLang="en-US" sz="2800" dirty="0" smtClean="0">
                <a:latin typeface="Arial" panose="020B0604020202020204" pitchFamily="34" charset="0"/>
                <a:ea typeface="Arial" panose="020B0604020202020204" pitchFamily="34" charset="0"/>
                <a:cs typeface="Arial" panose="020B0604020202020204" pitchFamily="34" charset="0"/>
              </a:rPr>
              <a:t>Others... (For discussion)</a:t>
            </a:r>
          </a:p>
        </p:txBody>
      </p:sp>
    </p:spTree>
    <p:extLst>
      <p:ext uri="{BB962C8B-B14F-4D97-AF65-F5344CB8AC3E}">
        <p14:creationId xmlns:p14="http://schemas.microsoft.com/office/powerpoint/2010/main" val="29545798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73100" y="559138"/>
            <a:ext cx="9715500" cy="4278094"/>
          </a:xfrm>
          <a:prstGeom prst="rect">
            <a:avLst/>
          </a:prstGeom>
        </p:spPr>
        <p:txBody>
          <a:bodyPr wrap="square">
            <a:spAutoFit/>
          </a:bodyPr>
          <a:lstStyle/>
          <a:p>
            <a:pPr algn="ctr"/>
            <a:r>
              <a:rPr lang="en-US" sz="4000" b="1" i="0" dirty="0" smtClean="0">
                <a:effectLst/>
                <a:latin typeface="Arial" panose="020B0604020202020204" pitchFamily="34" charset="0"/>
                <a:cs typeface="Arial" panose="020B0604020202020204" pitchFamily="34" charset="0"/>
              </a:rPr>
              <a:t>STRINGS</a:t>
            </a:r>
          </a:p>
          <a:p>
            <a:pPr algn="ctr"/>
            <a:endParaRPr lang="en-US" dirty="0">
              <a:latin typeface="Arial" panose="020B0604020202020204" pitchFamily="34" charset="0"/>
              <a:cs typeface="Arial" panose="020B0604020202020204" pitchFamily="34" charset="0"/>
            </a:endParaRPr>
          </a:p>
          <a:p>
            <a:pPr algn="ctr"/>
            <a:endParaRPr lang="en-US" b="0" i="0" dirty="0" smtClean="0">
              <a:effectLs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US" sz="2800" b="0" i="0" dirty="0" smtClean="0">
                <a:effectLst/>
                <a:latin typeface="Arial" panose="020B0604020202020204" pitchFamily="34" charset="0"/>
                <a:cs typeface="Arial" panose="020B0604020202020204" pitchFamily="34" charset="0"/>
              </a:rPr>
              <a:t>Strings are the simplest and easy to use in Python.</a:t>
            </a:r>
          </a:p>
          <a:p>
            <a:pPr marL="285750" indent="-285750" algn="just">
              <a:buFont typeface="Wingdings" panose="05000000000000000000" pitchFamily="2" charset="2"/>
              <a:buChar char="v"/>
            </a:pPr>
            <a:r>
              <a:rPr lang="en-US" sz="2800" b="0" i="0" dirty="0" smtClean="0">
                <a:effectLst/>
                <a:latin typeface="Arial" panose="020B0604020202020204" pitchFamily="34" charset="0"/>
                <a:cs typeface="Arial" panose="020B0604020202020204" pitchFamily="34" charset="0"/>
              </a:rPr>
              <a:t>String pythons are immutable.</a:t>
            </a:r>
          </a:p>
          <a:p>
            <a:pPr algn="just"/>
            <a:endParaRPr lang="en-US" sz="2800" dirty="0" smtClean="0">
              <a:latin typeface="Arial" panose="020B0604020202020204" pitchFamily="34" charset="0"/>
              <a:cs typeface="Arial" panose="020B0604020202020204" pitchFamily="34" charset="0"/>
            </a:endParaRPr>
          </a:p>
          <a:p>
            <a:pPr algn="just"/>
            <a:endParaRPr lang="en-US" sz="2800" dirty="0">
              <a:latin typeface="Arial" panose="020B0604020202020204" pitchFamily="34" charset="0"/>
              <a:cs typeface="Arial" panose="020B0604020202020204" pitchFamily="34" charset="0"/>
            </a:endParaRPr>
          </a:p>
          <a:p>
            <a:pPr algn="just"/>
            <a:r>
              <a:rPr lang="en-US" sz="2800" b="0" i="0" dirty="0" smtClean="0">
                <a:effectLst/>
                <a:latin typeface="Arial" panose="020B0604020202020204" pitchFamily="34" charset="0"/>
                <a:cs typeface="Arial" panose="020B0604020202020204" pitchFamily="34" charset="0"/>
              </a:rPr>
              <a:t>We can simply create Python String by enclosing a text in         single(‘ ’) as well as double(“ ”) quotes. Python treat both single and double quotes statements same.</a:t>
            </a:r>
            <a:endParaRPr lang="en-US" sz="2800"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22006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8700" y="589340"/>
            <a:ext cx="9829800" cy="2616101"/>
          </a:xfrm>
          <a:prstGeom prst="rect">
            <a:avLst/>
          </a:prstGeom>
        </p:spPr>
        <p:txBody>
          <a:bodyPr wrap="square">
            <a:spAutoFit/>
          </a:bodyPr>
          <a:lstStyle/>
          <a:p>
            <a:pPr algn="just"/>
            <a:r>
              <a:rPr lang="en-US" sz="2400" b="1" i="0" dirty="0" smtClean="0">
                <a:effectLst/>
                <a:latin typeface="Arial" panose="020B0604020202020204" pitchFamily="34" charset="0"/>
                <a:cs typeface="Arial" panose="020B0604020202020204" pitchFamily="34" charset="0"/>
              </a:rPr>
              <a:t>Accessing Strings:</a:t>
            </a:r>
          </a:p>
          <a:p>
            <a:pPr algn="just">
              <a:buFont typeface="Arial" panose="020B0604020202020204" pitchFamily="34" charset="0"/>
              <a:buChar char="•"/>
            </a:pPr>
            <a:r>
              <a:rPr lang="en-US" sz="2000" b="0" i="0" dirty="0" smtClean="0">
                <a:effectLst/>
                <a:latin typeface="Arial" panose="020B0604020202020204" pitchFamily="34" charset="0"/>
                <a:cs typeface="Arial" panose="020B0604020202020204" pitchFamily="34" charset="0"/>
              </a:rPr>
              <a:t>In Python, Strings are stored as individual characters in a contiguous memory location.</a:t>
            </a:r>
          </a:p>
          <a:p>
            <a:pPr algn="just">
              <a:buFont typeface="Arial" panose="020B0604020202020204" pitchFamily="34" charset="0"/>
              <a:buChar char="•"/>
            </a:pPr>
            <a:r>
              <a:rPr lang="en-US" sz="2000" b="0" i="0" dirty="0" smtClean="0">
                <a:effectLst/>
                <a:latin typeface="Arial" panose="020B0604020202020204" pitchFamily="34" charset="0"/>
                <a:cs typeface="Arial" panose="020B0604020202020204" pitchFamily="34" charset="0"/>
              </a:rPr>
              <a:t>The benefit of using String is that it can be accessed from both the directions in forward and backward.</a:t>
            </a:r>
          </a:p>
          <a:p>
            <a:pPr algn="just">
              <a:buFont typeface="Arial" panose="020B0604020202020204" pitchFamily="34" charset="0"/>
              <a:buChar char="•"/>
            </a:pPr>
            <a:r>
              <a:rPr lang="en-US" sz="2000" b="0" i="0" dirty="0" smtClean="0">
                <a:effectLst/>
                <a:latin typeface="Arial" panose="020B0604020202020204" pitchFamily="34" charset="0"/>
                <a:cs typeface="Arial" panose="020B0604020202020204" pitchFamily="34" charset="0"/>
              </a:rPr>
              <a:t>Both forward as well as backward indexing are provided using Strings in Python.</a:t>
            </a:r>
          </a:p>
          <a:p>
            <a:pPr marL="742950" lvl="1" indent="-285750" algn="just">
              <a:buFont typeface="Arial" panose="020B0604020202020204" pitchFamily="34" charset="0"/>
              <a:buChar char="•"/>
            </a:pPr>
            <a:r>
              <a:rPr lang="en-US" sz="2000" b="0" i="0" dirty="0" smtClean="0">
                <a:effectLst/>
                <a:latin typeface="Arial" panose="020B0604020202020204" pitchFamily="34" charset="0"/>
                <a:cs typeface="Arial" panose="020B0604020202020204" pitchFamily="34" charset="0"/>
              </a:rPr>
              <a:t>Forward indexing starts with 0,1,2,3,....</a:t>
            </a:r>
          </a:p>
          <a:p>
            <a:pPr marL="742950" lvl="1" indent="-285750" algn="just">
              <a:buFont typeface="Arial" panose="020B0604020202020204" pitchFamily="34" charset="0"/>
              <a:buChar char="•"/>
            </a:pPr>
            <a:r>
              <a:rPr lang="en-US" sz="2000" b="0" i="0" dirty="0" smtClean="0">
                <a:effectLst/>
                <a:latin typeface="Arial" panose="020B0604020202020204" pitchFamily="34" charset="0"/>
                <a:cs typeface="Arial" panose="020B0604020202020204" pitchFamily="34" charset="0"/>
              </a:rPr>
              <a:t>Backward indexing starts with -1,-2,-3,-4,....</a:t>
            </a:r>
            <a:endParaRPr lang="en-US" sz="2000"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7568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flipH="1">
            <a:off x="617216" y="393700"/>
            <a:ext cx="9784084" cy="830997"/>
          </a:xfrm>
          <a:prstGeom prst="rect">
            <a:avLst/>
          </a:prstGeom>
          <a:noFill/>
        </p:spPr>
        <p:txBody>
          <a:bodyPr wrap="square" rtlCol="0">
            <a:spAutoFit/>
          </a:bodyPr>
          <a:lstStyle/>
          <a:p>
            <a:r>
              <a:rPr lang="en-US" sz="1600" dirty="0" smtClean="0">
                <a:latin typeface="Arial" panose="020B0604020202020204" pitchFamily="34" charset="0"/>
                <a:cs typeface="Arial" panose="020B0604020202020204" pitchFamily="34" charset="0"/>
              </a:rPr>
              <a:t>Examples:</a:t>
            </a:r>
          </a:p>
          <a:p>
            <a:r>
              <a:rPr lang="en-US" sz="1600" dirty="0" smtClean="0">
                <a:latin typeface="Arial" panose="020B0604020202020204" pitchFamily="34" charset="0"/>
                <a:cs typeface="Arial" panose="020B0604020202020204" pitchFamily="34" charset="0"/>
              </a:rPr>
              <a:t>Data = ‘Hello’</a:t>
            </a:r>
          </a:p>
          <a:p>
            <a:r>
              <a:rPr lang="en-US" sz="1600" dirty="0" smtClean="0">
                <a:latin typeface="Arial" panose="020B0604020202020204" pitchFamily="34" charset="0"/>
                <a:cs typeface="Arial" panose="020B0604020202020204" pitchFamily="34" charset="0"/>
              </a:rPr>
              <a:t>Data[0]=‘H’ 	Data[1]=‘e’ 	Data[2]=‘l’ 	Data[3]=‘l’	 Data[4]=‘o’</a:t>
            </a:r>
            <a:endParaRPr lang="en-US" sz="1600" dirty="0">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1599374"/>
              </p:ext>
            </p:extLst>
          </p:nvPr>
        </p:nvGraphicFramePr>
        <p:xfrm>
          <a:off x="4140200" y="478366"/>
          <a:ext cx="3022600" cy="304800"/>
        </p:xfrm>
        <a:graphic>
          <a:graphicData uri="http://schemas.openxmlformats.org/drawingml/2006/table">
            <a:tbl>
              <a:tblPr firstRow="1" bandRow="1">
                <a:tableStyleId>{5C22544A-7EE6-4342-B048-85BDC9FD1C3A}</a:tableStyleId>
              </a:tblPr>
              <a:tblGrid>
                <a:gridCol w="604520"/>
                <a:gridCol w="604520"/>
                <a:gridCol w="604520"/>
                <a:gridCol w="604520"/>
                <a:gridCol w="604520"/>
              </a:tblGrid>
              <a:tr h="284666">
                <a:tc>
                  <a:txBody>
                    <a:bodyPr/>
                    <a:lstStyle/>
                    <a:p>
                      <a:pPr algn="ctr"/>
                      <a:r>
                        <a:rPr lang="en-US" sz="1400" b="0" dirty="0" smtClean="0">
                          <a:latin typeface="Arial" panose="020B0604020202020204" pitchFamily="34" charset="0"/>
                          <a:cs typeface="Arial" panose="020B0604020202020204" pitchFamily="34" charset="0"/>
                        </a:rPr>
                        <a:t>H</a:t>
                      </a:r>
                      <a:endParaRPr lang="en-US" sz="1400" b="0" dirty="0">
                        <a:latin typeface="Arial" panose="020B0604020202020204" pitchFamily="34" charset="0"/>
                        <a:cs typeface="Arial" panose="020B0604020202020204" pitchFamily="34" charset="0"/>
                      </a:endParaRPr>
                    </a:p>
                  </a:txBody>
                  <a:tcPr>
                    <a:noFill/>
                  </a:tcPr>
                </a:tc>
                <a:tc>
                  <a:txBody>
                    <a:bodyPr/>
                    <a:lstStyle/>
                    <a:p>
                      <a:pPr algn="ctr"/>
                      <a:r>
                        <a:rPr lang="en-US" sz="1400" b="0" dirty="0" smtClean="0">
                          <a:latin typeface="Arial" panose="020B0604020202020204" pitchFamily="34" charset="0"/>
                          <a:cs typeface="Arial" panose="020B0604020202020204" pitchFamily="34" charset="0"/>
                        </a:rPr>
                        <a:t>e</a:t>
                      </a:r>
                      <a:endParaRPr lang="en-US" sz="1400" b="0" dirty="0">
                        <a:latin typeface="Arial" panose="020B0604020202020204" pitchFamily="34" charset="0"/>
                        <a:cs typeface="Arial" panose="020B0604020202020204" pitchFamily="34" charset="0"/>
                      </a:endParaRPr>
                    </a:p>
                  </a:txBody>
                  <a:tcPr>
                    <a:noFill/>
                  </a:tcPr>
                </a:tc>
                <a:tc>
                  <a:txBody>
                    <a:bodyPr/>
                    <a:lstStyle/>
                    <a:p>
                      <a:pPr algn="ctr"/>
                      <a:r>
                        <a:rPr lang="en-US" sz="1400" b="0" dirty="0" smtClean="0">
                          <a:latin typeface="Arial" panose="020B0604020202020204" pitchFamily="34" charset="0"/>
                          <a:cs typeface="Arial" panose="020B0604020202020204" pitchFamily="34" charset="0"/>
                        </a:rPr>
                        <a:t>l</a:t>
                      </a:r>
                      <a:endParaRPr lang="en-US" sz="1400" b="0" dirty="0">
                        <a:latin typeface="Arial" panose="020B0604020202020204" pitchFamily="34" charset="0"/>
                        <a:cs typeface="Arial" panose="020B0604020202020204" pitchFamily="34" charset="0"/>
                      </a:endParaRPr>
                    </a:p>
                  </a:txBody>
                  <a:tcPr>
                    <a:noFill/>
                  </a:tcPr>
                </a:tc>
                <a:tc>
                  <a:txBody>
                    <a:bodyPr/>
                    <a:lstStyle/>
                    <a:p>
                      <a:pPr algn="ctr"/>
                      <a:r>
                        <a:rPr lang="en-US" sz="1400" b="0" dirty="0" smtClean="0">
                          <a:latin typeface="Arial" panose="020B0604020202020204" pitchFamily="34" charset="0"/>
                          <a:cs typeface="Arial" panose="020B0604020202020204" pitchFamily="34" charset="0"/>
                        </a:rPr>
                        <a:t>l</a:t>
                      </a:r>
                      <a:endParaRPr lang="en-US" sz="1400" b="0" dirty="0">
                        <a:latin typeface="Arial" panose="020B0604020202020204" pitchFamily="34" charset="0"/>
                        <a:cs typeface="Arial" panose="020B0604020202020204" pitchFamily="34" charset="0"/>
                      </a:endParaRPr>
                    </a:p>
                  </a:txBody>
                  <a:tcPr>
                    <a:noFill/>
                  </a:tcPr>
                </a:tc>
                <a:tc>
                  <a:txBody>
                    <a:bodyPr/>
                    <a:lstStyle/>
                    <a:p>
                      <a:pPr algn="ctr"/>
                      <a:r>
                        <a:rPr lang="en-US" sz="1400" b="0" dirty="0" smtClean="0">
                          <a:latin typeface="Arial" panose="020B0604020202020204" pitchFamily="34" charset="0"/>
                          <a:cs typeface="Arial" panose="020B0604020202020204" pitchFamily="34" charset="0"/>
                        </a:rPr>
                        <a:t>o</a:t>
                      </a:r>
                      <a:endParaRPr lang="en-US" sz="1400" b="0" dirty="0">
                        <a:latin typeface="Arial" panose="020B0604020202020204" pitchFamily="34" charset="0"/>
                        <a:cs typeface="Arial" panose="020B0604020202020204" pitchFamily="34" charset="0"/>
                      </a:endParaRPr>
                    </a:p>
                  </a:txBody>
                  <a:tcPr>
                    <a:noFill/>
                  </a:tcPr>
                </a:tc>
              </a:tr>
            </a:tbl>
          </a:graphicData>
        </a:graphic>
      </p:graphicFrame>
      <p:sp>
        <p:nvSpPr>
          <p:cNvPr id="8" name="TextBox 7"/>
          <p:cNvSpPr txBox="1"/>
          <p:nvPr/>
        </p:nvSpPr>
        <p:spPr>
          <a:xfrm>
            <a:off x="4152900" y="170589"/>
            <a:ext cx="3962400" cy="307777"/>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    0          1          2          3          4	</a:t>
            </a:r>
            <a:endParaRPr lang="en-US" sz="1400" dirty="0">
              <a:latin typeface="Arial" panose="020B0604020202020204" pitchFamily="34" charset="0"/>
              <a:cs typeface="Arial" panose="020B0604020202020204" pitchFamily="34" charset="0"/>
            </a:endParaRPr>
          </a:p>
        </p:txBody>
      </p:sp>
      <p:sp>
        <p:nvSpPr>
          <p:cNvPr id="9" name="Rectangle 8"/>
          <p:cNvSpPr/>
          <p:nvPr/>
        </p:nvSpPr>
        <p:spPr>
          <a:xfrm>
            <a:off x="203200" y="1699104"/>
            <a:ext cx="10668000" cy="3970318"/>
          </a:xfrm>
          <a:prstGeom prst="rect">
            <a:avLst/>
          </a:prstGeom>
        </p:spPr>
        <p:txBody>
          <a:bodyPr wrap="square">
            <a:spAutoFit/>
          </a:bodyPr>
          <a:lstStyle/>
          <a:p>
            <a:pPr algn="just"/>
            <a:r>
              <a:rPr lang="en-US" dirty="0" smtClean="0">
                <a:latin typeface="Arial" panose="020B0604020202020204" pitchFamily="34" charset="0"/>
                <a:cs typeface="Arial" panose="020B0604020202020204" pitchFamily="34" charset="0"/>
              </a:rPr>
              <a:t>Q- </a:t>
            </a:r>
            <a:r>
              <a:rPr lang="en-US" b="0" i="0" dirty="0" smtClean="0">
                <a:effectLst/>
                <a:latin typeface="Arial" panose="020B0604020202020204" pitchFamily="34" charset="0"/>
                <a:cs typeface="Arial" panose="020B0604020202020204" pitchFamily="34" charset="0"/>
              </a:rPr>
              <a:t>Simple program to retrieve String in reverse as well as normal form.</a:t>
            </a:r>
          </a:p>
          <a:p>
            <a:pPr algn="just"/>
            <a:endParaRPr lang="en-US" dirty="0" smtClean="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name = "Kishan"</a:t>
            </a:r>
          </a:p>
          <a:p>
            <a:pPr algn="just"/>
            <a:r>
              <a:rPr lang="en-US" dirty="0" smtClean="0">
                <a:latin typeface="Arial" panose="020B0604020202020204" pitchFamily="34" charset="0"/>
                <a:cs typeface="Arial" panose="020B0604020202020204" pitchFamily="34" charset="0"/>
              </a:rPr>
              <a:t>#K    </a:t>
            </a:r>
            <a:r>
              <a:rPr lang="en-US" dirty="0" err="1" smtClean="0">
                <a:latin typeface="Arial" panose="020B0604020202020204" pitchFamily="34" charset="0"/>
                <a:cs typeface="Arial" panose="020B0604020202020204" pitchFamily="34" charset="0"/>
              </a:rPr>
              <a:t>i</a:t>
            </a:r>
            <a:r>
              <a:rPr lang="en-US" dirty="0" smtClean="0">
                <a:latin typeface="Arial" panose="020B0604020202020204" pitchFamily="34" charset="0"/>
                <a:cs typeface="Arial" panose="020B0604020202020204" pitchFamily="34" charset="0"/>
              </a:rPr>
              <a:t>    s   h   a   n</a:t>
            </a:r>
          </a:p>
          <a:p>
            <a:pPr algn="just"/>
            <a:r>
              <a:rPr lang="en-US" dirty="0" smtClean="0">
                <a:latin typeface="Arial" panose="020B0604020202020204" pitchFamily="34" charset="0"/>
                <a:cs typeface="Arial" panose="020B0604020202020204" pitchFamily="34" charset="0"/>
              </a:rPr>
              <a:t>#0    1    2   3   4   5</a:t>
            </a:r>
          </a:p>
          <a:p>
            <a:pPr algn="just"/>
            <a:r>
              <a:rPr lang="en-US" dirty="0" smtClean="0">
                <a:latin typeface="Arial" panose="020B0604020202020204" pitchFamily="34" charset="0"/>
                <a:cs typeface="Arial" panose="020B0604020202020204" pitchFamily="34" charset="0"/>
              </a:rPr>
              <a:t>#-6  -5   -4  -3  -2  -1</a:t>
            </a:r>
          </a:p>
          <a:p>
            <a:pPr algn="just"/>
            <a:r>
              <a:rPr lang="en-US" dirty="0" smtClean="0">
                <a:latin typeface="Arial" panose="020B0604020202020204" pitchFamily="34" charset="0"/>
                <a:cs typeface="Arial" panose="020B0604020202020204" pitchFamily="34" charset="0"/>
              </a:rPr>
              <a:t>length= </a:t>
            </a:r>
            <a:r>
              <a:rPr lang="en-US" dirty="0" err="1" smtClean="0">
                <a:latin typeface="Arial" panose="020B0604020202020204" pitchFamily="34" charset="0"/>
                <a:cs typeface="Arial" panose="020B0604020202020204" pitchFamily="34" charset="0"/>
              </a:rPr>
              <a:t>len</a:t>
            </a:r>
            <a:r>
              <a:rPr lang="en-US" dirty="0" smtClean="0">
                <a:latin typeface="Arial" panose="020B0604020202020204" pitchFamily="34" charset="0"/>
                <a:cs typeface="Arial" panose="020B0604020202020204" pitchFamily="34" charset="0"/>
              </a:rPr>
              <a:t>(name)</a:t>
            </a:r>
          </a:p>
          <a:p>
            <a:pPr algn="just"/>
            <a:endParaRPr lang="en-US" dirty="0" smtClean="0">
              <a:latin typeface="Arial" panose="020B0604020202020204" pitchFamily="34" charset="0"/>
              <a:cs typeface="Arial" panose="020B0604020202020204" pitchFamily="34" charset="0"/>
            </a:endParaRPr>
          </a:p>
          <a:p>
            <a:pPr algn="just"/>
            <a:r>
              <a:rPr lang="en-US" dirty="0" err="1" smtClean="0">
                <a:latin typeface="Arial" panose="020B0604020202020204" pitchFamily="34" charset="0"/>
                <a:cs typeface="Arial" panose="020B0604020202020204" pitchFamily="34" charset="0"/>
              </a:rPr>
              <a:t>i</a:t>
            </a:r>
            <a:r>
              <a:rPr lang="en-US" dirty="0" smtClean="0">
                <a:latin typeface="Arial" panose="020B0604020202020204" pitchFamily="34" charset="0"/>
                <a:cs typeface="Arial" panose="020B0604020202020204" pitchFamily="34" charset="0"/>
              </a:rPr>
              <a:t>=0</a:t>
            </a:r>
          </a:p>
          <a:p>
            <a:pPr algn="just"/>
            <a:endParaRPr lang="en-US" dirty="0" smtClean="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for n in range(-1,-(length+1),-1):</a:t>
            </a:r>
          </a:p>
          <a:p>
            <a:pPr algn="just"/>
            <a:r>
              <a:rPr lang="en-US" dirty="0" smtClean="0">
                <a:latin typeface="Arial" panose="020B0604020202020204" pitchFamily="34" charset="0"/>
                <a:cs typeface="Arial" panose="020B0604020202020204" pitchFamily="34" charset="0"/>
              </a:rPr>
              <a:t>    print (name[</a:t>
            </a:r>
            <a:r>
              <a:rPr lang="en-US" dirty="0" err="1" smtClean="0">
                <a:latin typeface="Arial" panose="020B0604020202020204" pitchFamily="34" charset="0"/>
                <a:cs typeface="Arial" panose="020B0604020202020204" pitchFamily="34" charset="0"/>
              </a:rPr>
              <a:t>i</a:t>
            </a:r>
            <a:r>
              <a:rPr lang="en-US" dirty="0" smtClean="0">
                <a:latin typeface="Arial" panose="020B0604020202020204" pitchFamily="34" charset="0"/>
                <a:cs typeface="Arial" panose="020B0604020202020204" pitchFamily="34" charset="0"/>
              </a:rPr>
              <a:t>],'\t', name[n])</a:t>
            </a:r>
          </a:p>
          <a:p>
            <a:pPr algn="just"/>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i</a:t>
            </a:r>
            <a:r>
              <a:rPr lang="en-US" dirty="0" smtClean="0">
                <a:latin typeface="Arial" panose="020B0604020202020204" pitchFamily="34" charset="0"/>
                <a:cs typeface="Arial" panose="020B0604020202020204" pitchFamily="34" charset="0"/>
              </a:rPr>
              <a:t>+=1</a:t>
            </a:r>
            <a:endParaRPr lang="en-US" dirty="0">
              <a:latin typeface="Arial" panose="020B0604020202020204" pitchFamily="34" charset="0"/>
              <a:cs typeface="Arial" panose="020B0604020202020204" pitchFamily="34" charset="0"/>
            </a:endParaRPr>
          </a:p>
          <a:p>
            <a:pPr algn="just"/>
            <a:endParaRPr lang="en-US" b="0" i="0" dirty="0" smtClean="0">
              <a:effectLst/>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2413" y="2720910"/>
            <a:ext cx="1668787" cy="1685990"/>
          </a:xfrm>
          <a:prstGeom prst="rect">
            <a:avLst/>
          </a:prstGeom>
        </p:spPr>
      </p:pic>
      <p:sp>
        <p:nvSpPr>
          <p:cNvPr id="12" name="TextBox 11"/>
          <p:cNvSpPr txBox="1"/>
          <p:nvPr/>
        </p:nvSpPr>
        <p:spPr>
          <a:xfrm>
            <a:off x="5245100" y="2273300"/>
            <a:ext cx="2159000"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Output</a:t>
            </a:r>
          </a:p>
        </p:txBody>
      </p:sp>
    </p:spTree>
    <p:extLst>
      <p:ext uri="{BB962C8B-B14F-4D97-AF65-F5344CB8AC3E}">
        <p14:creationId xmlns:p14="http://schemas.microsoft.com/office/powerpoint/2010/main" val="10854100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786537"/>
            <a:ext cx="9398000" cy="2677656"/>
          </a:xfrm>
          <a:prstGeom prst="rect">
            <a:avLst/>
          </a:prstGeom>
        </p:spPr>
        <p:txBody>
          <a:bodyPr wrap="square">
            <a:spAutoFit/>
          </a:bodyPr>
          <a:lstStyle/>
          <a:p>
            <a:pPr algn="just"/>
            <a:r>
              <a:rPr lang="en-US" sz="2800" b="0" i="0" dirty="0" smtClean="0">
                <a:effectLst/>
                <a:latin typeface="Arial" panose="020B0604020202020204" pitchFamily="34" charset="0"/>
                <a:cs typeface="Arial" panose="020B0604020202020204" pitchFamily="34" charset="0"/>
              </a:rPr>
              <a:t>Strings Operators</a:t>
            </a:r>
          </a:p>
          <a:p>
            <a:pPr algn="just"/>
            <a:r>
              <a:rPr lang="en-US" sz="2800" b="0" i="0" dirty="0" smtClean="0">
                <a:effectLst/>
                <a:latin typeface="Arial" panose="020B0604020202020204" pitchFamily="34" charset="0"/>
                <a:cs typeface="Arial" panose="020B0604020202020204" pitchFamily="34" charset="0"/>
              </a:rPr>
              <a:t>There are basically 3 types of Operators supported by String:</a:t>
            </a:r>
          </a:p>
          <a:p>
            <a:pPr marL="285750" indent="-285750" algn="just">
              <a:buFont typeface="Wingdings" panose="05000000000000000000" pitchFamily="2" charset="2"/>
              <a:buChar char="v"/>
            </a:pPr>
            <a:r>
              <a:rPr lang="en-US" sz="2800" b="0" i="0" dirty="0" smtClean="0">
                <a:effectLst/>
                <a:latin typeface="Arial" panose="020B0604020202020204" pitchFamily="34" charset="0"/>
                <a:cs typeface="Arial" panose="020B0604020202020204" pitchFamily="34" charset="0"/>
              </a:rPr>
              <a:t>Basic Operators.</a:t>
            </a:r>
          </a:p>
          <a:p>
            <a:pPr marL="285750" indent="-285750" algn="just">
              <a:buFont typeface="Wingdings" panose="05000000000000000000" pitchFamily="2" charset="2"/>
              <a:buChar char="v"/>
            </a:pPr>
            <a:r>
              <a:rPr lang="en-US" sz="2800" b="0" i="0" dirty="0" smtClean="0">
                <a:effectLst/>
                <a:latin typeface="Arial" panose="020B0604020202020204" pitchFamily="34" charset="0"/>
                <a:cs typeface="Arial" panose="020B0604020202020204" pitchFamily="34" charset="0"/>
              </a:rPr>
              <a:t>Membership Operators.</a:t>
            </a:r>
          </a:p>
          <a:p>
            <a:pPr marL="285750" indent="-285750" algn="just">
              <a:buFont typeface="Wingdings" panose="05000000000000000000" pitchFamily="2" charset="2"/>
              <a:buChar char="v"/>
            </a:pPr>
            <a:r>
              <a:rPr lang="en-US" sz="2800" b="0" i="0" dirty="0" smtClean="0">
                <a:effectLst/>
                <a:latin typeface="Arial" panose="020B0604020202020204" pitchFamily="34" charset="0"/>
                <a:cs typeface="Arial" panose="020B0604020202020204" pitchFamily="34" charset="0"/>
              </a:rPr>
              <a:t>Relational Operators.</a:t>
            </a:r>
            <a:endParaRPr lang="en-US" sz="2800"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9251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638</TotalTime>
  <Words>2482</Words>
  <Application>Microsoft Office PowerPoint</Application>
  <PresentationFormat>Widescreen</PresentationFormat>
  <Paragraphs>433</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verdana</vt:lpstr>
      <vt:lpstr>Wingdings</vt:lpstr>
      <vt:lpstr>Celestial</vt:lpstr>
      <vt:lpstr>Learn Python </vt:lpstr>
      <vt:lpstr>PowerPoint Presentation</vt:lpstr>
      <vt:lpstr>Data Structure</vt:lpstr>
      <vt:lpstr>Kinds of Data Structures</vt:lpstr>
      <vt:lpstr>Python built in data structures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LIST</vt:lpstr>
      <vt:lpstr>PowerPoint Presentation</vt:lpstr>
      <vt:lpstr>PowerPoint Presentation</vt:lpstr>
      <vt:lpstr>PowerPoint Presentation</vt:lpstr>
      <vt:lpstr>PowerPoint Presentation</vt:lpstr>
      <vt:lpstr>PowerPoint Presentation</vt:lpstr>
      <vt:lpstr>PowerPoint Presentation</vt:lpstr>
      <vt:lpstr>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Python</dc:title>
  <dc:creator>kishan kanhaiya</dc:creator>
  <cp:lastModifiedBy>kishan kanhaiya</cp:lastModifiedBy>
  <cp:revision>62</cp:revision>
  <dcterms:created xsi:type="dcterms:W3CDTF">2017-08-09T09:55:56Z</dcterms:created>
  <dcterms:modified xsi:type="dcterms:W3CDTF">2017-11-21T16:10:40Z</dcterms:modified>
</cp:coreProperties>
</file>