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59" r:id="rId8"/>
    <p:sldId id="260" r:id="rId9"/>
    <p:sldId id="295" r:id="rId10"/>
    <p:sldId id="261" r:id="rId11"/>
    <p:sldId id="262" r:id="rId12"/>
    <p:sldId id="263" r:id="rId13"/>
    <p:sldId id="361" r:id="rId14"/>
    <p:sldId id="362" r:id="rId15"/>
    <p:sldId id="363" r:id="rId16"/>
    <p:sldId id="296" r:id="rId17"/>
    <p:sldId id="297" r:id="rId18"/>
    <p:sldId id="298" r:id="rId19"/>
    <p:sldId id="299" r:id="rId20"/>
    <p:sldId id="300" r:id="rId21"/>
    <p:sldId id="301" r:id="rId22"/>
    <p:sldId id="302" r:id="rId23"/>
    <p:sldId id="309" r:id="rId24"/>
    <p:sldId id="311" r:id="rId25"/>
    <p:sldId id="312" r:id="rId26"/>
    <p:sldId id="313" r:id="rId27"/>
    <p:sldId id="314" r:id="rId28"/>
    <p:sldId id="308" r:id="rId29"/>
    <p:sldId id="310" r:id="rId30"/>
    <p:sldId id="315" r:id="rId31"/>
    <p:sldId id="276" r:id="rId32"/>
    <p:sldId id="277" r:id="rId33"/>
    <p:sldId id="317" r:id="rId34"/>
    <p:sldId id="342" r:id="rId35"/>
    <p:sldId id="359" r:id="rId36"/>
    <p:sldId id="264" r:id="rId37"/>
    <p:sldId id="360" r:id="rId38"/>
    <p:sldId id="265" r:id="rId39"/>
    <p:sldId id="343" r:id="rId40"/>
    <p:sldId id="319" r:id="rId41"/>
    <p:sldId id="320" r:id="rId42"/>
    <p:sldId id="321" r:id="rId43"/>
    <p:sldId id="322" r:id="rId44"/>
    <p:sldId id="346" r:id="rId45"/>
    <p:sldId id="323" r:id="rId46"/>
    <p:sldId id="325" r:id="rId47"/>
    <p:sldId id="330" r:id="rId48"/>
    <p:sldId id="327" r:id="rId49"/>
    <p:sldId id="328" r:id="rId50"/>
    <p:sldId id="331" r:id="rId51"/>
    <p:sldId id="332" r:id="rId52"/>
    <p:sldId id="333" r:id="rId53"/>
    <p:sldId id="334" r:id="rId54"/>
    <p:sldId id="335" r:id="rId55"/>
    <p:sldId id="336" r:id="rId56"/>
    <p:sldId id="337" r:id="rId57"/>
    <p:sldId id="338" r:id="rId58"/>
    <p:sldId id="347" r:id="rId59"/>
    <p:sldId id="348" r:id="rId60"/>
    <p:sldId id="349" r:id="rId61"/>
    <p:sldId id="340" r:id="rId62"/>
    <p:sldId id="278" r:id="rId63"/>
    <p:sldId id="304" r:id="rId64"/>
    <p:sldId id="266" r:id="rId65"/>
    <p:sldId id="279" r:id="rId66"/>
    <p:sldId id="350" r:id="rId67"/>
    <p:sldId id="351" r:id="rId68"/>
    <p:sldId id="291" r:id="rId69"/>
    <p:sldId id="306" r:id="rId70"/>
    <p:sldId id="292" r:id="rId71"/>
    <p:sldId id="293" r:id="rId72"/>
    <p:sldId id="352" r:id="rId73"/>
    <p:sldId id="353" r:id="rId74"/>
    <p:sldId id="354" r:id="rId75"/>
    <p:sldId id="355" r:id="rId76"/>
    <p:sldId id="356" r:id="rId77"/>
    <p:sldId id="357" r:id="rId78"/>
    <p:sldId id="358" r:id="rId79"/>
    <p:sldId id="294"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E3C8B7-E3DB-480E-A2FA-711FBA21018A}" v="3" dt="2021-04-12T06:56:10.6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 PATEL" userId="S::parthmanojkumar.patel2018@vitstudent.ac.in::7739d5b2-f81d-4280-b9e9-4ee088d0ca61" providerId="AD" clId="Web-{DCE3C8B7-E3DB-480E-A2FA-711FBA21018A}"/>
    <pc:docChg chg="addSld">
      <pc:chgData name="PARTH PATEL" userId="S::parthmanojkumar.patel2018@vitstudent.ac.in::7739d5b2-f81d-4280-b9e9-4ee088d0ca61" providerId="AD" clId="Web-{DCE3C8B7-E3DB-480E-A2FA-711FBA21018A}" dt="2021-04-12T06:56:10.636" v="2"/>
      <pc:docMkLst>
        <pc:docMk/>
      </pc:docMkLst>
      <pc:sldChg chg="new">
        <pc:chgData name="PARTH PATEL" userId="S::parthmanojkumar.patel2018@vitstudent.ac.in::7739d5b2-f81d-4280-b9e9-4ee088d0ca61" providerId="AD" clId="Web-{DCE3C8B7-E3DB-480E-A2FA-711FBA21018A}" dt="2021-04-12T06:56:07.417" v="0"/>
        <pc:sldMkLst>
          <pc:docMk/>
          <pc:sldMk cId="3043187835" sldId="361"/>
        </pc:sldMkLst>
      </pc:sldChg>
      <pc:sldChg chg="new">
        <pc:chgData name="PARTH PATEL" userId="S::parthmanojkumar.patel2018@vitstudent.ac.in::7739d5b2-f81d-4280-b9e9-4ee088d0ca61" providerId="AD" clId="Web-{DCE3C8B7-E3DB-480E-A2FA-711FBA21018A}" dt="2021-04-12T06:56:09.464" v="1"/>
        <pc:sldMkLst>
          <pc:docMk/>
          <pc:sldMk cId="2841017189" sldId="362"/>
        </pc:sldMkLst>
      </pc:sldChg>
      <pc:sldChg chg="new">
        <pc:chgData name="PARTH PATEL" userId="S::parthmanojkumar.patel2018@vitstudent.ac.in::7739d5b2-f81d-4280-b9e9-4ee088d0ca61" providerId="AD" clId="Web-{DCE3C8B7-E3DB-480E-A2FA-711FBA21018A}" dt="2021-04-12T06:56:10.636" v="2"/>
        <pc:sldMkLst>
          <pc:docMk/>
          <pc:sldMk cId="102686092" sldId="3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7286971-6A4B-4B61-A85E-71C97C8CDAAB}" type="datetimeFigureOut">
              <a:rPr lang="en-IN" smtClean="0"/>
              <a:pPr/>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A6221-0946-4225-BCB3-8C5138895419}" type="slidenum">
              <a:rPr lang="en-IN" smtClean="0"/>
              <a:pPr/>
              <a:t>‹#›</a:t>
            </a:fld>
            <a:endParaRPr lang="en-IN"/>
          </a:p>
        </p:txBody>
      </p:sp>
    </p:spTree>
    <p:extLst>
      <p:ext uri="{BB962C8B-B14F-4D97-AF65-F5344CB8AC3E}">
        <p14:creationId xmlns:p14="http://schemas.microsoft.com/office/powerpoint/2010/main" val="4135834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7286971-6A4B-4B61-A85E-71C97C8CDAAB}" type="datetimeFigureOut">
              <a:rPr lang="en-IN" smtClean="0"/>
              <a:pPr/>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A6221-0946-4225-BCB3-8C5138895419}" type="slidenum">
              <a:rPr lang="en-IN" smtClean="0"/>
              <a:pPr/>
              <a:t>‹#›</a:t>
            </a:fld>
            <a:endParaRPr lang="en-IN"/>
          </a:p>
        </p:txBody>
      </p:sp>
    </p:spTree>
    <p:extLst>
      <p:ext uri="{BB962C8B-B14F-4D97-AF65-F5344CB8AC3E}">
        <p14:creationId xmlns:p14="http://schemas.microsoft.com/office/powerpoint/2010/main" val="3464682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7286971-6A4B-4B61-A85E-71C97C8CDAAB}" type="datetimeFigureOut">
              <a:rPr lang="en-IN" smtClean="0"/>
              <a:pPr/>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A6221-0946-4225-BCB3-8C5138895419}" type="slidenum">
              <a:rPr lang="en-IN" smtClean="0"/>
              <a:pPr/>
              <a:t>‹#›</a:t>
            </a:fld>
            <a:endParaRPr lang="en-IN"/>
          </a:p>
        </p:txBody>
      </p:sp>
    </p:spTree>
    <p:extLst>
      <p:ext uri="{BB962C8B-B14F-4D97-AF65-F5344CB8AC3E}">
        <p14:creationId xmlns:p14="http://schemas.microsoft.com/office/powerpoint/2010/main" val="3473548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7286971-6A4B-4B61-A85E-71C97C8CDAAB}" type="datetimeFigureOut">
              <a:rPr lang="en-IN" smtClean="0"/>
              <a:pPr/>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A6221-0946-4225-BCB3-8C5138895419}" type="slidenum">
              <a:rPr lang="en-IN" smtClean="0"/>
              <a:pPr/>
              <a:t>‹#›</a:t>
            </a:fld>
            <a:endParaRPr lang="en-IN"/>
          </a:p>
        </p:txBody>
      </p:sp>
    </p:spTree>
    <p:extLst>
      <p:ext uri="{BB962C8B-B14F-4D97-AF65-F5344CB8AC3E}">
        <p14:creationId xmlns:p14="http://schemas.microsoft.com/office/powerpoint/2010/main" val="923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286971-6A4B-4B61-A85E-71C97C8CDAAB}" type="datetimeFigureOut">
              <a:rPr lang="en-IN" smtClean="0"/>
              <a:pPr/>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A6221-0946-4225-BCB3-8C5138895419}" type="slidenum">
              <a:rPr lang="en-IN" smtClean="0"/>
              <a:pPr/>
              <a:t>‹#›</a:t>
            </a:fld>
            <a:endParaRPr lang="en-IN"/>
          </a:p>
        </p:txBody>
      </p:sp>
    </p:spTree>
    <p:extLst>
      <p:ext uri="{BB962C8B-B14F-4D97-AF65-F5344CB8AC3E}">
        <p14:creationId xmlns:p14="http://schemas.microsoft.com/office/powerpoint/2010/main" val="4132470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7286971-6A4B-4B61-A85E-71C97C8CDAAB}" type="datetimeFigureOut">
              <a:rPr lang="en-IN" smtClean="0"/>
              <a:pPr/>
              <a:t>11-04-2021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A6221-0946-4225-BCB3-8C5138895419}" type="slidenum">
              <a:rPr lang="en-IN" smtClean="0"/>
              <a:pPr/>
              <a:t>‹#›</a:t>
            </a:fld>
            <a:endParaRPr lang="en-IN"/>
          </a:p>
        </p:txBody>
      </p:sp>
    </p:spTree>
    <p:extLst>
      <p:ext uri="{BB962C8B-B14F-4D97-AF65-F5344CB8AC3E}">
        <p14:creationId xmlns:p14="http://schemas.microsoft.com/office/powerpoint/2010/main" val="352330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7286971-6A4B-4B61-A85E-71C97C8CDAAB}" type="datetimeFigureOut">
              <a:rPr lang="en-IN" smtClean="0"/>
              <a:pPr/>
              <a:t>11-04-2021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0A6221-0946-4225-BCB3-8C5138895419}" type="slidenum">
              <a:rPr lang="en-IN" smtClean="0"/>
              <a:pPr/>
              <a:t>‹#›</a:t>
            </a:fld>
            <a:endParaRPr lang="en-IN"/>
          </a:p>
        </p:txBody>
      </p:sp>
    </p:spTree>
    <p:extLst>
      <p:ext uri="{BB962C8B-B14F-4D97-AF65-F5344CB8AC3E}">
        <p14:creationId xmlns:p14="http://schemas.microsoft.com/office/powerpoint/2010/main" val="3080103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7286971-6A4B-4B61-A85E-71C97C8CDAAB}" type="datetimeFigureOut">
              <a:rPr lang="en-IN" smtClean="0"/>
              <a:pPr/>
              <a:t>11-04-2021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0A6221-0946-4225-BCB3-8C5138895419}" type="slidenum">
              <a:rPr lang="en-IN" smtClean="0"/>
              <a:pPr/>
              <a:t>‹#›</a:t>
            </a:fld>
            <a:endParaRPr lang="en-IN"/>
          </a:p>
        </p:txBody>
      </p:sp>
    </p:spTree>
    <p:extLst>
      <p:ext uri="{BB962C8B-B14F-4D97-AF65-F5344CB8AC3E}">
        <p14:creationId xmlns:p14="http://schemas.microsoft.com/office/powerpoint/2010/main" val="261192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86971-6A4B-4B61-A85E-71C97C8CDAAB}" type="datetimeFigureOut">
              <a:rPr lang="en-IN" smtClean="0"/>
              <a:pPr/>
              <a:t>11-04-2021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0A6221-0946-4225-BCB3-8C5138895419}" type="slidenum">
              <a:rPr lang="en-IN" smtClean="0"/>
              <a:pPr/>
              <a:t>‹#›</a:t>
            </a:fld>
            <a:endParaRPr lang="en-IN"/>
          </a:p>
        </p:txBody>
      </p:sp>
    </p:spTree>
    <p:extLst>
      <p:ext uri="{BB962C8B-B14F-4D97-AF65-F5344CB8AC3E}">
        <p14:creationId xmlns:p14="http://schemas.microsoft.com/office/powerpoint/2010/main" val="90554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286971-6A4B-4B61-A85E-71C97C8CDAAB}" type="datetimeFigureOut">
              <a:rPr lang="en-IN" smtClean="0"/>
              <a:pPr/>
              <a:t>11-04-2021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A6221-0946-4225-BCB3-8C5138895419}" type="slidenum">
              <a:rPr lang="en-IN" smtClean="0"/>
              <a:pPr/>
              <a:t>‹#›</a:t>
            </a:fld>
            <a:endParaRPr lang="en-IN"/>
          </a:p>
        </p:txBody>
      </p:sp>
    </p:spTree>
    <p:extLst>
      <p:ext uri="{BB962C8B-B14F-4D97-AF65-F5344CB8AC3E}">
        <p14:creationId xmlns:p14="http://schemas.microsoft.com/office/powerpoint/2010/main" val="478108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286971-6A4B-4B61-A85E-71C97C8CDAAB}" type="datetimeFigureOut">
              <a:rPr lang="en-IN" smtClean="0"/>
              <a:pPr/>
              <a:t>11-04-2021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A6221-0946-4225-BCB3-8C5138895419}" type="slidenum">
              <a:rPr lang="en-IN" smtClean="0"/>
              <a:pPr/>
              <a:t>‹#›</a:t>
            </a:fld>
            <a:endParaRPr lang="en-IN"/>
          </a:p>
        </p:txBody>
      </p:sp>
    </p:spTree>
    <p:extLst>
      <p:ext uri="{BB962C8B-B14F-4D97-AF65-F5344CB8AC3E}">
        <p14:creationId xmlns:p14="http://schemas.microsoft.com/office/powerpoint/2010/main" val="62095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286971-6A4B-4B61-A85E-71C97C8CDAAB}" type="datetimeFigureOut">
              <a:rPr lang="en-IN" smtClean="0"/>
              <a:pPr/>
              <a:t>11-04-2021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A6221-0946-4225-BCB3-8C5138895419}" type="slidenum">
              <a:rPr lang="en-IN" smtClean="0"/>
              <a:pPr/>
              <a:t>‹#›</a:t>
            </a:fld>
            <a:endParaRPr lang="en-IN"/>
          </a:p>
        </p:txBody>
      </p:sp>
    </p:spTree>
    <p:extLst>
      <p:ext uri="{BB962C8B-B14F-4D97-AF65-F5344CB8AC3E}">
        <p14:creationId xmlns:p14="http://schemas.microsoft.com/office/powerpoint/2010/main" val="35561835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javatpoint.com/java-file-clas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javatpoint.com/java-8-stream" TargetMode="External"/><Relationship Id="rId2" Type="http://schemas.openxmlformats.org/officeDocument/2006/relationships/hyperlink" Target="https://www.javatpoint.com/java-filedescriptor-clas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javatpoint.com/java-bufferedoutputstream-class"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 Id="rId6" Type="http://schemas.openxmlformats.org/officeDocument/2006/relationships/hyperlink" Target="https://www.javatpoint.com/java-datainputstream-class" TargetMode="External"/><Relationship Id="rId5" Type="http://schemas.openxmlformats.org/officeDocument/2006/relationships/hyperlink" Target="https://www.javatpoint.com/java-bufferedinputstream-class" TargetMode="External"/><Relationship Id="rId4" Type="http://schemas.openxmlformats.org/officeDocument/2006/relationships/hyperlink" Target="https://www.javatpoint.com/java-dataoutputstream-class"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javatpoint.com/java-8-stream"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 Id="rId4" Type="http://schemas.openxmlformats.org/officeDocument/2006/relationships/hyperlink" Target="https://www.javatpoint.com/array-in-java"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hyperlink" Target="https://www.javatpoint.com/java-pushbackinputstream-class" TargetMode="External"/><Relationship Id="rId13" Type="http://schemas.openxmlformats.org/officeDocument/2006/relationships/hyperlink" Target="https://www.javatpoint.com/java-pipedreader-class" TargetMode="External"/><Relationship Id="rId3" Type="http://schemas.openxmlformats.org/officeDocument/2006/relationships/hyperlink" Target="https://www.javatpoint.com/java-chararraywriter-class" TargetMode="External"/><Relationship Id="rId7" Type="http://schemas.openxmlformats.org/officeDocument/2006/relationships/hyperlink" Target="https://www.javatpoint.com/java-inputstreamreader-class" TargetMode="External"/><Relationship Id="rId12" Type="http://schemas.openxmlformats.org/officeDocument/2006/relationships/hyperlink" Target="https://www.javatpoint.com/java-pipedwriter-class" TargetMode="External"/><Relationship Id="rId2" Type="http://schemas.openxmlformats.org/officeDocument/2006/relationships/hyperlink" Target="https://www.javatpoint.com/java-chararrayreader-class" TargetMode="External"/><Relationship Id="rId1" Type="http://schemas.openxmlformats.org/officeDocument/2006/relationships/slideLayout" Target="../slideLayouts/slideLayout2.xml"/><Relationship Id="rId6" Type="http://schemas.openxmlformats.org/officeDocument/2006/relationships/hyperlink" Target="https://www.javatpoint.com/java-outputstreamwriter-class" TargetMode="External"/><Relationship Id="rId11" Type="http://schemas.openxmlformats.org/officeDocument/2006/relationships/hyperlink" Target="https://www.javatpoint.com/java-stringreader-class" TargetMode="External"/><Relationship Id="rId5" Type="http://schemas.openxmlformats.org/officeDocument/2006/relationships/hyperlink" Target="https://www.javatpoint.com/java-printwriter-class" TargetMode="External"/><Relationship Id="rId15" Type="http://schemas.openxmlformats.org/officeDocument/2006/relationships/hyperlink" Target="https://www.javatpoint.com/java-filterreader-class" TargetMode="External"/><Relationship Id="rId10" Type="http://schemas.openxmlformats.org/officeDocument/2006/relationships/hyperlink" Target="https://www.javatpoint.com/java-stringwriter-class" TargetMode="External"/><Relationship Id="rId4" Type="http://schemas.openxmlformats.org/officeDocument/2006/relationships/hyperlink" Target="https://www.javatpoint.com/java-printstream-class" TargetMode="External"/><Relationship Id="rId9" Type="http://schemas.openxmlformats.org/officeDocument/2006/relationships/hyperlink" Target="https://www.javatpoint.com/java-pushbackreader-class" TargetMode="External"/><Relationship Id="rId14" Type="http://schemas.openxmlformats.org/officeDocument/2006/relationships/hyperlink" Target="https://www.javatpoint.com/java-filterwriter-class"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atin typeface="Times New Roman" pitchFamily="18" charset="0"/>
                <a:cs typeface="Times New Roman" pitchFamily="18" charset="0"/>
              </a:rPr>
              <a:t>Java IO Packages</a:t>
            </a:r>
          </a:p>
        </p:txBody>
      </p:sp>
      <p:sp>
        <p:nvSpPr>
          <p:cNvPr id="3" name="Subtitle 2"/>
          <p:cNvSpPr>
            <a:spLocks noGrp="1"/>
          </p:cNvSpPr>
          <p:nvPr>
            <p:ph type="subTitle" idx="1"/>
          </p:nvPr>
        </p:nvSpPr>
        <p:spPr/>
        <p:txBody>
          <a:bodyPr/>
          <a:lstStyle/>
          <a:p>
            <a:endParaRPr lang="en-IN">
              <a:latin typeface="Times New Roman" pitchFamily="18" charset="0"/>
              <a:cs typeface="Times New Roman" pitchFamily="18" charset="0"/>
            </a:endParaRPr>
          </a:p>
        </p:txBody>
      </p:sp>
    </p:spTree>
    <p:extLst>
      <p:ext uri="{BB962C8B-B14F-4D97-AF65-F5344CB8AC3E}">
        <p14:creationId xmlns:p14="http://schemas.microsoft.com/office/powerpoint/2010/main" val="3072372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1B19-21D0-4272-8FB8-C9800845E8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015715-B2D1-4210-A9FC-B999876870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43187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26E8-2C47-4F3F-A82D-791C3B67AD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33E53A-ADEB-411C-9D2C-C1A2548D682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41017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49A3-C7F5-460F-BEDB-B9CDF41BFB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D4FC15-ECE3-4498-8C18-801368C2F5B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2686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t>Java File Class</a:t>
            </a:r>
            <a:br>
              <a:rPr lang="en-IN" b="1"/>
            </a:br>
            <a:endParaRPr lang="en-IN"/>
          </a:p>
        </p:txBody>
      </p:sp>
      <p:sp>
        <p:nvSpPr>
          <p:cNvPr id="3" name="Content Placeholder 2"/>
          <p:cNvSpPr>
            <a:spLocks noGrp="1"/>
          </p:cNvSpPr>
          <p:nvPr>
            <p:ph idx="1"/>
          </p:nvPr>
        </p:nvSpPr>
        <p:spPr/>
        <p:txBody>
          <a:bodyPr>
            <a:normAutofit/>
          </a:bodyPr>
          <a:lstStyle/>
          <a:p>
            <a:r>
              <a:rPr lang="en-IN"/>
              <a:t>The File class is an abstract representation of file and directory pathname. A pathname can be either absolute or relative. </a:t>
            </a:r>
          </a:p>
          <a:p>
            <a:r>
              <a:rPr lang="en-IN"/>
              <a:t>The File class have several methods for working with directories and files such as creating new directories or files, deleting and renaming directories or files, listing the contents of a directory etc.</a:t>
            </a:r>
          </a:p>
          <a:p>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File Constructor</a:t>
            </a:r>
          </a:p>
        </p:txBody>
      </p:sp>
      <p:graphicFrame>
        <p:nvGraphicFramePr>
          <p:cNvPr id="4" name="Content Placeholder 3"/>
          <p:cNvGraphicFramePr>
            <a:graphicFrameLocks noGrp="1"/>
          </p:cNvGraphicFramePr>
          <p:nvPr>
            <p:ph idx="1"/>
          </p:nvPr>
        </p:nvGraphicFramePr>
        <p:xfrm>
          <a:off x="457200" y="1600200"/>
          <a:ext cx="8229600" cy="40284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IN"/>
                        <a:t>Constructor</a:t>
                      </a:r>
                    </a:p>
                  </a:txBody>
                  <a:tcPr anchor="ctr"/>
                </a:tc>
                <a:tc>
                  <a:txBody>
                    <a:bodyPr/>
                    <a:lstStyle/>
                    <a:p>
                      <a:r>
                        <a:rPr lang="en-IN"/>
                        <a:t>Description</a:t>
                      </a:r>
                    </a:p>
                  </a:txBody>
                  <a:tcPr anchor="ctr"/>
                </a:tc>
                <a:extLst>
                  <a:ext uri="{0D108BD9-81ED-4DB2-BD59-A6C34878D82A}">
                    <a16:rowId xmlns:a16="http://schemas.microsoft.com/office/drawing/2014/main" val="10000"/>
                  </a:ext>
                </a:extLst>
              </a:tr>
              <a:tr h="370840">
                <a:tc>
                  <a:txBody>
                    <a:bodyPr/>
                    <a:lstStyle/>
                    <a:p>
                      <a:r>
                        <a:rPr lang="en-IN"/>
                        <a:t>File(File parent, String child)</a:t>
                      </a:r>
                    </a:p>
                  </a:txBody>
                  <a:tcPr anchor="ctr"/>
                </a:tc>
                <a:tc>
                  <a:txBody>
                    <a:bodyPr/>
                    <a:lstStyle/>
                    <a:p>
                      <a:r>
                        <a:rPr lang="en-IN"/>
                        <a:t>It creates a new File instance from a parent abstract pathname and a child pathname string.</a:t>
                      </a:r>
                    </a:p>
                  </a:txBody>
                  <a:tcPr anchor="ctr"/>
                </a:tc>
                <a:extLst>
                  <a:ext uri="{0D108BD9-81ED-4DB2-BD59-A6C34878D82A}">
                    <a16:rowId xmlns:a16="http://schemas.microsoft.com/office/drawing/2014/main" val="10001"/>
                  </a:ext>
                </a:extLst>
              </a:tr>
              <a:tr h="370840">
                <a:tc>
                  <a:txBody>
                    <a:bodyPr/>
                    <a:lstStyle/>
                    <a:p>
                      <a:r>
                        <a:rPr lang="en-IN"/>
                        <a:t>File(String pathname)</a:t>
                      </a:r>
                    </a:p>
                  </a:txBody>
                  <a:tcPr anchor="ctr"/>
                </a:tc>
                <a:tc>
                  <a:txBody>
                    <a:bodyPr/>
                    <a:lstStyle/>
                    <a:p>
                      <a:r>
                        <a:rPr lang="en-IN"/>
                        <a:t>It creates a new File instance by converting the given pathname string into an abstract pathname.</a:t>
                      </a:r>
                    </a:p>
                  </a:txBody>
                  <a:tcPr anchor="ctr"/>
                </a:tc>
                <a:extLst>
                  <a:ext uri="{0D108BD9-81ED-4DB2-BD59-A6C34878D82A}">
                    <a16:rowId xmlns:a16="http://schemas.microsoft.com/office/drawing/2014/main" val="10002"/>
                  </a:ext>
                </a:extLst>
              </a:tr>
              <a:tr h="370840">
                <a:tc>
                  <a:txBody>
                    <a:bodyPr/>
                    <a:lstStyle/>
                    <a:p>
                      <a:r>
                        <a:rPr lang="en-IN"/>
                        <a:t>File(String parent, String child)</a:t>
                      </a:r>
                    </a:p>
                  </a:txBody>
                  <a:tcPr anchor="ctr"/>
                </a:tc>
                <a:tc>
                  <a:txBody>
                    <a:bodyPr/>
                    <a:lstStyle/>
                    <a:p>
                      <a:r>
                        <a:rPr lang="en-IN"/>
                        <a:t>It creates a new File instance from a parent pathname string and a child pathname string.</a:t>
                      </a:r>
                    </a:p>
                  </a:txBody>
                  <a:tcPr anchor="ctr"/>
                </a:tc>
                <a:extLst>
                  <a:ext uri="{0D108BD9-81ED-4DB2-BD59-A6C34878D82A}">
                    <a16:rowId xmlns:a16="http://schemas.microsoft.com/office/drawing/2014/main" val="10003"/>
                  </a:ext>
                </a:extLst>
              </a:tr>
              <a:tr h="370840">
                <a:tc>
                  <a:txBody>
                    <a:bodyPr/>
                    <a:lstStyle/>
                    <a:p>
                      <a:r>
                        <a:rPr lang="en-IN"/>
                        <a:t>File(URI uri)</a:t>
                      </a:r>
                    </a:p>
                  </a:txBody>
                  <a:tcPr anchor="ctr"/>
                </a:tc>
                <a:tc>
                  <a:txBody>
                    <a:bodyPr/>
                    <a:lstStyle/>
                    <a:p>
                      <a:r>
                        <a:rPr lang="en-IN"/>
                        <a:t>It creates a new File instance by converting the given file: URI into an abstract pathname.</a:t>
                      </a: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Methods of File Class</a:t>
            </a:r>
          </a:p>
        </p:txBody>
      </p:sp>
      <p:graphicFrame>
        <p:nvGraphicFramePr>
          <p:cNvPr id="4" name="Content Placeholder 3"/>
          <p:cNvGraphicFramePr>
            <a:graphicFrameLocks noGrp="1"/>
          </p:cNvGraphicFramePr>
          <p:nvPr>
            <p:ph idx="1"/>
          </p:nvPr>
        </p:nvGraphicFramePr>
        <p:xfrm>
          <a:off x="467544" y="1183640"/>
          <a:ext cx="8229600" cy="4851400"/>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20000"/>
                    </a:ext>
                  </a:extLst>
                </a:gridCol>
                <a:gridCol w="2952328">
                  <a:extLst>
                    <a:ext uri="{9D8B030D-6E8A-4147-A177-3AD203B41FA5}">
                      <a16:colId xmlns:a16="http://schemas.microsoft.com/office/drawing/2014/main" val="20001"/>
                    </a:ext>
                  </a:extLst>
                </a:gridCol>
                <a:gridCol w="3117032">
                  <a:extLst>
                    <a:ext uri="{9D8B030D-6E8A-4147-A177-3AD203B41FA5}">
                      <a16:colId xmlns:a16="http://schemas.microsoft.com/office/drawing/2014/main" val="20002"/>
                    </a:ext>
                  </a:extLst>
                </a:gridCol>
              </a:tblGrid>
              <a:tr h="370840">
                <a:tc>
                  <a:txBody>
                    <a:bodyPr/>
                    <a:lstStyle/>
                    <a:p>
                      <a:r>
                        <a:rPr lang="en-IN"/>
                        <a:t>Modifier and Type</a:t>
                      </a:r>
                    </a:p>
                  </a:txBody>
                  <a:tcPr anchor="ctr"/>
                </a:tc>
                <a:tc>
                  <a:txBody>
                    <a:bodyPr/>
                    <a:lstStyle/>
                    <a:p>
                      <a:r>
                        <a:rPr lang="en-IN"/>
                        <a:t>Method</a:t>
                      </a:r>
                    </a:p>
                  </a:txBody>
                  <a:tcPr anchor="ctr"/>
                </a:tc>
                <a:tc>
                  <a:txBody>
                    <a:bodyPr/>
                    <a:lstStyle/>
                    <a:p>
                      <a:r>
                        <a:rPr lang="en-IN"/>
                        <a:t>Description</a:t>
                      </a:r>
                    </a:p>
                  </a:txBody>
                  <a:tcPr anchor="ctr"/>
                </a:tc>
                <a:extLst>
                  <a:ext uri="{0D108BD9-81ED-4DB2-BD59-A6C34878D82A}">
                    <a16:rowId xmlns:a16="http://schemas.microsoft.com/office/drawing/2014/main" val="10000"/>
                  </a:ext>
                </a:extLst>
              </a:tr>
              <a:tr h="370840">
                <a:tc>
                  <a:txBody>
                    <a:bodyPr/>
                    <a:lstStyle/>
                    <a:p>
                      <a:r>
                        <a:rPr lang="en-IN"/>
                        <a:t>static File</a:t>
                      </a:r>
                    </a:p>
                  </a:txBody>
                  <a:tcPr anchor="ctr"/>
                </a:tc>
                <a:tc>
                  <a:txBody>
                    <a:bodyPr/>
                    <a:lstStyle/>
                    <a:p>
                      <a:r>
                        <a:rPr lang="en-IN"/>
                        <a:t>createTempFile(String prefix, String suffix)</a:t>
                      </a:r>
                    </a:p>
                  </a:txBody>
                  <a:tcPr anchor="ctr"/>
                </a:tc>
                <a:tc>
                  <a:txBody>
                    <a:bodyPr/>
                    <a:lstStyle/>
                    <a:p>
                      <a:r>
                        <a:rPr lang="en-IN"/>
                        <a:t>It creates an empty file in the default temporary-file directory, using the given prefix and suffix to generate its name.</a:t>
                      </a:r>
                    </a:p>
                  </a:txBody>
                  <a:tcPr anchor="ctr"/>
                </a:tc>
                <a:extLst>
                  <a:ext uri="{0D108BD9-81ED-4DB2-BD59-A6C34878D82A}">
                    <a16:rowId xmlns:a16="http://schemas.microsoft.com/office/drawing/2014/main" val="10001"/>
                  </a:ext>
                </a:extLst>
              </a:tr>
              <a:tr h="370840">
                <a:tc>
                  <a:txBody>
                    <a:bodyPr/>
                    <a:lstStyle/>
                    <a:p>
                      <a:r>
                        <a:rPr lang="en-IN" err="1"/>
                        <a:t>boolean</a:t>
                      </a:r>
                      <a:endParaRPr lang="en-IN"/>
                    </a:p>
                  </a:txBody>
                  <a:tcPr anchor="ctr"/>
                </a:tc>
                <a:tc>
                  <a:txBody>
                    <a:bodyPr/>
                    <a:lstStyle/>
                    <a:p>
                      <a:r>
                        <a:rPr lang="en-IN"/>
                        <a:t>createNewFile()</a:t>
                      </a:r>
                    </a:p>
                  </a:txBody>
                  <a:tcPr anchor="ctr"/>
                </a:tc>
                <a:tc>
                  <a:txBody>
                    <a:bodyPr/>
                    <a:lstStyle/>
                    <a:p>
                      <a:r>
                        <a:rPr lang="en-IN"/>
                        <a:t>It atomically creates a new, empty file named by this abstract pathname if and only if a file with this name does not yet exist.</a:t>
                      </a:r>
                    </a:p>
                  </a:txBody>
                  <a:tcPr anchor="ctr"/>
                </a:tc>
                <a:extLst>
                  <a:ext uri="{0D108BD9-81ED-4DB2-BD59-A6C34878D82A}">
                    <a16:rowId xmlns:a16="http://schemas.microsoft.com/office/drawing/2014/main" val="10002"/>
                  </a:ext>
                </a:extLst>
              </a:tr>
              <a:tr h="370840">
                <a:tc>
                  <a:txBody>
                    <a:bodyPr/>
                    <a:lstStyle/>
                    <a:p>
                      <a:r>
                        <a:rPr lang="en-IN"/>
                        <a:t>boolean</a:t>
                      </a:r>
                    </a:p>
                  </a:txBody>
                  <a:tcPr anchor="ctr"/>
                </a:tc>
                <a:tc>
                  <a:txBody>
                    <a:bodyPr/>
                    <a:lstStyle/>
                    <a:p>
                      <a:r>
                        <a:rPr lang="en-IN"/>
                        <a:t>canWrite()</a:t>
                      </a:r>
                    </a:p>
                  </a:txBody>
                  <a:tcPr anchor="ctr"/>
                </a:tc>
                <a:tc>
                  <a:txBody>
                    <a:bodyPr/>
                    <a:lstStyle/>
                    <a:p>
                      <a:r>
                        <a:rPr lang="en-IN"/>
                        <a:t>It tests whether the application can modify the file denoted by this abstract pathname.String[] </a:t>
                      </a:r>
                    </a:p>
                  </a:txBody>
                  <a:tcPr anchor="ctr"/>
                </a:tc>
                <a:extLst>
                  <a:ext uri="{0D108BD9-81ED-4DB2-BD59-A6C34878D82A}">
                    <a16:rowId xmlns:a16="http://schemas.microsoft.com/office/drawing/2014/main" val="10003"/>
                  </a:ext>
                </a:extLst>
              </a:tr>
              <a:tr h="370840">
                <a:tc>
                  <a:txBody>
                    <a:bodyPr/>
                    <a:lstStyle/>
                    <a:p>
                      <a:r>
                        <a:rPr lang="en-IN"/>
                        <a:t>boolean</a:t>
                      </a:r>
                    </a:p>
                  </a:txBody>
                  <a:tcPr anchor="ctr"/>
                </a:tc>
                <a:tc>
                  <a:txBody>
                    <a:bodyPr/>
                    <a:lstStyle/>
                    <a:p>
                      <a:r>
                        <a:rPr lang="en-IN"/>
                        <a:t>canExecute()</a:t>
                      </a:r>
                    </a:p>
                  </a:txBody>
                  <a:tcPr anchor="ctr"/>
                </a:tc>
                <a:tc>
                  <a:txBody>
                    <a:bodyPr/>
                    <a:lstStyle/>
                    <a:p>
                      <a:r>
                        <a:rPr lang="en-IN"/>
                        <a:t>It tests whether the application can execute the file denoted by this abstract pathname.</a:t>
                      </a: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467544" y="260648"/>
          <a:ext cx="8229600" cy="63093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IN" err="1"/>
                        <a:t>boolean</a:t>
                      </a:r>
                      <a:endParaRPr lang="en-IN"/>
                    </a:p>
                  </a:txBody>
                  <a:tcPr anchor="ctr"/>
                </a:tc>
                <a:tc>
                  <a:txBody>
                    <a:bodyPr/>
                    <a:lstStyle/>
                    <a:p>
                      <a:r>
                        <a:rPr lang="en-IN" err="1"/>
                        <a:t>canRead</a:t>
                      </a:r>
                      <a:r>
                        <a:rPr lang="en-IN"/>
                        <a:t>()</a:t>
                      </a:r>
                    </a:p>
                  </a:txBody>
                  <a:tcPr anchor="ctr"/>
                </a:tc>
                <a:tc>
                  <a:txBody>
                    <a:bodyPr/>
                    <a:lstStyle/>
                    <a:p>
                      <a:r>
                        <a:rPr lang="en-IN"/>
                        <a:t>It tests whether the application can read the file denoted by this abstract pathname.</a:t>
                      </a:r>
                    </a:p>
                  </a:txBody>
                  <a:tcPr anchor="ctr"/>
                </a:tc>
                <a:extLst>
                  <a:ext uri="{0D108BD9-81ED-4DB2-BD59-A6C34878D82A}">
                    <a16:rowId xmlns:a16="http://schemas.microsoft.com/office/drawing/2014/main" val="10000"/>
                  </a:ext>
                </a:extLst>
              </a:tr>
              <a:tr h="370840">
                <a:tc>
                  <a:txBody>
                    <a:bodyPr/>
                    <a:lstStyle/>
                    <a:p>
                      <a:r>
                        <a:rPr lang="en-IN"/>
                        <a:t>boolean</a:t>
                      </a:r>
                    </a:p>
                  </a:txBody>
                  <a:tcPr anchor="ctr"/>
                </a:tc>
                <a:tc>
                  <a:txBody>
                    <a:bodyPr/>
                    <a:lstStyle/>
                    <a:p>
                      <a:r>
                        <a:rPr lang="en-IN"/>
                        <a:t>isAbsolute()</a:t>
                      </a:r>
                    </a:p>
                  </a:txBody>
                  <a:tcPr anchor="ctr"/>
                </a:tc>
                <a:tc>
                  <a:txBody>
                    <a:bodyPr/>
                    <a:lstStyle/>
                    <a:p>
                      <a:r>
                        <a:rPr lang="en-IN"/>
                        <a:t>It tests whether this abstract pathname is absolute.</a:t>
                      </a:r>
                    </a:p>
                  </a:txBody>
                  <a:tcPr anchor="ctr"/>
                </a:tc>
                <a:extLst>
                  <a:ext uri="{0D108BD9-81ED-4DB2-BD59-A6C34878D82A}">
                    <a16:rowId xmlns:a16="http://schemas.microsoft.com/office/drawing/2014/main" val="10001"/>
                  </a:ext>
                </a:extLst>
              </a:tr>
              <a:tr h="370840">
                <a:tc>
                  <a:txBody>
                    <a:bodyPr/>
                    <a:lstStyle/>
                    <a:p>
                      <a:r>
                        <a:rPr lang="en-IN"/>
                        <a:t>boolean</a:t>
                      </a:r>
                    </a:p>
                  </a:txBody>
                  <a:tcPr anchor="ctr"/>
                </a:tc>
                <a:tc>
                  <a:txBody>
                    <a:bodyPr/>
                    <a:lstStyle/>
                    <a:p>
                      <a:r>
                        <a:rPr lang="en-IN"/>
                        <a:t>isDirectory()</a:t>
                      </a:r>
                    </a:p>
                  </a:txBody>
                  <a:tcPr anchor="ctr"/>
                </a:tc>
                <a:tc>
                  <a:txBody>
                    <a:bodyPr/>
                    <a:lstStyle/>
                    <a:p>
                      <a:r>
                        <a:rPr lang="en-IN"/>
                        <a:t>It tests whether the file denoted by this abstract pathname is a directory. </a:t>
                      </a:r>
                    </a:p>
                  </a:txBody>
                  <a:tcPr anchor="ctr"/>
                </a:tc>
                <a:extLst>
                  <a:ext uri="{0D108BD9-81ED-4DB2-BD59-A6C34878D82A}">
                    <a16:rowId xmlns:a16="http://schemas.microsoft.com/office/drawing/2014/main" val="10002"/>
                  </a:ext>
                </a:extLst>
              </a:tr>
              <a:tr h="370840">
                <a:tc>
                  <a:txBody>
                    <a:bodyPr/>
                    <a:lstStyle/>
                    <a:p>
                      <a:r>
                        <a:rPr lang="en-IN"/>
                        <a:t>boolean</a:t>
                      </a:r>
                    </a:p>
                  </a:txBody>
                  <a:tcPr anchor="ctr"/>
                </a:tc>
                <a:tc>
                  <a:txBody>
                    <a:bodyPr/>
                    <a:lstStyle/>
                    <a:p>
                      <a:r>
                        <a:rPr lang="en-IN"/>
                        <a:t>isFile()</a:t>
                      </a:r>
                    </a:p>
                  </a:txBody>
                  <a:tcPr anchor="ctr"/>
                </a:tc>
                <a:tc>
                  <a:txBody>
                    <a:bodyPr/>
                    <a:lstStyle/>
                    <a:p>
                      <a:r>
                        <a:rPr lang="en-IN"/>
                        <a:t>It tests whether the file denoted by this abstract pathname is a normal file.</a:t>
                      </a:r>
                    </a:p>
                  </a:txBody>
                  <a:tcPr anchor="ctr"/>
                </a:tc>
                <a:extLst>
                  <a:ext uri="{0D108BD9-81ED-4DB2-BD59-A6C34878D82A}">
                    <a16:rowId xmlns:a16="http://schemas.microsoft.com/office/drawing/2014/main" val="10003"/>
                  </a:ext>
                </a:extLst>
              </a:tr>
              <a:tr h="370840">
                <a:tc>
                  <a:txBody>
                    <a:bodyPr/>
                    <a:lstStyle/>
                    <a:p>
                      <a:r>
                        <a:rPr lang="en-IN"/>
                        <a:t>String</a:t>
                      </a:r>
                    </a:p>
                  </a:txBody>
                  <a:tcPr anchor="ctr"/>
                </a:tc>
                <a:tc>
                  <a:txBody>
                    <a:bodyPr/>
                    <a:lstStyle/>
                    <a:p>
                      <a:r>
                        <a:rPr lang="en-IN"/>
                        <a:t>getName()</a:t>
                      </a:r>
                    </a:p>
                  </a:txBody>
                  <a:tcPr anchor="ctr"/>
                </a:tc>
                <a:tc>
                  <a:txBody>
                    <a:bodyPr/>
                    <a:lstStyle/>
                    <a:p>
                      <a:r>
                        <a:rPr lang="en-IN"/>
                        <a:t>It returns the name of the file or directory denoted by this abstract pathname.</a:t>
                      </a:r>
                    </a:p>
                  </a:txBody>
                  <a:tcPr anchor="ctr"/>
                </a:tc>
                <a:extLst>
                  <a:ext uri="{0D108BD9-81ED-4DB2-BD59-A6C34878D82A}">
                    <a16:rowId xmlns:a16="http://schemas.microsoft.com/office/drawing/2014/main" val="10004"/>
                  </a:ext>
                </a:extLst>
              </a:tr>
              <a:tr h="370840">
                <a:tc>
                  <a:txBody>
                    <a:bodyPr/>
                    <a:lstStyle/>
                    <a:p>
                      <a:r>
                        <a:rPr lang="en-IN"/>
                        <a:t>String</a:t>
                      </a:r>
                    </a:p>
                  </a:txBody>
                  <a:tcPr anchor="ctr"/>
                </a:tc>
                <a:tc>
                  <a:txBody>
                    <a:bodyPr/>
                    <a:lstStyle/>
                    <a:p>
                      <a:r>
                        <a:rPr lang="en-IN"/>
                        <a:t>getParent()</a:t>
                      </a:r>
                    </a:p>
                  </a:txBody>
                  <a:tcPr anchor="ctr"/>
                </a:tc>
                <a:tc>
                  <a:txBody>
                    <a:bodyPr/>
                    <a:lstStyle/>
                    <a:p>
                      <a:r>
                        <a:rPr lang="en-IN"/>
                        <a:t>It returns the pathname string of this abstract pathname's parent, or null if this pathname does not name a parent directory.</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467544" y="332656"/>
          <a:ext cx="8229600" cy="5760720"/>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3693096">
                  <a:extLst>
                    <a:ext uri="{9D8B030D-6E8A-4147-A177-3AD203B41FA5}">
                      <a16:colId xmlns:a16="http://schemas.microsoft.com/office/drawing/2014/main" val="20002"/>
                    </a:ext>
                  </a:extLst>
                </a:gridCol>
              </a:tblGrid>
              <a:tr h="370840">
                <a:tc>
                  <a:txBody>
                    <a:bodyPr/>
                    <a:lstStyle/>
                    <a:p>
                      <a:r>
                        <a:rPr lang="en-IN"/>
                        <a:t>Path</a:t>
                      </a:r>
                    </a:p>
                  </a:txBody>
                  <a:tcPr anchor="ctr"/>
                </a:tc>
                <a:tc>
                  <a:txBody>
                    <a:bodyPr/>
                    <a:lstStyle/>
                    <a:p>
                      <a:r>
                        <a:rPr lang="en-IN"/>
                        <a:t>toPath()</a:t>
                      </a:r>
                    </a:p>
                  </a:txBody>
                  <a:tcPr anchor="ctr"/>
                </a:tc>
                <a:tc>
                  <a:txBody>
                    <a:bodyPr/>
                    <a:lstStyle/>
                    <a:p>
                      <a:r>
                        <a:rPr lang="en-IN"/>
                        <a:t>It returns a </a:t>
                      </a:r>
                      <a:r>
                        <a:rPr lang="en-IN" err="1"/>
                        <a:t>java.io.file.Path</a:t>
                      </a:r>
                      <a:r>
                        <a:rPr lang="en-IN"/>
                        <a:t> object constructed from the this abstract path.</a:t>
                      </a:r>
                    </a:p>
                  </a:txBody>
                  <a:tcPr anchor="ctr"/>
                </a:tc>
                <a:extLst>
                  <a:ext uri="{0D108BD9-81ED-4DB2-BD59-A6C34878D82A}">
                    <a16:rowId xmlns:a16="http://schemas.microsoft.com/office/drawing/2014/main" val="10000"/>
                  </a:ext>
                </a:extLst>
              </a:tr>
              <a:tr h="370840">
                <a:tc>
                  <a:txBody>
                    <a:bodyPr/>
                    <a:lstStyle/>
                    <a:p>
                      <a:r>
                        <a:rPr lang="en-IN"/>
                        <a:t>URI</a:t>
                      </a:r>
                    </a:p>
                  </a:txBody>
                  <a:tcPr anchor="ctr"/>
                </a:tc>
                <a:tc>
                  <a:txBody>
                    <a:bodyPr/>
                    <a:lstStyle/>
                    <a:p>
                      <a:r>
                        <a:rPr lang="en-IN"/>
                        <a:t>toURI()</a:t>
                      </a:r>
                    </a:p>
                  </a:txBody>
                  <a:tcPr anchor="ctr"/>
                </a:tc>
                <a:tc>
                  <a:txBody>
                    <a:bodyPr/>
                    <a:lstStyle/>
                    <a:p>
                      <a:r>
                        <a:rPr lang="en-IN"/>
                        <a:t>It constructs a file: URI that represents this abstract pathname.</a:t>
                      </a:r>
                    </a:p>
                  </a:txBody>
                  <a:tcPr anchor="ctr"/>
                </a:tc>
                <a:extLst>
                  <a:ext uri="{0D108BD9-81ED-4DB2-BD59-A6C34878D82A}">
                    <a16:rowId xmlns:a16="http://schemas.microsoft.com/office/drawing/2014/main" val="10001"/>
                  </a:ext>
                </a:extLst>
              </a:tr>
              <a:tr h="370840">
                <a:tc>
                  <a:txBody>
                    <a:bodyPr/>
                    <a:lstStyle/>
                    <a:p>
                      <a:r>
                        <a:rPr lang="en-IN"/>
                        <a:t>File[]</a:t>
                      </a:r>
                    </a:p>
                  </a:txBody>
                  <a:tcPr anchor="ctr"/>
                </a:tc>
                <a:tc>
                  <a:txBody>
                    <a:bodyPr/>
                    <a:lstStyle/>
                    <a:p>
                      <a:r>
                        <a:rPr lang="en-IN"/>
                        <a:t>listFiles()</a:t>
                      </a:r>
                    </a:p>
                  </a:txBody>
                  <a:tcPr anchor="ctr"/>
                </a:tc>
                <a:tc>
                  <a:txBody>
                    <a:bodyPr/>
                    <a:lstStyle/>
                    <a:p>
                      <a:r>
                        <a:rPr lang="en-IN"/>
                        <a:t>It returns an array of abstract pathnames denoting the files in the directory denoted by this abstract pathname</a:t>
                      </a:r>
                    </a:p>
                  </a:txBody>
                  <a:tcPr anchor="ctr"/>
                </a:tc>
                <a:extLst>
                  <a:ext uri="{0D108BD9-81ED-4DB2-BD59-A6C34878D82A}">
                    <a16:rowId xmlns:a16="http://schemas.microsoft.com/office/drawing/2014/main" val="10002"/>
                  </a:ext>
                </a:extLst>
              </a:tr>
              <a:tr h="370840">
                <a:tc>
                  <a:txBody>
                    <a:bodyPr/>
                    <a:lstStyle/>
                    <a:p>
                      <a:r>
                        <a:rPr lang="en-IN"/>
                        <a:t>long</a:t>
                      </a:r>
                    </a:p>
                  </a:txBody>
                  <a:tcPr anchor="ctr"/>
                </a:tc>
                <a:tc>
                  <a:txBody>
                    <a:bodyPr/>
                    <a:lstStyle/>
                    <a:p>
                      <a:r>
                        <a:rPr lang="en-IN"/>
                        <a:t>getFreeSpace()</a:t>
                      </a:r>
                    </a:p>
                  </a:txBody>
                  <a:tcPr anchor="ctr"/>
                </a:tc>
                <a:tc>
                  <a:txBody>
                    <a:bodyPr/>
                    <a:lstStyle/>
                    <a:p>
                      <a:r>
                        <a:rPr lang="en-IN"/>
                        <a:t>It returns the number of unallocated bytes in the partition named by this abstract path name.</a:t>
                      </a:r>
                    </a:p>
                  </a:txBody>
                  <a:tcPr anchor="ctr"/>
                </a:tc>
                <a:extLst>
                  <a:ext uri="{0D108BD9-81ED-4DB2-BD59-A6C34878D82A}">
                    <a16:rowId xmlns:a16="http://schemas.microsoft.com/office/drawing/2014/main" val="10003"/>
                  </a:ext>
                </a:extLst>
              </a:tr>
              <a:tr h="370840">
                <a:tc>
                  <a:txBody>
                    <a:bodyPr/>
                    <a:lstStyle/>
                    <a:p>
                      <a:r>
                        <a:rPr lang="en-IN"/>
                        <a:t>String[]</a:t>
                      </a:r>
                    </a:p>
                  </a:txBody>
                  <a:tcPr anchor="ctr"/>
                </a:tc>
                <a:tc>
                  <a:txBody>
                    <a:bodyPr/>
                    <a:lstStyle/>
                    <a:p>
                      <a:r>
                        <a:rPr lang="en-IN"/>
                        <a:t>list(FilenameFilter filter)</a:t>
                      </a:r>
                    </a:p>
                  </a:txBody>
                  <a:tcPr anchor="ctr"/>
                </a:tc>
                <a:tc>
                  <a:txBody>
                    <a:bodyPr/>
                    <a:lstStyle/>
                    <a:p>
                      <a:r>
                        <a:rPr lang="en-IN"/>
                        <a:t>It returns an array of strings naming the files and directories in the directory denoted by this abstract pathname that satisfy the specified filter.</a:t>
                      </a:r>
                    </a:p>
                  </a:txBody>
                  <a:tcPr anchor="ctr"/>
                </a:tc>
                <a:extLst>
                  <a:ext uri="{0D108BD9-81ED-4DB2-BD59-A6C34878D82A}">
                    <a16:rowId xmlns:a16="http://schemas.microsoft.com/office/drawing/2014/main" val="10004"/>
                  </a:ext>
                </a:extLst>
              </a:tr>
              <a:tr h="370840">
                <a:tc>
                  <a:txBody>
                    <a:bodyPr/>
                    <a:lstStyle/>
                    <a:p>
                      <a:r>
                        <a:rPr lang="en-IN" err="1"/>
                        <a:t>boolean</a:t>
                      </a:r>
                      <a:endParaRPr lang="en-IN"/>
                    </a:p>
                  </a:txBody>
                  <a:tcPr anchor="ctr"/>
                </a:tc>
                <a:tc>
                  <a:txBody>
                    <a:bodyPr/>
                    <a:lstStyle/>
                    <a:p>
                      <a:r>
                        <a:rPr lang="en-IN" err="1"/>
                        <a:t>mkdir</a:t>
                      </a:r>
                      <a:r>
                        <a:rPr lang="en-IN"/>
                        <a:t>()</a:t>
                      </a:r>
                    </a:p>
                  </a:txBody>
                  <a:tcPr anchor="ctr"/>
                </a:tc>
                <a:tc>
                  <a:txBody>
                    <a:bodyPr/>
                    <a:lstStyle/>
                    <a:p>
                      <a:r>
                        <a:rPr lang="en-IN"/>
                        <a:t>It creates the directory named by this abstract pathname.</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a:t> import </a:t>
            </a:r>
            <a:r>
              <a:rPr lang="en-IN" err="1"/>
              <a:t>java.io</a:t>
            </a:r>
            <a:r>
              <a:rPr lang="en-IN"/>
              <a:t>.*;  </a:t>
            </a:r>
          </a:p>
          <a:p>
            <a:r>
              <a:rPr lang="en-IN"/>
              <a:t>     class File1</a:t>
            </a:r>
          </a:p>
          <a:p>
            <a:r>
              <a:rPr lang="en-IN"/>
              <a:t> {  </a:t>
            </a:r>
          </a:p>
          <a:p>
            <a:r>
              <a:rPr lang="en-IN"/>
              <a:t>        public static void main(String[] </a:t>
            </a:r>
            <a:r>
              <a:rPr lang="en-IN" err="1"/>
              <a:t>args</a:t>
            </a:r>
            <a:r>
              <a:rPr lang="en-IN"/>
              <a:t>) {  </a:t>
            </a:r>
          </a:p>
          <a:p>
            <a:r>
              <a:rPr lang="en-IN"/>
              <a:t>      </a:t>
            </a:r>
          </a:p>
          <a:p>
            <a:r>
              <a:rPr lang="en-IN"/>
              <a:t>            try {  </a:t>
            </a:r>
          </a:p>
          <a:p>
            <a:r>
              <a:rPr lang="en-IN"/>
              <a:t>                File f = new File("</a:t>
            </a:r>
            <a:r>
              <a:rPr lang="en-IN" err="1"/>
              <a:t>firstfile.txt</a:t>
            </a:r>
            <a:r>
              <a:rPr lang="en-IN"/>
              <a:t>");  </a:t>
            </a:r>
          </a:p>
          <a:p>
            <a:r>
              <a:rPr lang="en-IN"/>
              <a:t>                if (</a:t>
            </a:r>
            <a:r>
              <a:rPr lang="en-IN" err="1"/>
              <a:t>f.createNewFile</a:t>
            </a:r>
            <a:r>
              <a:rPr lang="en-IN"/>
              <a:t>()) {  </a:t>
            </a:r>
          </a:p>
          <a:p>
            <a:r>
              <a:rPr lang="en-IN"/>
              <a:t>                    </a:t>
            </a:r>
            <a:r>
              <a:rPr lang="en-IN" err="1"/>
              <a:t>System.out.println</a:t>
            </a:r>
            <a:r>
              <a:rPr lang="en-IN"/>
              <a:t>("New File is created!");  </a:t>
            </a:r>
          </a:p>
          <a:p>
            <a:r>
              <a:rPr lang="en-IN"/>
              <a:t>                } else {  </a:t>
            </a:r>
          </a:p>
          <a:p>
            <a:r>
              <a:rPr lang="en-IN"/>
              <a:t>                    </a:t>
            </a:r>
            <a:r>
              <a:rPr lang="en-IN" err="1"/>
              <a:t>System.out.println</a:t>
            </a:r>
            <a:r>
              <a:rPr lang="en-IN"/>
              <a:t>("File already exists.");  </a:t>
            </a:r>
          </a:p>
          <a:p>
            <a:r>
              <a:rPr lang="en-IN"/>
              <a:t>                }  </a:t>
            </a:r>
          </a:p>
          <a:p>
            <a:r>
              <a:rPr lang="en-IN"/>
              <a:t>            } catch (</a:t>
            </a:r>
            <a:r>
              <a:rPr lang="en-IN" err="1"/>
              <a:t>IOException</a:t>
            </a:r>
            <a:r>
              <a:rPr lang="en-IN"/>
              <a:t> e) {  </a:t>
            </a:r>
          </a:p>
          <a:p>
            <a:r>
              <a:rPr lang="en-IN"/>
              <a:t>                </a:t>
            </a:r>
            <a:r>
              <a:rPr lang="en-IN" err="1"/>
              <a:t>e.printStackTrace</a:t>
            </a:r>
            <a:r>
              <a:rPr lang="en-IN"/>
              <a:t>();  </a:t>
            </a:r>
          </a:p>
          <a:p>
            <a:r>
              <a:rPr lang="en-IN"/>
              <a:t>            }  </a:t>
            </a:r>
          </a:p>
          <a:p>
            <a:r>
              <a:rPr lang="en-IN"/>
              <a:t>      </a:t>
            </a:r>
          </a:p>
          <a:p>
            <a:r>
              <a:rPr lang="en-IN"/>
              <a:t>        }  </a:t>
            </a:r>
          </a:p>
          <a:p>
            <a:r>
              <a:rPr lang="en-IN"/>
              <a:t>    }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a:t>// to list all the file in the </a:t>
            </a:r>
            <a:r>
              <a:rPr lang="en-IN" err="1"/>
              <a:t>directoryjav</a:t>
            </a:r>
            <a:endParaRPr lang="en-IN"/>
          </a:p>
          <a:p>
            <a:r>
              <a:rPr lang="en-IN"/>
              <a:t>import </a:t>
            </a:r>
            <a:r>
              <a:rPr lang="en-IN" err="1"/>
              <a:t>java.io</a:t>
            </a:r>
            <a:r>
              <a:rPr lang="en-IN"/>
              <a:t>.*;  </a:t>
            </a:r>
          </a:p>
          <a:p>
            <a:r>
              <a:rPr lang="en-IN"/>
              <a:t> class File2</a:t>
            </a:r>
          </a:p>
          <a:p>
            <a:r>
              <a:rPr lang="en-IN"/>
              <a:t> {  </a:t>
            </a:r>
          </a:p>
          <a:p>
            <a:r>
              <a:rPr lang="en-IN"/>
              <a:t>public static void main(String[] </a:t>
            </a:r>
            <a:r>
              <a:rPr lang="en-IN" err="1"/>
              <a:t>args</a:t>
            </a:r>
            <a:r>
              <a:rPr lang="en-IN"/>
              <a:t>)</a:t>
            </a:r>
          </a:p>
          <a:p>
            <a:r>
              <a:rPr lang="en-IN"/>
              <a:t> {  </a:t>
            </a:r>
          </a:p>
          <a:p>
            <a:r>
              <a:rPr lang="en-IN"/>
              <a:t>    File f=new File("C:/users/admin/desktop/java/");  </a:t>
            </a:r>
          </a:p>
          <a:p>
            <a:r>
              <a:rPr lang="en-IN"/>
              <a:t>    String filenames[]=</a:t>
            </a:r>
            <a:r>
              <a:rPr lang="en-IN" err="1"/>
              <a:t>f.list</a:t>
            </a:r>
            <a:r>
              <a:rPr lang="en-IN"/>
              <a:t>();  </a:t>
            </a:r>
          </a:p>
          <a:p>
            <a:r>
              <a:rPr lang="en-IN"/>
              <a:t>    for(String </a:t>
            </a:r>
            <a:r>
              <a:rPr lang="en-IN" err="1"/>
              <a:t>filename:filenames</a:t>
            </a:r>
            <a:r>
              <a:rPr lang="en-IN"/>
              <a:t>){  </a:t>
            </a:r>
          </a:p>
          <a:p>
            <a:r>
              <a:rPr lang="en-IN"/>
              <a:t>        </a:t>
            </a:r>
            <a:r>
              <a:rPr lang="en-IN" err="1"/>
              <a:t>System.out.println</a:t>
            </a:r>
            <a:r>
              <a:rPr lang="en-IN"/>
              <a:t>(filename);  </a:t>
            </a:r>
          </a:p>
          <a:p>
            <a:r>
              <a:rPr lang="en-IN"/>
              <a:t>    }  </a:t>
            </a:r>
          </a:p>
          <a:p>
            <a:r>
              <a:rPr lang="en-IN"/>
              <a:t>} </a:t>
            </a:r>
          </a:p>
          <a:p>
            <a:r>
              <a:rPr lang="en-IN"/>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normAutofit lnSpcReduction="10000"/>
          </a:bodyPr>
          <a:lstStyle/>
          <a:p>
            <a:r>
              <a:rPr lang="en-IN" b="1">
                <a:latin typeface="Times New Roman" pitchFamily="18" charset="0"/>
                <a:cs typeface="Times New Roman" pitchFamily="18" charset="0"/>
              </a:rPr>
              <a:t>Java I/O</a:t>
            </a:r>
            <a:r>
              <a:rPr lang="en-IN">
                <a:latin typeface="Times New Roman" pitchFamily="18" charset="0"/>
                <a:cs typeface="Times New Roman" pitchFamily="18" charset="0"/>
              </a:rPr>
              <a:t> (Input and Output) is used to process the input and produce the output based on the input.</a:t>
            </a:r>
          </a:p>
          <a:p>
            <a:r>
              <a:rPr lang="en-IN">
                <a:latin typeface="Times New Roman" pitchFamily="18" charset="0"/>
                <a:cs typeface="Times New Roman" pitchFamily="18" charset="0"/>
              </a:rPr>
              <a:t>Java uses the concept of </a:t>
            </a:r>
            <a:r>
              <a:rPr lang="en-IN">
                <a:solidFill>
                  <a:srgbClr val="FF0000"/>
                </a:solidFill>
                <a:latin typeface="Times New Roman" pitchFamily="18" charset="0"/>
                <a:cs typeface="Times New Roman" pitchFamily="18" charset="0"/>
              </a:rPr>
              <a:t>stream </a:t>
            </a:r>
            <a:r>
              <a:rPr lang="en-IN">
                <a:latin typeface="Times New Roman" pitchFamily="18" charset="0"/>
                <a:cs typeface="Times New Roman" pitchFamily="18" charset="0"/>
              </a:rPr>
              <a:t>to make I/O operation fast. The java.io package contains all the classes required for input and output operations.</a:t>
            </a:r>
          </a:p>
          <a:p>
            <a:r>
              <a:rPr lang="en-IN">
                <a:latin typeface="Times New Roman" pitchFamily="18" charset="0"/>
                <a:cs typeface="Times New Roman" pitchFamily="18" charset="0"/>
              </a:rPr>
              <a:t>We can perform </a:t>
            </a:r>
            <a:r>
              <a:rPr lang="en-IN" b="1">
                <a:latin typeface="Times New Roman" pitchFamily="18" charset="0"/>
                <a:cs typeface="Times New Roman" pitchFamily="18" charset="0"/>
              </a:rPr>
              <a:t>file handling in java</a:t>
            </a:r>
            <a:r>
              <a:rPr lang="en-IN">
                <a:latin typeface="Times New Roman" pitchFamily="18" charset="0"/>
                <a:cs typeface="Times New Roman" pitchFamily="18" charset="0"/>
              </a:rPr>
              <a:t> by java IO API.</a:t>
            </a:r>
          </a:p>
          <a:p>
            <a:endParaRPr lang="en-IN">
              <a:latin typeface="Times New Roman" pitchFamily="18" charset="0"/>
              <a:cs typeface="Times New Roman" pitchFamily="18" charset="0"/>
            </a:endParaRPr>
          </a:p>
        </p:txBody>
      </p:sp>
    </p:spTree>
    <p:extLst>
      <p:ext uri="{BB962C8B-B14F-4D97-AF65-F5344CB8AC3E}">
        <p14:creationId xmlns:p14="http://schemas.microsoft.com/office/powerpoint/2010/main" val="3648520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just">
              <a:buNone/>
            </a:pPr>
            <a:r>
              <a:rPr lang="en-IN" b="1">
                <a:latin typeface="Times New Roman" pitchFamily="18" charset="0"/>
                <a:cs typeface="Times New Roman" pitchFamily="18" charset="0"/>
              </a:rPr>
              <a:t>Java </a:t>
            </a:r>
            <a:r>
              <a:rPr lang="en-IN" b="1" err="1">
                <a:latin typeface="Times New Roman" pitchFamily="18" charset="0"/>
                <a:cs typeface="Times New Roman" pitchFamily="18" charset="0"/>
              </a:rPr>
              <a:t>FileWriter</a:t>
            </a:r>
            <a:r>
              <a:rPr lang="en-IN" b="1">
                <a:latin typeface="Times New Roman" pitchFamily="18" charset="0"/>
                <a:cs typeface="Times New Roman" pitchFamily="18" charset="0"/>
              </a:rPr>
              <a:t> and </a:t>
            </a:r>
            <a:r>
              <a:rPr lang="en-IN" b="1" err="1">
                <a:latin typeface="Times New Roman" pitchFamily="18" charset="0"/>
                <a:cs typeface="Times New Roman" pitchFamily="18" charset="0"/>
              </a:rPr>
              <a:t>FileReader</a:t>
            </a:r>
            <a:endParaRPr lang="en-IN" b="1">
              <a:latin typeface="Times New Roman" pitchFamily="18" charset="0"/>
              <a:cs typeface="Times New Roman" pitchFamily="18" charset="0"/>
            </a:endParaRPr>
          </a:p>
          <a:p>
            <a:pPr algn="just"/>
            <a:r>
              <a:rPr lang="en-IN">
                <a:latin typeface="Times New Roman" pitchFamily="18" charset="0"/>
                <a:cs typeface="Times New Roman" pitchFamily="18" charset="0"/>
              </a:rPr>
              <a:t>Java </a:t>
            </a:r>
            <a:r>
              <a:rPr lang="en-IN" err="1">
                <a:latin typeface="Times New Roman" pitchFamily="18" charset="0"/>
                <a:cs typeface="Times New Roman" pitchFamily="18" charset="0"/>
              </a:rPr>
              <a:t>FileWriter</a:t>
            </a:r>
            <a:r>
              <a:rPr lang="en-IN">
                <a:latin typeface="Times New Roman" pitchFamily="18" charset="0"/>
                <a:cs typeface="Times New Roman" pitchFamily="18" charset="0"/>
              </a:rPr>
              <a:t> and </a:t>
            </a:r>
            <a:r>
              <a:rPr lang="en-IN" err="1">
                <a:latin typeface="Times New Roman" pitchFamily="18" charset="0"/>
                <a:cs typeface="Times New Roman" pitchFamily="18" charset="0"/>
              </a:rPr>
              <a:t>FileReader</a:t>
            </a:r>
            <a:r>
              <a:rPr lang="en-IN">
                <a:latin typeface="Times New Roman" pitchFamily="18" charset="0"/>
                <a:cs typeface="Times New Roman" pitchFamily="18" charset="0"/>
              </a:rPr>
              <a:t> classes are used to write and read data from text files. These are </a:t>
            </a:r>
            <a:r>
              <a:rPr lang="en-IN">
                <a:solidFill>
                  <a:srgbClr val="FF0000"/>
                </a:solidFill>
                <a:latin typeface="Times New Roman" pitchFamily="18" charset="0"/>
                <a:cs typeface="Times New Roman" pitchFamily="18" charset="0"/>
              </a:rPr>
              <a:t>character-oriented classes</a:t>
            </a:r>
            <a:r>
              <a:rPr lang="en-IN">
                <a:latin typeface="Times New Roman" pitchFamily="18" charset="0"/>
                <a:cs typeface="Times New Roman" pitchFamily="18" charset="0"/>
              </a:rPr>
              <a:t>, used for file handling in java.</a:t>
            </a:r>
          </a:p>
          <a:p>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marL="0" indent="0">
              <a:buNone/>
            </a:pPr>
            <a:r>
              <a:rPr lang="en-IN"/>
              <a:t>		</a:t>
            </a:r>
            <a:r>
              <a:rPr lang="en-IN" b="1"/>
              <a:t>Java </a:t>
            </a:r>
            <a:r>
              <a:rPr lang="en-IN" b="1" err="1"/>
              <a:t>FileWriter</a:t>
            </a:r>
            <a:r>
              <a:rPr lang="en-IN" b="1"/>
              <a:t> class</a:t>
            </a:r>
          </a:p>
          <a:p>
            <a:r>
              <a:rPr lang="en-IN"/>
              <a:t>Java </a:t>
            </a:r>
            <a:r>
              <a:rPr lang="en-IN" err="1"/>
              <a:t>FileWriter</a:t>
            </a:r>
            <a:r>
              <a:rPr lang="en-IN"/>
              <a:t> class is used to write character-oriented data to the file.</a:t>
            </a:r>
          </a:p>
          <a:p>
            <a:pPr marL="0" indent="0">
              <a:buNone/>
            </a:pPr>
            <a:r>
              <a:rPr lang="en-IN" u="sng"/>
              <a:t>Constructors of </a:t>
            </a:r>
            <a:r>
              <a:rPr lang="en-IN" u="sng" err="1"/>
              <a:t>FileWriter</a:t>
            </a:r>
            <a:r>
              <a:rPr lang="en-IN" u="sng"/>
              <a:t> class:</a:t>
            </a:r>
          </a:p>
          <a:p>
            <a:r>
              <a:rPr lang="en-IN" err="1"/>
              <a:t>FileWriter</a:t>
            </a:r>
            <a:r>
              <a:rPr lang="en-IN"/>
              <a:t>(String file)	:creates a new file. It gets file name in string.</a:t>
            </a:r>
          </a:p>
          <a:p>
            <a:r>
              <a:rPr lang="en-IN" err="1"/>
              <a:t>FileWriter</a:t>
            </a:r>
            <a:r>
              <a:rPr lang="en-IN"/>
              <a:t>(File file)	:creates a new file. It gets file name in File object.</a:t>
            </a:r>
          </a:p>
        </p:txBody>
      </p:sp>
    </p:spTree>
    <p:extLst>
      <p:ext uri="{BB962C8B-B14F-4D97-AF65-F5344CB8AC3E}">
        <p14:creationId xmlns:p14="http://schemas.microsoft.com/office/powerpoint/2010/main" val="4092134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1143000"/>
          </a:xfrm>
        </p:spPr>
        <p:txBody>
          <a:bodyPr/>
          <a:lstStyle/>
          <a:p>
            <a:r>
              <a:rPr lang="en-IN"/>
              <a:t>Methods of </a:t>
            </a:r>
            <a:r>
              <a:rPr lang="en-IN" err="1"/>
              <a:t>FileWriter</a:t>
            </a:r>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9334261"/>
              </p:ext>
            </p:extLst>
          </p:nvPr>
        </p:nvGraphicFramePr>
        <p:xfrm>
          <a:off x="457200" y="1628800"/>
          <a:ext cx="8229600" cy="4925346"/>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820891">
                <a:tc>
                  <a:txBody>
                    <a:bodyPr/>
                    <a:lstStyle/>
                    <a:p>
                      <a:r>
                        <a:rPr lang="en-IN" sz="2800" u="sng" baseline="0"/>
                        <a:t>Methods</a:t>
                      </a:r>
                    </a:p>
                  </a:txBody>
                  <a:tcPr anchor="ctr">
                    <a:lnL>
                      <a:noFill/>
                    </a:lnL>
                    <a:lnR>
                      <a:noFill/>
                    </a:lnR>
                    <a:lnT>
                      <a:noFill/>
                    </a:lnT>
                    <a:lnB>
                      <a:noFill/>
                    </a:lnB>
                  </a:tcPr>
                </a:tc>
                <a:tc>
                  <a:txBody>
                    <a:bodyPr/>
                    <a:lstStyle/>
                    <a:p>
                      <a:r>
                        <a:rPr lang="en-IN" sz="2800" u="sng" baseline="0"/>
                        <a:t>Description</a:t>
                      </a:r>
                    </a:p>
                  </a:txBody>
                  <a:tcPr anchor="ctr">
                    <a:lnL>
                      <a:noFill/>
                    </a:lnL>
                    <a:lnR>
                      <a:noFill/>
                    </a:lnR>
                    <a:lnT>
                      <a:noFill/>
                    </a:lnT>
                    <a:lnB>
                      <a:noFill/>
                    </a:lnB>
                  </a:tcPr>
                </a:tc>
                <a:extLst>
                  <a:ext uri="{0D108BD9-81ED-4DB2-BD59-A6C34878D82A}">
                    <a16:rowId xmlns:a16="http://schemas.microsoft.com/office/drawing/2014/main" val="10000"/>
                  </a:ext>
                </a:extLst>
              </a:tr>
              <a:tr h="820891">
                <a:tc>
                  <a:txBody>
                    <a:bodyPr/>
                    <a:lstStyle/>
                    <a:p>
                      <a:r>
                        <a:rPr lang="en-IN" b="1"/>
                        <a:t>1) public void write(String text)</a:t>
                      </a:r>
                    </a:p>
                  </a:txBody>
                  <a:tcPr anchor="ctr">
                    <a:lnL>
                      <a:noFill/>
                    </a:lnL>
                    <a:lnR>
                      <a:noFill/>
                    </a:lnR>
                    <a:lnT>
                      <a:noFill/>
                    </a:lnT>
                    <a:lnB>
                      <a:noFill/>
                    </a:lnB>
                  </a:tcPr>
                </a:tc>
                <a:tc>
                  <a:txBody>
                    <a:bodyPr/>
                    <a:lstStyle/>
                    <a:p>
                      <a:r>
                        <a:rPr lang="en-IN" b="1"/>
                        <a:t>writes the string into </a:t>
                      </a:r>
                      <a:r>
                        <a:rPr lang="en-IN" b="1" err="1"/>
                        <a:t>FileWriter</a:t>
                      </a:r>
                      <a:r>
                        <a:rPr lang="en-IN" b="1"/>
                        <a:t>.</a:t>
                      </a:r>
                    </a:p>
                  </a:txBody>
                  <a:tcPr anchor="ctr">
                    <a:lnL>
                      <a:noFill/>
                    </a:lnL>
                    <a:lnR>
                      <a:noFill/>
                    </a:lnR>
                    <a:lnT>
                      <a:noFill/>
                    </a:lnT>
                    <a:lnB>
                      <a:noFill/>
                    </a:lnB>
                  </a:tcPr>
                </a:tc>
                <a:extLst>
                  <a:ext uri="{0D108BD9-81ED-4DB2-BD59-A6C34878D82A}">
                    <a16:rowId xmlns:a16="http://schemas.microsoft.com/office/drawing/2014/main" val="10001"/>
                  </a:ext>
                </a:extLst>
              </a:tr>
              <a:tr h="820891">
                <a:tc>
                  <a:txBody>
                    <a:bodyPr/>
                    <a:lstStyle/>
                    <a:p>
                      <a:r>
                        <a:rPr lang="en-IN" b="1"/>
                        <a:t>2) public void write(char c)</a:t>
                      </a:r>
                    </a:p>
                  </a:txBody>
                  <a:tcPr anchor="ctr">
                    <a:lnL>
                      <a:noFill/>
                    </a:lnL>
                    <a:lnR>
                      <a:noFill/>
                    </a:lnR>
                    <a:lnT>
                      <a:noFill/>
                    </a:lnT>
                    <a:lnB>
                      <a:noFill/>
                    </a:lnB>
                  </a:tcPr>
                </a:tc>
                <a:tc>
                  <a:txBody>
                    <a:bodyPr/>
                    <a:lstStyle/>
                    <a:p>
                      <a:r>
                        <a:rPr lang="en-IN" b="1"/>
                        <a:t>writes the char into FileWriter.</a:t>
                      </a:r>
                    </a:p>
                  </a:txBody>
                  <a:tcPr anchor="ctr">
                    <a:lnL>
                      <a:noFill/>
                    </a:lnL>
                    <a:lnR>
                      <a:noFill/>
                    </a:lnR>
                    <a:lnT>
                      <a:noFill/>
                    </a:lnT>
                    <a:lnB>
                      <a:noFill/>
                    </a:lnB>
                  </a:tcPr>
                </a:tc>
                <a:extLst>
                  <a:ext uri="{0D108BD9-81ED-4DB2-BD59-A6C34878D82A}">
                    <a16:rowId xmlns:a16="http://schemas.microsoft.com/office/drawing/2014/main" val="10002"/>
                  </a:ext>
                </a:extLst>
              </a:tr>
              <a:tr h="820891">
                <a:tc>
                  <a:txBody>
                    <a:bodyPr/>
                    <a:lstStyle/>
                    <a:p>
                      <a:r>
                        <a:rPr lang="en-IN" b="1"/>
                        <a:t>3) public void write(char[] c)</a:t>
                      </a:r>
                    </a:p>
                  </a:txBody>
                  <a:tcPr anchor="ctr">
                    <a:lnL>
                      <a:noFill/>
                    </a:lnL>
                    <a:lnR>
                      <a:noFill/>
                    </a:lnR>
                    <a:lnT>
                      <a:noFill/>
                    </a:lnT>
                    <a:lnB>
                      <a:noFill/>
                    </a:lnB>
                  </a:tcPr>
                </a:tc>
                <a:tc>
                  <a:txBody>
                    <a:bodyPr/>
                    <a:lstStyle/>
                    <a:p>
                      <a:r>
                        <a:rPr lang="en-IN" b="1"/>
                        <a:t>writes char array into FileWriter.</a:t>
                      </a:r>
                    </a:p>
                  </a:txBody>
                  <a:tcPr anchor="ctr">
                    <a:lnL>
                      <a:noFill/>
                    </a:lnL>
                    <a:lnR>
                      <a:noFill/>
                    </a:lnR>
                    <a:lnT>
                      <a:noFill/>
                    </a:lnT>
                    <a:lnB>
                      <a:noFill/>
                    </a:lnB>
                  </a:tcPr>
                </a:tc>
                <a:extLst>
                  <a:ext uri="{0D108BD9-81ED-4DB2-BD59-A6C34878D82A}">
                    <a16:rowId xmlns:a16="http://schemas.microsoft.com/office/drawing/2014/main" val="10003"/>
                  </a:ext>
                </a:extLst>
              </a:tr>
              <a:tr h="820891">
                <a:tc>
                  <a:txBody>
                    <a:bodyPr/>
                    <a:lstStyle/>
                    <a:p>
                      <a:r>
                        <a:rPr lang="en-IN" b="1"/>
                        <a:t>4) public void flush()</a:t>
                      </a:r>
                    </a:p>
                  </a:txBody>
                  <a:tcPr anchor="ctr">
                    <a:lnL>
                      <a:noFill/>
                    </a:lnL>
                    <a:lnR>
                      <a:noFill/>
                    </a:lnR>
                    <a:lnT>
                      <a:noFill/>
                    </a:lnT>
                    <a:lnB>
                      <a:noFill/>
                    </a:lnB>
                  </a:tcPr>
                </a:tc>
                <a:tc>
                  <a:txBody>
                    <a:bodyPr/>
                    <a:lstStyle/>
                    <a:p>
                      <a:r>
                        <a:rPr lang="en-IN" b="1"/>
                        <a:t>flushes the data of FileWriter.</a:t>
                      </a:r>
                    </a:p>
                  </a:txBody>
                  <a:tcPr anchor="ctr">
                    <a:lnL>
                      <a:noFill/>
                    </a:lnL>
                    <a:lnR>
                      <a:noFill/>
                    </a:lnR>
                    <a:lnT>
                      <a:noFill/>
                    </a:lnT>
                    <a:lnB>
                      <a:noFill/>
                    </a:lnB>
                  </a:tcPr>
                </a:tc>
                <a:extLst>
                  <a:ext uri="{0D108BD9-81ED-4DB2-BD59-A6C34878D82A}">
                    <a16:rowId xmlns:a16="http://schemas.microsoft.com/office/drawing/2014/main" val="10004"/>
                  </a:ext>
                </a:extLst>
              </a:tr>
              <a:tr h="820891">
                <a:tc>
                  <a:txBody>
                    <a:bodyPr/>
                    <a:lstStyle/>
                    <a:p>
                      <a:r>
                        <a:rPr lang="en-IN" b="1"/>
                        <a:t>5) public void close()</a:t>
                      </a:r>
                    </a:p>
                  </a:txBody>
                  <a:tcPr anchor="ctr">
                    <a:lnL>
                      <a:noFill/>
                    </a:lnL>
                    <a:lnR>
                      <a:noFill/>
                    </a:lnR>
                    <a:lnT>
                      <a:noFill/>
                    </a:lnT>
                    <a:lnB>
                      <a:noFill/>
                    </a:lnB>
                  </a:tcPr>
                </a:tc>
                <a:tc>
                  <a:txBody>
                    <a:bodyPr/>
                    <a:lstStyle/>
                    <a:p>
                      <a:r>
                        <a:rPr lang="en-IN" b="1"/>
                        <a:t>closes </a:t>
                      </a:r>
                      <a:r>
                        <a:rPr lang="en-IN" b="1" err="1"/>
                        <a:t>FileWriter</a:t>
                      </a:r>
                      <a:r>
                        <a:rPr lang="en-IN" b="1"/>
                        <a:t>.</a:t>
                      </a:r>
                    </a:p>
                  </a:txBody>
                  <a:tcPr anchor="ctr">
                    <a:lnL>
                      <a:noFill/>
                    </a:lnL>
                    <a:lnR>
                      <a:noFill/>
                    </a:lnR>
                    <a:lnT>
                      <a:noFill/>
                    </a:lnT>
                    <a:lnB>
                      <a:noFill/>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19730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796950"/>
          </a:xfrm>
        </p:spPr>
        <p:txBody>
          <a:bodyPr/>
          <a:lstStyle/>
          <a:p>
            <a:r>
              <a:rPr lang="en-IN" b="1"/>
              <a:t>Java File Reader class</a:t>
            </a:r>
          </a:p>
        </p:txBody>
      </p:sp>
      <p:sp>
        <p:nvSpPr>
          <p:cNvPr id="3" name="Content Placeholder 2"/>
          <p:cNvSpPr>
            <a:spLocks noGrp="1"/>
          </p:cNvSpPr>
          <p:nvPr>
            <p:ph idx="1"/>
          </p:nvPr>
        </p:nvSpPr>
        <p:spPr>
          <a:xfrm>
            <a:off x="457200" y="1124744"/>
            <a:ext cx="8229600" cy="5001419"/>
          </a:xfrm>
        </p:spPr>
        <p:txBody>
          <a:bodyPr/>
          <a:lstStyle/>
          <a:p>
            <a:pPr marL="0" indent="0">
              <a:buNone/>
            </a:pPr>
            <a:r>
              <a:rPr lang="en-IN"/>
              <a:t>Java </a:t>
            </a:r>
            <a:r>
              <a:rPr lang="en-IN" err="1"/>
              <a:t>FileReader</a:t>
            </a:r>
            <a:r>
              <a:rPr lang="en-IN"/>
              <a:t> class is used to read data from the file. It returns </a:t>
            </a:r>
            <a:r>
              <a:rPr lang="en-IN">
                <a:solidFill>
                  <a:srgbClr val="FF0000"/>
                </a:solidFill>
              </a:rPr>
              <a:t>data in byte format </a:t>
            </a:r>
            <a:r>
              <a:rPr lang="en-IN"/>
              <a:t>like </a:t>
            </a:r>
            <a:r>
              <a:rPr lang="en-IN" err="1"/>
              <a:t>FileInputStream</a:t>
            </a:r>
            <a:r>
              <a:rPr lang="en-IN"/>
              <a:t> class.</a:t>
            </a:r>
          </a:p>
        </p:txBody>
      </p:sp>
      <p:graphicFrame>
        <p:nvGraphicFramePr>
          <p:cNvPr id="4" name="Table 3"/>
          <p:cNvGraphicFramePr>
            <a:graphicFrameLocks noGrp="1"/>
          </p:cNvGraphicFramePr>
          <p:nvPr>
            <p:extLst>
              <p:ext uri="{D42A27DB-BD31-4B8C-83A1-F6EECF244321}">
                <p14:modId xmlns:p14="http://schemas.microsoft.com/office/powerpoint/2010/main" val="2152293278"/>
              </p:ext>
            </p:extLst>
          </p:nvPr>
        </p:nvGraphicFramePr>
        <p:xfrm>
          <a:off x="539552" y="2852938"/>
          <a:ext cx="8229600" cy="3999466"/>
        </p:xfrm>
        <a:graphic>
          <a:graphicData uri="http://schemas.openxmlformats.org/drawingml/2006/table">
            <a:tbl>
              <a:tblPr/>
              <a:tblGrid>
                <a:gridCol w="3096344">
                  <a:extLst>
                    <a:ext uri="{9D8B030D-6E8A-4147-A177-3AD203B41FA5}">
                      <a16:colId xmlns:a16="http://schemas.microsoft.com/office/drawing/2014/main" val="20000"/>
                    </a:ext>
                  </a:extLst>
                </a:gridCol>
                <a:gridCol w="5133256">
                  <a:extLst>
                    <a:ext uri="{9D8B030D-6E8A-4147-A177-3AD203B41FA5}">
                      <a16:colId xmlns:a16="http://schemas.microsoft.com/office/drawing/2014/main" val="20001"/>
                    </a:ext>
                  </a:extLst>
                </a:gridCol>
              </a:tblGrid>
              <a:tr h="534427">
                <a:tc>
                  <a:txBody>
                    <a:bodyPr/>
                    <a:lstStyle/>
                    <a:p>
                      <a:r>
                        <a:rPr lang="en-IN" sz="3200" b="1" i="1"/>
                        <a:t>Constructor</a:t>
                      </a:r>
                    </a:p>
                  </a:txBody>
                  <a:tcPr anchor="ctr">
                    <a:lnL>
                      <a:noFill/>
                    </a:lnL>
                    <a:lnR>
                      <a:noFill/>
                    </a:lnR>
                    <a:lnT>
                      <a:noFill/>
                    </a:lnT>
                    <a:lnB>
                      <a:noFill/>
                    </a:lnB>
                  </a:tcPr>
                </a:tc>
                <a:tc>
                  <a:txBody>
                    <a:bodyPr/>
                    <a:lstStyle/>
                    <a:p>
                      <a:r>
                        <a:rPr lang="en-IN" sz="3200" b="1" i="1"/>
                        <a:t>Description</a:t>
                      </a:r>
                    </a:p>
                  </a:txBody>
                  <a:tcPr anchor="ctr">
                    <a:lnL>
                      <a:noFill/>
                    </a:lnL>
                    <a:lnR>
                      <a:noFill/>
                    </a:lnR>
                    <a:lnT>
                      <a:noFill/>
                    </a:lnT>
                    <a:lnB>
                      <a:noFill/>
                    </a:lnB>
                  </a:tcPr>
                </a:tc>
                <a:extLst>
                  <a:ext uri="{0D108BD9-81ED-4DB2-BD59-A6C34878D82A}">
                    <a16:rowId xmlns:a16="http://schemas.microsoft.com/office/drawing/2014/main" val="10000"/>
                  </a:ext>
                </a:extLst>
              </a:tr>
              <a:tr h="1710173">
                <a:tc>
                  <a:txBody>
                    <a:bodyPr/>
                    <a:lstStyle/>
                    <a:p>
                      <a:r>
                        <a:rPr lang="en-IN" sz="2400" b="1" err="1"/>
                        <a:t>FileReader</a:t>
                      </a:r>
                      <a:r>
                        <a:rPr lang="en-IN" sz="2400" b="1"/>
                        <a:t>(String file)</a:t>
                      </a:r>
                    </a:p>
                  </a:txBody>
                  <a:tcPr anchor="ctr">
                    <a:lnL>
                      <a:noFill/>
                    </a:lnL>
                    <a:lnR>
                      <a:noFill/>
                    </a:lnR>
                    <a:lnT>
                      <a:noFill/>
                    </a:lnT>
                    <a:lnB>
                      <a:noFill/>
                    </a:lnB>
                  </a:tcPr>
                </a:tc>
                <a:tc>
                  <a:txBody>
                    <a:bodyPr/>
                    <a:lstStyle/>
                    <a:p>
                      <a:r>
                        <a:rPr lang="en-IN" sz="2400" b="1"/>
                        <a:t>It gets filename in string. It opens the given file in read mode. If file doesn't exist, it throws </a:t>
                      </a:r>
                      <a:r>
                        <a:rPr lang="en-IN" sz="2400" b="1" err="1"/>
                        <a:t>FileNotFoundException</a:t>
                      </a:r>
                      <a:r>
                        <a:rPr lang="en-IN" sz="2400" b="1"/>
                        <a:t>.</a:t>
                      </a:r>
                    </a:p>
                  </a:txBody>
                  <a:tcPr anchor="ctr">
                    <a:lnL>
                      <a:noFill/>
                    </a:lnL>
                    <a:lnR>
                      <a:noFill/>
                    </a:lnR>
                    <a:lnT>
                      <a:noFill/>
                    </a:lnT>
                    <a:lnB>
                      <a:noFill/>
                    </a:lnB>
                  </a:tcPr>
                </a:tc>
                <a:extLst>
                  <a:ext uri="{0D108BD9-81ED-4DB2-BD59-A6C34878D82A}">
                    <a16:rowId xmlns:a16="http://schemas.microsoft.com/office/drawing/2014/main" val="10001"/>
                  </a:ext>
                </a:extLst>
              </a:tr>
              <a:tr h="1710173">
                <a:tc>
                  <a:txBody>
                    <a:bodyPr/>
                    <a:lstStyle/>
                    <a:p>
                      <a:r>
                        <a:rPr lang="en-IN" sz="2400" b="1" err="1"/>
                        <a:t>FileReader</a:t>
                      </a:r>
                      <a:r>
                        <a:rPr lang="en-IN" sz="2400" b="1"/>
                        <a:t>(File file)</a:t>
                      </a:r>
                    </a:p>
                  </a:txBody>
                  <a:tcPr anchor="ctr">
                    <a:lnL>
                      <a:noFill/>
                    </a:lnL>
                    <a:lnR>
                      <a:noFill/>
                    </a:lnR>
                    <a:lnT>
                      <a:noFill/>
                    </a:lnT>
                    <a:lnB>
                      <a:noFill/>
                    </a:lnB>
                  </a:tcPr>
                </a:tc>
                <a:tc>
                  <a:txBody>
                    <a:bodyPr/>
                    <a:lstStyle/>
                    <a:p>
                      <a:r>
                        <a:rPr lang="en-IN" sz="2400" b="1"/>
                        <a:t>It gets filename in file instance. It opens the given file in read mode. If file doesn't exist, it throws </a:t>
                      </a:r>
                      <a:r>
                        <a:rPr lang="en-IN" sz="2400" b="1" err="1"/>
                        <a:t>FileNotFoundException</a:t>
                      </a:r>
                      <a:r>
                        <a:rPr lang="en-IN" sz="2400" b="1"/>
                        <a:t>.</a:t>
                      </a:r>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8425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24563609"/>
              </p:ext>
            </p:extLst>
          </p:nvPr>
        </p:nvGraphicFramePr>
        <p:xfrm>
          <a:off x="539552" y="1484784"/>
          <a:ext cx="8229600" cy="4216325"/>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124353">
                <a:tc>
                  <a:txBody>
                    <a:bodyPr/>
                    <a:lstStyle/>
                    <a:p>
                      <a:r>
                        <a:rPr lang="en-IN" sz="3200" b="1" u="sng"/>
                        <a:t>Method</a:t>
                      </a:r>
                    </a:p>
                  </a:txBody>
                  <a:tcPr anchor="ctr">
                    <a:lnL>
                      <a:noFill/>
                    </a:lnL>
                    <a:lnR>
                      <a:noFill/>
                    </a:lnR>
                    <a:lnT>
                      <a:noFill/>
                    </a:lnT>
                    <a:lnB>
                      <a:noFill/>
                    </a:lnB>
                  </a:tcPr>
                </a:tc>
                <a:tc>
                  <a:txBody>
                    <a:bodyPr/>
                    <a:lstStyle/>
                    <a:p>
                      <a:r>
                        <a:rPr lang="en-IN" sz="3200" b="1" u="sng"/>
                        <a:t>Description</a:t>
                      </a:r>
                    </a:p>
                  </a:txBody>
                  <a:tcPr anchor="ctr">
                    <a:lnL>
                      <a:noFill/>
                    </a:lnL>
                    <a:lnR>
                      <a:noFill/>
                    </a:lnR>
                    <a:lnT>
                      <a:noFill/>
                    </a:lnT>
                    <a:lnB>
                      <a:noFill/>
                    </a:lnB>
                  </a:tcPr>
                </a:tc>
                <a:extLst>
                  <a:ext uri="{0D108BD9-81ED-4DB2-BD59-A6C34878D82A}">
                    <a16:rowId xmlns:a16="http://schemas.microsoft.com/office/drawing/2014/main" val="10000"/>
                  </a:ext>
                </a:extLst>
              </a:tr>
              <a:tr h="1967619">
                <a:tc>
                  <a:txBody>
                    <a:bodyPr/>
                    <a:lstStyle/>
                    <a:p>
                      <a:r>
                        <a:rPr lang="en-IN" sz="3200" b="1"/>
                        <a:t>1) public </a:t>
                      </a:r>
                      <a:r>
                        <a:rPr lang="en-IN" sz="3200" b="1" err="1"/>
                        <a:t>int</a:t>
                      </a:r>
                      <a:r>
                        <a:rPr lang="en-IN" sz="3200" b="1"/>
                        <a:t> read()</a:t>
                      </a:r>
                    </a:p>
                  </a:txBody>
                  <a:tcPr anchor="ctr">
                    <a:lnL>
                      <a:noFill/>
                    </a:lnL>
                    <a:lnR>
                      <a:noFill/>
                    </a:lnR>
                    <a:lnT>
                      <a:noFill/>
                    </a:lnT>
                    <a:lnB>
                      <a:noFill/>
                    </a:lnB>
                  </a:tcPr>
                </a:tc>
                <a:tc>
                  <a:txBody>
                    <a:bodyPr/>
                    <a:lstStyle/>
                    <a:p>
                      <a:r>
                        <a:rPr lang="en-IN" sz="3200" b="1"/>
                        <a:t>returns a character in ASCII form. It returns -1 at the end of file.</a:t>
                      </a:r>
                    </a:p>
                  </a:txBody>
                  <a:tcPr anchor="ctr">
                    <a:lnL>
                      <a:noFill/>
                    </a:lnL>
                    <a:lnR>
                      <a:noFill/>
                    </a:lnR>
                    <a:lnT>
                      <a:noFill/>
                    </a:lnT>
                    <a:lnB>
                      <a:noFill/>
                    </a:lnB>
                  </a:tcPr>
                </a:tc>
                <a:extLst>
                  <a:ext uri="{0D108BD9-81ED-4DB2-BD59-A6C34878D82A}">
                    <a16:rowId xmlns:a16="http://schemas.microsoft.com/office/drawing/2014/main" val="10001"/>
                  </a:ext>
                </a:extLst>
              </a:tr>
              <a:tr h="1124353">
                <a:tc>
                  <a:txBody>
                    <a:bodyPr/>
                    <a:lstStyle/>
                    <a:p>
                      <a:r>
                        <a:rPr lang="en-IN" sz="3200" b="1"/>
                        <a:t>2) public void close()</a:t>
                      </a:r>
                    </a:p>
                  </a:txBody>
                  <a:tcPr anchor="ctr">
                    <a:lnL>
                      <a:noFill/>
                    </a:lnL>
                    <a:lnR>
                      <a:noFill/>
                    </a:lnR>
                    <a:lnT>
                      <a:noFill/>
                    </a:lnT>
                    <a:lnB>
                      <a:noFill/>
                    </a:lnB>
                  </a:tcPr>
                </a:tc>
                <a:tc>
                  <a:txBody>
                    <a:bodyPr/>
                    <a:lstStyle/>
                    <a:p>
                      <a:r>
                        <a:rPr lang="en-IN" sz="3200" b="1"/>
                        <a:t>closes </a:t>
                      </a:r>
                      <a:r>
                        <a:rPr lang="en-IN" sz="3200" b="1" err="1"/>
                        <a:t>FileReader</a:t>
                      </a:r>
                      <a:r>
                        <a:rPr lang="en-IN" sz="3200" b="1"/>
                        <a:t>.</a:t>
                      </a:r>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95180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a:br>
            <a:br>
              <a:rPr lang="en-IN" b="1"/>
            </a:br>
            <a:r>
              <a:rPr lang="en-IN" b="1"/>
              <a:t>Write To a File</a:t>
            </a:r>
            <a:br>
              <a:rPr lang="en-IN" b="1"/>
            </a:br>
            <a:br>
              <a:rPr lang="en-IN"/>
            </a:br>
            <a:endParaRPr lang="en-IN"/>
          </a:p>
        </p:txBody>
      </p:sp>
      <p:sp>
        <p:nvSpPr>
          <p:cNvPr id="3" name="Content Placeholder 2"/>
          <p:cNvSpPr>
            <a:spLocks noGrp="1"/>
          </p:cNvSpPr>
          <p:nvPr>
            <p:ph idx="1"/>
          </p:nvPr>
        </p:nvSpPr>
        <p:spPr>
          <a:xfrm>
            <a:off x="457200" y="1196752"/>
            <a:ext cx="8229600" cy="4929411"/>
          </a:xfrm>
        </p:spPr>
        <p:txBody>
          <a:bodyPr>
            <a:normAutofit fontScale="47500" lnSpcReduction="20000"/>
          </a:bodyPr>
          <a:lstStyle/>
          <a:p>
            <a:r>
              <a:rPr lang="en-IN" sz="5100"/>
              <a:t>We used the </a:t>
            </a:r>
            <a:r>
              <a:rPr lang="en-IN" sz="5100" err="1"/>
              <a:t>FileWriter</a:t>
            </a:r>
            <a:r>
              <a:rPr lang="en-IN" sz="5100"/>
              <a:t> class together with its write() method to write some text to the file.</a:t>
            </a:r>
          </a:p>
          <a:p>
            <a:r>
              <a:rPr lang="en-IN"/>
              <a:t>import </a:t>
            </a:r>
            <a:r>
              <a:rPr lang="en-IN" err="1"/>
              <a:t>java.io.FileWriter</a:t>
            </a:r>
            <a:r>
              <a:rPr lang="en-IN"/>
              <a:t>;   </a:t>
            </a:r>
          </a:p>
          <a:p>
            <a:r>
              <a:rPr lang="en-IN"/>
              <a:t>import </a:t>
            </a:r>
            <a:r>
              <a:rPr lang="en-IN" err="1"/>
              <a:t>java.io.IOException</a:t>
            </a:r>
            <a:r>
              <a:rPr lang="en-IN"/>
              <a:t>;  </a:t>
            </a:r>
          </a:p>
          <a:p>
            <a:endParaRPr lang="en-IN"/>
          </a:p>
          <a:p>
            <a:r>
              <a:rPr lang="en-IN"/>
              <a:t>public class </a:t>
            </a:r>
            <a:r>
              <a:rPr lang="en-IN" err="1"/>
              <a:t>writefile</a:t>
            </a:r>
            <a:r>
              <a:rPr lang="en-IN"/>
              <a:t> </a:t>
            </a:r>
          </a:p>
          <a:p>
            <a:r>
              <a:rPr lang="en-IN"/>
              <a:t>{</a:t>
            </a:r>
          </a:p>
          <a:p>
            <a:r>
              <a:rPr lang="en-IN"/>
              <a:t>  public static void main(String[] </a:t>
            </a:r>
            <a:r>
              <a:rPr lang="en-IN" err="1"/>
              <a:t>args</a:t>
            </a:r>
            <a:r>
              <a:rPr lang="en-IN"/>
              <a:t>) {</a:t>
            </a:r>
          </a:p>
          <a:p>
            <a:r>
              <a:rPr lang="en-IN"/>
              <a:t>    try </a:t>
            </a:r>
          </a:p>
          <a:p>
            <a:r>
              <a:rPr lang="en-IN"/>
              <a:t>{</a:t>
            </a:r>
          </a:p>
          <a:p>
            <a:r>
              <a:rPr lang="en-IN"/>
              <a:t>      </a:t>
            </a:r>
            <a:r>
              <a:rPr lang="en-IN" err="1"/>
              <a:t>FileWriter</a:t>
            </a:r>
            <a:r>
              <a:rPr lang="en-IN"/>
              <a:t>  </a:t>
            </a:r>
            <a:r>
              <a:rPr lang="en-IN" err="1"/>
              <a:t>fw</a:t>
            </a:r>
            <a:r>
              <a:rPr lang="en-IN"/>
              <a:t> = new </a:t>
            </a:r>
            <a:r>
              <a:rPr lang="en-IN" err="1"/>
              <a:t>FileWriter</a:t>
            </a:r>
            <a:r>
              <a:rPr lang="en-IN"/>
              <a:t>("</a:t>
            </a:r>
            <a:r>
              <a:rPr lang="en-IN" err="1"/>
              <a:t>one.txt</a:t>
            </a:r>
            <a:r>
              <a:rPr lang="en-IN"/>
              <a:t>");</a:t>
            </a:r>
          </a:p>
          <a:p>
            <a:r>
              <a:rPr lang="en-IN"/>
              <a:t>      </a:t>
            </a:r>
            <a:r>
              <a:rPr lang="en-IN" err="1"/>
              <a:t>fw.write</a:t>
            </a:r>
            <a:r>
              <a:rPr lang="en-IN"/>
              <a:t>("First file program to write something on it");</a:t>
            </a:r>
          </a:p>
          <a:p>
            <a:r>
              <a:rPr lang="en-IN"/>
              <a:t>      </a:t>
            </a:r>
            <a:r>
              <a:rPr lang="en-IN" err="1"/>
              <a:t>fw.close</a:t>
            </a:r>
            <a:r>
              <a:rPr lang="en-IN"/>
              <a:t>();</a:t>
            </a:r>
          </a:p>
          <a:p>
            <a:r>
              <a:rPr lang="en-IN"/>
              <a:t>      </a:t>
            </a:r>
            <a:r>
              <a:rPr lang="en-IN" err="1"/>
              <a:t>System.out.println</a:t>
            </a:r>
            <a:r>
              <a:rPr lang="en-IN"/>
              <a:t>("Successfully wrote to the file.");</a:t>
            </a:r>
          </a:p>
          <a:p>
            <a:r>
              <a:rPr lang="en-IN"/>
              <a:t>    } catch (Exception e) {</a:t>
            </a:r>
          </a:p>
          <a:p>
            <a:r>
              <a:rPr lang="en-IN"/>
              <a:t>      </a:t>
            </a:r>
            <a:r>
              <a:rPr lang="en-IN" err="1"/>
              <a:t>System.out.println</a:t>
            </a:r>
            <a:r>
              <a:rPr lang="en-IN"/>
              <a:t>("An error occurred.");</a:t>
            </a:r>
          </a:p>
          <a:p>
            <a:r>
              <a:rPr lang="en-IN"/>
              <a:t>          }</a:t>
            </a:r>
          </a:p>
          <a:p>
            <a:r>
              <a:rPr lang="en-IN"/>
              <a:t>  }</a:t>
            </a:r>
          </a:p>
          <a:p>
            <a:r>
              <a:rPr lang="en-IN"/>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a:t>Read a File</a:t>
            </a:r>
            <a:endParaRPr lang="en-IN"/>
          </a:p>
        </p:txBody>
      </p:sp>
      <p:sp>
        <p:nvSpPr>
          <p:cNvPr id="3" name="Content Placeholder 2"/>
          <p:cNvSpPr>
            <a:spLocks noGrp="1"/>
          </p:cNvSpPr>
          <p:nvPr>
            <p:ph idx="1"/>
          </p:nvPr>
        </p:nvSpPr>
        <p:spPr/>
        <p:txBody>
          <a:bodyPr>
            <a:normAutofit fontScale="40000" lnSpcReduction="20000"/>
          </a:bodyPr>
          <a:lstStyle/>
          <a:p>
            <a:r>
              <a:rPr lang="en-IN"/>
              <a:t>import </a:t>
            </a:r>
            <a:r>
              <a:rPr lang="en-IN" err="1"/>
              <a:t>java.io</a:t>
            </a:r>
            <a:r>
              <a:rPr lang="en-IN"/>
              <a:t>.*;</a:t>
            </a:r>
          </a:p>
          <a:p>
            <a:endParaRPr lang="en-IN"/>
          </a:p>
          <a:p>
            <a:r>
              <a:rPr lang="en-IN"/>
              <a:t>import </a:t>
            </a:r>
            <a:r>
              <a:rPr lang="en-IN" err="1"/>
              <a:t>java.util.Scanner</a:t>
            </a:r>
            <a:r>
              <a:rPr lang="en-IN"/>
              <a:t>; // Import the Scanner class to read text files</a:t>
            </a:r>
          </a:p>
          <a:p>
            <a:endParaRPr lang="en-IN"/>
          </a:p>
          <a:p>
            <a:r>
              <a:rPr lang="en-IN"/>
              <a:t>public class </a:t>
            </a:r>
            <a:r>
              <a:rPr lang="en-IN" err="1"/>
              <a:t>readfile</a:t>
            </a:r>
            <a:endParaRPr lang="en-IN"/>
          </a:p>
          <a:p>
            <a:r>
              <a:rPr lang="en-IN"/>
              <a:t> {</a:t>
            </a:r>
          </a:p>
          <a:p>
            <a:r>
              <a:rPr lang="en-IN"/>
              <a:t>  public static void main(String[] </a:t>
            </a:r>
            <a:r>
              <a:rPr lang="en-IN" err="1"/>
              <a:t>args</a:t>
            </a:r>
            <a:r>
              <a:rPr lang="en-IN"/>
              <a:t>) {</a:t>
            </a:r>
          </a:p>
          <a:p>
            <a:r>
              <a:rPr lang="en-IN"/>
              <a:t>    try {</a:t>
            </a:r>
          </a:p>
          <a:p>
            <a:r>
              <a:rPr lang="en-IN"/>
              <a:t>      File f = new File("</a:t>
            </a:r>
            <a:r>
              <a:rPr lang="en-IN" err="1"/>
              <a:t>one.txt</a:t>
            </a:r>
            <a:r>
              <a:rPr lang="en-IN"/>
              <a:t>");</a:t>
            </a:r>
          </a:p>
          <a:p>
            <a:r>
              <a:rPr lang="en-IN"/>
              <a:t>      Scanner s  = new Scanner(f);</a:t>
            </a:r>
          </a:p>
          <a:p>
            <a:r>
              <a:rPr lang="en-IN"/>
              <a:t>      while (</a:t>
            </a:r>
            <a:r>
              <a:rPr lang="en-IN" err="1"/>
              <a:t>s.hasNextLine</a:t>
            </a:r>
            <a:r>
              <a:rPr lang="en-IN"/>
              <a:t>()) {</a:t>
            </a:r>
          </a:p>
          <a:p>
            <a:r>
              <a:rPr lang="en-IN"/>
              <a:t>        String data = </a:t>
            </a:r>
            <a:r>
              <a:rPr lang="en-IN" err="1"/>
              <a:t>s.nextLine</a:t>
            </a:r>
            <a:r>
              <a:rPr lang="en-IN"/>
              <a:t>();</a:t>
            </a:r>
          </a:p>
          <a:p>
            <a:r>
              <a:rPr lang="en-IN"/>
              <a:t>        </a:t>
            </a:r>
            <a:r>
              <a:rPr lang="en-IN" err="1"/>
              <a:t>System.out.println</a:t>
            </a:r>
            <a:r>
              <a:rPr lang="en-IN"/>
              <a:t>(data);</a:t>
            </a:r>
          </a:p>
          <a:p>
            <a:r>
              <a:rPr lang="en-IN"/>
              <a:t>      }</a:t>
            </a:r>
          </a:p>
          <a:p>
            <a:r>
              <a:rPr lang="en-IN"/>
              <a:t>      </a:t>
            </a:r>
            <a:r>
              <a:rPr lang="en-IN" err="1"/>
              <a:t>s.close</a:t>
            </a:r>
            <a:r>
              <a:rPr lang="en-IN"/>
              <a:t>();</a:t>
            </a:r>
          </a:p>
          <a:p>
            <a:r>
              <a:rPr lang="en-IN"/>
              <a:t>    } catch (</a:t>
            </a:r>
            <a:r>
              <a:rPr lang="en-IN" err="1"/>
              <a:t>FileNotFoundException</a:t>
            </a:r>
            <a:r>
              <a:rPr lang="en-IN"/>
              <a:t> e) {</a:t>
            </a:r>
          </a:p>
          <a:p>
            <a:r>
              <a:rPr lang="en-IN"/>
              <a:t>      </a:t>
            </a:r>
            <a:r>
              <a:rPr lang="en-IN" err="1"/>
              <a:t>System.out.println</a:t>
            </a:r>
            <a:r>
              <a:rPr lang="en-IN"/>
              <a:t>("An error occurred.");</a:t>
            </a:r>
          </a:p>
          <a:p>
            <a:r>
              <a:rPr lang="en-IN"/>
              <a:t>      </a:t>
            </a:r>
          </a:p>
          <a:p>
            <a:r>
              <a:rPr lang="en-IN"/>
              <a:t>    }</a:t>
            </a:r>
          </a:p>
          <a:p>
            <a:r>
              <a:rPr lang="en-IN"/>
              <a:t>  }</a:t>
            </a:r>
          </a:p>
          <a:p>
            <a:r>
              <a:rPr lang="en-IN"/>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a:t>There are many available classes in the Java API that can be used to read and write files in Java: </a:t>
            </a:r>
            <a:r>
              <a:rPr lang="en-IN" err="1"/>
              <a:t>FileReader</a:t>
            </a:r>
            <a:r>
              <a:rPr lang="en-IN"/>
              <a:t>, </a:t>
            </a:r>
            <a:r>
              <a:rPr lang="en-IN" err="1"/>
              <a:t>BufferedReader</a:t>
            </a:r>
            <a:r>
              <a:rPr lang="en-IN"/>
              <a:t>, Files, Scanner, </a:t>
            </a:r>
            <a:r>
              <a:rPr lang="en-IN" err="1"/>
              <a:t>FileInputStream</a:t>
            </a:r>
            <a:r>
              <a:rPr lang="en-IN"/>
              <a:t>, </a:t>
            </a:r>
            <a:r>
              <a:rPr lang="en-IN" err="1"/>
              <a:t>FileWriter</a:t>
            </a:r>
            <a:r>
              <a:rPr lang="en-IN"/>
              <a:t>, </a:t>
            </a:r>
            <a:r>
              <a:rPr lang="en-IN" err="1"/>
              <a:t>BufferedWriter</a:t>
            </a:r>
            <a:r>
              <a:rPr lang="en-IN"/>
              <a:t>, </a:t>
            </a:r>
            <a:r>
              <a:rPr lang="en-IN" err="1"/>
              <a:t>FileOutputStream</a:t>
            </a:r>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Implementation of …</a:t>
            </a:r>
          </a:p>
        </p:txBody>
      </p:sp>
      <p:sp>
        <p:nvSpPr>
          <p:cNvPr id="3" name="Content Placeholder 2"/>
          <p:cNvSpPr>
            <a:spLocks noGrp="1"/>
          </p:cNvSpPr>
          <p:nvPr>
            <p:ph idx="1"/>
          </p:nvPr>
        </p:nvSpPr>
        <p:spPr/>
        <p:txBody>
          <a:bodyPr/>
          <a:lstStyle/>
          <a:p>
            <a:r>
              <a:rPr lang="en-IN"/>
              <a:t>1. Byte stream</a:t>
            </a:r>
          </a:p>
          <a:p>
            <a:r>
              <a:rPr lang="en-IN"/>
              <a:t>2. Character stream</a:t>
            </a:r>
          </a:p>
          <a:p>
            <a:r>
              <a:rPr lang="en-IN"/>
              <a:t>3. Buffered stream</a:t>
            </a:r>
          </a:p>
          <a:p>
            <a:r>
              <a:rPr lang="en-IN"/>
              <a:t>4. Data stream</a:t>
            </a:r>
          </a:p>
          <a:p>
            <a:r>
              <a:rPr lang="en-IN"/>
              <a:t>5. Object Stream</a:t>
            </a:r>
          </a:p>
          <a:p>
            <a:r>
              <a:rPr lang="en-IN"/>
              <a:t>6. File stream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Byte stream in java</a:t>
            </a:r>
          </a:p>
        </p:txBody>
      </p:sp>
      <p:sp>
        <p:nvSpPr>
          <p:cNvPr id="3" name="Content Placeholder 2"/>
          <p:cNvSpPr>
            <a:spLocks noGrp="1"/>
          </p:cNvSpPr>
          <p:nvPr>
            <p:ph idx="1"/>
          </p:nvPr>
        </p:nvSpPr>
        <p:spPr/>
        <p:txBody>
          <a:bodyPr/>
          <a:lstStyle/>
          <a:p>
            <a:r>
              <a:rPr lang="en-IN"/>
              <a:t>Java byte streams are used to perform </a:t>
            </a:r>
            <a:r>
              <a:rPr lang="en-IN">
                <a:solidFill>
                  <a:srgbClr val="FF0000"/>
                </a:solidFill>
              </a:rPr>
              <a:t>input and output of 8-bit bytes</a:t>
            </a:r>
            <a:r>
              <a:rPr lang="en-IN"/>
              <a:t>. Though there are many classes related to byte streams but the most frequently used classes are, </a:t>
            </a:r>
            <a:r>
              <a:rPr lang="en-IN" b="1" err="1"/>
              <a:t>FileInputStream</a:t>
            </a:r>
            <a:r>
              <a:rPr lang="en-IN"/>
              <a:t> and </a:t>
            </a:r>
            <a:r>
              <a:rPr lang="en-IN" b="1" err="1"/>
              <a:t>FileOutputStream</a:t>
            </a:r>
            <a:r>
              <a:rPr lang="en-IN"/>
              <a:t>. Following is an example which makes use of these two classes to copy an input file into an output file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Times New Roman" pitchFamily="18" charset="0"/>
                <a:cs typeface="Times New Roman" pitchFamily="18" charset="0"/>
              </a:rPr>
              <a:t>Stream</a:t>
            </a:r>
          </a:p>
        </p:txBody>
      </p:sp>
      <p:sp>
        <p:nvSpPr>
          <p:cNvPr id="3" name="Content Placeholder 2"/>
          <p:cNvSpPr>
            <a:spLocks noGrp="1"/>
          </p:cNvSpPr>
          <p:nvPr>
            <p:ph idx="1"/>
          </p:nvPr>
        </p:nvSpPr>
        <p:spPr/>
        <p:txBody>
          <a:bodyPr>
            <a:normAutofit fontScale="92500"/>
          </a:bodyPr>
          <a:lstStyle/>
          <a:p>
            <a:r>
              <a:rPr lang="en-IN">
                <a:latin typeface="Times New Roman" pitchFamily="18" charset="0"/>
                <a:cs typeface="Times New Roman" pitchFamily="18" charset="0"/>
              </a:rPr>
              <a:t>A stream is a sequence of data. In Java a stream is composed of bytes. It's called a stream because it's like a stream of water that continues to flow.</a:t>
            </a:r>
          </a:p>
          <a:p>
            <a:r>
              <a:rPr lang="en-IN">
                <a:latin typeface="Times New Roman" pitchFamily="18" charset="0"/>
                <a:cs typeface="Times New Roman" pitchFamily="18" charset="0"/>
              </a:rPr>
              <a:t>In java, 3 streams are created for us automatically. All these streams are attached with console.</a:t>
            </a:r>
          </a:p>
          <a:p>
            <a:r>
              <a:rPr lang="en-IN" b="1">
                <a:latin typeface="Times New Roman" pitchFamily="18" charset="0"/>
                <a:cs typeface="Times New Roman" pitchFamily="18" charset="0"/>
              </a:rPr>
              <a:t>1) </a:t>
            </a:r>
            <a:r>
              <a:rPr lang="en-IN" b="1" err="1">
                <a:latin typeface="Times New Roman" pitchFamily="18" charset="0"/>
                <a:cs typeface="Times New Roman" pitchFamily="18" charset="0"/>
              </a:rPr>
              <a:t>System.out</a:t>
            </a:r>
            <a:r>
              <a:rPr lang="en-IN" b="1">
                <a:latin typeface="Times New Roman" pitchFamily="18" charset="0"/>
                <a:cs typeface="Times New Roman" pitchFamily="18" charset="0"/>
              </a:rPr>
              <a:t>: </a:t>
            </a:r>
            <a:r>
              <a:rPr lang="en-IN">
                <a:latin typeface="Times New Roman" pitchFamily="18" charset="0"/>
                <a:cs typeface="Times New Roman" pitchFamily="18" charset="0"/>
              </a:rPr>
              <a:t>standard output stream</a:t>
            </a:r>
          </a:p>
          <a:p>
            <a:r>
              <a:rPr lang="en-IN" b="1">
                <a:latin typeface="Times New Roman" pitchFamily="18" charset="0"/>
                <a:cs typeface="Times New Roman" pitchFamily="18" charset="0"/>
              </a:rPr>
              <a:t>2) System.in: </a:t>
            </a:r>
            <a:r>
              <a:rPr lang="en-IN">
                <a:latin typeface="Times New Roman" pitchFamily="18" charset="0"/>
                <a:cs typeface="Times New Roman" pitchFamily="18" charset="0"/>
              </a:rPr>
              <a:t>standard input stream</a:t>
            </a:r>
          </a:p>
          <a:p>
            <a:r>
              <a:rPr lang="en-IN" b="1">
                <a:latin typeface="Times New Roman" pitchFamily="18" charset="0"/>
                <a:cs typeface="Times New Roman" pitchFamily="18" charset="0"/>
              </a:rPr>
              <a:t>3) </a:t>
            </a:r>
            <a:r>
              <a:rPr lang="en-IN" b="1" err="1">
                <a:latin typeface="Times New Roman" pitchFamily="18" charset="0"/>
                <a:cs typeface="Times New Roman" pitchFamily="18" charset="0"/>
              </a:rPr>
              <a:t>System.err</a:t>
            </a:r>
            <a:r>
              <a:rPr lang="en-IN" b="1">
                <a:latin typeface="Times New Roman" pitchFamily="18" charset="0"/>
                <a:cs typeface="Times New Roman" pitchFamily="18" charset="0"/>
              </a:rPr>
              <a:t>: </a:t>
            </a:r>
            <a:r>
              <a:rPr lang="en-IN">
                <a:latin typeface="Times New Roman" pitchFamily="18" charset="0"/>
                <a:cs typeface="Times New Roman" pitchFamily="18" charset="0"/>
              </a:rPr>
              <a:t>standard error stream</a:t>
            </a:r>
          </a:p>
          <a:p>
            <a:endParaRPr lang="en-IN">
              <a:latin typeface="Times New Roman" pitchFamily="18" charset="0"/>
              <a:cs typeface="Times New Roman" pitchFamily="18" charset="0"/>
            </a:endParaRPr>
          </a:p>
        </p:txBody>
      </p:sp>
    </p:spTree>
    <p:extLst>
      <p:ext uri="{BB962C8B-B14F-4D97-AF65-F5344CB8AC3E}">
        <p14:creationId xmlns:p14="http://schemas.microsoft.com/office/powerpoint/2010/main" val="1049239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file_io.jpg"/>
          <p:cNvPicPr>
            <a:picLocks noGrp="1" noChangeAspect="1"/>
          </p:cNvPicPr>
          <p:nvPr>
            <p:ph idx="1"/>
          </p:nvPr>
        </p:nvPicPr>
        <p:blipFill>
          <a:blip r:embed="rId2" cstate="print"/>
          <a:stretch>
            <a:fillRect/>
          </a:stretch>
        </p:blipFill>
        <p:spPr>
          <a:xfrm>
            <a:off x="827584" y="764705"/>
            <a:ext cx="7704856" cy="5004248"/>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File input/output stream</a:t>
            </a:r>
          </a:p>
        </p:txBody>
      </p:sp>
      <p:sp>
        <p:nvSpPr>
          <p:cNvPr id="3" name="Content Placeholder 2"/>
          <p:cNvSpPr>
            <a:spLocks noGrp="1"/>
          </p:cNvSpPr>
          <p:nvPr>
            <p:ph idx="1"/>
          </p:nvPr>
        </p:nvSpPr>
        <p:spPr/>
        <p:txBody>
          <a:bodyPr>
            <a:normAutofit lnSpcReduction="10000"/>
          </a:bodyPr>
          <a:lstStyle/>
          <a:p>
            <a:r>
              <a:rPr lang="en-IN"/>
              <a:t>Java </a:t>
            </a:r>
            <a:r>
              <a:rPr lang="en-IN" err="1"/>
              <a:t>FileInputStream</a:t>
            </a:r>
            <a:r>
              <a:rPr lang="en-IN"/>
              <a:t> class obtains input bytes from a </a:t>
            </a:r>
            <a:r>
              <a:rPr lang="en-IN">
                <a:hlinkClick r:id="rId2"/>
              </a:rPr>
              <a:t>file</a:t>
            </a:r>
            <a:r>
              <a:rPr lang="en-IN"/>
              <a:t>. It is used for reading </a:t>
            </a:r>
            <a:r>
              <a:rPr lang="en-IN">
                <a:solidFill>
                  <a:srgbClr val="FF0000"/>
                </a:solidFill>
              </a:rPr>
              <a:t>byte-oriented data (streams of raw bytes) such as image data, audio, video etc</a:t>
            </a:r>
            <a:r>
              <a:rPr lang="en-IN"/>
              <a:t>. You can also read character-stream data. But, for reading streams of characters, it is recommended to use ______________class.</a:t>
            </a:r>
          </a:p>
          <a:p>
            <a:r>
              <a:rPr lang="en-IN"/>
              <a:t>Java </a:t>
            </a:r>
            <a:r>
              <a:rPr lang="en-IN" err="1"/>
              <a:t>FileOutputStream</a:t>
            </a:r>
            <a:r>
              <a:rPr lang="en-IN"/>
              <a:t> is an output stream used for writing data to a _________</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FileOutputStream</a:t>
            </a:r>
            <a:r>
              <a:rPr lang="en-IN"/>
              <a:t> Methods</a:t>
            </a:r>
          </a:p>
        </p:txBody>
      </p:sp>
      <p:graphicFrame>
        <p:nvGraphicFramePr>
          <p:cNvPr id="4" name="Content Placeholder 3"/>
          <p:cNvGraphicFramePr>
            <a:graphicFrameLocks noGrp="1"/>
          </p:cNvGraphicFramePr>
          <p:nvPr>
            <p:ph idx="1"/>
          </p:nvPr>
        </p:nvGraphicFramePr>
        <p:xfrm>
          <a:off x="611560" y="1556792"/>
          <a:ext cx="8229600" cy="4582160"/>
        </p:xfrm>
        <a:graphic>
          <a:graphicData uri="http://schemas.openxmlformats.org/drawingml/2006/table">
            <a:tbl>
              <a:tblPr firstRow="1" bandRow="1">
                <a:tableStyleId>{5C22544A-7EE6-4342-B048-85BDC9FD1C3A}</a:tableStyleId>
              </a:tblPr>
              <a:tblGrid>
                <a:gridCol w="3528392">
                  <a:extLst>
                    <a:ext uri="{9D8B030D-6E8A-4147-A177-3AD203B41FA5}">
                      <a16:colId xmlns:a16="http://schemas.microsoft.com/office/drawing/2014/main" val="20000"/>
                    </a:ext>
                  </a:extLst>
                </a:gridCol>
                <a:gridCol w="4701208">
                  <a:extLst>
                    <a:ext uri="{9D8B030D-6E8A-4147-A177-3AD203B41FA5}">
                      <a16:colId xmlns:a16="http://schemas.microsoft.com/office/drawing/2014/main" val="20001"/>
                    </a:ext>
                  </a:extLst>
                </a:gridCol>
              </a:tblGrid>
              <a:tr h="370840">
                <a:tc>
                  <a:txBody>
                    <a:bodyPr/>
                    <a:lstStyle/>
                    <a:p>
                      <a:r>
                        <a:rPr lang="en-IN"/>
                        <a:t>Method</a:t>
                      </a:r>
                    </a:p>
                  </a:txBody>
                  <a:tcPr anchor="ctr"/>
                </a:tc>
                <a:tc>
                  <a:txBody>
                    <a:bodyPr/>
                    <a:lstStyle/>
                    <a:p>
                      <a:r>
                        <a:rPr lang="en-IN"/>
                        <a:t>Description</a:t>
                      </a:r>
                    </a:p>
                  </a:txBody>
                  <a:tcPr anchor="ctr"/>
                </a:tc>
                <a:extLst>
                  <a:ext uri="{0D108BD9-81ED-4DB2-BD59-A6C34878D82A}">
                    <a16:rowId xmlns:a16="http://schemas.microsoft.com/office/drawing/2014/main" val="10000"/>
                  </a:ext>
                </a:extLst>
              </a:tr>
              <a:tr h="370840">
                <a:tc>
                  <a:txBody>
                    <a:bodyPr/>
                    <a:lstStyle/>
                    <a:p>
                      <a:r>
                        <a:rPr lang="en-IN"/>
                        <a:t>protected void finalize()</a:t>
                      </a:r>
                    </a:p>
                  </a:txBody>
                  <a:tcPr anchor="ctr"/>
                </a:tc>
                <a:tc>
                  <a:txBody>
                    <a:bodyPr/>
                    <a:lstStyle/>
                    <a:p>
                      <a:r>
                        <a:rPr lang="en-IN"/>
                        <a:t>It is used to clean up the connection with the file output stream.</a:t>
                      </a:r>
                    </a:p>
                  </a:txBody>
                  <a:tcPr anchor="ctr"/>
                </a:tc>
                <a:extLst>
                  <a:ext uri="{0D108BD9-81ED-4DB2-BD59-A6C34878D82A}">
                    <a16:rowId xmlns:a16="http://schemas.microsoft.com/office/drawing/2014/main" val="10001"/>
                  </a:ext>
                </a:extLst>
              </a:tr>
              <a:tr h="370840">
                <a:tc>
                  <a:txBody>
                    <a:bodyPr/>
                    <a:lstStyle/>
                    <a:p>
                      <a:r>
                        <a:rPr lang="en-IN"/>
                        <a:t>void write(byte[] ary)</a:t>
                      </a:r>
                    </a:p>
                  </a:txBody>
                  <a:tcPr anchor="ctr"/>
                </a:tc>
                <a:tc>
                  <a:txBody>
                    <a:bodyPr/>
                    <a:lstStyle/>
                    <a:p>
                      <a:r>
                        <a:rPr lang="en-IN"/>
                        <a:t>It is used to write </a:t>
                      </a:r>
                      <a:r>
                        <a:rPr lang="en-IN" b="1"/>
                        <a:t>ary.length</a:t>
                      </a:r>
                      <a:r>
                        <a:rPr lang="en-IN"/>
                        <a:t> bytes from the byte </a:t>
                      </a:r>
                      <a:r>
                        <a:rPr lang="en-IN">
                          <a:hlinkClick r:id="rId2"/>
                        </a:rPr>
                        <a:t>array</a:t>
                      </a:r>
                      <a:r>
                        <a:rPr lang="en-IN"/>
                        <a:t> to the file output stream.</a:t>
                      </a:r>
                    </a:p>
                  </a:txBody>
                  <a:tcPr anchor="ctr"/>
                </a:tc>
                <a:extLst>
                  <a:ext uri="{0D108BD9-81ED-4DB2-BD59-A6C34878D82A}">
                    <a16:rowId xmlns:a16="http://schemas.microsoft.com/office/drawing/2014/main" val="10002"/>
                  </a:ext>
                </a:extLst>
              </a:tr>
              <a:tr h="370840">
                <a:tc>
                  <a:txBody>
                    <a:bodyPr/>
                    <a:lstStyle/>
                    <a:p>
                      <a:r>
                        <a:rPr lang="en-IN"/>
                        <a:t>void write(byte[] ary, int off, int len)</a:t>
                      </a:r>
                    </a:p>
                  </a:txBody>
                  <a:tcPr anchor="ctr"/>
                </a:tc>
                <a:tc>
                  <a:txBody>
                    <a:bodyPr/>
                    <a:lstStyle/>
                    <a:p>
                      <a:r>
                        <a:rPr lang="en-IN"/>
                        <a:t>It is used to write </a:t>
                      </a:r>
                      <a:r>
                        <a:rPr lang="en-IN" b="1"/>
                        <a:t>len</a:t>
                      </a:r>
                      <a:r>
                        <a:rPr lang="en-IN"/>
                        <a:t> bytes from the byte array starting at offset </a:t>
                      </a:r>
                      <a:r>
                        <a:rPr lang="en-IN" b="1"/>
                        <a:t>off</a:t>
                      </a:r>
                      <a:r>
                        <a:rPr lang="en-IN"/>
                        <a:t> to the file output stream.</a:t>
                      </a:r>
                    </a:p>
                  </a:txBody>
                  <a:tcPr anchor="ctr"/>
                </a:tc>
                <a:extLst>
                  <a:ext uri="{0D108BD9-81ED-4DB2-BD59-A6C34878D82A}">
                    <a16:rowId xmlns:a16="http://schemas.microsoft.com/office/drawing/2014/main" val="10003"/>
                  </a:ext>
                </a:extLst>
              </a:tr>
              <a:tr h="370840">
                <a:tc>
                  <a:txBody>
                    <a:bodyPr/>
                    <a:lstStyle/>
                    <a:p>
                      <a:r>
                        <a:rPr lang="en-IN"/>
                        <a:t>void write(int b)</a:t>
                      </a:r>
                    </a:p>
                  </a:txBody>
                  <a:tcPr anchor="ctr"/>
                </a:tc>
                <a:tc>
                  <a:txBody>
                    <a:bodyPr/>
                    <a:lstStyle/>
                    <a:p>
                      <a:r>
                        <a:rPr lang="en-IN"/>
                        <a:t>It is used to write the specified byte to the file output stream.</a:t>
                      </a:r>
                    </a:p>
                  </a:txBody>
                  <a:tcPr anchor="ctr"/>
                </a:tc>
                <a:extLst>
                  <a:ext uri="{0D108BD9-81ED-4DB2-BD59-A6C34878D82A}">
                    <a16:rowId xmlns:a16="http://schemas.microsoft.com/office/drawing/2014/main" val="10004"/>
                  </a:ext>
                </a:extLst>
              </a:tr>
              <a:tr h="370840">
                <a:tc>
                  <a:txBody>
                    <a:bodyPr/>
                    <a:lstStyle/>
                    <a:p>
                      <a:r>
                        <a:rPr lang="en-IN"/>
                        <a:t>FileChannel getChannel()</a:t>
                      </a:r>
                    </a:p>
                  </a:txBody>
                  <a:tcPr anchor="ctr"/>
                </a:tc>
                <a:tc>
                  <a:txBody>
                    <a:bodyPr/>
                    <a:lstStyle/>
                    <a:p>
                      <a:r>
                        <a:rPr lang="en-IN"/>
                        <a:t>It is used to return the file channel object associated with the file output stream.</a:t>
                      </a:r>
                    </a:p>
                  </a:txBody>
                  <a:tcPr anchor="ctr"/>
                </a:tc>
                <a:extLst>
                  <a:ext uri="{0D108BD9-81ED-4DB2-BD59-A6C34878D82A}">
                    <a16:rowId xmlns:a16="http://schemas.microsoft.com/office/drawing/2014/main" val="10005"/>
                  </a:ext>
                </a:extLst>
              </a:tr>
              <a:tr h="370840">
                <a:tc>
                  <a:txBody>
                    <a:bodyPr/>
                    <a:lstStyle/>
                    <a:p>
                      <a:r>
                        <a:rPr lang="en-IN"/>
                        <a:t>FileDescriptor getFD()</a:t>
                      </a:r>
                    </a:p>
                  </a:txBody>
                  <a:tcPr anchor="ctr"/>
                </a:tc>
                <a:tc>
                  <a:txBody>
                    <a:bodyPr/>
                    <a:lstStyle/>
                    <a:p>
                      <a:r>
                        <a:rPr lang="en-IN"/>
                        <a:t>It is used to return the file descriptor associated with the stream.</a:t>
                      </a:r>
                    </a:p>
                  </a:txBody>
                  <a:tcPr anchor="ctr"/>
                </a:tc>
                <a:extLst>
                  <a:ext uri="{0D108BD9-81ED-4DB2-BD59-A6C34878D82A}">
                    <a16:rowId xmlns:a16="http://schemas.microsoft.com/office/drawing/2014/main" val="10006"/>
                  </a:ext>
                </a:extLst>
              </a:tr>
              <a:tr h="370840">
                <a:tc>
                  <a:txBody>
                    <a:bodyPr/>
                    <a:lstStyle/>
                    <a:p>
                      <a:r>
                        <a:rPr lang="en-IN"/>
                        <a:t>void close()</a:t>
                      </a:r>
                    </a:p>
                  </a:txBody>
                  <a:tcPr anchor="ctr"/>
                </a:tc>
                <a:tc>
                  <a:txBody>
                    <a:bodyPr/>
                    <a:lstStyle/>
                    <a:p>
                      <a:r>
                        <a:rPr lang="en-IN"/>
                        <a:t>It is used to closes the file output stream.</a:t>
                      </a:r>
                    </a:p>
                  </a:txBody>
                  <a:tcPr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Autofit/>
          </a:bodyPr>
          <a:lstStyle/>
          <a:p>
            <a:r>
              <a:rPr lang="en-IN" sz="3600"/>
              <a:t>Sample program using </a:t>
            </a:r>
            <a:r>
              <a:rPr lang="en-IN" sz="3600" err="1"/>
              <a:t>FileOutputStream</a:t>
            </a:r>
            <a:endParaRPr lang="en-IN" sz="3600"/>
          </a:p>
        </p:txBody>
      </p:sp>
      <p:sp>
        <p:nvSpPr>
          <p:cNvPr id="3" name="Content Placeholder 2"/>
          <p:cNvSpPr>
            <a:spLocks noGrp="1"/>
          </p:cNvSpPr>
          <p:nvPr>
            <p:ph idx="1"/>
          </p:nvPr>
        </p:nvSpPr>
        <p:spPr>
          <a:xfrm>
            <a:off x="457200" y="980728"/>
            <a:ext cx="8229600" cy="5544616"/>
          </a:xfrm>
        </p:spPr>
        <p:txBody>
          <a:bodyPr>
            <a:normAutofit fontScale="25000" lnSpcReduction="20000"/>
          </a:bodyPr>
          <a:lstStyle/>
          <a:p>
            <a:r>
              <a:rPr lang="en-IN" sz="7200"/>
              <a:t>import </a:t>
            </a:r>
            <a:r>
              <a:rPr lang="en-IN" sz="7200" err="1"/>
              <a:t>java.io</a:t>
            </a:r>
            <a:r>
              <a:rPr lang="en-IN" sz="7200"/>
              <a:t>.*;</a:t>
            </a:r>
          </a:p>
          <a:p>
            <a:r>
              <a:rPr lang="en-IN" sz="7200"/>
              <a:t>class </a:t>
            </a:r>
            <a:r>
              <a:rPr lang="en-IN" sz="7200" err="1"/>
              <a:t>Simplewrite</a:t>
            </a:r>
            <a:endParaRPr lang="en-IN" sz="7200"/>
          </a:p>
          <a:p>
            <a:r>
              <a:rPr lang="en-IN" sz="7200"/>
              <a:t>{</a:t>
            </a:r>
          </a:p>
          <a:p>
            <a:r>
              <a:rPr lang="en-IN" sz="7200"/>
              <a:t>public static void main(String </a:t>
            </a:r>
            <a:r>
              <a:rPr lang="en-IN" sz="7200" err="1"/>
              <a:t>ar</a:t>
            </a:r>
            <a:r>
              <a:rPr lang="en-IN" sz="7200"/>
              <a:t>[])</a:t>
            </a:r>
          </a:p>
          <a:p>
            <a:r>
              <a:rPr lang="en-IN" sz="7200"/>
              <a:t>{</a:t>
            </a:r>
          </a:p>
          <a:p>
            <a:r>
              <a:rPr lang="en-IN" sz="7200"/>
              <a:t>try</a:t>
            </a:r>
          </a:p>
          <a:p>
            <a:r>
              <a:rPr lang="en-IN" sz="7200"/>
              <a:t>{</a:t>
            </a:r>
          </a:p>
          <a:p>
            <a:r>
              <a:rPr lang="en-IN" sz="7200" err="1"/>
              <a:t>FileOutputStream</a:t>
            </a:r>
            <a:r>
              <a:rPr lang="en-IN" sz="7200"/>
              <a:t> f = new </a:t>
            </a:r>
            <a:r>
              <a:rPr lang="en-IN" sz="7200" err="1"/>
              <a:t>FileOutputStream</a:t>
            </a:r>
            <a:r>
              <a:rPr lang="en-IN" sz="7200"/>
              <a:t> (“</a:t>
            </a:r>
            <a:r>
              <a:rPr lang="en-IN" sz="7200" err="1"/>
              <a:t>abc.txt</a:t>
            </a:r>
            <a:r>
              <a:rPr lang="en-IN" sz="7200"/>
              <a:t>");</a:t>
            </a:r>
          </a:p>
          <a:p>
            <a:r>
              <a:rPr lang="en-IN" sz="7200"/>
              <a:t>//</a:t>
            </a:r>
            <a:r>
              <a:rPr lang="en-IN" sz="7200" err="1"/>
              <a:t>f.write</a:t>
            </a:r>
            <a:r>
              <a:rPr lang="en-IN" sz="7200"/>
              <a:t>(45);</a:t>
            </a:r>
          </a:p>
          <a:p>
            <a:r>
              <a:rPr lang="en-IN" sz="7200"/>
              <a:t>String s = "This the </a:t>
            </a:r>
            <a:r>
              <a:rPr lang="en-IN" sz="7200" err="1"/>
              <a:t>Fileoutputstream</a:t>
            </a:r>
            <a:r>
              <a:rPr lang="en-IN" sz="7200"/>
              <a:t> program";</a:t>
            </a:r>
          </a:p>
          <a:p>
            <a:r>
              <a:rPr lang="en-IN" sz="7200"/>
              <a:t>byte b[] = </a:t>
            </a:r>
            <a:r>
              <a:rPr lang="en-IN" sz="7200" err="1"/>
              <a:t>s.getBytes</a:t>
            </a:r>
            <a:r>
              <a:rPr lang="en-IN" sz="7200"/>
              <a:t>(); // convert the string in to byte array</a:t>
            </a:r>
          </a:p>
          <a:p>
            <a:r>
              <a:rPr lang="en-IN" sz="7200" err="1"/>
              <a:t>f.write</a:t>
            </a:r>
            <a:r>
              <a:rPr lang="en-IN" sz="7200"/>
              <a:t>(b);</a:t>
            </a:r>
          </a:p>
          <a:p>
            <a:r>
              <a:rPr lang="en-IN" sz="7200" err="1"/>
              <a:t>f.close</a:t>
            </a:r>
            <a:r>
              <a:rPr lang="en-IN" sz="7200"/>
              <a:t>();</a:t>
            </a:r>
          </a:p>
          <a:p>
            <a:r>
              <a:rPr lang="en-IN" sz="7200"/>
              <a:t>}catch(Exception e) </a:t>
            </a:r>
          </a:p>
          <a:p>
            <a:r>
              <a:rPr lang="en-IN" sz="7200"/>
              <a:t>{</a:t>
            </a:r>
          </a:p>
          <a:p>
            <a:r>
              <a:rPr lang="en-IN" sz="7200" err="1"/>
              <a:t>System.out.println</a:t>
            </a:r>
            <a:r>
              <a:rPr lang="en-IN" sz="7200"/>
              <a:t>(e);</a:t>
            </a:r>
          </a:p>
          <a:p>
            <a:r>
              <a:rPr lang="en-IN" sz="7200"/>
              <a:t>}</a:t>
            </a:r>
          </a:p>
          <a:p>
            <a:r>
              <a:rPr lang="en-IN" sz="7200"/>
              <a:t>}</a:t>
            </a:r>
          </a:p>
          <a:p>
            <a:r>
              <a:rPr lang="en-IN" sz="7200"/>
              <a:t>}</a:t>
            </a:r>
            <a:endParaRPr lang="en-IN" sz="4800"/>
          </a:p>
          <a:p>
            <a:r>
              <a:rPr lang="en-IN" sz="8000"/>
              <a:t>Note:  to check the output see that a file called </a:t>
            </a:r>
            <a:r>
              <a:rPr lang="en-IN" sz="8000" err="1"/>
              <a:t>abc.txt</a:t>
            </a:r>
            <a:r>
              <a:rPr lang="en-IN" sz="8000"/>
              <a:t> is created in the path where you executed this program</a:t>
            </a:r>
          </a:p>
        </p:txBody>
      </p:sp>
    </p:spTree>
    <p:extLst>
      <p:ext uri="{BB962C8B-B14F-4D97-AF65-F5344CB8AC3E}">
        <p14:creationId xmlns:p14="http://schemas.microsoft.com/office/powerpoint/2010/main" val="3777718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a:t>Java </a:t>
            </a:r>
            <a:r>
              <a:rPr lang="en-IN" sz="3200" b="1" err="1"/>
              <a:t>FileInputStream</a:t>
            </a:r>
            <a:r>
              <a:rPr lang="en-IN" sz="3200" b="1"/>
              <a:t> class methods</a:t>
            </a:r>
            <a:br>
              <a:rPr lang="en-IN" sz="3200" b="1"/>
            </a:br>
            <a:endParaRPr lang="en-IN" sz="3200"/>
          </a:p>
        </p:txBody>
      </p:sp>
      <p:graphicFrame>
        <p:nvGraphicFramePr>
          <p:cNvPr id="4" name="Content Placeholder 3"/>
          <p:cNvGraphicFramePr>
            <a:graphicFrameLocks noGrp="1"/>
          </p:cNvGraphicFramePr>
          <p:nvPr>
            <p:ph idx="1"/>
          </p:nvPr>
        </p:nvGraphicFramePr>
        <p:xfrm>
          <a:off x="611560" y="908720"/>
          <a:ext cx="8064896" cy="6042345"/>
        </p:xfrm>
        <a:graphic>
          <a:graphicData uri="http://schemas.openxmlformats.org/drawingml/2006/table">
            <a:tbl>
              <a:tblPr firstRow="1" bandRow="1">
                <a:tableStyleId>{5C22544A-7EE6-4342-B048-85BDC9FD1C3A}</a:tableStyleId>
              </a:tblPr>
              <a:tblGrid>
                <a:gridCol w="4032448">
                  <a:extLst>
                    <a:ext uri="{9D8B030D-6E8A-4147-A177-3AD203B41FA5}">
                      <a16:colId xmlns:a16="http://schemas.microsoft.com/office/drawing/2014/main" val="20000"/>
                    </a:ext>
                  </a:extLst>
                </a:gridCol>
                <a:gridCol w="4032448">
                  <a:extLst>
                    <a:ext uri="{9D8B030D-6E8A-4147-A177-3AD203B41FA5}">
                      <a16:colId xmlns:a16="http://schemas.microsoft.com/office/drawing/2014/main" val="20001"/>
                    </a:ext>
                  </a:extLst>
                </a:gridCol>
              </a:tblGrid>
              <a:tr h="334891">
                <a:tc>
                  <a:txBody>
                    <a:bodyPr/>
                    <a:lstStyle/>
                    <a:p>
                      <a:r>
                        <a:rPr lang="en-IN" sz="1600"/>
                        <a:t>Method</a:t>
                      </a:r>
                    </a:p>
                  </a:txBody>
                  <a:tcPr anchor="ctr"/>
                </a:tc>
                <a:tc>
                  <a:txBody>
                    <a:bodyPr/>
                    <a:lstStyle/>
                    <a:p>
                      <a:r>
                        <a:rPr lang="en-IN" sz="1600"/>
                        <a:t>Description</a:t>
                      </a:r>
                    </a:p>
                  </a:txBody>
                  <a:tcPr anchor="ctr"/>
                </a:tc>
                <a:extLst>
                  <a:ext uri="{0D108BD9-81ED-4DB2-BD59-A6C34878D82A}">
                    <a16:rowId xmlns:a16="http://schemas.microsoft.com/office/drawing/2014/main" val="10000"/>
                  </a:ext>
                </a:extLst>
              </a:tr>
              <a:tr h="825758">
                <a:tc>
                  <a:txBody>
                    <a:bodyPr/>
                    <a:lstStyle/>
                    <a:p>
                      <a:r>
                        <a:rPr lang="en-IN" sz="1600"/>
                        <a:t>int available()</a:t>
                      </a:r>
                    </a:p>
                  </a:txBody>
                  <a:tcPr anchor="ctr"/>
                </a:tc>
                <a:tc>
                  <a:txBody>
                    <a:bodyPr/>
                    <a:lstStyle/>
                    <a:p>
                      <a:r>
                        <a:rPr lang="en-IN" sz="1600"/>
                        <a:t>It is used to return the estimated number of bytes that can be read from the input stream.</a:t>
                      </a:r>
                    </a:p>
                  </a:txBody>
                  <a:tcPr anchor="ctr"/>
                </a:tc>
                <a:extLst>
                  <a:ext uri="{0D108BD9-81ED-4DB2-BD59-A6C34878D82A}">
                    <a16:rowId xmlns:a16="http://schemas.microsoft.com/office/drawing/2014/main" val="10001"/>
                  </a:ext>
                </a:extLst>
              </a:tr>
              <a:tr h="578031">
                <a:tc>
                  <a:txBody>
                    <a:bodyPr/>
                    <a:lstStyle/>
                    <a:p>
                      <a:r>
                        <a:rPr lang="en-IN" sz="1600"/>
                        <a:t>int read()</a:t>
                      </a:r>
                    </a:p>
                  </a:txBody>
                  <a:tcPr anchor="ctr"/>
                </a:tc>
                <a:tc>
                  <a:txBody>
                    <a:bodyPr/>
                    <a:lstStyle/>
                    <a:p>
                      <a:r>
                        <a:rPr lang="en-IN" sz="1600"/>
                        <a:t>It is used to read the byte of data from the input stream.</a:t>
                      </a:r>
                    </a:p>
                  </a:txBody>
                  <a:tcPr anchor="ctr"/>
                </a:tc>
                <a:extLst>
                  <a:ext uri="{0D108BD9-81ED-4DB2-BD59-A6C34878D82A}">
                    <a16:rowId xmlns:a16="http://schemas.microsoft.com/office/drawing/2014/main" val="10002"/>
                  </a:ext>
                </a:extLst>
              </a:tr>
              <a:tr h="578031">
                <a:tc>
                  <a:txBody>
                    <a:bodyPr/>
                    <a:lstStyle/>
                    <a:p>
                      <a:r>
                        <a:rPr lang="en-IN" sz="1600"/>
                        <a:t>int read(byte[] b)</a:t>
                      </a:r>
                    </a:p>
                  </a:txBody>
                  <a:tcPr anchor="ctr"/>
                </a:tc>
                <a:tc>
                  <a:txBody>
                    <a:bodyPr/>
                    <a:lstStyle/>
                    <a:p>
                      <a:r>
                        <a:rPr lang="en-IN" sz="1600"/>
                        <a:t>It is used to read up to </a:t>
                      </a:r>
                      <a:r>
                        <a:rPr lang="en-IN" sz="1600" b="1" err="1"/>
                        <a:t>b.length</a:t>
                      </a:r>
                      <a:r>
                        <a:rPr lang="en-IN" sz="1600"/>
                        <a:t> bytes of data from the input stream.</a:t>
                      </a:r>
                    </a:p>
                  </a:txBody>
                  <a:tcPr anchor="ctr"/>
                </a:tc>
                <a:extLst>
                  <a:ext uri="{0D108BD9-81ED-4DB2-BD59-A6C34878D82A}">
                    <a16:rowId xmlns:a16="http://schemas.microsoft.com/office/drawing/2014/main" val="10003"/>
                  </a:ext>
                </a:extLst>
              </a:tr>
              <a:tr h="578031">
                <a:tc>
                  <a:txBody>
                    <a:bodyPr/>
                    <a:lstStyle/>
                    <a:p>
                      <a:r>
                        <a:rPr lang="en-IN" sz="1600"/>
                        <a:t>int read(byte[] b, int off, int len)</a:t>
                      </a:r>
                    </a:p>
                  </a:txBody>
                  <a:tcPr anchor="ctr"/>
                </a:tc>
                <a:tc>
                  <a:txBody>
                    <a:bodyPr/>
                    <a:lstStyle/>
                    <a:p>
                      <a:r>
                        <a:rPr lang="en-IN" sz="1600"/>
                        <a:t>It is used to read up to </a:t>
                      </a:r>
                      <a:r>
                        <a:rPr lang="en-IN" sz="1600" b="1" err="1"/>
                        <a:t>len</a:t>
                      </a:r>
                      <a:r>
                        <a:rPr lang="en-IN" sz="1600"/>
                        <a:t> bytes of data from the input stream.</a:t>
                      </a:r>
                    </a:p>
                  </a:txBody>
                  <a:tcPr anchor="ctr"/>
                </a:tc>
                <a:extLst>
                  <a:ext uri="{0D108BD9-81ED-4DB2-BD59-A6C34878D82A}">
                    <a16:rowId xmlns:a16="http://schemas.microsoft.com/office/drawing/2014/main" val="10004"/>
                  </a:ext>
                </a:extLst>
              </a:tr>
              <a:tr h="578031">
                <a:tc>
                  <a:txBody>
                    <a:bodyPr/>
                    <a:lstStyle/>
                    <a:p>
                      <a:r>
                        <a:rPr lang="en-IN" sz="1600"/>
                        <a:t>long skip(long x)</a:t>
                      </a:r>
                    </a:p>
                  </a:txBody>
                  <a:tcPr anchor="ctr"/>
                </a:tc>
                <a:tc>
                  <a:txBody>
                    <a:bodyPr/>
                    <a:lstStyle/>
                    <a:p>
                      <a:r>
                        <a:rPr lang="en-IN" sz="1600"/>
                        <a:t>It is used to skip over and discards x bytes of data from the input stream.</a:t>
                      </a:r>
                    </a:p>
                  </a:txBody>
                  <a:tcPr anchor="ctr"/>
                </a:tc>
                <a:extLst>
                  <a:ext uri="{0D108BD9-81ED-4DB2-BD59-A6C34878D82A}">
                    <a16:rowId xmlns:a16="http://schemas.microsoft.com/office/drawing/2014/main" val="10005"/>
                  </a:ext>
                </a:extLst>
              </a:tr>
              <a:tr h="825758">
                <a:tc>
                  <a:txBody>
                    <a:bodyPr/>
                    <a:lstStyle/>
                    <a:p>
                      <a:r>
                        <a:rPr lang="en-IN" sz="1600"/>
                        <a:t>FileChannel getChannel()</a:t>
                      </a:r>
                    </a:p>
                  </a:txBody>
                  <a:tcPr anchor="ctr"/>
                </a:tc>
                <a:tc>
                  <a:txBody>
                    <a:bodyPr/>
                    <a:lstStyle/>
                    <a:p>
                      <a:r>
                        <a:rPr lang="en-IN" sz="1600"/>
                        <a:t>It is used to return the unique </a:t>
                      </a:r>
                      <a:r>
                        <a:rPr lang="en-IN" sz="1600" err="1"/>
                        <a:t>FileChannel</a:t>
                      </a:r>
                      <a:r>
                        <a:rPr lang="en-IN" sz="1600"/>
                        <a:t> object associated with the file input stream.</a:t>
                      </a:r>
                    </a:p>
                  </a:txBody>
                  <a:tcPr anchor="ctr"/>
                </a:tc>
                <a:extLst>
                  <a:ext uri="{0D108BD9-81ED-4DB2-BD59-A6C34878D82A}">
                    <a16:rowId xmlns:a16="http://schemas.microsoft.com/office/drawing/2014/main" val="10006"/>
                  </a:ext>
                </a:extLst>
              </a:tr>
              <a:tr h="578031">
                <a:tc>
                  <a:txBody>
                    <a:bodyPr/>
                    <a:lstStyle/>
                    <a:p>
                      <a:r>
                        <a:rPr lang="en-IN" sz="1600"/>
                        <a:t>FileDescriptor getFD()</a:t>
                      </a:r>
                    </a:p>
                  </a:txBody>
                  <a:tcPr anchor="ctr"/>
                </a:tc>
                <a:tc>
                  <a:txBody>
                    <a:bodyPr/>
                    <a:lstStyle/>
                    <a:p>
                      <a:r>
                        <a:rPr lang="en-IN" sz="1600"/>
                        <a:t>It is used to return the </a:t>
                      </a:r>
                      <a:r>
                        <a:rPr lang="en-IN" sz="1600" err="1">
                          <a:hlinkClick r:id="rId2"/>
                        </a:rPr>
                        <a:t>FileDescriptor</a:t>
                      </a:r>
                      <a:r>
                        <a:rPr lang="en-IN" sz="1600"/>
                        <a:t> object.</a:t>
                      </a:r>
                    </a:p>
                  </a:txBody>
                  <a:tcPr anchor="ctr"/>
                </a:tc>
                <a:extLst>
                  <a:ext uri="{0D108BD9-81ED-4DB2-BD59-A6C34878D82A}">
                    <a16:rowId xmlns:a16="http://schemas.microsoft.com/office/drawing/2014/main" val="10007"/>
                  </a:ext>
                </a:extLst>
              </a:tr>
              <a:tr h="825758">
                <a:tc>
                  <a:txBody>
                    <a:bodyPr/>
                    <a:lstStyle/>
                    <a:p>
                      <a:r>
                        <a:rPr lang="en-IN" sz="1600"/>
                        <a:t>protected void finalize()</a:t>
                      </a:r>
                    </a:p>
                  </a:txBody>
                  <a:tcPr anchor="ctr"/>
                </a:tc>
                <a:tc>
                  <a:txBody>
                    <a:bodyPr/>
                    <a:lstStyle/>
                    <a:p>
                      <a:r>
                        <a:rPr lang="en-IN" sz="1600"/>
                        <a:t>It is used to ensure that the close method is call when there is no more reference to the file input stream.</a:t>
                      </a:r>
                    </a:p>
                  </a:txBody>
                  <a:tcPr anchor="ctr"/>
                </a:tc>
                <a:extLst>
                  <a:ext uri="{0D108BD9-81ED-4DB2-BD59-A6C34878D82A}">
                    <a16:rowId xmlns:a16="http://schemas.microsoft.com/office/drawing/2014/main" val="10008"/>
                  </a:ext>
                </a:extLst>
              </a:tr>
              <a:tr h="334891">
                <a:tc>
                  <a:txBody>
                    <a:bodyPr/>
                    <a:lstStyle/>
                    <a:p>
                      <a:r>
                        <a:rPr lang="en-IN" sz="1600"/>
                        <a:t>void close()</a:t>
                      </a:r>
                    </a:p>
                  </a:txBody>
                  <a:tcPr anchor="ctr"/>
                </a:tc>
                <a:tc>
                  <a:txBody>
                    <a:bodyPr/>
                    <a:lstStyle/>
                    <a:p>
                      <a:r>
                        <a:rPr lang="en-IN" sz="1600"/>
                        <a:t>It is used to closes the </a:t>
                      </a:r>
                      <a:r>
                        <a:rPr lang="en-IN" sz="1600">
                          <a:hlinkClick r:id="rId3"/>
                        </a:rPr>
                        <a:t>stream</a:t>
                      </a:r>
                      <a:r>
                        <a:rPr lang="en-IN" sz="1600"/>
                        <a:t>.</a:t>
                      </a:r>
                    </a:p>
                  </a:txBody>
                  <a:tcPr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b="1"/>
              <a:t>Example of </a:t>
            </a:r>
            <a:r>
              <a:rPr lang="en-IN" b="1" err="1"/>
              <a:t>FileInputStream</a:t>
            </a:r>
            <a:r>
              <a:rPr lang="en-IN" b="1"/>
              <a:t> class</a:t>
            </a:r>
            <a:br>
              <a:rPr lang="en-IN" b="1"/>
            </a:br>
            <a:endParaRPr lang="en-IN"/>
          </a:p>
        </p:txBody>
      </p:sp>
      <p:sp>
        <p:nvSpPr>
          <p:cNvPr id="3" name="Content Placeholder 2"/>
          <p:cNvSpPr>
            <a:spLocks noGrp="1"/>
          </p:cNvSpPr>
          <p:nvPr>
            <p:ph idx="1"/>
          </p:nvPr>
        </p:nvSpPr>
        <p:spPr>
          <a:xfrm>
            <a:off x="457200" y="692696"/>
            <a:ext cx="8229600" cy="5433467"/>
          </a:xfrm>
        </p:spPr>
        <p:txBody>
          <a:bodyPr>
            <a:normAutofit fontScale="47500" lnSpcReduction="20000"/>
          </a:bodyPr>
          <a:lstStyle/>
          <a:p>
            <a:pPr marL="0" indent="0">
              <a:buNone/>
            </a:pPr>
            <a:r>
              <a:rPr lang="en-IN"/>
              <a:t>Java </a:t>
            </a:r>
            <a:r>
              <a:rPr lang="en-IN" err="1"/>
              <a:t>FileInputStream</a:t>
            </a:r>
            <a:r>
              <a:rPr lang="en-IN"/>
              <a:t> class obtains input bytes from a file  </a:t>
            </a:r>
            <a:r>
              <a:rPr lang="en-IN" err="1"/>
              <a:t>FileOutputStream</a:t>
            </a:r>
            <a:endParaRPr lang="en-IN"/>
          </a:p>
          <a:p>
            <a:pPr marL="0" indent="0">
              <a:buNone/>
            </a:pPr>
            <a:r>
              <a:rPr lang="en-IN"/>
              <a:t>import </a:t>
            </a:r>
            <a:r>
              <a:rPr lang="en-IN" err="1"/>
              <a:t>java.io</a:t>
            </a:r>
            <a:r>
              <a:rPr lang="en-IN"/>
              <a:t>.*;</a:t>
            </a:r>
          </a:p>
          <a:p>
            <a:pPr marL="0" indent="0">
              <a:buNone/>
            </a:pPr>
            <a:r>
              <a:rPr lang="en-IN"/>
              <a:t>class </a:t>
            </a:r>
            <a:r>
              <a:rPr lang="en-IN" err="1"/>
              <a:t>Simpleread</a:t>
            </a:r>
            <a:endParaRPr lang="en-IN"/>
          </a:p>
          <a:p>
            <a:pPr marL="0" indent="0">
              <a:buNone/>
            </a:pPr>
            <a:r>
              <a:rPr lang="en-IN"/>
              <a:t>{</a:t>
            </a:r>
          </a:p>
          <a:p>
            <a:pPr marL="0" indent="0">
              <a:buNone/>
            </a:pPr>
            <a:r>
              <a:rPr lang="en-IN"/>
              <a:t>public static void main(String </a:t>
            </a:r>
            <a:r>
              <a:rPr lang="en-IN" err="1"/>
              <a:t>ar</a:t>
            </a:r>
            <a:r>
              <a:rPr lang="en-IN"/>
              <a:t>[])</a:t>
            </a:r>
          </a:p>
          <a:p>
            <a:pPr marL="0" indent="0">
              <a:buNone/>
            </a:pPr>
            <a:r>
              <a:rPr lang="en-IN"/>
              <a:t>{</a:t>
            </a:r>
          </a:p>
          <a:p>
            <a:pPr marL="0" indent="0">
              <a:buNone/>
            </a:pPr>
            <a:r>
              <a:rPr lang="en-IN"/>
              <a:t>try</a:t>
            </a:r>
          </a:p>
          <a:p>
            <a:pPr marL="0" indent="0">
              <a:buNone/>
            </a:pPr>
            <a:r>
              <a:rPr lang="en-IN"/>
              <a:t>{</a:t>
            </a:r>
          </a:p>
          <a:p>
            <a:pPr marL="0" indent="0">
              <a:buNone/>
            </a:pPr>
            <a:r>
              <a:rPr lang="en-IN" err="1"/>
              <a:t>FileInputStream</a:t>
            </a:r>
            <a:r>
              <a:rPr lang="en-IN"/>
              <a:t> f = new </a:t>
            </a:r>
            <a:r>
              <a:rPr lang="en-IN" err="1"/>
              <a:t>FileInputStream</a:t>
            </a:r>
            <a:r>
              <a:rPr lang="en-IN"/>
              <a:t>(“</a:t>
            </a:r>
            <a:r>
              <a:rPr lang="en-IN" err="1"/>
              <a:t>abc.txt</a:t>
            </a:r>
            <a:r>
              <a:rPr lang="en-IN"/>
              <a:t>");</a:t>
            </a:r>
          </a:p>
          <a:p>
            <a:pPr marL="0" indent="0">
              <a:buNone/>
            </a:pPr>
            <a:r>
              <a:rPr lang="en-IN"/>
              <a:t>int </a:t>
            </a:r>
            <a:r>
              <a:rPr lang="en-IN" err="1"/>
              <a:t>i</a:t>
            </a:r>
            <a:r>
              <a:rPr lang="en-IN"/>
              <a:t>  = 0;</a:t>
            </a:r>
          </a:p>
          <a:p>
            <a:pPr marL="0" indent="0">
              <a:buNone/>
            </a:pPr>
            <a:r>
              <a:rPr lang="en-IN"/>
              <a:t> //int </a:t>
            </a:r>
            <a:r>
              <a:rPr lang="en-IN" err="1"/>
              <a:t>i</a:t>
            </a:r>
            <a:r>
              <a:rPr lang="en-IN"/>
              <a:t>=</a:t>
            </a:r>
            <a:r>
              <a:rPr lang="en-IN" err="1"/>
              <a:t>fin.read</a:t>
            </a:r>
            <a:r>
              <a:rPr lang="en-IN"/>
              <a:t>();     </a:t>
            </a:r>
          </a:p>
          <a:p>
            <a:pPr marL="0" indent="0">
              <a:buNone/>
            </a:pPr>
            <a:r>
              <a:rPr lang="en-IN"/>
              <a:t>// </a:t>
            </a:r>
            <a:r>
              <a:rPr lang="en-IN" err="1"/>
              <a:t>System.out.print</a:t>
            </a:r>
            <a:r>
              <a:rPr lang="en-IN"/>
              <a:t>((char)</a:t>
            </a:r>
            <a:r>
              <a:rPr lang="en-IN" err="1"/>
              <a:t>i</a:t>
            </a:r>
            <a:r>
              <a:rPr lang="en-IN"/>
              <a:t>);    </a:t>
            </a:r>
          </a:p>
          <a:p>
            <a:pPr marL="0" indent="0">
              <a:buNone/>
            </a:pPr>
            <a:r>
              <a:rPr lang="en-IN"/>
              <a:t>while((</a:t>
            </a:r>
            <a:r>
              <a:rPr lang="en-IN" err="1"/>
              <a:t>i</a:t>
            </a:r>
            <a:r>
              <a:rPr lang="en-IN"/>
              <a:t>=</a:t>
            </a:r>
            <a:r>
              <a:rPr lang="en-IN" err="1"/>
              <a:t>f.read</a:t>
            </a:r>
            <a:r>
              <a:rPr lang="en-IN"/>
              <a:t>())!= -1)</a:t>
            </a:r>
          </a:p>
          <a:p>
            <a:pPr marL="0" indent="0">
              <a:buNone/>
            </a:pPr>
            <a:r>
              <a:rPr lang="en-IN"/>
              <a:t>{</a:t>
            </a:r>
          </a:p>
          <a:p>
            <a:pPr marL="0" indent="0">
              <a:buNone/>
            </a:pPr>
            <a:r>
              <a:rPr lang="en-IN" err="1"/>
              <a:t>System.out.print</a:t>
            </a:r>
            <a:r>
              <a:rPr lang="en-IN"/>
              <a:t>((char)</a:t>
            </a:r>
            <a:r>
              <a:rPr lang="en-IN" err="1"/>
              <a:t>i</a:t>
            </a:r>
            <a:r>
              <a:rPr lang="en-IN"/>
              <a:t>);</a:t>
            </a:r>
          </a:p>
          <a:p>
            <a:pPr marL="0" indent="0">
              <a:buNone/>
            </a:pPr>
            <a:r>
              <a:rPr lang="en-IN"/>
              <a:t>}</a:t>
            </a:r>
          </a:p>
          <a:p>
            <a:pPr marL="0" indent="0">
              <a:buNone/>
            </a:pPr>
            <a:r>
              <a:rPr lang="en-IN" err="1"/>
              <a:t>f.close</a:t>
            </a:r>
            <a:r>
              <a:rPr lang="en-IN"/>
              <a:t>();</a:t>
            </a:r>
          </a:p>
          <a:p>
            <a:pPr marL="0" indent="0">
              <a:buNone/>
            </a:pPr>
            <a:r>
              <a:rPr lang="en-IN"/>
              <a:t>}catch(Exception e) </a:t>
            </a:r>
          </a:p>
          <a:p>
            <a:pPr marL="0" indent="0">
              <a:buNone/>
            </a:pPr>
            <a:r>
              <a:rPr lang="en-IN"/>
              <a:t>{</a:t>
            </a:r>
          </a:p>
          <a:p>
            <a:pPr marL="0" indent="0">
              <a:buNone/>
            </a:pPr>
            <a:r>
              <a:rPr lang="en-IN" err="1"/>
              <a:t>System.out.println</a:t>
            </a:r>
            <a:r>
              <a:rPr lang="en-IN"/>
              <a:t>(e);</a:t>
            </a:r>
          </a:p>
          <a:p>
            <a:pPr marL="0" indent="0">
              <a:buNone/>
            </a:pPr>
            <a:r>
              <a:rPr lang="en-IN"/>
              <a:t>}</a:t>
            </a:r>
          </a:p>
          <a:p>
            <a:pPr marL="0" indent="0">
              <a:buNone/>
            </a:pPr>
            <a:r>
              <a:rPr lang="en-IN"/>
              <a:t>}</a:t>
            </a:r>
          </a:p>
          <a:p>
            <a:pPr marL="0" indent="0">
              <a:buNone/>
            </a:pPr>
            <a:r>
              <a:rPr lang="en-IN"/>
              <a:t>}</a:t>
            </a:r>
          </a:p>
          <a:p>
            <a:pPr marL="0" indent="0">
              <a:buNone/>
            </a:pPr>
            <a:endParaRPr lang="en-IN"/>
          </a:p>
          <a:p>
            <a:pPr marL="0" indent="0">
              <a:buNone/>
            </a:pPr>
            <a:endParaRPr lang="en-IN"/>
          </a:p>
          <a:p>
            <a:pPr marL="0" indent="0">
              <a:buNone/>
            </a:pPr>
            <a:endParaRPr lang="en-IN"/>
          </a:p>
        </p:txBody>
      </p:sp>
    </p:spTree>
    <p:extLst>
      <p:ext uri="{BB962C8B-B14F-4D97-AF65-F5344CB8AC3E}">
        <p14:creationId xmlns:p14="http://schemas.microsoft.com/office/powerpoint/2010/main" val="1425515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260648"/>
            <a:ext cx="8229600" cy="5865515"/>
          </a:xfrm>
        </p:spPr>
        <p:txBody>
          <a:bodyPr>
            <a:normAutofit fontScale="47500" lnSpcReduction="20000"/>
          </a:bodyPr>
          <a:lstStyle/>
          <a:p>
            <a:r>
              <a:rPr lang="en-IN"/>
              <a:t>import </a:t>
            </a:r>
            <a:r>
              <a:rPr lang="en-IN" err="1"/>
              <a:t>java.io</a:t>
            </a:r>
            <a:r>
              <a:rPr lang="en-IN"/>
              <a:t>.*;</a:t>
            </a:r>
          </a:p>
          <a:p>
            <a:r>
              <a:rPr lang="en-IN"/>
              <a:t>public class </a:t>
            </a:r>
            <a:r>
              <a:rPr lang="en-IN" err="1"/>
              <a:t>filestream</a:t>
            </a:r>
            <a:r>
              <a:rPr lang="en-IN"/>
              <a:t> {</a:t>
            </a:r>
          </a:p>
          <a:p>
            <a:endParaRPr lang="en-IN"/>
          </a:p>
          <a:p>
            <a:r>
              <a:rPr lang="en-IN"/>
              <a:t>   public static void main(String </a:t>
            </a:r>
            <a:r>
              <a:rPr lang="en-IN" err="1"/>
              <a:t>args</a:t>
            </a:r>
            <a:r>
              <a:rPr lang="en-IN"/>
              <a:t>[]) {</a:t>
            </a:r>
          </a:p>
          <a:p>
            <a:r>
              <a:rPr lang="en-IN"/>
              <a:t>   </a:t>
            </a:r>
          </a:p>
          <a:p>
            <a:r>
              <a:rPr lang="en-IN"/>
              <a:t>      try {</a:t>
            </a:r>
          </a:p>
          <a:p>
            <a:r>
              <a:rPr lang="en-IN"/>
              <a:t>         byte b [] = {11,21,3,40,5};</a:t>
            </a:r>
          </a:p>
          <a:p>
            <a:r>
              <a:rPr lang="en-IN"/>
              <a:t>         </a:t>
            </a:r>
            <a:r>
              <a:rPr lang="en-IN" err="1"/>
              <a:t>OutputStream</a:t>
            </a:r>
            <a:r>
              <a:rPr lang="en-IN"/>
              <a:t> </a:t>
            </a:r>
            <a:r>
              <a:rPr lang="en-IN" err="1"/>
              <a:t>os</a:t>
            </a:r>
            <a:r>
              <a:rPr lang="en-IN"/>
              <a:t> = new </a:t>
            </a:r>
            <a:r>
              <a:rPr lang="en-IN" err="1"/>
              <a:t>FileOutputStream</a:t>
            </a:r>
            <a:r>
              <a:rPr lang="en-IN"/>
              <a:t>("</a:t>
            </a:r>
            <a:r>
              <a:rPr lang="en-IN" err="1"/>
              <a:t>test.txt</a:t>
            </a:r>
            <a:r>
              <a:rPr lang="en-IN"/>
              <a:t>");</a:t>
            </a:r>
          </a:p>
          <a:p>
            <a:r>
              <a:rPr lang="en-IN"/>
              <a:t>         for(int x = 0; x &lt; </a:t>
            </a:r>
            <a:r>
              <a:rPr lang="en-IN" err="1"/>
              <a:t>b.length</a:t>
            </a:r>
            <a:r>
              <a:rPr lang="en-IN"/>
              <a:t> ; x++) {</a:t>
            </a:r>
          </a:p>
          <a:p>
            <a:r>
              <a:rPr lang="en-IN"/>
              <a:t>            </a:t>
            </a:r>
            <a:r>
              <a:rPr lang="en-IN" err="1"/>
              <a:t>os.write</a:t>
            </a:r>
            <a:r>
              <a:rPr lang="en-IN"/>
              <a:t>( b[x] );   // writes the bytes</a:t>
            </a:r>
          </a:p>
          <a:p>
            <a:r>
              <a:rPr lang="en-IN"/>
              <a:t>         }</a:t>
            </a:r>
          </a:p>
          <a:p>
            <a:r>
              <a:rPr lang="en-IN"/>
              <a:t>         </a:t>
            </a:r>
            <a:r>
              <a:rPr lang="en-IN" err="1"/>
              <a:t>os.close</a:t>
            </a:r>
            <a:r>
              <a:rPr lang="en-IN"/>
              <a:t>();</a:t>
            </a:r>
          </a:p>
          <a:p>
            <a:r>
              <a:rPr lang="en-IN"/>
              <a:t>     </a:t>
            </a:r>
          </a:p>
          <a:p>
            <a:r>
              <a:rPr lang="en-IN"/>
              <a:t>         </a:t>
            </a:r>
            <a:r>
              <a:rPr lang="en-IN" err="1"/>
              <a:t>InputStream</a:t>
            </a:r>
            <a:r>
              <a:rPr lang="en-IN"/>
              <a:t> is = new </a:t>
            </a:r>
            <a:r>
              <a:rPr lang="en-IN" err="1"/>
              <a:t>FileInputStream</a:t>
            </a:r>
            <a:r>
              <a:rPr lang="en-IN"/>
              <a:t>("</a:t>
            </a:r>
            <a:r>
              <a:rPr lang="en-IN" err="1"/>
              <a:t>test.txt</a:t>
            </a:r>
            <a:r>
              <a:rPr lang="en-IN"/>
              <a:t>");</a:t>
            </a:r>
          </a:p>
          <a:p>
            <a:r>
              <a:rPr lang="en-IN"/>
              <a:t>         int size = </a:t>
            </a:r>
            <a:r>
              <a:rPr lang="en-IN" err="1"/>
              <a:t>is.available</a:t>
            </a:r>
            <a:r>
              <a:rPr lang="en-IN"/>
              <a:t>();</a:t>
            </a:r>
          </a:p>
          <a:p>
            <a:endParaRPr lang="en-IN"/>
          </a:p>
          <a:p>
            <a:r>
              <a:rPr lang="en-IN"/>
              <a:t>         for(int </a:t>
            </a:r>
            <a:r>
              <a:rPr lang="en-IN" err="1"/>
              <a:t>i</a:t>
            </a:r>
            <a:r>
              <a:rPr lang="en-IN"/>
              <a:t> = 0; </a:t>
            </a:r>
            <a:r>
              <a:rPr lang="en-IN" err="1"/>
              <a:t>i</a:t>
            </a:r>
            <a:r>
              <a:rPr lang="en-IN"/>
              <a:t> &lt; size; </a:t>
            </a:r>
            <a:r>
              <a:rPr lang="en-IN" err="1"/>
              <a:t>i</a:t>
            </a:r>
            <a:r>
              <a:rPr lang="en-IN"/>
              <a:t>++) {</a:t>
            </a:r>
          </a:p>
          <a:p>
            <a:r>
              <a:rPr lang="en-IN"/>
              <a:t>            </a:t>
            </a:r>
            <a:r>
              <a:rPr lang="en-IN" err="1"/>
              <a:t>System.out.print</a:t>
            </a:r>
            <a:r>
              <a:rPr lang="en-IN"/>
              <a:t>((char)</a:t>
            </a:r>
            <a:r>
              <a:rPr lang="en-IN" err="1"/>
              <a:t>is.read</a:t>
            </a:r>
            <a:r>
              <a:rPr lang="en-IN"/>
              <a:t>() + "  ");</a:t>
            </a:r>
          </a:p>
          <a:p>
            <a:r>
              <a:rPr lang="en-IN"/>
              <a:t>         }</a:t>
            </a:r>
          </a:p>
          <a:p>
            <a:r>
              <a:rPr lang="en-IN"/>
              <a:t>         </a:t>
            </a:r>
            <a:r>
              <a:rPr lang="en-IN" err="1"/>
              <a:t>is.close</a:t>
            </a:r>
            <a:r>
              <a:rPr lang="en-IN"/>
              <a:t>();</a:t>
            </a:r>
          </a:p>
          <a:p>
            <a:r>
              <a:rPr lang="en-IN"/>
              <a:t>      } catch (</a:t>
            </a:r>
            <a:r>
              <a:rPr lang="en-IN" err="1"/>
              <a:t>IOException</a:t>
            </a:r>
            <a:r>
              <a:rPr lang="en-IN"/>
              <a:t> e) {</a:t>
            </a:r>
          </a:p>
          <a:p>
            <a:r>
              <a:rPr lang="en-IN"/>
              <a:t>         </a:t>
            </a:r>
            <a:r>
              <a:rPr lang="en-IN" err="1"/>
              <a:t>System.out.print</a:t>
            </a:r>
            <a:r>
              <a:rPr lang="en-IN"/>
              <a:t>("Exception");</a:t>
            </a:r>
          </a:p>
          <a:p>
            <a:r>
              <a:rPr lang="en-IN"/>
              <a:t>      }	</a:t>
            </a:r>
          </a:p>
          <a:p>
            <a:r>
              <a:rPr lang="en-IN"/>
              <a:t>   }</a:t>
            </a:r>
          </a:p>
          <a:p>
            <a:r>
              <a:rPr lang="en-IN"/>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ByteArray</a:t>
            </a:r>
            <a:r>
              <a:rPr lang="en-IN"/>
              <a:t>-Stream</a:t>
            </a:r>
          </a:p>
        </p:txBody>
      </p:sp>
      <p:sp>
        <p:nvSpPr>
          <p:cNvPr id="3" name="Content Placeholder 2"/>
          <p:cNvSpPr>
            <a:spLocks noGrp="1"/>
          </p:cNvSpPr>
          <p:nvPr>
            <p:ph idx="1"/>
          </p:nvPr>
        </p:nvSpPr>
        <p:spPr>
          <a:xfrm>
            <a:off x="467544" y="1412776"/>
            <a:ext cx="8229600" cy="5030019"/>
          </a:xfrm>
        </p:spPr>
        <p:txBody>
          <a:bodyPr/>
          <a:lstStyle/>
          <a:p>
            <a:endParaRPr lang="en-IN"/>
          </a:p>
          <a:p>
            <a:r>
              <a:rPr lang="en-IN"/>
              <a:t>The </a:t>
            </a:r>
            <a:r>
              <a:rPr lang="en-IN" err="1">
                <a:solidFill>
                  <a:srgbClr val="FF0000"/>
                </a:solidFill>
              </a:rPr>
              <a:t>ByteArrayInputStream</a:t>
            </a:r>
            <a:r>
              <a:rPr lang="en-IN"/>
              <a:t> class allows a buffer in the memory to be used as an </a:t>
            </a:r>
            <a:r>
              <a:rPr lang="en-IN" err="1"/>
              <a:t>InputStream</a:t>
            </a:r>
            <a:r>
              <a:rPr lang="en-IN"/>
              <a:t>. The input source is a byte array.</a:t>
            </a:r>
          </a:p>
          <a:p>
            <a:r>
              <a:rPr lang="en-IN"/>
              <a:t>The </a:t>
            </a:r>
            <a:r>
              <a:rPr lang="en-IN" err="1">
                <a:solidFill>
                  <a:srgbClr val="FF0000"/>
                </a:solidFill>
              </a:rPr>
              <a:t>ByteArrayOutputStream</a:t>
            </a:r>
            <a:r>
              <a:rPr lang="en-IN"/>
              <a:t> class stream creates a buffer in memory and all the data sent to the stream is stored in the buffer.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Byte Array Input stream</a:t>
            </a:r>
          </a:p>
        </p:txBody>
      </p:sp>
      <p:sp>
        <p:nvSpPr>
          <p:cNvPr id="3" name="Content Placeholder 2"/>
          <p:cNvSpPr>
            <a:spLocks noGrp="1"/>
          </p:cNvSpPr>
          <p:nvPr>
            <p:ph idx="1"/>
          </p:nvPr>
        </p:nvSpPr>
        <p:spPr/>
        <p:txBody>
          <a:bodyPr>
            <a:normAutofit fontScale="55000" lnSpcReduction="20000"/>
          </a:bodyPr>
          <a:lstStyle/>
          <a:p>
            <a:r>
              <a:rPr lang="en-IN" b="1"/>
              <a:t>public int read()</a:t>
            </a:r>
            <a:endParaRPr lang="en-IN"/>
          </a:p>
          <a:p>
            <a:r>
              <a:rPr lang="en-IN"/>
              <a:t>This method reads the next byte of data from the </a:t>
            </a:r>
            <a:r>
              <a:rPr lang="en-IN" err="1"/>
              <a:t>InputStream</a:t>
            </a:r>
            <a:r>
              <a:rPr lang="en-IN"/>
              <a:t>. Returns an int as the next byte of data. If it is the end of the file, then it returns -1.</a:t>
            </a:r>
          </a:p>
          <a:p>
            <a:r>
              <a:rPr lang="en-IN" b="1"/>
              <a:t>public int read(byte[] r, int off, int </a:t>
            </a:r>
            <a:r>
              <a:rPr lang="en-IN" b="1" err="1"/>
              <a:t>len</a:t>
            </a:r>
            <a:r>
              <a:rPr lang="en-IN" b="1"/>
              <a:t>)</a:t>
            </a:r>
            <a:endParaRPr lang="en-IN"/>
          </a:p>
          <a:p>
            <a:r>
              <a:rPr lang="en-IN"/>
              <a:t>This method reads </a:t>
            </a:r>
            <a:r>
              <a:rPr lang="en-IN" err="1"/>
              <a:t>upto</a:t>
            </a:r>
            <a:r>
              <a:rPr lang="en-IN"/>
              <a:t> </a:t>
            </a:r>
            <a:r>
              <a:rPr lang="en-IN" b="1" err="1"/>
              <a:t>len</a:t>
            </a:r>
            <a:r>
              <a:rPr lang="en-IN"/>
              <a:t> number of bytes starting from </a:t>
            </a:r>
            <a:r>
              <a:rPr lang="en-IN" b="1"/>
              <a:t>off</a:t>
            </a:r>
            <a:r>
              <a:rPr lang="en-IN"/>
              <a:t> from the input stream into an array. Returns the total number of bytes read. If it is the end of the file, -1 will be returned.</a:t>
            </a:r>
          </a:p>
          <a:p>
            <a:r>
              <a:rPr lang="en-IN" b="1"/>
              <a:t>public int available()</a:t>
            </a:r>
            <a:endParaRPr lang="en-IN"/>
          </a:p>
          <a:p>
            <a:r>
              <a:rPr lang="en-IN"/>
              <a:t>Gives the number of bytes that can be read from this file input stream. Returns an int that gives the number of bytes to be read.</a:t>
            </a:r>
          </a:p>
          <a:p>
            <a:r>
              <a:rPr lang="en-IN" b="1"/>
              <a:t>public void mark(int read)</a:t>
            </a:r>
            <a:endParaRPr lang="en-IN"/>
          </a:p>
          <a:p>
            <a:r>
              <a:rPr lang="en-IN"/>
              <a:t>This sets the current marked position in the stream. The parameter gives the maximum limit of bytes that can be read before the marked position becomes invalid.</a:t>
            </a:r>
          </a:p>
          <a:p>
            <a:r>
              <a:rPr lang="en-IN" b="1"/>
              <a:t>public long skip(long n)</a:t>
            </a:r>
            <a:endParaRPr lang="en-IN"/>
          </a:p>
          <a:p>
            <a:r>
              <a:rPr lang="en-IN"/>
              <a:t>Skips ‘n’ number of bytes from the stream. This returns the actual number of bytes skipped.</a:t>
            </a:r>
          </a:p>
          <a:p>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ByteArray</a:t>
            </a:r>
            <a:r>
              <a:rPr lang="en-IN"/>
              <a:t> Output Stream</a:t>
            </a:r>
          </a:p>
        </p:txBody>
      </p:sp>
      <p:sp>
        <p:nvSpPr>
          <p:cNvPr id="3" name="Content Placeholder 2"/>
          <p:cNvSpPr>
            <a:spLocks noGrp="1"/>
          </p:cNvSpPr>
          <p:nvPr>
            <p:ph idx="1"/>
          </p:nvPr>
        </p:nvSpPr>
        <p:spPr/>
        <p:txBody>
          <a:bodyPr>
            <a:normAutofit fontScale="55000" lnSpcReduction="20000"/>
          </a:bodyPr>
          <a:lstStyle/>
          <a:p>
            <a:r>
              <a:rPr lang="en-IN" b="1"/>
              <a:t>public void reset()</a:t>
            </a:r>
            <a:endParaRPr lang="en-IN"/>
          </a:p>
          <a:p>
            <a:r>
              <a:rPr lang="en-IN"/>
              <a:t>This method resets the number of valid bytes of the byte array output stream to zero, so all the accumulated output in the stream will be discarded.</a:t>
            </a:r>
          </a:p>
          <a:p>
            <a:r>
              <a:rPr lang="en-IN" b="1"/>
              <a:t>public byte[] </a:t>
            </a:r>
            <a:r>
              <a:rPr lang="en-IN" b="1" err="1"/>
              <a:t>toByteArray</a:t>
            </a:r>
            <a:r>
              <a:rPr lang="en-IN" b="1"/>
              <a:t>()</a:t>
            </a:r>
            <a:endParaRPr lang="en-IN"/>
          </a:p>
          <a:p>
            <a:r>
              <a:rPr lang="en-IN"/>
              <a:t>This method creates a newly allocated Byte array. Its size would be the current size of the output stream and the contents of the buffer will be copied into it. Returns the current contents of the output stream as a byte array.</a:t>
            </a:r>
          </a:p>
          <a:p>
            <a:r>
              <a:rPr lang="en-IN" b="1"/>
              <a:t>public String </a:t>
            </a:r>
            <a:r>
              <a:rPr lang="en-IN" b="1" err="1"/>
              <a:t>toString</a:t>
            </a:r>
            <a:r>
              <a:rPr lang="en-IN" b="1"/>
              <a:t>()</a:t>
            </a:r>
            <a:endParaRPr lang="en-IN"/>
          </a:p>
          <a:p>
            <a:r>
              <a:rPr lang="en-IN"/>
              <a:t>Converts the buffer content into a string. Translation will be done according to the default character encoding. Returns the String translated from the buffer's content.</a:t>
            </a:r>
          </a:p>
          <a:p>
            <a:r>
              <a:rPr lang="en-IN" b="1"/>
              <a:t>public void write(int w)</a:t>
            </a:r>
            <a:endParaRPr lang="en-IN"/>
          </a:p>
          <a:p>
            <a:r>
              <a:rPr lang="en-IN"/>
              <a:t>Writes the specified array to the output stream.</a:t>
            </a:r>
          </a:p>
          <a:p>
            <a:r>
              <a:rPr lang="en-IN" b="1"/>
              <a:t>public void write(byte []b, int of, int </a:t>
            </a:r>
            <a:r>
              <a:rPr lang="en-IN" b="1" err="1"/>
              <a:t>len</a:t>
            </a:r>
            <a:r>
              <a:rPr lang="en-IN" b="1"/>
              <a:t>)</a:t>
            </a:r>
            <a:endParaRPr lang="en-IN"/>
          </a:p>
          <a:p>
            <a:r>
              <a:rPr lang="en-IN"/>
              <a:t>Writes </a:t>
            </a:r>
            <a:r>
              <a:rPr lang="en-IN" err="1"/>
              <a:t>len</a:t>
            </a:r>
            <a:r>
              <a:rPr lang="en-IN"/>
              <a:t> number of bytes starting from offset off to the stream.</a:t>
            </a:r>
          </a:p>
          <a:p>
            <a:r>
              <a:rPr lang="en-IN"/>
              <a:t>6 </a:t>
            </a:r>
            <a:r>
              <a:rPr lang="en-IN" b="1"/>
              <a:t>public void </a:t>
            </a:r>
            <a:r>
              <a:rPr lang="en-IN" b="1" err="1"/>
              <a:t>writeTo</a:t>
            </a:r>
            <a:r>
              <a:rPr lang="en-IN" b="1"/>
              <a:t>(</a:t>
            </a:r>
            <a:r>
              <a:rPr lang="en-IN" b="1" err="1"/>
              <a:t>OutputStream</a:t>
            </a:r>
            <a:r>
              <a:rPr lang="en-IN" b="1"/>
              <a:t> </a:t>
            </a:r>
            <a:r>
              <a:rPr lang="en-IN" b="1" err="1"/>
              <a:t>outSt</a:t>
            </a:r>
            <a:r>
              <a:rPr lang="en-IN" b="1"/>
              <a:t>)</a:t>
            </a:r>
            <a:endParaRPr lang="en-IN"/>
          </a:p>
          <a:p>
            <a:r>
              <a:rPr lang="en-IN"/>
              <a:t>Writes the entire content of this Stream to the specified stream argument.</a:t>
            </a:r>
          </a:p>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Output Stream&amp; Input stream</a:t>
            </a:r>
          </a:p>
        </p:txBody>
      </p:sp>
      <p:sp>
        <p:nvSpPr>
          <p:cNvPr id="3" name="Content Placeholder 2"/>
          <p:cNvSpPr>
            <a:spLocks noGrp="1"/>
          </p:cNvSpPr>
          <p:nvPr>
            <p:ph idx="1"/>
          </p:nvPr>
        </p:nvSpPr>
        <p:spPr/>
        <p:txBody>
          <a:bodyPr/>
          <a:lstStyle/>
          <a:p>
            <a:pPr algn="just"/>
            <a:r>
              <a:rPr lang="en-IN">
                <a:latin typeface="Times New Roman" pitchFamily="18" charset="0"/>
                <a:cs typeface="Times New Roman" pitchFamily="18" charset="0"/>
              </a:rPr>
              <a:t>Java application uses an output stream to write data to a destination, it may be a file, an array, peripheral device or socket.</a:t>
            </a:r>
          </a:p>
          <a:p>
            <a:endParaRPr lang="en-IN">
              <a:latin typeface="Times New Roman" pitchFamily="18" charset="0"/>
              <a:cs typeface="Times New Roman" pitchFamily="18" charset="0"/>
            </a:endParaRPr>
          </a:p>
          <a:p>
            <a:endParaRPr lang="en-IN">
              <a:latin typeface="Times New Roman" pitchFamily="18" charset="0"/>
              <a:cs typeface="Times New Roman" pitchFamily="18" charset="0"/>
            </a:endParaRPr>
          </a:p>
          <a:p>
            <a:pPr algn="just"/>
            <a:r>
              <a:rPr lang="en-IN">
                <a:latin typeface="Times New Roman" pitchFamily="18" charset="0"/>
                <a:cs typeface="Times New Roman" pitchFamily="18" charset="0"/>
              </a:rPr>
              <a:t>Java application uses an input stream to read data from a source, it may be a file, an array, peripheral device or socket.</a:t>
            </a:r>
          </a:p>
        </p:txBody>
      </p:sp>
    </p:spTree>
    <p:extLst>
      <p:ext uri="{BB962C8B-B14F-4D97-AF65-F5344CB8AC3E}">
        <p14:creationId xmlns:p14="http://schemas.microsoft.com/office/powerpoint/2010/main" val="20981563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Autofit/>
          </a:bodyPr>
          <a:lstStyle/>
          <a:p>
            <a:pPr>
              <a:buNone/>
            </a:pPr>
            <a:r>
              <a:rPr lang="en-IN" sz="1200"/>
              <a:t>import </a:t>
            </a:r>
            <a:r>
              <a:rPr lang="en-IN" sz="1200" err="1"/>
              <a:t>java.io</a:t>
            </a:r>
            <a:r>
              <a:rPr lang="en-IN" sz="1200"/>
              <a:t>.*;</a:t>
            </a:r>
          </a:p>
          <a:p>
            <a:pPr>
              <a:buNone/>
            </a:pPr>
            <a:r>
              <a:rPr lang="en-IN" sz="1200"/>
              <a:t>public class </a:t>
            </a:r>
            <a:r>
              <a:rPr lang="en-IN" sz="1200" err="1"/>
              <a:t>bytestream</a:t>
            </a:r>
            <a:r>
              <a:rPr lang="en-IN" sz="1200"/>
              <a:t> {</a:t>
            </a:r>
          </a:p>
          <a:p>
            <a:pPr>
              <a:buNone/>
            </a:pPr>
            <a:endParaRPr lang="en-IN" sz="1200"/>
          </a:p>
          <a:p>
            <a:pPr>
              <a:buNone/>
            </a:pPr>
            <a:r>
              <a:rPr lang="en-IN" sz="1200"/>
              <a:t>   public static void main(String </a:t>
            </a:r>
            <a:r>
              <a:rPr lang="en-IN" sz="1200" err="1"/>
              <a:t>args</a:t>
            </a:r>
            <a:r>
              <a:rPr lang="en-IN" sz="1200"/>
              <a:t>[])throws </a:t>
            </a:r>
            <a:r>
              <a:rPr lang="en-IN" sz="1200" err="1"/>
              <a:t>IOException</a:t>
            </a:r>
            <a:r>
              <a:rPr lang="en-IN" sz="1200"/>
              <a:t> {</a:t>
            </a:r>
          </a:p>
          <a:p>
            <a:pPr>
              <a:buNone/>
            </a:pPr>
            <a:r>
              <a:rPr lang="en-IN" sz="1200"/>
              <a:t>      </a:t>
            </a:r>
            <a:r>
              <a:rPr lang="en-IN" sz="1200" err="1"/>
              <a:t>ByteArrayOutputStream</a:t>
            </a:r>
            <a:r>
              <a:rPr lang="en-IN" sz="1200"/>
              <a:t> b = new </a:t>
            </a:r>
            <a:r>
              <a:rPr lang="en-IN" sz="1200" err="1"/>
              <a:t>ByteArrayOutputStream</a:t>
            </a:r>
            <a:r>
              <a:rPr lang="en-IN" sz="1200"/>
              <a:t>(12);</a:t>
            </a:r>
          </a:p>
          <a:p>
            <a:pPr>
              <a:buNone/>
            </a:pPr>
            <a:endParaRPr lang="en-IN" sz="1200"/>
          </a:p>
          <a:p>
            <a:pPr>
              <a:buNone/>
            </a:pPr>
            <a:r>
              <a:rPr lang="en-IN" sz="1200"/>
              <a:t>      while( </a:t>
            </a:r>
            <a:r>
              <a:rPr lang="en-IN" sz="1200" err="1"/>
              <a:t>b.size</a:t>
            </a:r>
            <a:r>
              <a:rPr lang="en-IN" sz="1200"/>
              <a:t>()!= 10 ) {</a:t>
            </a:r>
          </a:p>
          <a:p>
            <a:pPr>
              <a:buNone/>
            </a:pPr>
            <a:r>
              <a:rPr lang="en-IN" sz="1200"/>
              <a:t>         // Gets the inputs from the user</a:t>
            </a:r>
          </a:p>
          <a:p>
            <a:pPr>
              <a:buNone/>
            </a:pPr>
            <a:r>
              <a:rPr lang="en-IN" sz="1200"/>
              <a:t>         </a:t>
            </a:r>
            <a:r>
              <a:rPr lang="en-IN" sz="1200" err="1"/>
              <a:t>b.write</a:t>
            </a:r>
            <a:r>
              <a:rPr lang="en-IN" sz="1200"/>
              <a:t>("</a:t>
            </a:r>
            <a:r>
              <a:rPr lang="en-IN" sz="1200" err="1"/>
              <a:t>hello".getBytes</a:t>
            </a:r>
            <a:r>
              <a:rPr lang="en-IN" sz="1200"/>
              <a:t>()); </a:t>
            </a:r>
          </a:p>
          <a:p>
            <a:pPr>
              <a:buNone/>
            </a:pPr>
            <a:r>
              <a:rPr lang="en-IN" sz="1200"/>
              <a:t>      }</a:t>
            </a:r>
          </a:p>
          <a:p>
            <a:pPr>
              <a:buNone/>
            </a:pPr>
            <a:r>
              <a:rPr lang="en-IN" sz="1200"/>
              <a:t>      byte b1 [] = </a:t>
            </a:r>
            <a:r>
              <a:rPr lang="en-IN" sz="1200" err="1"/>
              <a:t>b.toByteArray</a:t>
            </a:r>
            <a:r>
              <a:rPr lang="en-IN" sz="1200"/>
              <a:t>();</a:t>
            </a:r>
          </a:p>
          <a:p>
            <a:pPr>
              <a:buNone/>
            </a:pPr>
            <a:r>
              <a:rPr lang="en-IN" sz="1200"/>
              <a:t>      </a:t>
            </a:r>
            <a:r>
              <a:rPr lang="en-IN" sz="1200" err="1"/>
              <a:t>System.out.println</a:t>
            </a:r>
            <a:r>
              <a:rPr lang="en-IN" sz="1200"/>
              <a:t>("Print the content");</a:t>
            </a:r>
          </a:p>
          <a:p>
            <a:pPr>
              <a:buNone/>
            </a:pPr>
            <a:r>
              <a:rPr lang="en-IN" sz="1200"/>
              <a:t>      </a:t>
            </a:r>
          </a:p>
          <a:p>
            <a:pPr>
              <a:buNone/>
            </a:pPr>
            <a:r>
              <a:rPr lang="en-IN" sz="1200"/>
              <a:t>      for(int x = 0 ; x &lt; b1.length; x++) {</a:t>
            </a:r>
          </a:p>
          <a:p>
            <a:pPr>
              <a:buNone/>
            </a:pPr>
            <a:r>
              <a:rPr lang="en-IN" sz="1200"/>
              <a:t>         // printing the characters</a:t>
            </a:r>
          </a:p>
          <a:p>
            <a:pPr>
              <a:buNone/>
            </a:pPr>
            <a:r>
              <a:rPr lang="en-IN" sz="1200"/>
              <a:t>         </a:t>
            </a:r>
            <a:r>
              <a:rPr lang="en-IN" sz="1200" err="1"/>
              <a:t>System.out.print</a:t>
            </a:r>
            <a:r>
              <a:rPr lang="en-IN" sz="1200"/>
              <a:t>((char)b1[x]  + "   "); </a:t>
            </a:r>
          </a:p>
          <a:p>
            <a:pPr>
              <a:buNone/>
            </a:pPr>
            <a:r>
              <a:rPr lang="en-IN" sz="1200"/>
              <a:t>      }</a:t>
            </a:r>
          </a:p>
          <a:p>
            <a:pPr>
              <a:buNone/>
            </a:pPr>
            <a:r>
              <a:rPr lang="en-IN" sz="1200"/>
              <a:t>      </a:t>
            </a:r>
            <a:r>
              <a:rPr lang="en-IN" sz="1200" err="1"/>
              <a:t>System.out.println</a:t>
            </a:r>
            <a:r>
              <a:rPr lang="en-IN" sz="1200"/>
              <a:t>("   ");</a:t>
            </a:r>
          </a:p>
          <a:p>
            <a:pPr>
              <a:buNone/>
            </a:pPr>
            <a:r>
              <a:rPr lang="en-IN" sz="1200"/>
              <a:t>      </a:t>
            </a:r>
          </a:p>
          <a:p>
            <a:pPr>
              <a:buNone/>
            </a:pPr>
            <a:r>
              <a:rPr lang="en-IN" sz="1200"/>
              <a:t>      int c;</a:t>
            </a:r>
          </a:p>
          <a:p>
            <a:pPr>
              <a:buNone/>
            </a:pPr>
            <a:r>
              <a:rPr lang="en-IN" sz="1200"/>
              <a:t>      </a:t>
            </a:r>
            <a:r>
              <a:rPr lang="en-IN" sz="1200" err="1"/>
              <a:t>ByteArrayInputStream</a:t>
            </a:r>
            <a:r>
              <a:rPr lang="en-IN" sz="1200"/>
              <a:t> </a:t>
            </a:r>
            <a:r>
              <a:rPr lang="en-IN" sz="1200" err="1"/>
              <a:t>bInput</a:t>
            </a:r>
            <a:r>
              <a:rPr lang="en-IN" sz="1200"/>
              <a:t> = new </a:t>
            </a:r>
            <a:r>
              <a:rPr lang="en-IN" sz="1200" err="1"/>
              <a:t>ByteArrayInputStream</a:t>
            </a:r>
            <a:r>
              <a:rPr lang="en-IN" sz="1200"/>
              <a:t>(b1);</a:t>
            </a:r>
          </a:p>
          <a:p>
            <a:pPr>
              <a:buNone/>
            </a:pPr>
            <a:r>
              <a:rPr lang="en-IN" sz="1200"/>
              <a:t>      </a:t>
            </a:r>
            <a:r>
              <a:rPr lang="en-IN" sz="1200" err="1"/>
              <a:t>System.out.println</a:t>
            </a:r>
            <a:r>
              <a:rPr lang="en-IN" sz="1200"/>
              <a:t>("Converting characters to Upper case " );</a:t>
            </a:r>
          </a:p>
          <a:p>
            <a:pPr>
              <a:buNone/>
            </a:pPr>
            <a:r>
              <a:rPr lang="en-IN" sz="1200"/>
              <a:t>      </a:t>
            </a:r>
          </a:p>
          <a:p>
            <a:pPr>
              <a:buNone/>
            </a:pPr>
            <a:r>
              <a:rPr lang="en-IN" sz="1200"/>
              <a:t>      for(int y = 0 ; y &lt; 1; y++) {</a:t>
            </a:r>
          </a:p>
          <a:p>
            <a:pPr>
              <a:buNone/>
            </a:pPr>
            <a:r>
              <a:rPr lang="en-IN" sz="1200"/>
              <a:t>         while(( c = </a:t>
            </a:r>
            <a:r>
              <a:rPr lang="en-IN" sz="1200" err="1"/>
              <a:t>bInput.read</a:t>
            </a:r>
            <a:r>
              <a:rPr lang="en-IN" sz="1200"/>
              <a:t>())!= -1) {</a:t>
            </a:r>
          </a:p>
          <a:p>
            <a:pPr>
              <a:buNone/>
            </a:pPr>
            <a:r>
              <a:rPr lang="en-IN" sz="1200"/>
              <a:t>            </a:t>
            </a:r>
            <a:r>
              <a:rPr lang="en-IN" sz="1200" err="1"/>
              <a:t>System.out.println</a:t>
            </a:r>
            <a:r>
              <a:rPr lang="en-IN" sz="1200"/>
              <a:t>(</a:t>
            </a:r>
            <a:r>
              <a:rPr lang="en-IN" sz="1200" err="1"/>
              <a:t>Character.toUpperCase</a:t>
            </a:r>
            <a:r>
              <a:rPr lang="en-IN" sz="1200"/>
              <a:t>((char)c));</a:t>
            </a:r>
          </a:p>
          <a:p>
            <a:pPr>
              <a:buNone/>
            </a:pPr>
            <a:r>
              <a:rPr lang="en-IN" sz="1200"/>
              <a:t>         }</a:t>
            </a:r>
          </a:p>
          <a:p>
            <a:pPr>
              <a:buNone/>
            </a:pPr>
            <a:r>
              <a:rPr lang="en-IN" sz="1200"/>
              <a:t>         </a:t>
            </a:r>
            <a:r>
              <a:rPr lang="en-IN" sz="1200" err="1"/>
              <a:t>bInput.reset</a:t>
            </a:r>
            <a:r>
              <a:rPr lang="en-IN" sz="1200"/>
              <a:t>(); </a:t>
            </a:r>
          </a:p>
          <a:p>
            <a:pPr>
              <a:buNone/>
            </a:pPr>
            <a:r>
              <a:rPr lang="en-IN" sz="1200"/>
              <a:t>      }</a:t>
            </a:r>
          </a:p>
          <a:p>
            <a:pPr>
              <a:buNone/>
            </a:pPr>
            <a:r>
              <a:rPr lang="en-IN" sz="1200"/>
              <a:t>   }</a:t>
            </a:r>
          </a:p>
          <a:p>
            <a:pPr>
              <a:buNone/>
            </a:pPr>
            <a:r>
              <a:rPr lang="en-IN" sz="120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err="1"/>
              <a:t>FilterOutputStream</a:t>
            </a:r>
            <a:r>
              <a:rPr lang="en-IN" b="1"/>
              <a:t> Class</a:t>
            </a:r>
            <a:endParaRPr lang="en-IN"/>
          </a:p>
        </p:txBody>
      </p:sp>
      <p:sp>
        <p:nvSpPr>
          <p:cNvPr id="3" name="Content Placeholder 2"/>
          <p:cNvSpPr>
            <a:spLocks noGrp="1"/>
          </p:cNvSpPr>
          <p:nvPr>
            <p:ph idx="1"/>
          </p:nvPr>
        </p:nvSpPr>
        <p:spPr/>
        <p:txBody>
          <a:bodyPr>
            <a:normAutofit fontScale="92500" lnSpcReduction="10000"/>
          </a:bodyPr>
          <a:lstStyle/>
          <a:p>
            <a:r>
              <a:rPr lang="en-IN"/>
              <a:t>Java </a:t>
            </a:r>
            <a:r>
              <a:rPr lang="en-IN" err="1"/>
              <a:t>FilterOutputStream</a:t>
            </a:r>
            <a:r>
              <a:rPr lang="en-IN"/>
              <a:t> class implements the </a:t>
            </a:r>
            <a:r>
              <a:rPr lang="en-IN" err="1"/>
              <a:t>OutputStream</a:t>
            </a:r>
            <a:r>
              <a:rPr lang="en-IN"/>
              <a:t> </a:t>
            </a:r>
            <a:r>
              <a:rPr lang="en-IN">
                <a:hlinkClick r:id="rId2"/>
              </a:rPr>
              <a:t>class</a:t>
            </a:r>
            <a:r>
              <a:rPr lang="en-IN"/>
              <a:t>. It provides different sub classes such as </a:t>
            </a:r>
            <a:r>
              <a:rPr lang="en-IN" err="1">
                <a:hlinkClick r:id="rId3"/>
              </a:rPr>
              <a:t>BufferedOutputStream</a:t>
            </a:r>
            <a:r>
              <a:rPr lang="en-IN"/>
              <a:t> and </a:t>
            </a:r>
            <a:r>
              <a:rPr lang="en-IN" err="1">
                <a:hlinkClick r:id="rId4"/>
              </a:rPr>
              <a:t>DataOutputStream</a:t>
            </a:r>
            <a:r>
              <a:rPr lang="en-IN"/>
              <a:t> to provide additional </a:t>
            </a:r>
            <a:r>
              <a:rPr lang="en-IN" err="1"/>
              <a:t>functiona</a:t>
            </a:r>
            <a:endParaRPr lang="en-IN"/>
          </a:p>
          <a:p>
            <a:r>
              <a:rPr lang="en-IN"/>
              <a:t>Java </a:t>
            </a:r>
            <a:r>
              <a:rPr lang="en-IN" err="1"/>
              <a:t>FilterInputStream</a:t>
            </a:r>
            <a:r>
              <a:rPr lang="en-IN"/>
              <a:t> class implements the </a:t>
            </a:r>
            <a:r>
              <a:rPr lang="en-IN" err="1"/>
              <a:t>InputStream</a:t>
            </a:r>
            <a:r>
              <a:rPr lang="en-IN"/>
              <a:t>. It contains different sub classes as </a:t>
            </a:r>
            <a:r>
              <a:rPr lang="en-IN" err="1">
                <a:hlinkClick r:id="rId5"/>
              </a:rPr>
              <a:t>BufferedInputStream</a:t>
            </a:r>
            <a:r>
              <a:rPr lang="en-IN"/>
              <a:t>, </a:t>
            </a:r>
            <a:r>
              <a:rPr lang="en-IN" err="1">
                <a:hlinkClick r:id="rId6"/>
              </a:rPr>
              <a:t>DataInputStream</a:t>
            </a:r>
            <a:r>
              <a:rPr lang="en-IN"/>
              <a:t> for providing additional functionality. So it is less used </a:t>
            </a:r>
            <a:r>
              <a:rPr lang="en-IN" err="1"/>
              <a:t>individually.lity</a:t>
            </a:r>
            <a:r>
              <a:rPr lang="en-IN"/>
              <a:t>. So it is less used individually.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 Input/output Stream</a:t>
            </a:r>
          </a:p>
        </p:txBody>
      </p:sp>
      <p:pic>
        <p:nvPicPr>
          <p:cNvPr id="4" name="Content Placeholder 3" descr="index.jpg"/>
          <p:cNvPicPr>
            <a:picLocks noGrp="1" noChangeAspect="1"/>
          </p:cNvPicPr>
          <p:nvPr>
            <p:ph idx="1"/>
          </p:nvPr>
        </p:nvPicPr>
        <p:blipFill>
          <a:blip r:embed="rId2" cstate="print"/>
          <a:stretch>
            <a:fillRect/>
          </a:stretch>
        </p:blipFill>
        <p:spPr>
          <a:xfrm>
            <a:off x="1475656" y="2924944"/>
            <a:ext cx="5184576" cy="3528392"/>
          </a:xfrm>
        </p:spPr>
      </p:pic>
      <p:sp>
        <p:nvSpPr>
          <p:cNvPr id="5" name="Rectangle 4"/>
          <p:cNvSpPr/>
          <p:nvPr/>
        </p:nvSpPr>
        <p:spPr>
          <a:xfrm>
            <a:off x="1259632" y="1268760"/>
            <a:ext cx="6912768" cy="1200329"/>
          </a:xfrm>
          <a:prstGeom prst="rect">
            <a:avLst/>
          </a:prstGeom>
        </p:spPr>
        <p:txBody>
          <a:bodyPr wrap="square">
            <a:spAutoFit/>
          </a:bodyPr>
          <a:lstStyle/>
          <a:p>
            <a:r>
              <a:rPr lang="en-IN"/>
              <a:t>A </a:t>
            </a:r>
            <a:r>
              <a:rPr lang="en-IN" b="1"/>
              <a:t>data input stream</a:t>
            </a:r>
            <a:r>
              <a:rPr lang="en-IN"/>
              <a:t> enable an application read primitive Java data types from an underlying input stream in a machine-independent way(instead of raw bytes). That is why it is called  </a:t>
            </a:r>
            <a:r>
              <a:rPr lang="en-IN" err="1"/>
              <a:t>DataInputStream</a:t>
            </a:r>
            <a:r>
              <a:rPr lang="en-IN"/>
              <a:t> – because it reads data (numbers) instead of just bytes.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err="1"/>
              <a:t>DataInputStream</a:t>
            </a:r>
            <a:r>
              <a:rPr lang="en-IN"/>
              <a:t> Class</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611560" y="980728"/>
            <a:ext cx="8352928" cy="5616624"/>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976664"/>
          </a:xfrm>
        </p:spPr>
        <p:txBody>
          <a:bodyPr>
            <a:normAutofit fontScale="70000" lnSpcReduction="20000"/>
          </a:bodyPr>
          <a:lstStyle/>
          <a:p>
            <a:r>
              <a:rPr lang="en-IN"/>
              <a:t>import </a:t>
            </a:r>
            <a:r>
              <a:rPr lang="en-IN" err="1"/>
              <a:t>java.io</a:t>
            </a:r>
            <a:r>
              <a:rPr lang="en-IN"/>
              <a:t>.*;    </a:t>
            </a:r>
          </a:p>
          <a:p>
            <a:r>
              <a:rPr lang="en-IN"/>
              <a:t>class </a:t>
            </a:r>
            <a:r>
              <a:rPr lang="en-IN" err="1"/>
              <a:t>Datain</a:t>
            </a:r>
            <a:endParaRPr lang="en-IN"/>
          </a:p>
          <a:p>
            <a:r>
              <a:rPr lang="en-IN"/>
              <a:t> {  </a:t>
            </a:r>
          </a:p>
          <a:p>
            <a:r>
              <a:rPr lang="en-IN"/>
              <a:t>  public static void main(String[] </a:t>
            </a:r>
            <a:r>
              <a:rPr lang="en-IN" err="1"/>
              <a:t>args</a:t>
            </a:r>
            <a:r>
              <a:rPr lang="en-IN"/>
              <a:t>) throws </a:t>
            </a:r>
            <a:r>
              <a:rPr lang="en-IN" err="1"/>
              <a:t>IOException</a:t>
            </a:r>
            <a:endParaRPr lang="en-IN"/>
          </a:p>
          <a:p>
            <a:r>
              <a:rPr lang="en-IN"/>
              <a:t> {  </a:t>
            </a:r>
          </a:p>
          <a:p>
            <a:r>
              <a:rPr lang="en-IN"/>
              <a:t>    </a:t>
            </a:r>
            <a:r>
              <a:rPr lang="en-IN" err="1"/>
              <a:t>FileInputStream</a:t>
            </a:r>
            <a:r>
              <a:rPr lang="en-IN"/>
              <a:t> in = new </a:t>
            </a:r>
            <a:r>
              <a:rPr lang="en-IN" err="1"/>
              <a:t>FileInputStream</a:t>
            </a:r>
            <a:r>
              <a:rPr lang="en-IN"/>
              <a:t>("</a:t>
            </a:r>
            <a:r>
              <a:rPr lang="en-IN" err="1"/>
              <a:t>sample.txt</a:t>
            </a:r>
            <a:r>
              <a:rPr lang="en-IN"/>
              <a:t>");  </a:t>
            </a:r>
          </a:p>
          <a:p>
            <a:r>
              <a:rPr lang="en-IN"/>
              <a:t>    </a:t>
            </a:r>
            <a:r>
              <a:rPr lang="en-IN" err="1"/>
              <a:t>DataInputStream</a:t>
            </a:r>
            <a:r>
              <a:rPr lang="en-IN"/>
              <a:t> </a:t>
            </a:r>
            <a:r>
              <a:rPr lang="en-IN" err="1"/>
              <a:t>di</a:t>
            </a:r>
            <a:r>
              <a:rPr lang="en-IN"/>
              <a:t> = new </a:t>
            </a:r>
            <a:r>
              <a:rPr lang="en-IN" err="1"/>
              <a:t>DataInputStream</a:t>
            </a:r>
            <a:r>
              <a:rPr lang="en-IN"/>
              <a:t>(in);  </a:t>
            </a:r>
          </a:p>
          <a:p>
            <a:r>
              <a:rPr lang="en-IN"/>
              <a:t>    int count = </a:t>
            </a:r>
            <a:r>
              <a:rPr lang="en-IN" err="1"/>
              <a:t>in.available</a:t>
            </a:r>
            <a:r>
              <a:rPr lang="en-IN"/>
              <a:t>();  </a:t>
            </a:r>
          </a:p>
          <a:p>
            <a:r>
              <a:rPr lang="en-IN"/>
              <a:t>    byte[] </a:t>
            </a:r>
            <a:r>
              <a:rPr lang="en-IN" err="1"/>
              <a:t>ary</a:t>
            </a:r>
            <a:r>
              <a:rPr lang="en-IN"/>
              <a:t> = new byte[count];  </a:t>
            </a:r>
          </a:p>
          <a:p>
            <a:r>
              <a:rPr lang="en-IN"/>
              <a:t>    </a:t>
            </a:r>
            <a:r>
              <a:rPr lang="en-IN" err="1"/>
              <a:t>in.read</a:t>
            </a:r>
            <a:r>
              <a:rPr lang="en-IN"/>
              <a:t>(</a:t>
            </a:r>
            <a:r>
              <a:rPr lang="en-IN" err="1"/>
              <a:t>ary</a:t>
            </a:r>
            <a:r>
              <a:rPr lang="en-IN"/>
              <a:t>);  </a:t>
            </a:r>
          </a:p>
          <a:p>
            <a:r>
              <a:rPr lang="en-IN"/>
              <a:t>    for (byte </a:t>
            </a:r>
            <a:r>
              <a:rPr lang="en-IN" err="1"/>
              <a:t>bt</a:t>
            </a:r>
            <a:r>
              <a:rPr lang="en-IN"/>
              <a:t> : </a:t>
            </a:r>
            <a:r>
              <a:rPr lang="en-IN" err="1"/>
              <a:t>ary</a:t>
            </a:r>
            <a:r>
              <a:rPr lang="en-IN"/>
              <a:t>)</a:t>
            </a:r>
          </a:p>
          <a:p>
            <a:r>
              <a:rPr lang="en-IN"/>
              <a:t> {  </a:t>
            </a:r>
          </a:p>
          <a:p>
            <a:r>
              <a:rPr lang="en-IN"/>
              <a:t>      char k = (char) </a:t>
            </a:r>
            <a:r>
              <a:rPr lang="en-IN" err="1"/>
              <a:t>bt</a:t>
            </a:r>
            <a:r>
              <a:rPr lang="en-IN"/>
              <a:t>;  </a:t>
            </a:r>
          </a:p>
          <a:p>
            <a:r>
              <a:rPr lang="en-IN"/>
              <a:t>      </a:t>
            </a:r>
            <a:r>
              <a:rPr lang="en-IN" err="1"/>
              <a:t>System.out.print</a:t>
            </a:r>
            <a:r>
              <a:rPr lang="en-IN"/>
              <a:t>(k);  </a:t>
            </a:r>
          </a:p>
          <a:p>
            <a:r>
              <a:rPr lang="en-IN"/>
              <a:t>    }  </a:t>
            </a:r>
          </a:p>
          <a:p>
            <a:r>
              <a:rPr lang="en-IN"/>
              <a:t>  }  </a:t>
            </a:r>
          </a:p>
          <a:p>
            <a:r>
              <a:rPr lang="en-IN"/>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t>Java </a:t>
            </a:r>
            <a:r>
              <a:rPr lang="en-IN" b="1" err="1"/>
              <a:t>DataOutputStream</a:t>
            </a:r>
            <a:r>
              <a:rPr lang="en-IN" b="1"/>
              <a:t> Class</a:t>
            </a:r>
            <a:br>
              <a:rPr lang="en-IN" b="1"/>
            </a:br>
            <a:endParaRPr lang="en-IN"/>
          </a:p>
        </p:txBody>
      </p:sp>
      <p:sp>
        <p:nvSpPr>
          <p:cNvPr id="3" name="Content Placeholder 2"/>
          <p:cNvSpPr>
            <a:spLocks noGrp="1"/>
          </p:cNvSpPr>
          <p:nvPr>
            <p:ph idx="1"/>
          </p:nvPr>
        </p:nvSpPr>
        <p:spPr/>
        <p:txBody>
          <a:bodyPr/>
          <a:lstStyle/>
          <a:p>
            <a:r>
              <a:rPr lang="en-IN"/>
              <a:t>Java </a:t>
            </a:r>
            <a:r>
              <a:rPr lang="en-IN" err="1"/>
              <a:t>DataOutputStream</a:t>
            </a:r>
            <a:r>
              <a:rPr lang="en-IN"/>
              <a:t> class allows an application to write primitive </a:t>
            </a:r>
            <a:r>
              <a:rPr lang="en-IN">
                <a:solidFill>
                  <a:srgbClr val="FF0000"/>
                </a:solidFill>
              </a:rPr>
              <a:t>Java data types </a:t>
            </a:r>
            <a:r>
              <a:rPr lang="en-IN"/>
              <a:t>to the output stream in </a:t>
            </a:r>
            <a:r>
              <a:rPr lang="en-IN">
                <a:solidFill>
                  <a:srgbClr val="FF0000"/>
                </a:solidFill>
              </a:rPr>
              <a:t>a machine-independent way.</a:t>
            </a:r>
          </a:p>
          <a:p>
            <a:r>
              <a:rPr lang="en-IN"/>
              <a:t>Java application generally uses the data output stream to write data that can later be read by a data input stream.</a:t>
            </a:r>
          </a:p>
          <a:p>
            <a:endParaRPr lang="en-I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79512" y="0"/>
            <a:ext cx="8964488" cy="68580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7500" lnSpcReduction="20000"/>
          </a:bodyPr>
          <a:lstStyle/>
          <a:p>
            <a:r>
              <a:rPr lang="en-IN"/>
              <a:t>import </a:t>
            </a:r>
            <a:r>
              <a:rPr lang="en-IN" err="1"/>
              <a:t>java.io</a:t>
            </a:r>
            <a:r>
              <a:rPr lang="en-IN"/>
              <a:t>.*;  </a:t>
            </a:r>
          </a:p>
          <a:p>
            <a:r>
              <a:rPr lang="en-IN"/>
              <a:t>public class </a:t>
            </a:r>
            <a:r>
              <a:rPr lang="en-IN" err="1"/>
              <a:t>Dataout</a:t>
            </a:r>
            <a:endParaRPr lang="en-IN"/>
          </a:p>
          <a:p>
            <a:r>
              <a:rPr lang="en-IN"/>
              <a:t> {  </a:t>
            </a:r>
          </a:p>
          <a:p>
            <a:r>
              <a:rPr lang="en-IN"/>
              <a:t>    public static void main(String[] </a:t>
            </a:r>
            <a:r>
              <a:rPr lang="en-IN" err="1"/>
              <a:t>args</a:t>
            </a:r>
            <a:r>
              <a:rPr lang="en-IN"/>
              <a:t>) throws </a:t>
            </a:r>
            <a:r>
              <a:rPr lang="en-IN" err="1"/>
              <a:t>IOException</a:t>
            </a:r>
            <a:r>
              <a:rPr lang="en-IN"/>
              <a:t> </a:t>
            </a:r>
          </a:p>
          <a:p>
            <a:r>
              <a:rPr lang="en-IN"/>
              <a:t>{  </a:t>
            </a:r>
          </a:p>
          <a:p>
            <a:r>
              <a:rPr lang="en-IN" err="1"/>
              <a:t>FileOutputStream</a:t>
            </a:r>
            <a:r>
              <a:rPr lang="en-IN"/>
              <a:t> f = new </a:t>
            </a:r>
            <a:r>
              <a:rPr lang="en-IN" err="1"/>
              <a:t>FileOutputStream</a:t>
            </a:r>
            <a:r>
              <a:rPr lang="en-IN"/>
              <a:t>("</a:t>
            </a:r>
            <a:r>
              <a:rPr lang="en-IN" err="1"/>
              <a:t>Sample.txt</a:t>
            </a:r>
            <a:r>
              <a:rPr lang="en-IN"/>
              <a:t>");  </a:t>
            </a:r>
          </a:p>
          <a:p>
            <a:r>
              <a:rPr lang="en-IN" err="1"/>
              <a:t>DataOutputStream</a:t>
            </a:r>
            <a:r>
              <a:rPr lang="en-IN"/>
              <a:t> data = new </a:t>
            </a:r>
            <a:r>
              <a:rPr lang="en-IN" err="1"/>
              <a:t>DataOutputStream</a:t>
            </a:r>
            <a:r>
              <a:rPr lang="en-IN"/>
              <a:t>(f);  </a:t>
            </a:r>
          </a:p>
          <a:p>
            <a:r>
              <a:rPr lang="en-IN"/>
              <a:t>        </a:t>
            </a:r>
            <a:r>
              <a:rPr lang="en-IN" err="1"/>
              <a:t>data.writeChars</a:t>
            </a:r>
            <a:r>
              <a:rPr lang="en-IN"/>
              <a:t>("This is </a:t>
            </a:r>
            <a:r>
              <a:rPr lang="en-IN" err="1"/>
              <a:t>Dataoutputstream</a:t>
            </a:r>
            <a:r>
              <a:rPr lang="en-IN"/>
              <a:t> </a:t>
            </a:r>
          </a:p>
          <a:p>
            <a:endParaRPr lang="en-IN"/>
          </a:p>
          <a:p>
            <a:r>
              <a:rPr lang="en-IN"/>
              <a:t>programming");  </a:t>
            </a:r>
          </a:p>
          <a:p>
            <a:r>
              <a:rPr lang="en-IN"/>
              <a:t>        </a:t>
            </a:r>
            <a:r>
              <a:rPr lang="en-IN" err="1"/>
              <a:t>data.flush</a:t>
            </a:r>
            <a:r>
              <a:rPr lang="en-IN"/>
              <a:t>();  </a:t>
            </a:r>
          </a:p>
          <a:p>
            <a:r>
              <a:rPr lang="en-IN"/>
              <a:t>        </a:t>
            </a:r>
            <a:r>
              <a:rPr lang="en-IN" err="1"/>
              <a:t>data.close</a:t>
            </a:r>
            <a:r>
              <a:rPr lang="en-IN"/>
              <a:t>();  </a:t>
            </a:r>
          </a:p>
          <a:p>
            <a:r>
              <a:rPr lang="en-IN"/>
              <a:t>        </a:t>
            </a:r>
            <a:r>
              <a:rPr lang="en-IN" err="1"/>
              <a:t>System.out.println</a:t>
            </a:r>
            <a:r>
              <a:rPr lang="en-IN"/>
              <a:t>("Success...");  </a:t>
            </a:r>
          </a:p>
          <a:p>
            <a:r>
              <a:rPr lang="en-IN"/>
              <a:t>    }  </a:t>
            </a:r>
          </a:p>
          <a:p>
            <a:r>
              <a:rPr lang="en-IN"/>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Buffered Stream</a:t>
            </a:r>
          </a:p>
        </p:txBody>
      </p:sp>
      <p:sp>
        <p:nvSpPr>
          <p:cNvPr id="3" name="Content Placeholder 2"/>
          <p:cNvSpPr>
            <a:spLocks noGrp="1"/>
          </p:cNvSpPr>
          <p:nvPr>
            <p:ph idx="1"/>
          </p:nvPr>
        </p:nvSpPr>
        <p:spPr/>
        <p:txBody>
          <a:bodyPr>
            <a:normAutofit fontScale="77500" lnSpcReduction="20000"/>
          </a:bodyPr>
          <a:lstStyle/>
          <a:p>
            <a:r>
              <a:rPr lang="en-IN" sz="2900" b="1">
                <a:latin typeface="Times New Roman" pitchFamily="18" charset="0"/>
                <a:cs typeface="Times New Roman" pitchFamily="18" charset="0"/>
              </a:rPr>
              <a:t>Java </a:t>
            </a:r>
            <a:r>
              <a:rPr lang="en-IN" sz="2900" b="1" err="1">
                <a:latin typeface="Times New Roman" pitchFamily="18" charset="0"/>
                <a:cs typeface="Times New Roman" pitchFamily="18" charset="0"/>
              </a:rPr>
              <a:t>BufferedInputStream</a:t>
            </a:r>
            <a:r>
              <a:rPr lang="en-IN" sz="2900" b="1">
                <a:latin typeface="Times New Roman" pitchFamily="18" charset="0"/>
                <a:cs typeface="Times New Roman" pitchFamily="18" charset="0"/>
              </a:rPr>
              <a:t> Class</a:t>
            </a:r>
          </a:p>
          <a:p>
            <a:r>
              <a:rPr lang="en-IN" sz="2900">
                <a:latin typeface="Times New Roman" pitchFamily="18" charset="0"/>
                <a:cs typeface="Times New Roman" pitchFamily="18" charset="0"/>
              </a:rPr>
              <a:t>Java </a:t>
            </a:r>
            <a:r>
              <a:rPr lang="en-IN" sz="2900" err="1">
                <a:latin typeface="Times New Roman" pitchFamily="18" charset="0"/>
                <a:cs typeface="Times New Roman" pitchFamily="18" charset="0"/>
              </a:rPr>
              <a:t>BufferedInputStream</a:t>
            </a:r>
            <a:r>
              <a:rPr lang="en-IN" sz="2900">
                <a:latin typeface="Times New Roman" pitchFamily="18" charset="0"/>
                <a:cs typeface="Times New Roman" pitchFamily="18" charset="0"/>
              </a:rPr>
              <a:t> </a:t>
            </a:r>
            <a:r>
              <a:rPr lang="en-IN" sz="2900">
                <a:latin typeface="Times New Roman" pitchFamily="18" charset="0"/>
                <a:cs typeface="Times New Roman" pitchFamily="18" charset="0"/>
                <a:hlinkClick r:id="rId2"/>
              </a:rPr>
              <a:t>class</a:t>
            </a:r>
            <a:r>
              <a:rPr lang="en-IN" sz="2900">
                <a:latin typeface="Times New Roman" pitchFamily="18" charset="0"/>
                <a:cs typeface="Times New Roman" pitchFamily="18" charset="0"/>
              </a:rPr>
              <a:t> is used to read information from </a:t>
            </a:r>
            <a:r>
              <a:rPr lang="en-IN" sz="2900">
                <a:latin typeface="Times New Roman" pitchFamily="18" charset="0"/>
                <a:cs typeface="Times New Roman" pitchFamily="18" charset="0"/>
                <a:hlinkClick r:id="rId3"/>
              </a:rPr>
              <a:t>stream</a:t>
            </a:r>
            <a:r>
              <a:rPr lang="en-IN" sz="2900">
                <a:latin typeface="Times New Roman" pitchFamily="18" charset="0"/>
                <a:cs typeface="Times New Roman" pitchFamily="18" charset="0"/>
              </a:rPr>
              <a:t>. It internally uses buffer mechanism to make the performance fast.</a:t>
            </a:r>
          </a:p>
          <a:p>
            <a:pPr>
              <a:buNone/>
            </a:pPr>
            <a:r>
              <a:rPr lang="en-IN" sz="2900">
                <a:latin typeface="Times New Roman" pitchFamily="18" charset="0"/>
                <a:cs typeface="Times New Roman" pitchFamily="18" charset="0"/>
              </a:rPr>
              <a:t>The important points about </a:t>
            </a:r>
            <a:r>
              <a:rPr lang="en-IN" sz="2900" err="1">
                <a:latin typeface="Times New Roman" pitchFamily="18" charset="0"/>
                <a:cs typeface="Times New Roman" pitchFamily="18" charset="0"/>
              </a:rPr>
              <a:t>BufferedInputStream</a:t>
            </a:r>
            <a:r>
              <a:rPr lang="en-IN" sz="2900">
                <a:latin typeface="Times New Roman" pitchFamily="18" charset="0"/>
                <a:cs typeface="Times New Roman" pitchFamily="18" charset="0"/>
              </a:rPr>
              <a:t> are:</a:t>
            </a:r>
          </a:p>
          <a:p>
            <a:r>
              <a:rPr lang="en-IN" sz="2900">
                <a:latin typeface="Times New Roman" pitchFamily="18" charset="0"/>
                <a:cs typeface="Times New Roman" pitchFamily="18" charset="0"/>
              </a:rPr>
              <a:t>When the bytes from the stream are skipped or read, the internal buffer automatically refilled from the contained input stream, many bytes at a time.</a:t>
            </a:r>
          </a:p>
          <a:p>
            <a:r>
              <a:rPr lang="en-IN" sz="2900">
                <a:latin typeface="Times New Roman" pitchFamily="18" charset="0"/>
                <a:cs typeface="Times New Roman" pitchFamily="18" charset="0"/>
              </a:rPr>
              <a:t>When a </a:t>
            </a:r>
            <a:r>
              <a:rPr lang="en-IN" sz="2900" err="1">
                <a:latin typeface="Times New Roman" pitchFamily="18" charset="0"/>
                <a:cs typeface="Times New Roman" pitchFamily="18" charset="0"/>
              </a:rPr>
              <a:t>BufferedInputStream</a:t>
            </a:r>
            <a:r>
              <a:rPr lang="en-IN" sz="2900">
                <a:latin typeface="Times New Roman" pitchFamily="18" charset="0"/>
                <a:cs typeface="Times New Roman" pitchFamily="18" charset="0"/>
              </a:rPr>
              <a:t> is created, an internal buffer </a:t>
            </a:r>
            <a:r>
              <a:rPr lang="en-IN" sz="2900">
                <a:latin typeface="Times New Roman" pitchFamily="18" charset="0"/>
                <a:cs typeface="Times New Roman" pitchFamily="18" charset="0"/>
                <a:hlinkClick r:id="rId4"/>
              </a:rPr>
              <a:t>array</a:t>
            </a:r>
            <a:r>
              <a:rPr lang="en-IN" sz="2900">
                <a:latin typeface="Times New Roman" pitchFamily="18" charset="0"/>
                <a:cs typeface="Times New Roman" pitchFamily="18" charset="0"/>
              </a:rPr>
              <a:t> is created.</a:t>
            </a:r>
          </a:p>
          <a:p>
            <a:endParaRPr lang="en-IN" sz="2900">
              <a:latin typeface="Times New Roman" pitchFamily="18" charset="0"/>
              <a:cs typeface="Times New Roman" pitchFamily="18" charset="0"/>
            </a:endParaRPr>
          </a:p>
          <a:p>
            <a:r>
              <a:rPr lang="en-IN" sz="2900" b="1" err="1">
                <a:latin typeface="Times New Roman" pitchFamily="18" charset="0"/>
                <a:cs typeface="Times New Roman" pitchFamily="18" charset="0"/>
              </a:rPr>
              <a:t>BufferedOutputStream</a:t>
            </a:r>
            <a:r>
              <a:rPr lang="en-IN" sz="2900">
                <a:latin typeface="Times New Roman" pitchFamily="18" charset="0"/>
                <a:cs typeface="Times New Roman" pitchFamily="18" charset="0"/>
              </a:rPr>
              <a:t>-Java </a:t>
            </a:r>
            <a:r>
              <a:rPr lang="en-IN" sz="2900" err="1">
                <a:latin typeface="Times New Roman" pitchFamily="18" charset="0"/>
                <a:cs typeface="Times New Roman" pitchFamily="18" charset="0"/>
              </a:rPr>
              <a:t>BufferedOutputStream</a:t>
            </a:r>
            <a:r>
              <a:rPr lang="en-IN" sz="2900">
                <a:latin typeface="Times New Roman" pitchFamily="18" charset="0"/>
                <a:cs typeface="Times New Roman" pitchFamily="18" charset="0"/>
              </a:rPr>
              <a:t> </a:t>
            </a:r>
            <a:r>
              <a:rPr lang="en-IN" sz="2900">
                <a:latin typeface="Times New Roman" pitchFamily="18" charset="0"/>
                <a:cs typeface="Times New Roman" pitchFamily="18" charset="0"/>
                <a:hlinkClick r:id="rId2"/>
              </a:rPr>
              <a:t>class</a:t>
            </a:r>
            <a:r>
              <a:rPr lang="en-IN" sz="2900">
                <a:latin typeface="Times New Roman" pitchFamily="18" charset="0"/>
                <a:cs typeface="Times New Roman" pitchFamily="18" charset="0"/>
              </a:rPr>
              <a:t> is used for buffering an output stream. It internally uses buffer to store data. It adds more efficiency than to write data directly into a stream. So, it makes the performance fast.</a:t>
            </a:r>
          </a:p>
          <a:p>
            <a:endParaRPr lang="en-I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t>Java </a:t>
            </a:r>
            <a:r>
              <a:rPr lang="en-IN" b="1" err="1"/>
              <a:t>BufferedOutputStream</a:t>
            </a:r>
            <a:r>
              <a:rPr lang="en-IN" b="1"/>
              <a:t> Class</a:t>
            </a:r>
            <a:br>
              <a:rPr lang="en-IN" b="1"/>
            </a:br>
            <a:endParaRPr lang="en-IN"/>
          </a:p>
        </p:txBody>
      </p:sp>
      <p:sp>
        <p:nvSpPr>
          <p:cNvPr id="3" name="Content Placeholder 2"/>
          <p:cNvSpPr>
            <a:spLocks noGrp="1"/>
          </p:cNvSpPr>
          <p:nvPr>
            <p:ph idx="1"/>
          </p:nvPr>
        </p:nvSpPr>
        <p:spPr/>
        <p:txBody>
          <a:bodyPr>
            <a:normAutofit fontScale="85000" lnSpcReduction="20000"/>
          </a:bodyPr>
          <a:lstStyle/>
          <a:p>
            <a:r>
              <a:rPr lang="en-IN"/>
              <a:t>Java </a:t>
            </a:r>
            <a:r>
              <a:rPr lang="en-IN" err="1"/>
              <a:t>BufferedOutputStream</a:t>
            </a:r>
            <a:r>
              <a:rPr lang="en-IN"/>
              <a:t> class is used for buffering an output stream. It internally uses buffer to store data. It adds more efficiency than to write data directly into a stream. So, it makes the performance fast.</a:t>
            </a:r>
          </a:p>
          <a:p>
            <a:pPr>
              <a:buNone/>
            </a:pPr>
            <a:r>
              <a:rPr lang="en-IN" b="1"/>
              <a:t>Java </a:t>
            </a:r>
            <a:r>
              <a:rPr lang="en-IN" b="1" err="1"/>
              <a:t>BufferedOutputStream</a:t>
            </a:r>
            <a:r>
              <a:rPr lang="en-IN" b="1"/>
              <a:t> class constructors</a:t>
            </a:r>
          </a:p>
          <a:p>
            <a:r>
              <a:rPr lang="en-IN" b="1" err="1"/>
              <a:t>BufferedOutputStream</a:t>
            </a:r>
            <a:r>
              <a:rPr lang="en-IN" b="1"/>
              <a:t>(</a:t>
            </a:r>
            <a:r>
              <a:rPr lang="en-IN" b="1" err="1"/>
              <a:t>OutputStream</a:t>
            </a:r>
            <a:r>
              <a:rPr lang="en-IN" b="1"/>
              <a:t> </a:t>
            </a:r>
            <a:r>
              <a:rPr lang="en-IN" b="1" err="1"/>
              <a:t>os</a:t>
            </a:r>
            <a:r>
              <a:rPr lang="en-IN" b="1"/>
              <a:t>)</a:t>
            </a:r>
            <a:r>
              <a:rPr lang="en-IN"/>
              <a:t> - It creates the new buffered output stream which is used for writing the data to the specified output stream. </a:t>
            </a:r>
          </a:p>
          <a:p>
            <a:r>
              <a:rPr lang="en-IN" b="1" err="1"/>
              <a:t>BufferedOutputStream</a:t>
            </a:r>
            <a:r>
              <a:rPr lang="en-IN" b="1"/>
              <a:t>(</a:t>
            </a:r>
            <a:r>
              <a:rPr lang="en-IN" b="1" err="1"/>
              <a:t>OutputStream</a:t>
            </a:r>
            <a:r>
              <a:rPr lang="en-IN" b="1"/>
              <a:t> </a:t>
            </a:r>
            <a:r>
              <a:rPr lang="en-IN" b="1" err="1"/>
              <a:t>os</a:t>
            </a:r>
            <a:r>
              <a:rPr lang="en-IN" b="1"/>
              <a:t>, int size)</a:t>
            </a:r>
            <a:r>
              <a:rPr lang="en-IN"/>
              <a:t> It creates the new buffered output stream which is used for writing the data to the specified output stream with a specified buffer size.</a:t>
            </a:r>
          </a:p>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3779"/>
            <a:ext cx="8229600" cy="1143000"/>
          </a:xfrm>
        </p:spPr>
        <p:txBody>
          <a:bodyPr/>
          <a:lstStyle/>
          <a:p>
            <a:pPr algn="just"/>
            <a:r>
              <a:rPr lang="en-IN" err="1">
                <a:latin typeface="Times New Roman" pitchFamily="18" charset="0"/>
                <a:cs typeface="Times New Roman" pitchFamily="18" charset="0"/>
              </a:rPr>
              <a:t>OutputStream</a:t>
            </a:r>
            <a:r>
              <a:rPr lang="en-IN">
                <a:latin typeface="Times New Roman" pitchFamily="18" charset="0"/>
                <a:cs typeface="Times New Roman" pitchFamily="18" charset="0"/>
              </a:rPr>
              <a:t> class</a:t>
            </a:r>
          </a:p>
        </p:txBody>
      </p:sp>
      <p:sp>
        <p:nvSpPr>
          <p:cNvPr id="3" name="Content Placeholder 2"/>
          <p:cNvSpPr>
            <a:spLocks noGrp="1"/>
          </p:cNvSpPr>
          <p:nvPr>
            <p:ph idx="1"/>
          </p:nvPr>
        </p:nvSpPr>
        <p:spPr>
          <a:xfrm>
            <a:off x="457200" y="1639341"/>
            <a:ext cx="8229600" cy="4525963"/>
          </a:xfrm>
        </p:spPr>
        <p:txBody>
          <a:bodyPr>
            <a:normAutofit/>
          </a:bodyPr>
          <a:lstStyle/>
          <a:p>
            <a:pPr algn="just"/>
            <a:r>
              <a:rPr lang="en-IN" err="1">
                <a:latin typeface="Times New Roman" pitchFamily="18" charset="0"/>
                <a:cs typeface="Times New Roman" pitchFamily="18" charset="0"/>
              </a:rPr>
              <a:t>OutputStream</a:t>
            </a:r>
            <a:r>
              <a:rPr lang="en-IN">
                <a:latin typeface="Times New Roman" pitchFamily="18" charset="0"/>
                <a:cs typeface="Times New Roman" pitchFamily="18" charset="0"/>
              </a:rPr>
              <a:t> class is an abstract class. It is the </a:t>
            </a:r>
            <a:r>
              <a:rPr lang="en-IN">
                <a:solidFill>
                  <a:srgbClr val="FF0000"/>
                </a:solidFill>
                <a:latin typeface="Times New Roman" pitchFamily="18" charset="0"/>
                <a:cs typeface="Times New Roman" pitchFamily="18" charset="0"/>
              </a:rPr>
              <a:t>superclass of all classes </a:t>
            </a:r>
            <a:r>
              <a:rPr lang="en-IN">
                <a:latin typeface="Times New Roman" pitchFamily="18" charset="0"/>
                <a:cs typeface="Times New Roman" pitchFamily="18" charset="0"/>
              </a:rPr>
              <a:t>representing an output stream of bytes. An output stream accepts output bytes and sends them to some sink.</a:t>
            </a:r>
          </a:p>
          <a:p>
            <a:pPr marL="0" indent="0" algn="just">
              <a:buNone/>
            </a:pPr>
            <a:endParaRPr lang="en-IN">
              <a:latin typeface="Times New Roman" pitchFamily="18" charset="0"/>
              <a:cs typeface="Times New Roman" pitchFamily="18" charset="0"/>
            </a:endParaRPr>
          </a:p>
        </p:txBody>
      </p:sp>
    </p:spTree>
    <p:extLst>
      <p:ext uri="{BB962C8B-B14F-4D97-AF65-F5344CB8AC3E}">
        <p14:creationId xmlns:p14="http://schemas.microsoft.com/office/powerpoint/2010/main" val="8835881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IO_LayeredInput.png"/>
          <p:cNvPicPr>
            <a:picLocks noGrp="1" noChangeAspect="1"/>
          </p:cNvPicPr>
          <p:nvPr>
            <p:ph idx="1"/>
          </p:nvPr>
        </p:nvPicPr>
        <p:blipFill>
          <a:blip r:embed="rId2" cstate="print"/>
          <a:stretch>
            <a:fillRect/>
          </a:stretch>
        </p:blipFill>
        <p:spPr>
          <a:xfrm>
            <a:off x="1331640" y="1988840"/>
            <a:ext cx="5865677" cy="3070785"/>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a:t>void write(int b) - It writes the specified byte to the buffered output stream. </a:t>
            </a:r>
          </a:p>
          <a:p>
            <a:r>
              <a:rPr lang="en-IN"/>
              <a:t>void write(byte[] b, int off, int </a:t>
            </a:r>
            <a:r>
              <a:rPr lang="en-IN" err="1"/>
              <a:t>len</a:t>
            </a:r>
            <a:r>
              <a:rPr lang="en-IN"/>
              <a:t>) - It write the bytes from the specified byte-input stream into a specified byte array, starting with the given offset </a:t>
            </a:r>
          </a:p>
          <a:p>
            <a:r>
              <a:rPr lang="en-IN"/>
              <a:t>void flush() - It flushes the buffered output stream.</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err="1"/>
              <a:t>BufferedOutputStream</a:t>
            </a:r>
            <a:r>
              <a:rPr lang="en-IN"/>
              <a:t> Example</a:t>
            </a:r>
          </a:p>
        </p:txBody>
      </p:sp>
      <p:sp>
        <p:nvSpPr>
          <p:cNvPr id="3" name="Content Placeholder 2"/>
          <p:cNvSpPr>
            <a:spLocks noGrp="1"/>
          </p:cNvSpPr>
          <p:nvPr>
            <p:ph idx="1"/>
          </p:nvPr>
        </p:nvSpPr>
        <p:spPr>
          <a:xfrm>
            <a:off x="457200" y="1052736"/>
            <a:ext cx="8229600" cy="5073427"/>
          </a:xfrm>
        </p:spPr>
        <p:txBody>
          <a:bodyPr>
            <a:normAutofit fontScale="62500" lnSpcReduction="20000"/>
          </a:bodyPr>
          <a:lstStyle/>
          <a:p>
            <a:r>
              <a:rPr lang="en-IN"/>
              <a:t>import </a:t>
            </a:r>
            <a:r>
              <a:rPr lang="en-IN" err="1"/>
              <a:t>java.io</a:t>
            </a:r>
            <a:r>
              <a:rPr lang="en-IN"/>
              <a:t>.*;  </a:t>
            </a:r>
          </a:p>
          <a:p>
            <a:r>
              <a:rPr lang="en-IN"/>
              <a:t>public class BOS</a:t>
            </a:r>
          </a:p>
          <a:p>
            <a:r>
              <a:rPr lang="en-IN"/>
              <a:t>{    </a:t>
            </a:r>
          </a:p>
          <a:p>
            <a:r>
              <a:rPr lang="en-IN"/>
              <a:t>public static void main(String </a:t>
            </a:r>
            <a:r>
              <a:rPr lang="en-IN" err="1"/>
              <a:t>args</a:t>
            </a:r>
            <a:r>
              <a:rPr lang="en-IN"/>
              <a:t>[])throws Exception</a:t>
            </a:r>
          </a:p>
          <a:p>
            <a:r>
              <a:rPr lang="en-IN"/>
              <a:t>{    </a:t>
            </a:r>
          </a:p>
          <a:p>
            <a:r>
              <a:rPr lang="en-IN"/>
              <a:t>     </a:t>
            </a:r>
            <a:r>
              <a:rPr lang="en-IN" err="1"/>
              <a:t>FileOutputStream</a:t>
            </a:r>
            <a:r>
              <a:rPr lang="en-IN"/>
              <a:t> f=new </a:t>
            </a:r>
            <a:r>
              <a:rPr lang="en-IN" err="1"/>
              <a:t>FileOutputStream</a:t>
            </a:r>
            <a:r>
              <a:rPr lang="en-IN"/>
              <a:t>("</a:t>
            </a:r>
            <a:r>
              <a:rPr lang="en-IN" err="1"/>
              <a:t>BOS.txt</a:t>
            </a:r>
            <a:r>
              <a:rPr lang="en-IN"/>
              <a:t>");    </a:t>
            </a:r>
          </a:p>
          <a:p>
            <a:r>
              <a:rPr lang="en-IN"/>
              <a:t>     </a:t>
            </a:r>
            <a:r>
              <a:rPr lang="en-IN" err="1"/>
              <a:t>BufferedOutputStream</a:t>
            </a:r>
            <a:r>
              <a:rPr lang="en-IN"/>
              <a:t> bout=new </a:t>
            </a:r>
            <a:r>
              <a:rPr lang="en-IN" err="1"/>
              <a:t>BufferedOutputStream</a:t>
            </a:r>
            <a:r>
              <a:rPr lang="en-IN"/>
              <a:t>(f);    </a:t>
            </a:r>
          </a:p>
          <a:p>
            <a:r>
              <a:rPr lang="en-IN"/>
              <a:t>     String s="Welcome to Buffered Reader Programming.";    </a:t>
            </a:r>
          </a:p>
          <a:p>
            <a:r>
              <a:rPr lang="en-IN"/>
              <a:t>     byte b[]=</a:t>
            </a:r>
            <a:r>
              <a:rPr lang="en-IN" err="1"/>
              <a:t>s.getBytes</a:t>
            </a:r>
            <a:r>
              <a:rPr lang="en-IN"/>
              <a:t>();    </a:t>
            </a:r>
          </a:p>
          <a:p>
            <a:r>
              <a:rPr lang="en-IN"/>
              <a:t>     </a:t>
            </a:r>
            <a:r>
              <a:rPr lang="en-IN" err="1"/>
              <a:t>bout.write</a:t>
            </a:r>
            <a:r>
              <a:rPr lang="en-IN"/>
              <a:t>(b);    </a:t>
            </a:r>
          </a:p>
          <a:p>
            <a:r>
              <a:rPr lang="en-IN"/>
              <a:t>     </a:t>
            </a:r>
            <a:r>
              <a:rPr lang="en-IN" err="1"/>
              <a:t>bout.flush</a:t>
            </a:r>
            <a:r>
              <a:rPr lang="en-IN"/>
              <a:t>();    </a:t>
            </a:r>
          </a:p>
          <a:p>
            <a:r>
              <a:rPr lang="en-IN"/>
              <a:t>     </a:t>
            </a:r>
            <a:r>
              <a:rPr lang="en-IN" err="1"/>
              <a:t>bout.close</a:t>
            </a:r>
            <a:r>
              <a:rPr lang="en-IN"/>
              <a:t>();    </a:t>
            </a:r>
          </a:p>
          <a:p>
            <a:r>
              <a:rPr lang="en-IN"/>
              <a:t>     </a:t>
            </a:r>
            <a:r>
              <a:rPr lang="en-IN" err="1"/>
              <a:t>f.close</a:t>
            </a:r>
            <a:r>
              <a:rPr lang="en-IN"/>
              <a:t>();    </a:t>
            </a:r>
          </a:p>
          <a:p>
            <a:r>
              <a:rPr lang="en-IN"/>
              <a:t>     </a:t>
            </a:r>
            <a:r>
              <a:rPr lang="en-IN" err="1"/>
              <a:t>System.out.println</a:t>
            </a:r>
            <a:r>
              <a:rPr lang="en-IN"/>
              <a:t>("success");    </a:t>
            </a:r>
          </a:p>
          <a:p>
            <a:r>
              <a:rPr lang="en-IN"/>
              <a:t>}    </a:t>
            </a:r>
          </a:p>
          <a:p>
            <a:r>
              <a:rPr lang="en-IN"/>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BufferedInputStream</a:t>
            </a:r>
            <a:r>
              <a:rPr lang="en-IN"/>
              <a:t> </a:t>
            </a:r>
          </a:p>
        </p:txBody>
      </p:sp>
      <p:sp>
        <p:nvSpPr>
          <p:cNvPr id="3" name="Content Placeholder 2"/>
          <p:cNvSpPr>
            <a:spLocks noGrp="1"/>
          </p:cNvSpPr>
          <p:nvPr>
            <p:ph idx="1"/>
          </p:nvPr>
        </p:nvSpPr>
        <p:spPr/>
        <p:txBody>
          <a:bodyPr>
            <a:normAutofit fontScale="92500" lnSpcReduction="20000"/>
          </a:bodyPr>
          <a:lstStyle/>
          <a:p>
            <a:r>
              <a:rPr lang="en-IN"/>
              <a:t>Java </a:t>
            </a:r>
            <a:r>
              <a:rPr lang="en-IN" err="1"/>
              <a:t>BufferedInputStream</a:t>
            </a:r>
            <a:r>
              <a:rPr lang="en-IN"/>
              <a:t> class is used to read information from stream. It internally uses buffer mechanism to make the performance fast.</a:t>
            </a:r>
          </a:p>
          <a:p>
            <a:r>
              <a:rPr lang="en-IN"/>
              <a:t>The important points about </a:t>
            </a:r>
            <a:r>
              <a:rPr lang="en-IN" err="1"/>
              <a:t>BufferedInputStream</a:t>
            </a:r>
            <a:r>
              <a:rPr lang="en-IN"/>
              <a:t> are:</a:t>
            </a:r>
          </a:p>
          <a:p>
            <a:r>
              <a:rPr lang="en-IN"/>
              <a:t>When the bytes from the stream are skipped or read, the internal buffer automatically refilled from the contained input stream, many bytes at a time.</a:t>
            </a:r>
          </a:p>
          <a:p>
            <a:r>
              <a:rPr lang="en-IN"/>
              <a:t>When a </a:t>
            </a:r>
            <a:r>
              <a:rPr lang="en-IN" err="1"/>
              <a:t>BufferedInputStream</a:t>
            </a:r>
            <a:r>
              <a:rPr lang="en-IN"/>
              <a:t> is created, an internal buffer array is created.</a:t>
            </a:r>
          </a:p>
          <a:p>
            <a:endParaRPr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err="1"/>
              <a:t>BufferedInputStream</a:t>
            </a:r>
            <a:r>
              <a:rPr lang="en-IN"/>
              <a:t>(</a:t>
            </a:r>
            <a:r>
              <a:rPr lang="en-IN" err="1"/>
              <a:t>InputStream</a:t>
            </a:r>
            <a:r>
              <a:rPr lang="en-IN"/>
              <a:t> IS) - It creates the </a:t>
            </a:r>
            <a:r>
              <a:rPr lang="en-IN" err="1"/>
              <a:t>BufferedInputStream</a:t>
            </a:r>
            <a:r>
              <a:rPr lang="en-IN"/>
              <a:t> and saves it argument, the input stream IS, for later use. </a:t>
            </a:r>
          </a:p>
          <a:p>
            <a:r>
              <a:rPr lang="en-IN" err="1"/>
              <a:t>BufferedInputStream</a:t>
            </a:r>
            <a:r>
              <a:rPr lang="en-IN"/>
              <a:t>(</a:t>
            </a:r>
            <a:r>
              <a:rPr lang="en-IN" err="1"/>
              <a:t>InputStream</a:t>
            </a:r>
            <a:r>
              <a:rPr lang="en-IN"/>
              <a:t> IS, int size) -  It creates the </a:t>
            </a:r>
            <a:r>
              <a:rPr lang="en-IN" err="1"/>
              <a:t>BufferedInputStream</a:t>
            </a:r>
            <a:r>
              <a:rPr lang="en-IN"/>
              <a:t> with a specified buffer size and saves it argument, the input stream IS, for later use.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Methods of Buffered Input Stream</a:t>
            </a:r>
          </a:p>
        </p:txBody>
      </p:sp>
      <p:graphicFrame>
        <p:nvGraphicFramePr>
          <p:cNvPr id="4" name="Content Placeholder 3"/>
          <p:cNvGraphicFramePr>
            <a:graphicFrameLocks noGrp="1"/>
          </p:cNvGraphicFramePr>
          <p:nvPr>
            <p:ph idx="1"/>
          </p:nvPr>
        </p:nvGraphicFramePr>
        <p:xfrm>
          <a:off x="457200" y="1600200"/>
          <a:ext cx="8229600" cy="40284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IN"/>
                        <a:t>Method</a:t>
                      </a:r>
                    </a:p>
                  </a:txBody>
                  <a:tcPr anchor="ctr"/>
                </a:tc>
                <a:tc>
                  <a:txBody>
                    <a:bodyPr/>
                    <a:lstStyle/>
                    <a:p>
                      <a:r>
                        <a:rPr lang="en-IN"/>
                        <a:t>Description</a:t>
                      </a:r>
                    </a:p>
                  </a:txBody>
                  <a:tcPr anchor="ctr"/>
                </a:tc>
                <a:extLst>
                  <a:ext uri="{0D108BD9-81ED-4DB2-BD59-A6C34878D82A}">
                    <a16:rowId xmlns:a16="http://schemas.microsoft.com/office/drawing/2014/main" val="10000"/>
                  </a:ext>
                </a:extLst>
              </a:tr>
              <a:tr h="370840">
                <a:tc>
                  <a:txBody>
                    <a:bodyPr/>
                    <a:lstStyle/>
                    <a:p>
                      <a:r>
                        <a:rPr lang="en-IN"/>
                        <a:t>int available()</a:t>
                      </a:r>
                    </a:p>
                  </a:txBody>
                  <a:tcPr anchor="ctr"/>
                </a:tc>
                <a:tc>
                  <a:txBody>
                    <a:bodyPr/>
                    <a:lstStyle/>
                    <a:p>
                      <a:r>
                        <a:rPr lang="en-IN"/>
                        <a:t>It returns an estimate number of bytes that can be read from the input stream without blocking by the next invocation method for the input stream.</a:t>
                      </a:r>
                    </a:p>
                  </a:txBody>
                  <a:tcPr anchor="ctr"/>
                </a:tc>
                <a:extLst>
                  <a:ext uri="{0D108BD9-81ED-4DB2-BD59-A6C34878D82A}">
                    <a16:rowId xmlns:a16="http://schemas.microsoft.com/office/drawing/2014/main" val="10001"/>
                  </a:ext>
                </a:extLst>
              </a:tr>
              <a:tr h="370840">
                <a:tc>
                  <a:txBody>
                    <a:bodyPr/>
                    <a:lstStyle/>
                    <a:p>
                      <a:r>
                        <a:rPr lang="en-IN"/>
                        <a:t>int read()</a:t>
                      </a:r>
                    </a:p>
                  </a:txBody>
                  <a:tcPr anchor="ctr"/>
                </a:tc>
                <a:tc>
                  <a:txBody>
                    <a:bodyPr/>
                    <a:lstStyle/>
                    <a:p>
                      <a:r>
                        <a:rPr lang="en-IN"/>
                        <a:t>It read the next byte of data from the input stream.</a:t>
                      </a:r>
                    </a:p>
                  </a:txBody>
                  <a:tcPr anchor="ctr"/>
                </a:tc>
                <a:extLst>
                  <a:ext uri="{0D108BD9-81ED-4DB2-BD59-A6C34878D82A}">
                    <a16:rowId xmlns:a16="http://schemas.microsoft.com/office/drawing/2014/main" val="10002"/>
                  </a:ext>
                </a:extLst>
              </a:tr>
              <a:tr h="370840">
                <a:tc>
                  <a:txBody>
                    <a:bodyPr/>
                    <a:lstStyle/>
                    <a:p>
                      <a:r>
                        <a:rPr lang="en-IN"/>
                        <a:t>int read(byte[] b, int off, int ln)</a:t>
                      </a:r>
                    </a:p>
                  </a:txBody>
                  <a:tcPr anchor="ctr"/>
                </a:tc>
                <a:tc>
                  <a:txBody>
                    <a:bodyPr/>
                    <a:lstStyle/>
                    <a:p>
                      <a:r>
                        <a:rPr lang="en-IN"/>
                        <a:t>It read the bytes from the specified byte-input stream into a specified byte array, starting with the given offset.</a:t>
                      </a:r>
                    </a:p>
                  </a:txBody>
                  <a:tcPr anchor="ctr"/>
                </a:tc>
                <a:extLst>
                  <a:ext uri="{0D108BD9-81ED-4DB2-BD59-A6C34878D82A}">
                    <a16:rowId xmlns:a16="http://schemas.microsoft.com/office/drawing/2014/main" val="10003"/>
                  </a:ext>
                </a:extLst>
              </a:tr>
              <a:tr h="370840">
                <a:tc>
                  <a:txBody>
                    <a:bodyPr/>
                    <a:lstStyle/>
                    <a:p>
                      <a:r>
                        <a:rPr lang="en-IN"/>
                        <a:t>void close() </a:t>
                      </a:r>
                    </a:p>
                  </a:txBody>
                  <a:tcPr anchor="ctr"/>
                </a:tc>
                <a:tc>
                  <a:txBody>
                    <a:bodyPr/>
                    <a:lstStyle/>
                    <a:p>
                      <a:r>
                        <a:rPr lang="en-IN"/>
                        <a:t>It closes the input stream and releases any of the system resources associated with the stream.</a:t>
                      </a: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457200" y="1600200"/>
          <a:ext cx="8229600" cy="32054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IN"/>
                        <a:t>void reset()</a:t>
                      </a:r>
                    </a:p>
                  </a:txBody>
                  <a:tcPr anchor="ctr"/>
                </a:tc>
                <a:tc>
                  <a:txBody>
                    <a:bodyPr/>
                    <a:lstStyle/>
                    <a:p>
                      <a:r>
                        <a:rPr lang="en-IN"/>
                        <a:t>It repositions the stream at a position the mark method was last called on this input stream.</a:t>
                      </a:r>
                    </a:p>
                  </a:txBody>
                  <a:tcPr anchor="ctr"/>
                </a:tc>
                <a:extLst>
                  <a:ext uri="{0D108BD9-81ED-4DB2-BD59-A6C34878D82A}">
                    <a16:rowId xmlns:a16="http://schemas.microsoft.com/office/drawing/2014/main" val="10000"/>
                  </a:ext>
                </a:extLst>
              </a:tr>
              <a:tr h="370840">
                <a:tc>
                  <a:txBody>
                    <a:bodyPr/>
                    <a:lstStyle/>
                    <a:p>
                      <a:r>
                        <a:rPr lang="en-IN"/>
                        <a:t>void mark(int </a:t>
                      </a:r>
                      <a:r>
                        <a:rPr lang="en-IN" err="1"/>
                        <a:t>readlimit</a:t>
                      </a:r>
                      <a:r>
                        <a:rPr lang="en-IN"/>
                        <a:t>)</a:t>
                      </a:r>
                    </a:p>
                  </a:txBody>
                  <a:tcPr anchor="ctr"/>
                </a:tc>
                <a:tc>
                  <a:txBody>
                    <a:bodyPr/>
                    <a:lstStyle/>
                    <a:p>
                      <a:r>
                        <a:rPr lang="en-IN"/>
                        <a:t>It sees the general contract of the mark method for the input stream.</a:t>
                      </a:r>
                    </a:p>
                  </a:txBody>
                  <a:tcPr anchor="ctr"/>
                </a:tc>
                <a:extLst>
                  <a:ext uri="{0D108BD9-81ED-4DB2-BD59-A6C34878D82A}">
                    <a16:rowId xmlns:a16="http://schemas.microsoft.com/office/drawing/2014/main" val="10001"/>
                  </a:ext>
                </a:extLst>
              </a:tr>
              <a:tr h="370840">
                <a:tc>
                  <a:txBody>
                    <a:bodyPr/>
                    <a:lstStyle/>
                    <a:p>
                      <a:r>
                        <a:rPr lang="en-IN"/>
                        <a:t>long skip(long x)</a:t>
                      </a:r>
                    </a:p>
                  </a:txBody>
                  <a:tcPr anchor="ctr"/>
                </a:tc>
                <a:tc>
                  <a:txBody>
                    <a:bodyPr/>
                    <a:lstStyle/>
                    <a:p>
                      <a:r>
                        <a:rPr lang="en-IN"/>
                        <a:t>It skips over and discards x bytes of data from the input stream.</a:t>
                      </a:r>
                    </a:p>
                  </a:txBody>
                  <a:tcPr anchor="ctr"/>
                </a:tc>
                <a:extLst>
                  <a:ext uri="{0D108BD9-81ED-4DB2-BD59-A6C34878D82A}">
                    <a16:rowId xmlns:a16="http://schemas.microsoft.com/office/drawing/2014/main" val="10002"/>
                  </a:ext>
                </a:extLst>
              </a:tr>
              <a:tr h="370840">
                <a:tc>
                  <a:txBody>
                    <a:bodyPr/>
                    <a:lstStyle/>
                    <a:p>
                      <a:r>
                        <a:rPr lang="en-IN"/>
                        <a:t>boolean markSupported()</a:t>
                      </a:r>
                    </a:p>
                  </a:txBody>
                  <a:tcPr anchor="ctr"/>
                </a:tc>
                <a:tc>
                  <a:txBody>
                    <a:bodyPr/>
                    <a:lstStyle/>
                    <a:p>
                      <a:r>
                        <a:rPr lang="en-IN"/>
                        <a:t>It tests for the input stream to support the mark and reset methods.</a:t>
                      </a:r>
                    </a:p>
                  </a:txBody>
                  <a:tcPr anchor="ctr"/>
                </a:tc>
                <a:extLst>
                  <a:ext uri="{0D108BD9-81ED-4DB2-BD59-A6C34878D82A}">
                    <a16:rowId xmlns:a16="http://schemas.microsoft.com/office/drawing/2014/main" val="10003"/>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Mark and reset method in </a:t>
            </a:r>
            <a:r>
              <a:rPr lang="en-IN" err="1"/>
              <a:t>BufferedInputStream</a:t>
            </a:r>
            <a:endParaRPr lang="en-IN"/>
          </a:p>
        </p:txBody>
      </p:sp>
      <p:sp>
        <p:nvSpPr>
          <p:cNvPr id="3" name="Content Placeholder 2"/>
          <p:cNvSpPr>
            <a:spLocks noGrp="1"/>
          </p:cNvSpPr>
          <p:nvPr>
            <p:ph idx="1"/>
          </p:nvPr>
        </p:nvSpPr>
        <p:spPr>
          <a:xfrm>
            <a:off x="457200" y="1600200"/>
            <a:ext cx="3898776" cy="4525963"/>
          </a:xfrm>
        </p:spPr>
        <p:txBody>
          <a:bodyPr>
            <a:noAutofit/>
          </a:bodyPr>
          <a:lstStyle/>
          <a:p>
            <a:pPr>
              <a:buNone/>
            </a:pPr>
            <a:r>
              <a:rPr lang="en-IN" sz="1200"/>
              <a:t>import </a:t>
            </a:r>
            <a:r>
              <a:rPr lang="en-IN" sz="1200" err="1"/>
              <a:t>java.io.BufferedInputStream</a:t>
            </a:r>
            <a:r>
              <a:rPr lang="en-IN" sz="1200"/>
              <a:t>;</a:t>
            </a:r>
          </a:p>
          <a:p>
            <a:pPr>
              <a:buNone/>
            </a:pPr>
            <a:r>
              <a:rPr lang="en-IN" sz="1200"/>
              <a:t>import </a:t>
            </a:r>
            <a:r>
              <a:rPr lang="en-IN" sz="1200" err="1"/>
              <a:t>java.io.FileInputStream</a:t>
            </a:r>
            <a:r>
              <a:rPr lang="en-IN" sz="1200"/>
              <a:t>;</a:t>
            </a:r>
          </a:p>
          <a:p>
            <a:pPr>
              <a:buNone/>
            </a:pPr>
            <a:r>
              <a:rPr lang="en-IN" sz="1200"/>
              <a:t>import </a:t>
            </a:r>
            <a:r>
              <a:rPr lang="en-IN" sz="1200" err="1"/>
              <a:t>java.io.IOException</a:t>
            </a:r>
            <a:r>
              <a:rPr lang="en-IN" sz="1200"/>
              <a:t>;</a:t>
            </a:r>
          </a:p>
          <a:p>
            <a:pPr>
              <a:buNone/>
            </a:pPr>
            <a:r>
              <a:rPr lang="en-IN" sz="1200"/>
              <a:t>import </a:t>
            </a:r>
            <a:r>
              <a:rPr lang="en-IN" sz="1200" err="1"/>
              <a:t>java.io.InputStream</a:t>
            </a:r>
            <a:r>
              <a:rPr lang="en-IN" sz="1200"/>
              <a:t>;</a:t>
            </a:r>
          </a:p>
          <a:p>
            <a:pPr>
              <a:buNone/>
            </a:pPr>
            <a:endParaRPr lang="en-IN" sz="1200"/>
          </a:p>
          <a:p>
            <a:pPr>
              <a:buNone/>
            </a:pPr>
            <a:r>
              <a:rPr lang="en-IN" sz="1200"/>
              <a:t>public class </a:t>
            </a:r>
            <a:r>
              <a:rPr lang="en-IN" sz="1200" err="1"/>
              <a:t>bufferedinput</a:t>
            </a:r>
            <a:r>
              <a:rPr lang="en-IN" sz="1200"/>
              <a:t>{</a:t>
            </a:r>
          </a:p>
          <a:p>
            <a:pPr>
              <a:buNone/>
            </a:pPr>
            <a:r>
              <a:rPr lang="en-IN" sz="1200"/>
              <a:t>   public static void main(String[] </a:t>
            </a:r>
            <a:r>
              <a:rPr lang="en-IN" sz="1200" err="1"/>
              <a:t>args</a:t>
            </a:r>
            <a:r>
              <a:rPr lang="en-IN" sz="1200"/>
              <a:t>) throws Exception {</a:t>
            </a:r>
          </a:p>
          <a:p>
            <a:pPr>
              <a:buNone/>
            </a:pPr>
            <a:r>
              <a:rPr lang="en-IN" sz="1200"/>
              <a:t>      </a:t>
            </a:r>
            <a:r>
              <a:rPr lang="en-IN" sz="1200" err="1"/>
              <a:t>InputStream</a:t>
            </a:r>
            <a:r>
              <a:rPr lang="en-IN" sz="1200"/>
              <a:t> </a:t>
            </a:r>
            <a:r>
              <a:rPr lang="en-IN" sz="1200" err="1"/>
              <a:t>iStream</a:t>
            </a:r>
            <a:r>
              <a:rPr lang="en-IN" sz="1200"/>
              <a:t> = null;</a:t>
            </a:r>
          </a:p>
          <a:p>
            <a:pPr>
              <a:buNone/>
            </a:pPr>
            <a:r>
              <a:rPr lang="en-IN" sz="1200"/>
              <a:t>      </a:t>
            </a:r>
            <a:r>
              <a:rPr lang="en-IN" sz="1200" err="1"/>
              <a:t>BufferedInputStream</a:t>
            </a:r>
            <a:r>
              <a:rPr lang="en-IN" sz="1200"/>
              <a:t> </a:t>
            </a:r>
            <a:r>
              <a:rPr lang="en-IN" sz="1200" err="1"/>
              <a:t>bis</a:t>
            </a:r>
            <a:r>
              <a:rPr lang="en-IN" sz="1200"/>
              <a:t> = null;</a:t>
            </a:r>
          </a:p>
          <a:p>
            <a:pPr>
              <a:buNone/>
            </a:pPr>
            <a:r>
              <a:rPr lang="en-IN" sz="1200"/>
              <a:t>      </a:t>
            </a:r>
          </a:p>
          <a:p>
            <a:pPr>
              <a:buNone/>
            </a:pPr>
            <a:r>
              <a:rPr lang="en-IN" sz="1200"/>
              <a:t>      try {</a:t>
            </a:r>
          </a:p>
          <a:p>
            <a:pPr>
              <a:buNone/>
            </a:pPr>
            <a:r>
              <a:rPr lang="en-IN" sz="1200"/>
              <a:t>         // read from file c:/test.txt to input stream        </a:t>
            </a:r>
          </a:p>
          <a:p>
            <a:pPr>
              <a:buNone/>
            </a:pPr>
            <a:r>
              <a:rPr lang="en-IN" sz="1200"/>
              <a:t>         </a:t>
            </a:r>
            <a:r>
              <a:rPr lang="en-IN" sz="1200" err="1"/>
              <a:t>iStream</a:t>
            </a:r>
            <a:r>
              <a:rPr lang="en-IN" sz="1200"/>
              <a:t> = new </a:t>
            </a:r>
            <a:r>
              <a:rPr lang="en-IN" sz="1200" err="1"/>
              <a:t>FileInputStream</a:t>
            </a:r>
            <a:r>
              <a:rPr lang="en-IN" sz="1200"/>
              <a:t>("c:/users/admin/desktop/java/</a:t>
            </a:r>
            <a:r>
              <a:rPr lang="en-IN" sz="1200" err="1"/>
              <a:t>one.txt</a:t>
            </a:r>
            <a:r>
              <a:rPr lang="en-IN" sz="1200"/>
              <a:t>");</a:t>
            </a:r>
          </a:p>
          <a:p>
            <a:pPr>
              <a:buNone/>
            </a:pPr>
            <a:r>
              <a:rPr lang="en-IN" sz="1200"/>
              <a:t>         </a:t>
            </a:r>
          </a:p>
          <a:p>
            <a:pPr>
              <a:buNone/>
            </a:pPr>
            <a:r>
              <a:rPr lang="en-IN" sz="1200"/>
              <a:t>         // input stream converted to buffered input stream</a:t>
            </a:r>
          </a:p>
          <a:p>
            <a:pPr>
              <a:buNone/>
            </a:pPr>
            <a:r>
              <a:rPr lang="en-IN" sz="1200"/>
              <a:t>         </a:t>
            </a:r>
            <a:r>
              <a:rPr lang="en-IN" sz="1200" err="1"/>
              <a:t>bis</a:t>
            </a:r>
            <a:r>
              <a:rPr lang="en-IN" sz="1200"/>
              <a:t> = new </a:t>
            </a:r>
            <a:r>
              <a:rPr lang="en-IN" sz="1200" err="1"/>
              <a:t>BufferedInputStream</a:t>
            </a:r>
            <a:r>
              <a:rPr lang="en-IN" sz="1200"/>
              <a:t>(</a:t>
            </a:r>
            <a:r>
              <a:rPr lang="en-IN" sz="1200" err="1"/>
              <a:t>iStream</a:t>
            </a:r>
            <a:r>
              <a:rPr lang="en-IN" sz="1200"/>
              <a:t>);</a:t>
            </a:r>
          </a:p>
          <a:p>
            <a:pPr>
              <a:buNone/>
            </a:pPr>
            <a:r>
              <a:rPr lang="en-IN" sz="1200"/>
              <a:t>         </a:t>
            </a:r>
          </a:p>
          <a:p>
            <a:pPr>
              <a:buNone/>
            </a:pPr>
            <a:r>
              <a:rPr lang="en-IN" sz="1200"/>
              <a:t>         // read and print characters one by one</a:t>
            </a:r>
          </a:p>
          <a:p>
            <a:pPr>
              <a:buNone/>
            </a:pPr>
            <a:r>
              <a:rPr lang="en-IN" sz="1200"/>
              <a:t>         </a:t>
            </a:r>
            <a:r>
              <a:rPr lang="en-IN" sz="1200" err="1"/>
              <a:t>System.out.println</a:t>
            </a:r>
            <a:r>
              <a:rPr lang="en-IN" sz="1200"/>
              <a:t>("Char : "+(char)</a:t>
            </a:r>
            <a:r>
              <a:rPr lang="en-IN" sz="1200" err="1"/>
              <a:t>bis.read</a:t>
            </a:r>
            <a:r>
              <a:rPr lang="en-IN" sz="1200"/>
              <a:t>());</a:t>
            </a:r>
          </a:p>
          <a:p>
            <a:pPr>
              <a:buNone/>
            </a:pPr>
            <a:r>
              <a:rPr lang="en-IN" sz="1200"/>
              <a:t>         </a:t>
            </a:r>
            <a:r>
              <a:rPr lang="en-IN" sz="1200" err="1"/>
              <a:t>System.out.println</a:t>
            </a:r>
            <a:r>
              <a:rPr lang="en-IN" sz="1200"/>
              <a:t>("Char : "+(char)</a:t>
            </a:r>
            <a:r>
              <a:rPr lang="en-IN" sz="1200" err="1"/>
              <a:t>bis.read</a:t>
            </a:r>
            <a:r>
              <a:rPr lang="en-IN" sz="1200"/>
              <a:t>());</a:t>
            </a:r>
          </a:p>
          <a:p>
            <a:pPr>
              <a:buNone/>
            </a:pPr>
            <a:r>
              <a:rPr lang="en-IN" sz="1200"/>
              <a:t>         </a:t>
            </a:r>
            <a:r>
              <a:rPr lang="en-IN" sz="1200" err="1"/>
              <a:t>System.out.println</a:t>
            </a:r>
            <a:r>
              <a:rPr lang="en-IN" sz="1200"/>
              <a:t>("Char : "+(char)</a:t>
            </a:r>
            <a:r>
              <a:rPr lang="en-IN" sz="1200" err="1"/>
              <a:t>bis.read</a:t>
            </a:r>
            <a:r>
              <a:rPr lang="en-IN" sz="1200"/>
              <a:t>());</a:t>
            </a:r>
          </a:p>
          <a:p>
            <a:pPr>
              <a:buNone/>
            </a:pPr>
            <a:r>
              <a:rPr lang="en-IN" sz="1200"/>
              <a:t>         </a:t>
            </a:r>
          </a:p>
        </p:txBody>
      </p:sp>
      <p:sp>
        <p:nvSpPr>
          <p:cNvPr id="4" name="TextBox 3"/>
          <p:cNvSpPr txBox="1"/>
          <p:nvPr/>
        </p:nvSpPr>
        <p:spPr>
          <a:xfrm>
            <a:off x="4716016" y="1484784"/>
            <a:ext cx="3672408" cy="5632311"/>
          </a:xfrm>
          <a:prstGeom prst="rect">
            <a:avLst/>
          </a:prstGeom>
          <a:noFill/>
        </p:spPr>
        <p:txBody>
          <a:bodyPr wrap="square" rtlCol="0">
            <a:spAutoFit/>
          </a:bodyPr>
          <a:lstStyle/>
          <a:p>
            <a:r>
              <a:rPr lang="en-IN"/>
              <a:t> // mark is set on the input stream</a:t>
            </a:r>
          </a:p>
          <a:p>
            <a:r>
              <a:rPr lang="en-IN"/>
              <a:t>         </a:t>
            </a:r>
            <a:r>
              <a:rPr lang="en-IN" err="1"/>
              <a:t>bis.mark</a:t>
            </a:r>
            <a:r>
              <a:rPr lang="en-IN"/>
              <a:t>(0);</a:t>
            </a:r>
          </a:p>
          <a:p>
            <a:r>
              <a:rPr lang="en-IN"/>
              <a:t>         </a:t>
            </a:r>
            <a:r>
              <a:rPr lang="en-IN" err="1"/>
              <a:t>System.out.println</a:t>
            </a:r>
            <a:r>
              <a:rPr lang="en-IN"/>
              <a:t>("Char : "+(char)</a:t>
            </a:r>
            <a:r>
              <a:rPr lang="en-IN" err="1"/>
              <a:t>bis.read</a:t>
            </a:r>
            <a:r>
              <a:rPr lang="en-IN"/>
              <a:t>());</a:t>
            </a:r>
          </a:p>
          <a:p>
            <a:r>
              <a:rPr lang="en-IN"/>
              <a:t>         </a:t>
            </a:r>
            <a:r>
              <a:rPr lang="en-IN" err="1"/>
              <a:t>System.out.println</a:t>
            </a:r>
            <a:r>
              <a:rPr lang="en-IN"/>
              <a:t>("reset() invoked");</a:t>
            </a:r>
          </a:p>
          <a:p>
            <a:r>
              <a:rPr lang="en-IN"/>
              <a:t>         </a:t>
            </a:r>
          </a:p>
          <a:p>
            <a:r>
              <a:rPr lang="en-IN"/>
              <a:t>         // reset is called</a:t>
            </a:r>
          </a:p>
          <a:p>
            <a:r>
              <a:rPr lang="en-IN"/>
              <a:t>         </a:t>
            </a:r>
            <a:r>
              <a:rPr lang="en-IN" err="1"/>
              <a:t>bis.reset</a:t>
            </a:r>
            <a:r>
              <a:rPr lang="en-IN"/>
              <a:t>();</a:t>
            </a:r>
          </a:p>
          <a:p>
            <a:r>
              <a:rPr lang="en-IN"/>
              <a:t>         </a:t>
            </a:r>
          </a:p>
          <a:p>
            <a:r>
              <a:rPr lang="en-IN"/>
              <a:t>         // read and print characters</a:t>
            </a:r>
          </a:p>
          <a:p>
            <a:r>
              <a:rPr lang="en-IN"/>
              <a:t>         </a:t>
            </a:r>
            <a:r>
              <a:rPr lang="en-IN" err="1"/>
              <a:t>System.out.println</a:t>
            </a:r>
            <a:r>
              <a:rPr lang="en-IN"/>
              <a:t>("char : "+(char)</a:t>
            </a:r>
            <a:r>
              <a:rPr lang="en-IN" err="1"/>
              <a:t>bis.read</a:t>
            </a:r>
            <a:r>
              <a:rPr lang="en-IN"/>
              <a:t>());</a:t>
            </a:r>
          </a:p>
          <a:p>
            <a:r>
              <a:rPr lang="en-IN"/>
              <a:t>         </a:t>
            </a:r>
            <a:r>
              <a:rPr lang="en-IN" err="1"/>
              <a:t>System.out.println</a:t>
            </a:r>
            <a:r>
              <a:rPr lang="en-IN"/>
              <a:t>("char : "+(char)</a:t>
            </a:r>
            <a:r>
              <a:rPr lang="en-IN" err="1"/>
              <a:t>bis.read</a:t>
            </a:r>
            <a:r>
              <a:rPr lang="en-IN"/>
              <a:t>());</a:t>
            </a:r>
          </a:p>
          <a:p>
            <a:endParaRPr lang="en-IN"/>
          </a:p>
          <a:p>
            <a:r>
              <a:rPr lang="en-IN"/>
              <a:t>      } catch(Exception e) {</a:t>
            </a:r>
            <a:r>
              <a:rPr lang="en-IN" err="1"/>
              <a:t>System.out.println</a:t>
            </a:r>
            <a:r>
              <a:rPr lang="en-IN"/>
              <a:t>(e);}</a:t>
            </a:r>
          </a:p>
          <a:p>
            <a:r>
              <a:rPr lang="en-IN"/>
              <a:t>           }</a:t>
            </a:r>
          </a:p>
          <a:p>
            <a:r>
              <a:rPr lang="en-IN"/>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fontScale="62500" lnSpcReduction="20000"/>
          </a:bodyPr>
          <a:lstStyle/>
          <a:p>
            <a:r>
              <a:rPr lang="en-IN"/>
              <a:t>import </a:t>
            </a:r>
            <a:r>
              <a:rPr lang="en-IN" err="1"/>
              <a:t>java.io</a:t>
            </a:r>
            <a:r>
              <a:rPr lang="en-IN"/>
              <a:t>.*;  </a:t>
            </a:r>
          </a:p>
          <a:p>
            <a:r>
              <a:rPr lang="en-IN"/>
              <a:t>public class </a:t>
            </a:r>
            <a:r>
              <a:rPr lang="en-IN" err="1"/>
              <a:t>BufferedInputStreamExample</a:t>
            </a:r>
            <a:r>
              <a:rPr lang="en-IN"/>
              <a:t>{    </a:t>
            </a:r>
          </a:p>
          <a:p>
            <a:r>
              <a:rPr lang="en-IN"/>
              <a:t> public static void main(String </a:t>
            </a:r>
            <a:r>
              <a:rPr lang="en-IN" err="1"/>
              <a:t>args</a:t>
            </a:r>
            <a:r>
              <a:rPr lang="en-IN"/>
              <a:t>[]){    </a:t>
            </a:r>
          </a:p>
          <a:p>
            <a:r>
              <a:rPr lang="en-IN"/>
              <a:t>  try{    </a:t>
            </a:r>
          </a:p>
          <a:p>
            <a:r>
              <a:rPr lang="en-IN"/>
              <a:t>    </a:t>
            </a:r>
            <a:r>
              <a:rPr lang="en-IN" err="1"/>
              <a:t>FileInputStream</a:t>
            </a:r>
            <a:r>
              <a:rPr lang="en-IN"/>
              <a:t> fin=new </a:t>
            </a:r>
            <a:r>
              <a:rPr lang="en-IN" err="1"/>
              <a:t>FileInputStream</a:t>
            </a:r>
            <a:r>
              <a:rPr lang="en-IN"/>
              <a:t>(“c:/users/admin/desktop/java/</a:t>
            </a:r>
            <a:r>
              <a:rPr lang="en-IN" err="1"/>
              <a:t>one.txt</a:t>
            </a:r>
            <a:r>
              <a:rPr lang="en-IN"/>
              <a:t>");    </a:t>
            </a:r>
          </a:p>
          <a:p>
            <a:r>
              <a:rPr lang="en-IN"/>
              <a:t>    </a:t>
            </a:r>
            <a:r>
              <a:rPr lang="en-IN" err="1"/>
              <a:t>BufferedInputStream</a:t>
            </a:r>
            <a:r>
              <a:rPr lang="en-IN"/>
              <a:t> bin=new </a:t>
            </a:r>
            <a:r>
              <a:rPr lang="en-IN" err="1"/>
              <a:t>BufferedInputStream</a:t>
            </a:r>
            <a:r>
              <a:rPr lang="en-IN"/>
              <a:t>(fin);    </a:t>
            </a:r>
          </a:p>
          <a:p>
            <a:r>
              <a:rPr lang="en-IN"/>
              <a:t>    int </a:t>
            </a:r>
            <a:r>
              <a:rPr lang="en-IN" err="1"/>
              <a:t>i</a:t>
            </a:r>
            <a:r>
              <a:rPr lang="en-IN"/>
              <a:t>;    </a:t>
            </a:r>
          </a:p>
          <a:p>
            <a:r>
              <a:rPr lang="en-IN"/>
              <a:t>    while((</a:t>
            </a:r>
            <a:r>
              <a:rPr lang="en-IN" err="1"/>
              <a:t>i</a:t>
            </a:r>
            <a:r>
              <a:rPr lang="en-IN"/>
              <a:t>=</a:t>
            </a:r>
            <a:r>
              <a:rPr lang="en-IN" err="1"/>
              <a:t>bin.read</a:t>
            </a:r>
            <a:r>
              <a:rPr lang="en-IN"/>
              <a:t>())!=-1){    </a:t>
            </a:r>
          </a:p>
          <a:p>
            <a:r>
              <a:rPr lang="en-IN"/>
              <a:t>     </a:t>
            </a:r>
            <a:r>
              <a:rPr lang="en-IN" err="1"/>
              <a:t>System.out.print</a:t>
            </a:r>
            <a:r>
              <a:rPr lang="en-IN"/>
              <a:t>((char)</a:t>
            </a:r>
            <a:r>
              <a:rPr lang="en-IN" err="1"/>
              <a:t>i</a:t>
            </a:r>
            <a:r>
              <a:rPr lang="en-IN"/>
              <a:t>);    </a:t>
            </a:r>
          </a:p>
          <a:p>
            <a:r>
              <a:rPr lang="en-IN"/>
              <a:t>    }    </a:t>
            </a:r>
          </a:p>
          <a:p>
            <a:r>
              <a:rPr lang="en-IN"/>
              <a:t>    </a:t>
            </a:r>
            <a:r>
              <a:rPr lang="en-IN" err="1"/>
              <a:t>bin.close</a:t>
            </a:r>
            <a:r>
              <a:rPr lang="en-IN"/>
              <a:t>();    </a:t>
            </a:r>
          </a:p>
          <a:p>
            <a:r>
              <a:rPr lang="en-IN"/>
              <a:t>    </a:t>
            </a:r>
            <a:r>
              <a:rPr lang="en-IN" err="1"/>
              <a:t>fin.close</a:t>
            </a:r>
            <a:r>
              <a:rPr lang="en-IN"/>
              <a:t>();    </a:t>
            </a:r>
          </a:p>
          <a:p>
            <a:r>
              <a:rPr lang="en-IN"/>
              <a:t>  }catch(Exception e){</a:t>
            </a:r>
            <a:r>
              <a:rPr lang="en-IN" err="1"/>
              <a:t>System.out.println</a:t>
            </a:r>
            <a:r>
              <a:rPr lang="en-IN"/>
              <a:t>(e);}    </a:t>
            </a:r>
          </a:p>
          <a:p>
            <a:r>
              <a:rPr lang="en-IN"/>
              <a:t> }    </a:t>
            </a:r>
          </a:p>
          <a:p>
            <a:r>
              <a:rPr lang="en-IN"/>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Character streams</a:t>
            </a:r>
          </a:p>
        </p:txBody>
      </p:sp>
      <p:sp>
        <p:nvSpPr>
          <p:cNvPr id="3" name="Content Placeholder 2"/>
          <p:cNvSpPr>
            <a:spLocks noGrp="1"/>
          </p:cNvSpPr>
          <p:nvPr>
            <p:ph idx="1"/>
          </p:nvPr>
        </p:nvSpPr>
        <p:spPr/>
        <p:txBody>
          <a:bodyPr>
            <a:normAutofit fontScale="70000" lnSpcReduction="20000"/>
          </a:bodyPr>
          <a:lstStyle/>
          <a:p>
            <a:pPr algn="just">
              <a:lnSpc>
                <a:spcPct val="170000"/>
              </a:lnSpc>
            </a:pPr>
            <a:r>
              <a:rPr lang="en-IN">
                <a:latin typeface="Times New Roman" pitchFamily="18" charset="0"/>
                <a:cs typeface="Times New Roman" pitchFamily="18" charset="0"/>
              </a:rPr>
              <a:t>Java </a:t>
            </a:r>
            <a:r>
              <a:rPr lang="en-IN" b="1">
                <a:latin typeface="Times New Roman" pitchFamily="18" charset="0"/>
                <a:cs typeface="Times New Roman" pitchFamily="18" charset="0"/>
              </a:rPr>
              <a:t>Byte</a:t>
            </a:r>
            <a:r>
              <a:rPr lang="en-IN">
                <a:latin typeface="Times New Roman" pitchFamily="18" charset="0"/>
                <a:cs typeface="Times New Roman" pitchFamily="18" charset="0"/>
              </a:rPr>
              <a:t> streams are used to perform input and output of 8-bit bytes, whereas Java </a:t>
            </a:r>
            <a:r>
              <a:rPr lang="en-IN" b="1">
                <a:latin typeface="Times New Roman" pitchFamily="18" charset="0"/>
                <a:cs typeface="Times New Roman" pitchFamily="18" charset="0"/>
              </a:rPr>
              <a:t>Character</a:t>
            </a:r>
            <a:r>
              <a:rPr lang="en-IN">
                <a:latin typeface="Times New Roman" pitchFamily="18" charset="0"/>
                <a:cs typeface="Times New Roman" pitchFamily="18" charset="0"/>
              </a:rPr>
              <a:t> streams are used to perform input and output for 16-bit </a:t>
            </a:r>
            <a:r>
              <a:rPr lang="en-IN" err="1">
                <a:latin typeface="Times New Roman" pitchFamily="18" charset="0"/>
                <a:cs typeface="Times New Roman" pitchFamily="18" charset="0"/>
              </a:rPr>
              <a:t>unicode</a:t>
            </a:r>
            <a:r>
              <a:rPr lang="en-IN">
                <a:latin typeface="Times New Roman" pitchFamily="18" charset="0"/>
                <a:cs typeface="Times New Roman" pitchFamily="18" charset="0"/>
              </a:rPr>
              <a:t>. Though there are many classes related to character streams but the most frequently used classes are, </a:t>
            </a:r>
            <a:r>
              <a:rPr lang="en-IN" b="1" err="1">
                <a:latin typeface="Times New Roman" pitchFamily="18" charset="0"/>
                <a:cs typeface="Times New Roman" pitchFamily="18" charset="0"/>
              </a:rPr>
              <a:t>FileReader</a:t>
            </a:r>
            <a:r>
              <a:rPr lang="en-IN">
                <a:latin typeface="Times New Roman" pitchFamily="18" charset="0"/>
                <a:cs typeface="Times New Roman" pitchFamily="18" charset="0"/>
              </a:rPr>
              <a:t> and </a:t>
            </a:r>
            <a:r>
              <a:rPr lang="en-IN" b="1" err="1">
                <a:latin typeface="Times New Roman" pitchFamily="18" charset="0"/>
                <a:cs typeface="Times New Roman" pitchFamily="18" charset="0"/>
              </a:rPr>
              <a:t>FileWriter</a:t>
            </a:r>
            <a:r>
              <a:rPr lang="en-IN">
                <a:latin typeface="Times New Roman" pitchFamily="18" charset="0"/>
                <a:cs typeface="Times New Roman" pitchFamily="18" charset="0"/>
              </a:rPr>
              <a:t>. Though internally </a:t>
            </a:r>
            <a:r>
              <a:rPr lang="en-IN" err="1">
                <a:latin typeface="Times New Roman" pitchFamily="18" charset="0"/>
                <a:cs typeface="Times New Roman" pitchFamily="18" charset="0"/>
              </a:rPr>
              <a:t>FileReader</a:t>
            </a:r>
            <a:r>
              <a:rPr lang="en-IN">
                <a:latin typeface="Times New Roman" pitchFamily="18" charset="0"/>
                <a:cs typeface="Times New Roman" pitchFamily="18" charset="0"/>
              </a:rPr>
              <a:t> uses </a:t>
            </a:r>
            <a:r>
              <a:rPr lang="en-IN" err="1">
                <a:latin typeface="Times New Roman" pitchFamily="18" charset="0"/>
                <a:cs typeface="Times New Roman" pitchFamily="18" charset="0"/>
              </a:rPr>
              <a:t>FileInputStream</a:t>
            </a:r>
            <a:r>
              <a:rPr lang="en-IN">
                <a:latin typeface="Times New Roman" pitchFamily="18" charset="0"/>
                <a:cs typeface="Times New Roman" pitchFamily="18" charset="0"/>
              </a:rPr>
              <a:t> and </a:t>
            </a:r>
            <a:r>
              <a:rPr lang="en-IN" err="1">
                <a:latin typeface="Times New Roman" pitchFamily="18" charset="0"/>
                <a:cs typeface="Times New Roman" pitchFamily="18" charset="0"/>
              </a:rPr>
              <a:t>FileWriter</a:t>
            </a:r>
            <a:r>
              <a:rPr lang="en-IN">
                <a:latin typeface="Times New Roman" pitchFamily="18" charset="0"/>
                <a:cs typeface="Times New Roman" pitchFamily="18" charset="0"/>
              </a:rPr>
              <a:t> uses </a:t>
            </a:r>
            <a:r>
              <a:rPr lang="en-IN" err="1">
                <a:latin typeface="Times New Roman" pitchFamily="18" charset="0"/>
                <a:cs typeface="Times New Roman" pitchFamily="18" charset="0"/>
              </a:rPr>
              <a:t>FileOutputStream</a:t>
            </a:r>
            <a:r>
              <a:rPr lang="en-IN">
                <a:latin typeface="Times New Roman" pitchFamily="18" charset="0"/>
                <a:cs typeface="Times New Roman" pitchFamily="18" charset="0"/>
              </a:rPr>
              <a:t> but here the major difference is that </a:t>
            </a:r>
            <a:r>
              <a:rPr lang="en-IN" err="1">
                <a:latin typeface="Times New Roman" pitchFamily="18" charset="0"/>
                <a:cs typeface="Times New Roman" pitchFamily="18" charset="0"/>
              </a:rPr>
              <a:t>FileReader</a:t>
            </a:r>
            <a:r>
              <a:rPr lang="en-IN">
                <a:latin typeface="Times New Roman" pitchFamily="18" charset="0"/>
                <a:cs typeface="Times New Roman" pitchFamily="18" charset="0"/>
              </a:rPr>
              <a:t> reads two bytes at a time and </a:t>
            </a:r>
            <a:r>
              <a:rPr lang="en-IN" err="1">
                <a:latin typeface="Times New Roman" pitchFamily="18" charset="0"/>
                <a:cs typeface="Times New Roman" pitchFamily="18" charset="0"/>
              </a:rPr>
              <a:t>FileWriter</a:t>
            </a:r>
            <a:r>
              <a:rPr lang="en-IN">
                <a:latin typeface="Times New Roman" pitchFamily="18" charset="0"/>
                <a:cs typeface="Times New Roman" pitchFamily="18" charset="0"/>
              </a:rPr>
              <a:t> writes two bytes at a time.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t>Useful methods of </a:t>
            </a:r>
            <a:r>
              <a:rPr lang="en-IN" b="1" err="1"/>
              <a:t>OutputStream</a:t>
            </a:r>
            <a:br>
              <a:rPr lang="en-IN" b="1"/>
            </a:br>
            <a:endParaRPr lang="en-IN"/>
          </a:p>
        </p:txBody>
      </p:sp>
      <p:graphicFrame>
        <p:nvGraphicFramePr>
          <p:cNvPr id="4" name="Content Placeholder 3"/>
          <p:cNvGraphicFramePr>
            <a:graphicFrameLocks noGrp="1"/>
          </p:cNvGraphicFramePr>
          <p:nvPr>
            <p:ph idx="1"/>
          </p:nvPr>
        </p:nvGraphicFramePr>
        <p:xfrm>
          <a:off x="457200" y="1600200"/>
          <a:ext cx="8229600" cy="26619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IN"/>
                        <a:t>Method</a:t>
                      </a:r>
                    </a:p>
                  </a:txBody>
                  <a:tcPr anchor="ctr"/>
                </a:tc>
                <a:tc>
                  <a:txBody>
                    <a:bodyPr/>
                    <a:lstStyle/>
                    <a:p>
                      <a:r>
                        <a:rPr lang="en-IN"/>
                        <a:t>Description</a:t>
                      </a:r>
                    </a:p>
                  </a:txBody>
                  <a:tcPr anchor="ctr"/>
                </a:tc>
                <a:extLst>
                  <a:ext uri="{0D108BD9-81ED-4DB2-BD59-A6C34878D82A}">
                    <a16:rowId xmlns:a16="http://schemas.microsoft.com/office/drawing/2014/main" val="10000"/>
                  </a:ext>
                </a:extLst>
              </a:tr>
              <a:tr h="370840">
                <a:tc>
                  <a:txBody>
                    <a:bodyPr/>
                    <a:lstStyle/>
                    <a:p>
                      <a:r>
                        <a:rPr lang="en-IN"/>
                        <a:t>1) public void write(int)throws IOException</a:t>
                      </a:r>
                    </a:p>
                  </a:txBody>
                  <a:tcPr anchor="ctr"/>
                </a:tc>
                <a:tc>
                  <a:txBody>
                    <a:bodyPr/>
                    <a:lstStyle/>
                    <a:p>
                      <a:r>
                        <a:rPr lang="en-IN"/>
                        <a:t>is used to write a byte to the current output stream.</a:t>
                      </a:r>
                    </a:p>
                  </a:txBody>
                  <a:tcPr anchor="ctr"/>
                </a:tc>
                <a:extLst>
                  <a:ext uri="{0D108BD9-81ED-4DB2-BD59-A6C34878D82A}">
                    <a16:rowId xmlns:a16="http://schemas.microsoft.com/office/drawing/2014/main" val="10001"/>
                  </a:ext>
                </a:extLst>
              </a:tr>
              <a:tr h="370840">
                <a:tc>
                  <a:txBody>
                    <a:bodyPr/>
                    <a:lstStyle/>
                    <a:p>
                      <a:r>
                        <a:rPr lang="en-IN"/>
                        <a:t>2) public void write(byte[])throws IOException</a:t>
                      </a:r>
                    </a:p>
                  </a:txBody>
                  <a:tcPr anchor="ctr"/>
                </a:tc>
                <a:tc>
                  <a:txBody>
                    <a:bodyPr/>
                    <a:lstStyle/>
                    <a:p>
                      <a:r>
                        <a:rPr lang="en-IN"/>
                        <a:t>is used to write an array of byte to the current output stream.</a:t>
                      </a:r>
                    </a:p>
                  </a:txBody>
                  <a:tcPr anchor="ctr"/>
                </a:tc>
                <a:extLst>
                  <a:ext uri="{0D108BD9-81ED-4DB2-BD59-A6C34878D82A}">
                    <a16:rowId xmlns:a16="http://schemas.microsoft.com/office/drawing/2014/main" val="10002"/>
                  </a:ext>
                </a:extLst>
              </a:tr>
              <a:tr h="370840">
                <a:tc>
                  <a:txBody>
                    <a:bodyPr/>
                    <a:lstStyle/>
                    <a:p>
                      <a:r>
                        <a:rPr lang="en-IN"/>
                        <a:t>3) public void flush()throws IOException</a:t>
                      </a:r>
                    </a:p>
                  </a:txBody>
                  <a:tcPr anchor="ctr"/>
                </a:tc>
                <a:tc>
                  <a:txBody>
                    <a:bodyPr/>
                    <a:lstStyle/>
                    <a:p>
                      <a:r>
                        <a:rPr lang="en-IN"/>
                        <a:t>flushes the current output stream.</a:t>
                      </a:r>
                    </a:p>
                  </a:txBody>
                  <a:tcPr anchor="ctr"/>
                </a:tc>
                <a:extLst>
                  <a:ext uri="{0D108BD9-81ED-4DB2-BD59-A6C34878D82A}">
                    <a16:rowId xmlns:a16="http://schemas.microsoft.com/office/drawing/2014/main" val="10003"/>
                  </a:ext>
                </a:extLst>
              </a:tr>
              <a:tr h="370840">
                <a:tc>
                  <a:txBody>
                    <a:bodyPr/>
                    <a:lstStyle/>
                    <a:p>
                      <a:r>
                        <a:rPr lang="en-IN"/>
                        <a:t>4) public void close()throws IOException</a:t>
                      </a:r>
                    </a:p>
                  </a:txBody>
                  <a:tcPr anchor="ctr"/>
                </a:tc>
                <a:tc>
                  <a:txBody>
                    <a:bodyPr/>
                    <a:lstStyle/>
                    <a:p>
                      <a:r>
                        <a:rPr lang="en-IN"/>
                        <a:t>is used to close the current output stream.</a:t>
                      </a: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YpLfi.png"/>
          <p:cNvPicPr>
            <a:picLocks noGrp="1" noChangeAspect="1"/>
          </p:cNvPicPr>
          <p:nvPr>
            <p:ph idx="1"/>
          </p:nvPr>
        </p:nvPicPr>
        <p:blipFill>
          <a:blip r:embed="rId2" cstate="print"/>
          <a:stretch>
            <a:fillRect/>
          </a:stretch>
        </p:blipFill>
        <p:spPr>
          <a:xfrm>
            <a:off x="899592" y="1844824"/>
            <a:ext cx="7560840" cy="3960440"/>
          </a:xfr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a:bodyPr>
          <a:lstStyle/>
          <a:p>
            <a:pPr marL="0" indent="0" algn="just">
              <a:buNone/>
            </a:pPr>
            <a:r>
              <a:rPr lang="en-IN" b="1">
                <a:latin typeface="Times New Roman" pitchFamily="18" charset="0"/>
                <a:cs typeface="Times New Roman" pitchFamily="18" charset="0"/>
              </a:rPr>
              <a:t>Java </a:t>
            </a:r>
            <a:r>
              <a:rPr lang="en-IN" b="1" err="1">
                <a:latin typeface="Times New Roman" pitchFamily="18" charset="0"/>
                <a:cs typeface="Times New Roman" pitchFamily="18" charset="0"/>
              </a:rPr>
              <a:t>FileWriter</a:t>
            </a:r>
            <a:r>
              <a:rPr lang="en-IN" b="1">
                <a:latin typeface="Times New Roman" pitchFamily="18" charset="0"/>
                <a:cs typeface="Times New Roman" pitchFamily="18" charset="0"/>
              </a:rPr>
              <a:t> and </a:t>
            </a:r>
            <a:r>
              <a:rPr lang="en-IN" b="1" err="1">
                <a:latin typeface="Times New Roman" pitchFamily="18" charset="0"/>
                <a:cs typeface="Times New Roman" pitchFamily="18" charset="0"/>
              </a:rPr>
              <a:t>FileReader</a:t>
            </a:r>
            <a:endParaRPr lang="en-IN" b="1">
              <a:latin typeface="Times New Roman" pitchFamily="18" charset="0"/>
              <a:cs typeface="Times New Roman" pitchFamily="18" charset="0"/>
            </a:endParaRPr>
          </a:p>
          <a:p>
            <a:pPr algn="just"/>
            <a:r>
              <a:rPr lang="en-IN">
                <a:latin typeface="Times New Roman" pitchFamily="18" charset="0"/>
                <a:cs typeface="Times New Roman" pitchFamily="18" charset="0"/>
              </a:rPr>
              <a:t>Java </a:t>
            </a:r>
            <a:r>
              <a:rPr lang="en-IN" err="1">
                <a:latin typeface="Times New Roman" pitchFamily="18" charset="0"/>
                <a:cs typeface="Times New Roman" pitchFamily="18" charset="0"/>
              </a:rPr>
              <a:t>FileWriter</a:t>
            </a:r>
            <a:r>
              <a:rPr lang="en-IN">
                <a:latin typeface="Times New Roman" pitchFamily="18" charset="0"/>
                <a:cs typeface="Times New Roman" pitchFamily="18" charset="0"/>
              </a:rPr>
              <a:t> and </a:t>
            </a:r>
            <a:r>
              <a:rPr lang="en-IN" err="1">
                <a:latin typeface="Times New Roman" pitchFamily="18" charset="0"/>
                <a:cs typeface="Times New Roman" pitchFamily="18" charset="0"/>
              </a:rPr>
              <a:t>FileReader</a:t>
            </a:r>
            <a:r>
              <a:rPr lang="en-IN">
                <a:latin typeface="Times New Roman" pitchFamily="18" charset="0"/>
                <a:cs typeface="Times New Roman" pitchFamily="18" charset="0"/>
              </a:rPr>
              <a:t> classes are used to write and read data from text files. These are </a:t>
            </a:r>
            <a:r>
              <a:rPr lang="en-IN">
                <a:solidFill>
                  <a:srgbClr val="FF0000"/>
                </a:solidFill>
                <a:latin typeface="Times New Roman" pitchFamily="18" charset="0"/>
                <a:cs typeface="Times New Roman" pitchFamily="18" charset="0"/>
              </a:rPr>
              <a:t>character-oriented classes</a:t>
            </a:r>
            <a:r>
              <a:rPr lang="en-IN">
                <a:latin typeface="Times New Roman" pitchFamily="18" charset="0"/>
                <a:cs typeface="Times New Roman" pitchFamily="18" charset="0"/>
              </a:rPr>
              <a:t>, used for file handling in java.</a:t>
            </a:r>
          </a:p>
          <a:p>
            <a:pPr algn="just"/>
            <a:r>
              <a:rPr lang="en-IN">
                <a:solidFill>
                  <a:srgbClr val="FF0000"/>
                </a:solidFill>
                <a:latin typeface="Times New Roman" pitchFamily="18" charset="0"/>
                <a:cs typeface="Times New Roman" pitchFamily="18" charset="0"/>
              </a:rPr>
              <a:t>Java has suggested not to use the </a:t>
            </a:r>
            <a:r>
              <a:rPr lang="en-IN" err="1">
                <a:solidFill>
                  <a:srgbClr val="FF0000"/>
                </a:solidFill>
                <a:latin typeface="Times New Roman" pitchFamily="18" charset="0"/>
                <a:cs typeface="Times New Roman" pitchFamily="18" charset="0"/>
              </a:rPr>
              <a:t>FileInputStream</a:t>
            </a:r>
            <a:r>
              <a:rPr lang="en-IN">
                <a:solidFill>
                  <a:srgbClr val="FF0000"/>
                </a:solidFill>
                <a:latin typeface="Times New Roman" pitchFamily="18" charset="0"/>
                <a:cs typeface="Times New Roman" pitchFamily="18" charset="0"/>
              </a:rPr>
              <a:t> and </a:t>
            </a:r>
            <a:r>
              <a:rPr lang="en-IN" err="1">
                <a:solidFill>
                  <a:srgbClr val="FF0000"/>
                </a:solidFill>
                <a:latin typeface="Times New Roman" pitchFamily="18" charset="0"/>
                <a:cs typeface="Times New Roman" pitchFamily="18" charset="0"/>
              </a:rPr>
              <a:t>FileOutputStream</a:t>
            </a:r>
            <a:r>
              <a:rPr lang="en-IN">
                <a:solidFill>
                  <a:srgbClr val="FF0000"/>
                </a:solidFill>
                <a:latin typeface="Times New Roman" pitchFamily="18" charset="0"/>
                <a:cs typeface="Times New Roman" pitchFamily="18" charset="0"/>
              </a:rPr>
              <a:t> classes if you have to read and write the textual information</a:t>
            </a:r>
            <a:r>
              <a:rPr lang="en-IN">
                <a:latin typeface="Times New Roman" pitchFamily="18" charset="0"/>
                <a:cs typeface="Times New Roman" pitchFamily="18" charset="0"/>
              </a:rPr>
              <a:t>.</a:t>
            </a:r>
          </a:p>
          <a:p>
            <a:pPr algn="just"/>
            <a:endParaRPr lang="en-IN">
              <a:latin typeface="Times New Roman" pitchFamily="18" charset="0"/>
              <a:cs typeface="Times New Roman" pitchFamily="18" charset="0"/>
            </a:endParaRPr>
          </a:p>
        </p:txBody>
      </p:sp>
    </p:spTree>
    <p:extLst>
      <p:ext uri="{BB962C8B-B14F-4D97-AF65-F5344CB8AC3E}">
        <p14:creationId xmlns:p14="http://schemas.microsoft.com/office/powerpoint/2010/main" val="37892781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a:t>Character stream example</a:t>
            </a:r>
          </a:p>
        </p:txBody>
      </p:sp>
      <p:sp>
        <p:nvSpPr>
          <p:cNvPr id="3" name="Content Placeholder 2"/>
          <p:cNvSpPr>
            <a:spLocks noGrp="1"/>
          </p:cNvSpPr>
          <p:nvPr>
            <p:ph idx="1"/>
          </p:nvPr>
        </p:nvSpPr>
        <p:spPr>
          <a:xfrm>
            <a:off x="457200" y="908720"/>
            <a:ext cx="3610744" cy="5217443"/>
          </a:xfrm>
          <a:ln>
            <a:solidFill>
              <a:schemeClr val="accent1"/>
            </a:solidFill>
          </a:ln>
        </p:spPr>
        <p:txBody>
          <a:bodyPr>
            <a:normAutofit fontScale="70000" lnSpcReduction="20000"/>
          </a:bodyPr>
          <a:lstStyle/>
          <a:p>
            <a:r>
              <a:rPr lang="en-IN"/>
              <a:t>import </a:t>
            </a:r>
            <a:r>
              <a:rPr lang="en-IN" err="1"/>
              <a:t>java.io</a:t>
            </a:r>
            <a:r>
              <a:rPr lang="en-IN"/>
              <a:t>.*;</a:t>
            </a:r>
          </a:p>
          <a:p>
            <a:r>
              <a:rPr lang="en-IN"/>
              <a:t>public class </a:t>
            </a:r>
            <a:r>
              <a:rPr lang="en-IN" err="1"/>
              <a:t>charstream</a:t>
            </a:r>
            <a:r>
              <a:rPr lang="en-IN"/>
              <a:t> {</a:t>
            </a:r>
          </a:p>
          <a:p>
            <a:endParaRPr lang="en-IN"/>
          </a:p>
          <a:p>
            <a:r>
              <a:rPr lang="en-IN"/>
              <a:t>   public static void main(String </a:t>
            </a:r>
            <a:r>
              <a:rPr lang="en-IN" err="1"/>
              <a:t>args</a:t>
            </a:r>
            <a:r>
              <a:rPr lang="en-IN"/>
              <a:t>[]) throws </a:t>
            </a:r>
          </a:p>
          <a:p>
            <a:endParaRPr lang="en-IN"/>
          </a:p>
          <a:p>
            <a:r>
              <a:rPr lang="en-IN" err="1"/>
              <a:t>IOException</a:t>
            </a:r>
            <a:r>
              <a:rPr lang="en-IN"/>
              <a:t> {</a:t>
            </a:r>
          </a:p>
          <a:p>
            <a:r>
              <a:rPr lang="en-IN"/>
              <a:t>      </a:t>
            </a:r>
            <a:r>
              <a:rPr lang="en-IN" err="1"/>
              <a:t>FileReader</a:t>
            </a:r>
            <a:r>
              <a:rPr lang="en-IN"/>
              <a:t> in = null;</a:t>
            </a:r>
          </a:p>
          <a:p>
            <a:r>
              <a:rPr lang="en-IN"/>
              <a:t>      </a:t>
            </a:r>
            <a:r>
              <a:rPr lang="en-IN" err="1"/>
              <a:t>FileWriter</a:t>
            </a:r>
            <a:r>
              <a:rPr lang="en-IN"/>
              <a:t> out = null;</a:t>
            </a:r>
          </a:p>
          <a:p>
            <a:endParaRPr lang="en-IN"/>
          </a:p>
          <a:p>
            <a:r>
              <a:rPr lang="en-IN"/>
              <a:t>      try {</a:t>
            </a:r>
          </a:p>
          <a:p>
            <a:r>
              <a:rPr lang="en-IN"/>
              <a:t>         in = new </a:t>
            </a:r>
            <a:r>
              <a:rPr lang="en-IN" err="1"/>
              <a:t>FileReader</a:t>
            </a:r>
            <a:r>
              <a:rPr lang="en-IN"/>
              <a:t>("</a:t>
            </a:r>
            <a:r>
              <a:rPr lang="en-IN" err="1"/>
              <a:t>Sample.txt</a:t>
            </a:r>
            <a:r>
              <a:rPr lang="en-IN"/>
              <a:t>");</a:t>
            </a:r>
          </a:p>
          <a:p>
            <a:r>
              <a:rPr lang="en-IN"/>
              <a:t>         out = new </a:t>
            </a:r>
            <a:r>
              <a:rPr lang="en-IN" err="1"/>
              <a:t>FileWriter</a:t>
            </a:r>
            <a:r>
              <a:rPr lang="en-IN"/>
              <a:t>("Sample2.txt");</a:t>
            </a:r>
          </a:p>
          <a:p>
            <a:r>
              <a:rPr lang="en-IN"/>
              <a:t>         </a:t>
            </a:r>
          </a:p>
        </p:txBody>
      </p:sp>
      <p:sp>
        <p:nvSpPr>
          <p:cNvPr id="4" name="TextBox 3"/>
          <p:cNvSpPr txBox="1"/>
          <p:nvPr/>
        </p:nvSpPr>
        <p:spPr>
          <a:xfrm>
            <a:off x="4788024" y="1196752"/>
            <a:ext cx="3230564" cy="4708981"/>
          </a:xfrm>
          <a:prstGeom prst="rect">
            <a:avLst/>
          </a:prstGeom>
          <a:noFill/>
          <a:ln>
            <a:solidFill>
              <a:schemeClr val="accent1"/>
            </a:solidFill>
          </a:ln>
        </p:spPr>
        <p:txBody>
          <a:bodyPr wrap="square" rtlCol="0">
            <a:spAutoFit/>
          </a:bodyPr>
          <a:lstStyle/>
          <a:p>
            <a:r>
              <a:rPr lang="en-IN" sz="2000"/>
              <a:t> int c;</a:t>
            </a:r>
          </a:p>
          <a:p>
            <a:r>
              <a:rPr lang="en-IN" sz="2000"/>
              <a:t>         while ((c = </a:t>
            </a:r>
            <a:r>
              <a:rPr lang="en-IN" sz="2000" err="1"/>
              <a:t>in.read</a:t>
            </a:r>
            <a:r>
              <a:rPr lang="en-IN" sz="2000"/>
              <a:t>()) != -1) {</a:t>
            </a:r>
          </a:p>
          <a:p>
            <a:r>
              <a:rPr lang="en-IN" sz="2000"/>
              <a:t>            </a:t>
            </a:r>
            <a:r>
              <a:rPr lang="en-IN" sz="2000" err="1"/>
              <a:t>out.write</a:t>
            </a:r>
            <a:r>
              <a:rPr lang="en-IN" sz="2000"/>
              <a:t>(c);</a:t>
            </a:r>
          </a:p>
          <a:p>
            <a:r>
              <a:rPr lang="en-IN" sz="2000"/>
              <a:t>         }</a:t>
            </a:r>
          </a:p>
          <a:p>
            <a:r>
              <a:rPr lang="en-IN" sz="2000"/>
              <a:t>      }finally {</a:t>
            </a:r>
          </a:p>
          <a:p>
            <a:r>
              <a:rPr lang="en-IN" sz="2000"/>
              <a:t>         if (in != null) {</a:t>
            </a:r>
          </a:p>
          <a:p>
            <a:r>
              <a:rPr lang="en-IN" sz="2000"/>
              <a:t>            </a:t>
            </a:r>
            <a:r>
              <a:rPr lang="en-IN" sz="2000" err="1"/>
              <a:t>in.close</a:t>
            </a:r>
            <a:r>
              <a:rPr lang="en-IN" sz="2000"/>
              <a:t>();</a:t>
            </a:r>
          </a:p>
          <a:p>
            <a:r>
              <a:rPr lang="en-IN" sz="2000"/>
              <a:t>         }</a:t>
            </a:r>
          </a:p>
          <a:p>
            <a:r>
              <a:rPr lang="en-IN" sz="2000"/>
              <a:t>         if (out != null) {</a:t>
            </a:r>
          </a:p>
          <a:p>
            <a:r>
              <a:rPr lang="en-IN" sz="2000"/>
              <a:t>            </a:t>
            </a:r>
            <a:r>
              <a:rPr lang="en-IN" sz="2000" err="1"/>
              <a:t>out.close</a:t>
            </a:r>
            <a:r>
              <a:rPr lang="en-IN" sz="2000"/>
              <a:t>();</a:t>
            </a:r>
          </a:p>
          <a:p>
            <a:r>
              <a:rPr lang="en-IN" sz="2000"/>
              <a:t>         }</a:t>
            </a:r>
          </a:p>
          <a:p>
            <a:r>
              <a:rPr lang="en-IN" sz="2000"/>
              <a:t>      }</a:t>
            </a:r>
          </a:p>
          <a:p>
            <a:r>
              <a:rPr lang="en-IN" sz="2000"/>
              <a:t>   }</a:t>
            </a:r>
          </a:p>
          <a:p>
            <a:r>
              <a:rPr lang="en-IN" sz="2000"/>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Buffered Reader/Writer class</a:t>
            </a:r>
          </a:p>
        </p:txBody>
      </p:sp>
      <p:sp>
        <p:nvSpPr>
          <p:cNvPr id="3" name="Content Placeholder 2"/>
          <p:cNvSpPr>
            <a:spLocks noGrp="1"/>
          </p:cNvSpPr>
          <p:nvPr>
            <p:ph idx="1"/>
          </p:nvPr>
        </p:nvSpPr>
        <p:spPr/>
        <p:txBody>
          <a:bodyPr>
            <a:normAutofit fontScale="92500" lnSpcReduction="20000"/>
          </a:bodyPr>
          <a:lstStyle/>
          <a:p>
            <a:r>
              <a:rPr lang="en-IN" b="1" err="1"/>
              <a:t>Java.io.BufferedReader</a:t>
            </a:r>
            <a:r>
              <a:rPr lang="en-IN"/>
              <a:t> class reads </a:t>
            </a:r>
            <a:r>
              <a:rPr lang="en-IN">
                <a:solidFill>
                  <a:srgbClr val="FF0000"/>
                </a:solidFill>
              </a:rPr>
              <a:t>text from a character-input stream, </a:t>
            </a:r>
            <a:r>
              <a:rPr lang="en-IN"/>
              <a:t>buffering characters so as to provide for the efficient reading of characters, arrays, and lines. </a:t>
            </a:r>
          </a:p>
          <a:p>
            <a:r>
              <a:rPr lang="en-IN"/>
              <a:t>Following are the important points about </a:t>
            </a:r>
            <a:r>
              <a:rPr lang="en-IN" err="1"/>
              <a:t>BufferedReader</a:t>
            </a:r>
            <a:r>
              <a:rPr lang="en-IN"/>
              <a:t> −</a:t>
            </a:r>
          </a:p>
          <a:p>
            <a:r>
              <a:rPr lang="en-IN"/>
              <a:t>The buffer size may be specified, or the default size may be used.</a:t>
            </a:r>
          </a:p>
          <a:p>
            <a:r>
              <a:rPr lang="en-IN"/>
              <a:t>Each read request made of a Reader causes a corresponding read request to be made of the underlying character or byte stream.</a:t>
            </a:r>
          </a:p>
          <a:p>
            <a:endParaRPr lang="en-I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lnSpcReduction="10000"/>
          </a:bodyPr>
          <a:lstStyle/>
          <a:p>
            <a:r>
              <a:rPr lang="en-IN"/>
              <a:t>The </a:t>
            </a:r>
            <a:r>
              <a:rPr lang="en-IN" b="1" err="1"/>
              <a:t>Java.io.BufferedWriter</a:t>
            </a:r>
            <a:r>
              <a:rPr lang="en-IN"/>
              <a:t> class writes text to a character-output stream, buffering characters so as to provide for the efficient writing of single characters, arrays, and strings.</a:t>
            </a:r>
          </a:p>
          <a:p>
            <a:pPr>
              <a:buNone/>
            </a:pPr>
            <a:r>
              <a:rPr lang="en-IN"/>
              <a:t>Following are the important points about </a:t>
            </a:r>
            <a:r>
              <a:rPr lang="en-IN" err="1"/>
              <a:t>BufferedWriter</a:t>
            </a:r>
            <a:r>
              <a:rPr lang="en-IN"/>
              <a:t> −</a:t>
            </a:r>
          </a:p>
          <a:p>
            <a:r>
              <a:rPr lang="en-IN"/>
              <a:t>The buffer size may be specified, or the default size may be used.</a:t>
            </a:r>
          </a:p>
          <a:p>
            <a:r>
              <a:rPr lang="en-IN"/>
              <a:t>A Writer sends its output immediately to the underlying character or byte stream.</a:t>
            </a:r>
          </a:p>
          <a:p>
            <a:endParaRPr lang="en-I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b="1"/>
              <a:t>Java </a:t>
            </a:r>
            <a:r>
              <a:rPr lang="en-IN" b="1" err="1"/>
              <a:t>BufferedReader</a:t>
            </a:r>
            <a:r>
              <a:rPr lang="en-IN" b="1"/>
              <a:t> Class</a:t>
            </a:r>
            <a:endParaRPr lang="en-IN"/>
          </a:p>
        </p:txBody>
      </p:sp>
      <p:sp>
        <p:nvSpPr>
          <p:cNvPr id="3" name="Content Placeholder 2"/>
          <p:cNvSpPr>
            <a:spLocks noGrp="1"/>
          </p:cNvSpPr>
          <p:nvPr>
            <p:ph idx="1"/>
          </p:nvPr>
        </p:nvSpPr>
        <p:spPr>
          <a:xfrm>
            <a:off x="457200" y="980728"/>
            <a:ext cx="8229600" cy="5145435"/>
          </a:xfrm>
        </p:spPr>
        <p:txBody>
          <a:bodyPr>
            <a:normAutofit fontScale="92500" lnSpcReduction="20000"/>
          </a:bodyPr>
          <a:lstStyle/>
          <a:p>
            <a:r>
              <a:rPr lang="en-IN"/>
              <a:t>Java </a:t>
            </a:r>
            <a:r>
              <a:rPr lang="en-IN" err="1"/>
              <a:t>BufferedReader</a:t>
            </a:r>
            <a:r>
              <a:rPr lang="en-IN"/>
              <a:t> class is used to read the text from a character-based input stream. It can be used to read data line by line by </a:t>
            </a:r>
            <a:r>
              <a:rPr lang="en-IN" err="1"/>
              <a:t>readLine</a:t>
            </a:r>
            <a:r>
              <a:rPr lang="en-IN"/>
              <a:t>() method. It makes the performance fast. It inherits Reader class.</a:t>
            </a:r>
          </a:p>
          <a:p>
            <a:r>
              <a:rPr lang="en-IN" b="1"/>
              <a:t>Java </a:t>
            </a:r>
            <a:r>
              <a:rPr lang="en-IN" b="1" err="1"/>
              <a:t>BufferedReader</a:t>
            </a:r>
            <a:r>
              <a:rPr lang="en-IN" b="1"/>
              <a:t> class constructors</a:t>
            </a:r>
          </a:p>
          <a:p>
            <a:r>
              <a:rPr lang="en-IN" err="1"/>
              <a:t>BufferedReader</a:t>
            </a:r>
            <a:r>
              <a:rPr lang="en-IN"/>
              <a:t>(Reader rd) - It is used to create a buffered character input stream that uses the default size for an input buffer. </a:t>
            </a:r>
          </a:p>
          <a:p>
            <a:r>
              <a:rPr lang="en-IN" err="1"/>
              <a:t>BufferedReader</a:t>
            </a:r>
            <a:r>
              <a:rPr lang="en-IN"/>
              <a:t>(Reader rd, int size)- It is used to create a buffered character input stream that uses the specified size for an input buffer.</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Java_Stream_Readers_BufferedReaders.jpg"/>
          <p:cNvPicPr>
            <a:picLocks noGrp="1" noChangeAspect="1"/>
          </p:cNvPicPr>
          <p:nvPr>
            <p:ph idx="1"/>
          </p:nvPr>
        </p:nvPicPr>
        <p:blipFill>
          <a:blip r:embed="rId2" cstate="print"/>
          <a:stretch>
            <a:fillRect/>
          </a:stretch>
        </p:blipFill>
        <p:spPr>
          <a:xfrm>
            <a:off x="1028282" y="1600200"/>
            <a:ext cx="7087436" cy="4525963"/>
          </a:xfr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cstate="print"/>
          <a:srcRect/>
          <a:stretch>
            <a:fillRect/>
          </a:stretch>
        </p:blipFill>
        <p:spPr bwMode="auto">
          <a:xfrm>
            <a:off x="457200" y="332656"/>
            <a:ext cx="8229600" cy="612068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Autofit/>
          </a:bodyPr>
          <a:lstStyle/>
          <a:p>
            <a:r>
              <a:rPr lang="en-IN" sz="2400"/>
              <a:t>import </a:t>
            </a:r>
            <a:r>
              <a:rPr lang="en-IN" sz="2400" err="1"/>
              <a:t>java.io</a:t>
            </a:r>
            <a:r>
              <a:rPr lang="en-IN" sz="2400"/>
              <a:t>.*;  </a:t>
            </a:r>
          </a:p>
          <a:p>
            <a:r>
              <a:rPr lang="en-IN" sz="2400"/>
              <a:t>public class </a:t>
            </a:r>
            <a:r>
              <a:rPr lang="en-IN" sz="2400" err="1"/>
              <a:t>BuffRead</a:t>
            </a:r>
            <a:endParaRPr lang="en-IN" sz="2400"/>
          </a:p>
          <a:p>
            <a:r>
              <a:rPr lang="en-IN" sz="2400"/>
              <a:t>{    </a:t>
            </a:r>
          </a:p>
          <a:p>
            <a:r>
              <a:rPr lang="en-IN" sz="2400"/>
              <a:t>public static void main(String </a:t>
            </a:r>
            <a:r>
              <a:rPr lang="en-IN" sz="2400" err="1"/>
              <a:t>args</a:t>
            </a:r>
            <a:r>
              <a:rPr lang="en-IN" sz="2400"/>
              <a:t>[])throws Exception</a:t>
            </a:r>
          </a:p>
          <a:p>
            <a:r>
              <a:rPr lang="en-IN" sz="2400"/>
              <a:t>{             </a:t>
            </a:r>
          </a:p>
          <a:p>
            <a:r>
              <a:rPr lang="en-IN" sz="2400"/>
              <a:t>   </a:t>
            </a:r>
            <a:r>
              <a:rPr lang="en-IN" sz="2400" err="1"/>
              <a:t>InputStreamReader</a:t>
            </a:r>
            <a:r>
              <a:rPr lang="en-IN" sz="2400"/>
              <a:t> r=new </a:t>
            </a:r>
            <a:r>
              <a:rPr lang="en-IN" sz="2400" err="1"/>
              <a:t>InputStreamReader</a:t>
            </a:r>
            <a:r>
              <a:rPr lang="en-IN" sz="2400"/>
              <a:t> (</a:t>
            </a:r>
            <a:r>
              <a:rPr lang="en-IN" sz="2400" err="1"/>
              <a:t>System.in</a:t>
            </a:r>
            <a:r>
              <a:rPr lang="en-IN" sz="2400"/>
              <a:t>);    </a:t>
            </a:r>
          </a:p>
          <a:p>
            <a:r>
              <a:rPr lang="en-IN" sz="2400"/>
              <a:t>   </a:t>
            </a:r>
            <a:r>
              <a:rPr lang="en-IN" sz="2400" err="1"/>
              <a:t>BufferedReader</a:t>
            </a:r>
            <a:r>
              <a:rPr lang="en-IN" sz="2400"/>
              <a:t> </a:t>
            </a:r>
            <a:r>
              <a:rPr lang="en-IN" sz="2400" err="1"/>
              <a:t>br</a:t>
            </a:r>
            <a:r>
              <a:rPr lang="en-IN" sz="2400"/>
              <a:t>=new </a:t>
            </a:r>
            <a:r>
              <a:rPr lang="en-IN" sz="2400" err="1"/>
              <a:t>BufferedReader</a:t>
            </a:r>
            <a:r>
              <a:rPr lang="en-IN" sz="2400"/>
              <a:t>(r);       </a:t>
            </a:r>
          </a:p>
          <a:p>
            <a:r>
              <a:rPr lang="en-IN" sz="2400"/>
              <a:t>    </a:t>
            </a:r>
            <a:r>
              <a:rPr lang="en-IN" sz="2400" err="1"/>
              <a:t>System.out.println</a:t>
            </a:r>
            <a:r>
              <a:rPr lang="en-IN" sz="2400"/>
              <a:t>("Enter your Regno and  name");    </a:t>
            </a:r>
          </a:p>
          <a:p>
            <a:r>
              <a:rPr lang="en-IN" sz="2400"/>
              <a:t>    String name=</a:t>
            </a:r>
            <a:r>
              <a:rPr lang="en-IN" sz="2400" err="1"/>
              <a:t>br.readLine</a:t>
            </a:r>
            <a:r>
              <a:rPr lang="en-IN" sz="2400"/>
              <a:t>();    </a:t>
            </a:r>
          </a:p>
          <a:p>
            <a:r>
              <a:rPr lang="en-IN" sz="2400"/>
              <a:t>    int no = </a:t>
            </a:r>
            <a:r>
              <a:rPr lang="en-IN" sz="2400" err="1"/>
              <a:t>Integer.parseInt</a:t>
            </a:r>
            <a:r>
              <a:rPr lang="en-IN" sz="2400"/>
              <a:t>(</a:t>
            </a:r>
            <a:r>
              <a:rPr lang="en-IN" sz="2400" err="1"/>
              <a:t>br.readLine</a:t>
            </a:r>
            <a:r>
              <a:rPr lang="en-IN" sz="2400"/>
              <a:t>());</a:t>
            </a:r>
          </a:p>
          <a:p>
            <a:r>
              <a:rPr lang="en-IN" sz="2400"/>
              <a:t>    </a:t>
            </a:r>
            <a:r>
              <a:rPr lang="en-IN" sz="2400" err="1"/>
              <a:t>System.out.println</a:t>
            </a:r>
            <a:r>
              <a:rPr lang="en-IN" sz="2400"/>
              <a:t>(" Hello "+name + " " +no);   </a:t>
            </a:r>
          </a:p>
          <a:p>
            <a:r>
              <a:rPr lang="en-IN" sz="2400"/>
              <a:t>}    </a:t>
            </a:r>
          </a:p>
          <a:p>
            <a:r>
              <a:rPr lang="en-IN" sz="2400"/>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Buffered Writer</a:t>
            </a:r>
          </a:p>
        </p:txBody>
      </p:sp>
      <p:sp>
        <p:nvSpPr>
          <p:cNvPr id="3" name="Content Placeholder 2"/>
          <p:cNvSpPr>
            <a:spLocks noGrp="1"/>
          </p:cNvSpPr>
          <p:nvPr>
            <p:ph idx="1"/>
          </p:nvPr>
        </p:nvSpPr>
        <p:spPr/>
        <p:txBody>
          <a:bodyPr>
            <a:normAutofit fontScale="55000" lnSpcReduction="20000"/>
          </a:bodyPr>
          <a:lstStyle/>
          <a:p>
            <a:r>
              <a:rPr lang="en-IN"/>
              <a:t>import </a:t>
            </a:r>
            <a:r>
              <a:rPr lang="en-IN" err="1"/>
              <a:t>java.io</a:t>
            </a:r>
            <a:r>
              <a:rPr lang="en-IN"/>
              <a:t>.*;  </a:t>
            </a:r>
          </a:p>
          <a:p>
            <a:r>
              <a:rPr lang="en-IN"/>
              <a:t>public class </a:t>
            </a:r>
            <a:r>
              <a:rPr lang="en-IN" err="1"/>
              <a:t>bufferedwriter</a:t>
            </a:r>
            <a:endParaRPr lang="en-IN"/>
          </a:p>
          <a:p>
            <a:r>
              <a:rPr lang="en-IN"/>
              <a:t> {  </a:t>
            </a:r>
          </a:p>
          <a:p>
            <a:r>
              <a:rPr lang="en-IN"/>
              <a:t>public static void main(String[] </a:t>
            </a:r>
            <a:r>
              <a:rPr lang="en-IN" err="1"/>
              <a:t>args</a:t>
            </a:r>
            <a:r>
              <a:rPr lang="en-IN"/>
              <a:t>) throws Exception </a:t>
            </a:r>
          </a:p>
          <a:p>
            <a:r>
              <a:rPr lang="en-IN"/>
              <a:t>{     </a:t>
            </a:r>
          </a:p>
          <a:p>
            <a:r>
              <a:rPr lang="en-IN"/>
              <a:t>    </a:t>
            </a:r>
            <a:r>
              <a:rPr lang="en-IN" err="1"/>
              <a:t>FileWriter</a:t>
            </a:r>
            <a:r>
              <a:rPr lang="en-IN"/>
              <a:t> writer = new </a:t>
            </a:r>
            <a:r>
              <a:rPr lang="en-IN" err="1"/>
              <a:t>FileWriter</a:t>
            </a:r>
            <a:endParaRPr lang="en-IN"/>
          </a:p>
          <a:p>
            <a:endParaRPr lang="en-IN"/>
          </a:p>
          <a:p>
            <a:r>
              <a:rPr lang="en-IN"/>
              <a:t>("c://users/admin/desktop/java/</a:t>
            </a:r>
            <a:r>
              <a:rPr lang="en-IN" err="1"/>
              <a:t>one.txt</a:t>
            </a:r>
            <a:r>
              <a:rPr lang="en-IN"/>
              <a:t>");  </a:t>
            </a:r>
          </a:p>
          <a:p>
            <a:r>
              <a:rPr lang="en-IN"/>
              <a:t>    </a:t>
            </a:r>
            <a:r>
              <a:rPr lang="en-IN" err="1"/>
              <a:t>BufferedWriter</a:t>
            </a:r>
            <a:r>
              <a:rPr lang="en-IN"/>
              <a:t> buffer = new </a:t>
            </a:r>
            <a:r>
              <a:rPr lang="en-IN" err="1"/>
              <a:t>BufferedWriter</a:t>
            </a:r>
            <a:r>
              <a:rPr lang="en-IN"/>
              <a:t>(writer);  </a:t>
            </a:r>
          </a:p>
          <a:p>
            <a:r>
              <a:rPr lang="en-IN"/>
              <a:t>    </a:t>
            </a:r>
            <a:r>
              <a:rPr lang="en-IN" err="1"/>
              <a:t>buffer.write</a:t>
            </a:r>
            <a:r>
              <a:rPr lang="en-IN"/>
              <a:t>("Welcome to java File handling </a:t>
            </a:r>
          </a:p>
          <a:p>
            <a:endParaRPr lang="en-IN"/>
          </a:p>
          <a:p>
            <a:r>
              <a:rPr lang="en-IN"/>
              <a:t>programming.");  </a:t>
            </a:r>
          </a:p>
          <a:p>
            <a:r>
              <a:rPr lang="en-IN"/>
              <a:t>    </a:t>
            </a:r>
            <a:r>
              <a:rPr lang="en-IN" err="1"/>
              <a:t>buffer.close</a:t>
            </a:r>
            <a:r>
              <a:rPr lang="en-IN"/>
              <a:t>();  </a:t>
            </a:r>
          </a:p>
          <a:p>
            <a:r>
              <a:rPr lang="en-IN"/>
              <a:t>    </a:t>
            </a:r>
            <a:r>
              <a:rPr lang="en-IN" err="1"/>
              <a:t>System.out.println</a:t>
            </a:r>
            <a:r>
              <a:rPr lang="en-IN"/>
              <a:t>("Success");  </a:t>
            </a:r>
          </a:p>
          <a:p>
            <a:r>
              <a:rPr lang="en-IN"/>
              <a:t>    }  </a:t>
            </a:r>
          </a:p>
          <a:p>
            <a:r>
              <a:rPr lang="en-IN"/>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332656"/>
            <a:ext cx="8784976" cy="6264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09948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70000" lnSpcReduction="20000"/>
          </a:bodyPr>
          <a:lstStyle/>
          <a:p>
            <a:r>
              <a:rPr lang="en-IN"/>
              <a:t>Similarly go through the rest all Classes such as</a:t>
            </a:r>
          </a:p>
          <a:p>
            <a:r>
              <a:rPr lang="en-IN" err="1">
                <a:hlinkClick r:id="rId2"/>
              </a:rPr>
              <a:t>CharArrayReader</a:t>
            </a:r>
            <a:endParaRPr lang="en-IN"/>
          </a:p>
          <a:p>
            <a:r>
              <a:rPr lang="en-IN"/>
              <a:t> </a:t>
            </a:r>
            <a:r>
              <a:rPr lang="en-IN" err="1">
                <a:hlinkClick r:id="rId3"/>
              </a:rPr>
              <a:t>CharArrayWriter</a:t>
            </a:r>
            <a:r>
              <a:rPr lang="en-IN"/>
              <a:t> </a:t>
            </a:r>
          </a:p>
          <a:p>
            <a:r>
              <a:rPr lang="en-IN" err="1">
                <a:hlinkClick r:id="rId4"/>
              </a:rPr>
              <a:t>PrintStream</a:t>
            </a:r>
            <a:r>
              <a:rPr lang="en-IN">
                <a:hlinkClick r:id="rId4"/>
              </a:rPr>
              <a:t> </a:t>
            </a:r>
            <a:endParaRPr lang="en-IN"/>
          </a:p>
          <a:p>
            <a:r>
              <a:rPr lang="en-IN" err="1">
                <a:hlinkClick r:id="rId5"/>
              </a:rPr>
              <a:t>PrintWriter</a:t>
            </a:r>
            <a:endParaRPr lang="en-IN">
              <a:hlinkClick r:id="rId5"/>
            </a:endParaRPr>
          </a:p>
          <a:p>
            <a:r>
              <a:rPr lang="en-IN" err="1">
                <a:hlinkClick r:id="rId6"/>
              </a:rPr>
              <a:t>OutputStreamWriter</a:t>
            </a:r>
            <a:endParaRPr lang="en-IN"/>
          </a:p>
          <a:p>
            <a:r>
              <a:rPr lang="en-IN"/>
              <a:t> </a:t>
            </a:r>
            <a:r>
              <a:rPr lang="en-IN" err="1">
                <a:hlinkClick r:id="rId7"/>
              </a:rPr>
              <a:t>InputStreamReader</a:t>
            </a:r>
            <a:r>
              <a:rPr lang="en-IN"/>
              <a:t> </a:t>
            </a:r>
          </a:p>
          <a:p>
            <a:r>
              <a:rPr lang="en-IN" err="1">
                <a:hlinkClick r:id="rId8"/>
              </a:rPr>
              <a:t>PushbackInputStream</a:t>
            </a:r>
            <a:r>
              <a:rPr lang="en-IN"/>
              <a:t> </a:t>
            </a:r>
          </a:p>
          <a:p>
            <a:r>
              <a:rPr lang="en-IN" err="1">
                <a:hlinkClick r:id="rId9"/>
              </a:rPr>
              <a:t>PushbackReader</a:t>
            </a:r>
            <a:r>
              <a:rPr lang="en-IN"/>
              <a:t> </a:t>
            </a:r>
          </a:p>
          <a:p>
            <a:r>
              <a:rPr lang="en-IN" err="1">
                <a:hlinkClick r:id="rId10"/>
              </a:rPr>
              <a:t>StringWriter</a:t>
            </a:r>
            <a:r>
              <a:rPr lang="en-IN"/>
              <a:t> </a:t>
            </a:r>
          </a:p>
          <a:p>
            <a:r>
              <a:rPr lang="en-IN" err="1">
                <a:hlinkClick r:id="rId11"/>
              </a:rPr>
              <a:t>StringReader</a:t>
            </a:r>
            <a:endParaRPr lang="en-IN">
              <a:hlinkClick r:id="rId11"/>
            </a:endParaRPr>
          </a:p>
          <a:p>
            <a:r>
              <a:rPr lang="en-IN">
                <a:hlinkClick r:id="rId11"/>
              </a:rPr>
              <a:t> </a:t>
            </a:r>
            <a:r>
              <a:rPr lang="en-IN" err="1">
                <a:hlinkClick r:id="rId12"/>
              </a:rPr>
              <a:t>PipedWriter</a:t>
            </a:r>
            <a:r>
              <a:rPr lang="en-IN"/>
              <a:t> </a:t>
            </a:r>
          </a:p>
          <a:p>
            <a:r>
              <a:rPr lang="en-IN" err="1">
                <a:hlinkClick r:id="rId13"/>
              </a:rPr>
              <a:t>PipedReader</a:t>
            </a:r>
            <a:r>
              <a:rPr lang="en-IN">
                <a:hlinkClick r:id="rId13"/>
              </a:rPr>
              <a:t> </a:t>
            </a:r>
            <a:endParaRPr lang="en-IN"/>
          </a:p>
          <a:p>
            <a:r>
              <a:rPr lang="en-IN" err="1">
                <a:hlinkClick r:id="rId14"/>
              </a:rPr>
              <a:t>FilterWriter</a:t>
            </a:r>
            <a:endParaRPr lang="en-IN"/>
          </a:p>
          <a:p>
            <a:r>
              <a:rPr lang="en-IN"/>
              <a:t> </a:t>
            </a:r>
            <a:r>
              <a:rPr lang="en-IN" err="1">
                <a:hlinkClick r:id="rId15"/>
              </a:rPr>
              <a:t>FilterReader</a:t>
            </a:r>
            <a:r>
              <a:rPr lang="en-IN">
                <a:hlinkClick r:id="rId15"/>
              </a:rPr>
              <a:t> </a:t>
            </a:r>
            <a:r>
              <a:rPr lang="en-IN"/>
              <a:t> </a:t>
            </a:r>
          </a:p>
          <a:p>
            <a:endParaRPr lang="en-I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t>Serialization and </a:t>
            </a:r>
            <a:r>
              <a:rPr lang="en-IN" b="1" err="1"/>
              <a:t>Deserialization</a:t>
            </a:r>
            <a:r>
              <a:rPr lang="en-IN" b="1"/>
              <a:t> in Java</a:t>
            </a:r>
            <a:br>
              <a:rPr lang="en-IN" b="1"/>
            </a:br>
            <a:endParaRPr lang="en-IN"/>
          </a:p>
        </p:txBody>
      </p:sp>
      <p:sp>
        <p:nvSpPr>
          <p:cNvPr id="3" name="Content Placeholder 2"/>
          <p:cNvSpPr>
            <a:spLocks noGrp="1"/>
          </p:cNvSpPr>
          <p:nvPr>
            <p:ph idx="1"/>
          </p:nvPr>
        </p:nvSpPr>
        <p:spPr/>
        <p:txBody>
          <a:bodyPr>
            <a:normAutofit lnSpcReduction="10000"/>
          </a:bodyPr>
          <a:lstStyle/>
          <a:p>
            <a:r>
              <a:rPr lang="en-IN" b="1"/>
              <a:t>Serialization in Java</a:t>
            </a:r>
            <a:r>
              <a:rPr lang="en-IN"/>
              <a:t> is a mechanism of </a:t>
            </a:r>
            <a:r>
              <a:rPr lang="en-IN" i="1"/>
              <a:t>writing the state of an object into a </a:t>
            </a:r>
            <a:r>
              <a:rPr lang="en-IN" sz="3600" i="1">
                <a:solidFill>
                  <a:srgbClr val="FF0000"/>
                </a:solidFill>
              </a:rPr>
              <a:t>byte stream</a:t>
            </a:r>
            <a:r>
              <a:rPr lang="en-IN"/>
              <a:t>.</a:t>
            </a:r>
          </a:p>
          <a:p>
            <a:r>
              <a:rPr lang="en-IN"/>
              <a:t>It is mainly used in Hibernate, RMI, JPA, EJB and JMS technologies.</a:t>
            </a:r>
          </a:p>
          <a:p>
            <a:r>
              <a:rPr lang="en-IN"/>
              <a:t>The reverse operation of serialization is called </a:t>
            </a:r>
            <a:r>
              <a:rPr lang="en-IN" i="1" err="1"/>
              <a:t>deserialization</a:t>
            </a:r>
            <a:r>
              <a:rPr lang="en-IN"/>
              <a:t>. </a:t>
            </a:r>
          </a:p>
          <a:p>
            <a:r>
              <a:rPr lang="en-IN" b="1"/>
              <a:t>Advantages of Java Serialization</a:t>
            </a:r>
          </a:p>
          <a:p>
            <a:r>
              <a:rPr lang="en-IN"/>
              <a:t>It is mainly used to travel object's state on the network (which is known as </a:t>
            </a:r>
            <a:r>
              <a:rPr lang="en-IN" err="1"/>
              <a:t>marshaling</a:t>
            </a:r>
            <a:r>
              <a:rPr lang="en-IN"/>
              <a:t>).</a:t>
            </a:r>
          </a:p>
          <a:p>
            <a:endParaRPr lang="en-I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err="1"/>
              <a:t>java.io.Serializable</a:t>
            </a:r>
            <a:r>
              <a:rPr lang="en-IN" b="1"/>
              <a:t> interface</a:t>
            </a:r>
            <a:endParaRPr lang="en-IN"/>
          </a:p>
        </p:txBody>
      </p:sp>
      <p:sp>
        <p:nvSpPr>
          <p:cNvPr id="3" name="Content Placeholder 2"/>
          <p:cNvSpPr>
            <a:spLocks noGrp="1"/>
          </p:cNvSpPr>
          <p:nvPr>
            <p:ph idx="1"/>
          </p:nvPr>
        </p:nvSpPr>
        <p:spPr/>
        <p:txBody>
          <a:bodyPr>
            <a:normAutofit fontScale="70000" lnSpcReduction="20000"/>
          </a:bodyPr>
          <a:lstStyle/>
          <a:p>
            <a:r>
              <a:rPr lang="en-IN" err="1"/>
              <a:t>Serializable</a:t>
            </a:r>
            <a:r>
              <a:rPr lang="en-IN"/>
              <a:t> is a marker interface (has no data member and method). It is used to "mark" Java classes so that objects of these classes may get the certain capability. </a:t>
            </a:r>
          </a:p>
          <a:p>
            <a:endParaRPr lang="en-IN"/>
          </a:p>
          <a:p>
            <a:pPr>
              <a:buNone/>
            </a:pPr>
            <a:r>
              <a:rPr lang="en-IN"/>
              <a:t>import </a:t>
            </a:r>
            <a:r>
              <a:rPr lang="en-IN" err="1"/>
              <a:t>java.io.Serializable</a:t>
            </a:r>
            <a:r>
              <a:rPr lang="en-IN"/>
              <a:t>;  </a:t>
            </a:r>
          </a:p>
          <a:p>
            <a:pPr>
              <a:buNone/>
            </a:pPr>
            <a:r>
              <a:rPr lang="en-IN"/>
              <a:t>public class Student implements </a:t>
            </a:r>
            <a:r>
              <a:rPr lang="en-IN" err="1"/>
              <a:t>Serializable</a:t>
            </a:r>
            <a:r>
              <a:rPr lang="en-IN"/>
              <a:t>{  </a:t>
            </a:r>
          </a:p>
          <a:p>
            <a:pPr>
              <a:buNone/>
            </a:pPr>
            <a:r>
              <a:rPr lang="en-IN"/>
              <a:t> int id;  </a:t>
            </a:r>
          </a:p>
          <a:p>
            <a:pPr>
              <a:buNone/>
            </a:pPr>
            <a:r>
              <a:rPr lang="en-IN"/>
              <a:t> String name;  </a:t>
            </a:r>
          </a:p>
          <a:p>
            <a:pPr>
              <a:buNone/>
            </a:pPr>
            <a:r>
              <a:rPr lang="en-IN"/>
              <a:t> public Student(int id, String name) {  </a:t>
            </a:r>
          </a:p>
          <a:p>
            <a:pPr>
              <a:buNone/>
            </a:pPr>
            <a:r>
              <a:rPr lang="en-IN"/>
              <a:t>  </a:t>
            </a:r>
            <a:r>
              <a:rPr lang="en-IN" err="1"/>
              <a:t>this.id</a:t>
            </a:r>
            <a:r>
              <a:rPr lang="en-IN"/>
              <a:t> = id;  </a:t>
            </a:r>
          </a:p>
          <a:p>
            <a:pPr>
              <a:buNone/>
            </a:pPr>
            <a:r>
              <a:rPr lang="en-IN"/>
              <a:t>  </a:t>
            </a:r>
            <a:r>
              <a:rPr lang="en-IN" err="1"/>
              <a:t>this.name</a:t>
            </a:r>
            <a:r>
              <a:rPr lang="en-IN"/>
              <a:t> = name;  </a:t>
            </a:r>
          </a:p>
          <a:p>
            <a:pPr>
              <a:buNone/>
            </a:pPr>
            <a:r>
              <a:rPr lang="en-IN"/>
              <a:t> }  </a:t>
            </a:r>
          </a:p>
          <a:p>
            <a:pPr>
              <a:buNone/>
            </a:pPr>
            <a:r>
              <a:rPr lang="en-IN"/>
              <a:t>}  </a:t>
            </a:r>
          </a:p>
          <a:p>
            <a:endParaRPr lang="en-I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048672"/>
          </a:xfrm>
        </p:spPr>
        <p:txBody>
          <a:bodyPr>
            <a:normAutofit fontScale="55000" lnSpcReduction="20000"/>
          </a:bodyPr>
          <a:lstStyle/>
          <a:p>
            <a:r>
              <a:rPr lang="en-IN"/>
              <a:t> import </a:t>
            </a:r>
            <a:r>
              <a:rPr lang="en-IN" err="1"/>
              <a:t>java.io</a:t>
            </a:r>
            <a:r>
              <a:rPr lang="en-IN"/>
              <a:t>.*; </a:t>
            </a:r>
          </a:p>
          <a:p>
            <a:r>
              <a:rPr lang="en-IN"/>
              <a:t> class Student implements </a:t>
            </a:r>
            <a:r>
              <a:rPr lang="en-IN" err="1"/>
              <a:t>Serializable</a:t>
            </a:r>
            <a:r>
              <a:rPr lang="en-IN"/>
              <a:t>{  </a:t>
            </a:r>
          </a:p>
          <a:p>
            <a:r>
              <a:rPr lang="en-IN"/>
              <a:t> int id;  </a:t>
            </a:r>
          </a:p>
          <a:p>
            <a:r>
              <a:rPr lang="en-IN"/>
              <a:t> String name;  </a:t>
            </a:r>
          </a:p>
          <a:p>
            <a:r>
              <a:rPr lang="en-IN"/>
              <a:t> public Student(int id, String name) {  </a:t>
            </a:r>
          </a:p>
          <a:p>
            <a:r>
              <a:rPr lang="en-IN"/>
              <a:t>  </a:t>
            </a:r>
            <a:r>
              <a:rPr lang="en-IN" err="1"/>
              <a:t>this.id</a:t>
            </a:r>
            <a:r>
              <a:rPr lang="en-IN"/>
              <a:t> = id;  </a:t>
            </a:r>
          </a:p>
          <a:p>
            <a:r>
              <a:rPr lang="en-IN"/>
              <a:t>  </a:t>
            </a:r>
            <a:r>
              <a:rPr lang="en-IN" err="1"/>
              <a:t>this.name</a:t>
            </a:r>
            <a:r>
              <a:rPr lang="en-IN"/>
              <a:t> = name;  </a:t>
            </a:r>
          </a:p>
          <a:p>
            <a:r>
              <a:rPr lang="en-IN"/>
              <a:t> }  </a:t>
            </a:r>
          </a:p>
          <a:p>
            <a:r>
              <a:rPr lang="en-IN"/>
              <a:t>}  </a:t>
            </a:r>
          </a:p>
          <a:p>
            <a:r>
              <a:rPr lang="en-IN"/>
              <a:t>    class serial</a:t>
            </a:r>
          </a:p>
          <a:p>
            <a:r>
              <a:rPr lang="en-IN"/>
              <a:t>{  </a:t>
            </a:r>
          </a:p>
          <a:p>
            <a:r>
              <a:rPr lang="en-IN"/>
              <a:t>     public static void main(String </a:t>
            </a:r>
            <a:r>
              <a:rPr lang="en-IN" err="1"/>
              <a:t>args</a:t>
            </a:r>
            <a:r>
              <a:rPr lang="en-IN"/>
              <a:t>[])throws Exception</a:t>
            </a:r>
          </a:p>
          <a:p>
            <a:r>
              <a:rPr lang="en-IN"/>
              <a:t>{  </a:t>
            </a:r>
          </a:p>
          <a:p>
            <a:r>
              <a:rPr lang="en-IN"/>
              <a:t>      Student s1 =new Student(211,"ravi");  </a:t>
            </a:r>
          </a:p>
          <a:p>
            <a:r>
              <a:rPr lang="en-IN"/>
              <a:t>     </a:t>
            </a:r>
            <a:r>
              <a:rPr lang="en-IN" err="1"/>
              <a:t>FileOutputStream</a:t>
            </a:r>
            <a:r>
              <a:rPr lang="en-IN"/>
              <a:t> </a:t>
            </a:r>
            <a:r>
              <a:rPr lang="en-IN" err="1"/>
              <a:t>fout</a:t>
            </a:r>
            <a:r>
              <a:rPr lang="en-IN"/>
              <a:t>=new </a:t>
            </a:r>
            <a:r>
              <a:rPr lang="en-IN" err="1"/>
              <a:t>FileOutputStream</a:t>
            </a:r>
            <a:r>
              <a:rPr lang="en-IN"/>
              <a:t>("</a:t>
            </a:r>
            <a:r>
              <a:rPr lang="en-IN" err="1"/>
              <a:t>f.txt</a:t>
            </a:r>
            <a:r>
              <a:rPr lang="en-IN"/>
              <a:t>");  </a:t>
            </a:r>
          </a:p>
          <a:p>
            <a:r>
              <a:rPr lang="en-IN"/>
              <a:t>      </a:t>
            </a:r>
            <a:r>
              <a:rPr lang="en-IN" err="1"/>
              <a:t>ObjectOutputStream</a:t>
            </a:r>
            <a:r>
              <a:rPr lang="en-IN"/>
              <a:t> out=new </a:t>
            </a:r>
            <a:r>
              <a:rPr lang="en-IN" err="1"/>
              <a:t>ObjectOutputStream</a:t>
            </a:r>
            <a:r>
              <a:rPr lang="en-IN"/>
              <a:t>(</a:t>
            </a:r>
            <a:r>
              <a:rPr lang="en-IN" err="1"/>
              <a:t>fout</a:t>
            </a:r>
            <a:r>
              <a:rPr lang="en-IN"/>
              <a:t>);  </a:t>
            </a:r>
          </a:p>
          <a:p>
            <a:r>
              <a:rPr lang="en-IN"/>
              <a:t>      </a:t>
            </a:r>
            <a:r>
              <a:rPr lang="en-IN" err="1"/>
              <a:t>out.writeObject</a:t>
            </a:r>
            <a:r>
              <a:rPr lang="en-IN"/>
              <a:t>(s1);  </a:t>
            </a:r>
          </a:p>
          <a:p>
            <a:r>
              <a:rPr lang="en-IN"/>
              <a:t>      </a:t>
            </a:r>
            <a:r>
              <a:rPr lang="en-IN" err="1"/>
              <a:t>out.flush</a:t>
            </a:r>
            <a:r>
              <a:rPr lang="en-IN"/>
              <a:t>();  </a:t>
            </a:r>
          </a:p>
          <a:p>
            <a:r>
              <a:rPr lang="en-IN"/>
              <a:t>      </a:t>
            </a:r>
            <a:r>
              <a:rPr lang="en-IN" err="1"/>
              <a:t>System.out.println</a:t>
            </a:r>
            <a:r>
              <a:rPr lang="en-IN"/>
              <a:t>("success");  </a:t>
            </a:r>
          </a:p>
          <a:p>
            <a:r>
              <a:rPr lang="en-IN"/>
              <a:t>     }  </a:t>
            </a:r>
          </a:p>
          <a:p>
            <a:r>
              <a:rPr lang="en-IN"/>
              <a:t>    }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err="1"/>
              <a:t>Deserialization</a:t>
            </a:r>
            <a:r>
              <a:rPr lang="en-IN" b="1"/>
              <a:t> in java</a:t>
            </a:r>
            <a:br>
              <a:rPr lang="en-IN" b="1"/>
            </a:br>
            <a:endParaRPr lang="en-IN"/>
          </a:p>
        </p:txBody>
      </p:sp>
      <p:sp>
        <p:nvSpPr>
          <p:cNvPr id="3" name="Content Placeholder 2"/>
          <p:cNvSpPr>
            <a:spLocks noGrp="1"/>
          </p:cNvSpPr>
          <p:nvPr>
            <p:ph idx="1"/>
          </p:nvPr>
        </p:nvSpPr>
        <p:spPr/>
        <p:txBody>
          <a:bodyPr/>
          <a:lstStyle/>
          <a:p>
            <a:r>
              <a:rPr lang="en-IN" err="1"/>
              <a:t>Deserialization</a:t>
            </a:r>
            <a:r>
              <a:rPr lang="en-IN"/>
              <a:t> is the process of reconstructing the object from the serialized </a:t>
            </a:r>
            <a:r>
              <a:rPr lang="en-IN" err="1"/>
              <a:t>state.It</a:t>
            </a:r>
            <a:r>
              <a:rPr lang="en-IN"/>
              <a:t> is the reverse operation of serialization.</a:t>
            </a:r>
          </a:p>
          <a:p>
            <a:endParaRPr lang="en-I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55000" lnSpcReduction="20000"/>
          </a:bodyPr>
          <a:lstStyle/>
          <a:p>
            <a:r>
              <a:rPr lang="en-IN"/>
              <a:t> import </a:t>
            </a:r>
            <a:r>
              <a:rPr lang="en-IN" err="1"/>
              <a:t>java.io</a:t>
            </a:r>
            <a:r>
              <a:rPr lang="en-IN"/>
              <a:t>.*;  </a:t>
            </a:r>
          </a:p>
          <a:p>
            <a:r>
              <a:rPr lang="en-IN"/>
              <a:t>class Student implements </a:t>
            </a:r>
            <a:r>
              <a:rPr lang="en-IN" err="1"/>
              <a:t>Serializable</a:t>
            </a:r>
            <a:r>
              <a:rPr lang="en-IN"/>
              <a:t>{  </a:t>
            </a:r>
          </a:p>
          <a:p>
            <a:r>
              <a:rPr lang="en-IN"/>
              <a:t> int id;  </a:t>
            </a:r>
          </a:p>
          <a:p>
            <a:r>
              <a:rPr lang="en-IN"/>
              <a:t> String name;  </a:t>
            </a:r>
          </a:p>
          <a:p>
            <a:r>
              <a:rPr lang="en-IN"/>
              <a:t> public Student(int id, String name) {  </a:t>
            </a:r>
          </a:p>
          <a:p>
            <a:r>
              <a:rPr lang="en-IN"/>
              <a:t>  </a:t>
            </a:r>
            <a:r>
              <a:rPr lang="en-IN" err="1"/>
              <a:t>this.id</a:t>
            </a:r>
            <a:r>
              <a:rPr lang="en-IN"/>
              <a:t> = id;  </a:t>
            </a:r>
          </a:p>
          <a:p>
            <a:r>
              <a:rPr lang="en-IN"/>
              <a:t>  </a:t>
            </a:r>
            <a:r>
              <a:rPr lang="en-IN" err="1"/>
              <a:t>this.name</a:t>
            </a:r>
            <a:r>
              <a:rPr lang="en-IN"/>
              <a:t> = name;  </a:t>
            </a:r>
          </a:p>
          <a:p>
            <a:r>
              <a:rPr lang="en-IN"/>
              <a:t> }  </a:t>
            </a:r>
          </a:p>
          <a:p>
            <a:r>
              <a:rPr lang="en-IN"/>
              <a:t>}  </a:t>
            </a:r>
          </a:p>
          <a:p>
            <a:r>
              <a:rPr lang="en-IN"/>
              <a:t>    class </a:t>
            </a:r>
            <a:r>
              <a:rPr lang="en-IN" err="1"/>
              <a:t>deserial</a:t>
            </a:r>
            <a:endParaRPr lang="en-IN"/>
          </a:p>
          <a:p>
            <a:r>
              <a:rPr lang="en-IN"/>
              <a:t>{  </a:t>
            </a:r>
          </a:p>
          <a:p>
            <a:r>
              <a:rPr lang="en-IN"/>
              <a:t>     public static void main(String </a:t>
            </a:r>
            <a:r>
              <a:rPr lang="en-IN" err="1"/>
              <a:t>args</a:t>
            </a:r>
            <a:r>
              <a:rPr lang="en-IN"/>
              <a:t>[])throws Exception</a:t>
            </a:r>
          </a:p>
          <a:p>
            <a:r>
              <a:rPr lang="en-IN"/>
              <a:t>{  </a:t>
            </a:r>
          </a:p>
          <a:p>
            <a:r>
              <a:rPr lang="en-IN"/>
              <a:t>      </a:t>
            </a:r>
            <a:r>
              <a:rPr lang="en-IN" err="1"/>
              <a:t>ObjectInputStream</a:t>
            </a:r>
            <a:r>
              <a:rPr lang="en-IN"/>
              <a:t> in=new </a:t>
            </a:r>
            <a:r>
              <a:rPr lang="en-IN" err="1"/>
              <a:t>ObjectInputStream</a:t>
            </a:r>
            <a:r>
              <a:rPr lang="en-IN"/>
              <a:t>(new </a:t>
            </a:r>
          </a:p>
          <a:p>
            <a:endParaRPr lang="en-IN"/>
          </a:p>
          <a:p>
            <a:r>
              <a:rPr lang="en-IN"/>
              <a:t>       </a:t>
            </a:r>
            <a:r>
              <a:rPr lang="en-IN" err="1"/>
              <a:t>FileInputStream</a:t>
            </a:r>
            <a:r>
              <a:rPr lang="en-IN"/>
              <a:t>("</a:t>
            </a:r>
            <a:r>
              <a:rPr lang="en-IN" err="1"/>
              <a:t>f.txt</a:t>
            </a:r>
            <a:r>
              <a:rPr lang="en-IN"/>
              <a:t>"));  </a:t>
            </a:r>
          </a:p>
          <a:p>
            <a:r>
              <a:rPr lang="en-IN"/>
              <a:t>      Student s=(Student)</a:t>
            </a:r>
            <a:r>
              <a:rPr lang="en-IN" err="1"/>
              <a:t>in.readObject</a:t>
            </a:r>
            <a:r>
              <a:rPr lang="en-IN"/>
              <a:t>();  </a:t>
            </a:r>
          </a:p>
          <a:p>
            <a:r>
              <a:rPr lang="en-IN"/>
              <a:t>      </a:t>
            </a:r>
            <a:r>
              <a:rPr lang="en-IN" err="1"/>
              <a:t>System.out.println</a:t>
            </a:r>
            <a:r>
              <a:rPr lang="en-IN"/>
              <a:t>(</a:t>
            </a:r>
            <a:r>
              <a:rPr lang="en-IN" err="1"/>
              <a:t>s.id</a:t>
            </a:r>
            <a:r>
              <a:rPr lang="en-IN"/>
              <a:t>+" "+</a:t>
            </a:r>
            <a:r>
              <a:rPr lang="en-IN" err="1"/>
              <a:t>s.name</a:t>
            </a:r>
            <a:r>
              <a:rPr lang="en-IN"/>
              <a:t>);  </a:t>
            </a:r>
          </a:p>
          <a:p>
            <a:r>
              <a:rPr lang="en-IN"/>
              <a:t>       </a:t>
            </a:r>
            <a:r>
              <a:rPr lang="en-IN" err="1"/>
              <a:t>in.close</a:t>
            </a:r>
            <a:r>
              <a:rPr lang="en-IN"/>
              <a:t>();  </a:t>
            </a:r>
          </a:p>
          <a:p>
            <a:r>
              <a:rPr lang="en-IN"/>
              <a:t>     }  </a:t>
            </a:r>
          </a:p>
          <a:p>
            <a:r>
              <a:rPr lang="en-IN"/>
              <a:t>    }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8229600" cy="5184576"/>
          </a:xfrm>
        </p:spPr>
        <p:txBody>
          <a:bodyPr>
            <a:normAutofit/>
          </a:bodyPr>
          <a:lstStyle/>
          <a:p>
            <a:pPr algn="ctr">
              <a:buNone/>
            </a:pPr>
            <a:endParaRPr lang="en-IN" sz="6600">
              <a:latin typeface="Times New Roman" pitchFamily="18" charset="0"/>
              <a:cs typeface="Times New Roman" pitchFamily="18" charset="0"/>
            </a:endParaRPr>
          </a:p>
          <a:p>
            <a:pPr algn="ctr">
              <a:buNone/>
            </a:pPr>
            <a:endParaRPr lang="en-IN" sz="6600">
              <a:latin typeface="Times New Roman" pitchFamily="18" charset="0"/>
              <a:cs typeface="Times New Roman" pitchFamily="18" charset="0"/>
            </a:endParaRPr>
          </a:p>
          <a:p>
            <a:pPr algn="ctr">
              <a:buNone/>
            </a:pPr>
            <a:r>
              <a:rPr lang="en-IN" sz="6600">
                <a:latin typeface="Times New Roman" pitchFamily="18" charset="0"/>
                <a:cs typeface="Times New Roman" pitchFamily="18" charset="0"/>
              </a:rPr>
              <a:t>END</a:t>
            </a:r>
          </a:p>
          <a:p>
            <a:pPr algn="ctr">
              <a:buNone/>
            </a:pPr>
            <a:endParaRPr lang="en-IN" sz="6600">
              <a:latin typeface="Times New Roman" pitchFamily="18" charset="0"/>
              <a:cs typeface="Times New Roman" pitchFamily="18" charset="0"/>
            </a:endParaRPr>
          </a:p>
          <a:p>
            <a:pPr algn="ctr">
              <a:buNone/>
            </a:pPr>
            <a:endParaRPr lang="en-IN" sz="5400">
              <a:solidFill>
                <a:srgbClr val="FF0000"/>
              </a:solidFill>
              <a:latin typeface="Algerian" pitchFamily="82" charset="0"/>
            </a:endParaRPr>
          </a:p>
        </p:txBody>
      </p:sp>
      <p:pic>
        <p:nvPicPr>
          <p:cNvPr id="4" name="Picture 3" descr="images (6).jpg"/>
          <p:cNvPicPr>
            <a:picLocks noChangeAspect="1"/>
          </p:cNvPicPr>
          <p:nvPr/>
        </p:nvPicPr>
        <p:blipFill>
          <a:blip r:embed="rId2" cstate="print"/>
          <a:stretch>
            <a:fillRect/>
          </a:stretch>
        </p:blipFill>
        <p:spPr>
          <a:xfrm>
            <a:off x="1403648" y="4509120"/>
            <a:ext cx="6984776" cy="1847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56792"/>
            <a:ext cx="8229600" cy="4569371"/>
          </a:xfrm>
        </p:spPr>
        <p:txBody>
          <a:bodyPr>
            <a:normAutofit/>
          </a:bodyPr>
          <a:lstStyle/>
          <a:p>
            <a:pPr algn="just"/>
            <a:r>
              <a:rPr lang="en-IN" err="1">
                <a:latin typeface="Times New Roman" pitchFamily="18" charset="0"/>
                <a:cs typeface="Times New Roman" pitchFamily="18" charset="0"/>
              </a:rPr>
              <a:t>InputStream</a:t>
            </a:r>
            <a:r>
              <a:rPr lang="en-IN">
                <a:latin typeface="Times New Roman" pitchFamily="18" charset="0"/>
                <a:cs typeface="Times New Roman" pitchFamily="18" charset="0"/>
              </a:rPr>
              <a:t> class is an abstract class. It is the superclass of all classes representing an input stream of bytes.</a:t>
            </a:r>
          </a:p>
        </p:txBody>
      </p:sp>
      <p:sp>
        <p:nvSpPr>
          <p:cNvPr id="4" name="TextBox 3"/>
          <p:cNvSpPr txBox="1"/>
          <p:nvPr/>
        </p:nvSpPr>
        <p:spPr>
          <a:xfrm>
            <a:off x="1763688" y="332656"/>
            <a:ext cx="5688632" cy="830997"/>
          </a:xfrm>
          <a:prstGeom prst="rect">
            <a:avLst/>
          </a:prstGeom>
          <a:noFill/>
        </p:spPr>
        <p:txBody>
          <a:bodyPr wrap="square" rtlCol="0">
            <a:spAutoFit/>
          </a:bodyPr>
          <a:lstStyle/>
          <a:p>
            <a:pPr algn="ctr"/>
            <a:r>
              <a:rPr lang="en-IN" sz="4800" err="1">
                <a:latin typeface="Aharoni" pitchFamily="2" charset="-79"/>
                <a:cs typeface="Aharoni" pitchFamily="2" charset="-79"/>
              </a:rPr>
              <a:t>InputStream</a:t>
            </a:r>
            <a:r>
              <a:rPr lang="en-IN" sz="4800">
                <a:latin typeface="Aharoni" pitchFamily="2" charset="-79"/>
                <a:cs typeface="Aharoni" pitchFamily="2" charset="-79"/>
              </a:rPr>
              <a:t>  Class</a:t>
            </a:r>
          </a:p>
        </p:txBody>
      </p:sp>
      <p:graphicFrame>
        <p:nvGraphicFramePr>
          <p:cNvPr id="5" name="Table 4"/>
          <p:cNvGraphicFramePr>
            <a:graphicFrameLocks noGrp="1"/>
          </p:cNvGraphicFramePr>
          <p:nvPr/>
        </p:nvGraphicFramePr>
        <p:xfrm>
          <a:off x="827584" y="3212976"/>
          <a:ext cx="7848872" cy="2839720"/>
        </p:xfrm>
        <a:graphic>
          <a:graphicData uri="http://schemas.openxmlformats.org/drawingml/2006/table">
            <a:tbl>
              <a:tblPr firstRow="1" bandRow="1">
                <a:tableStyleId>{5C22544A-7EE6-4342-B048-85BDC9FD1C3A}</a:tableStyleId>
              </a:tblPr>
              <a:tblGrid>
                <a:gridCol w="3924436">
                  <a:extLst>
                    <a:ext uri="{9D8B030D-6E8A-4147-A177-3AD203B41FA5}">
                      <a16:colId xmlns:a16="http://schemas.microsoft.com/office/drawing/2014/main" val="20000"/>
                    </a:ext>
                  </a:extLst>
                </a:gridCol>
                <a:gridCol w="3924436">
                  <a:extLst>
                    <a:ext uri="{9D8B030D-6E8A-4147-A177-3AD203B41FA5}">
                      <a16:colId xmlns:a16="http://schemas.microsoft.com/office/drawing/2014/main" val="20001"/>
                    </a:ext>
                  </a:extLst>
                </a:gridCol>
              </a:tblGrid>
              <a:tr h="370840">
                <a:tc>
                  <a:txBody>
                    <a:bodyPr/>
                    <a:lstStyle/>
                    <a:p>
                      <a:r>
                        <a:rPr lang="en-IN"/>
                        <a:t>Method</a:t>
                      </a:r>
                    </a:p>
                  </a:txBody>
                  <a:tcPr anchor="ctr"/>
                </a:tc>
                <a:tc>
                  <a:txBody>
                    <a:bodyPr/>
                    <a:lstStyle/>
                    <a:p>
                      <a:r>
                        <a:rPr lang="en-IN"/>
                        <a:t>Description</a:t>
                      </a:r>
                    </a:p>
                  </a:txBody>
                  <a:tcPr anchor="ctr"/>
                </a:tc>
                <a:extLst>
                  <a:ext uri="{0D108BD9-81ED-4DB2-BD59-A6C34878D82A}">
                    <a16:rowId xmlns:a16="http://schemas.microsoft.com/office/drawing/2014/main" val="10000"/>
                  </a:ext>
                </a:extLst>
              </a:tr>
              <a:tr h="370840">
                <a:tc>
                  <a:txBody>
                    <a:bodyPr/>
                    <a:lstStyle/>
                    <a:p>
                      <a:r>
                        <a:rPr lang="en-IN"/>
                        <a:t>1) public abstract int read()throws IOException</a:t>
                      </a:r>
                    </a:p>
                  </a:txBody>
                  <a:tcPr anchor="ctr"/>
                </a:tc>
                <a:tc>
                  <a:txBody>
                    <a:bodyPr/>
                    <a:lstStyle/>
                    <a:p>
                      <a:r>
                        <a:rPr lang="en-IN"/>
                        <a:t>reads the next byte of data from the input stream. It returns -1 at the end of file.</a:t>
                      </a:r>
                    </a:p>
                  </a:txBody>
                  <a:tcPr anchor="ctr"/>
                </a:tc>
                <a:extLst>
                  <a:ext uri="{0D108BD9-81ED-4DB2-BD59-A6C34878D82A}">
                    <a16:rowId xmlns:a16="http://schemas.microsoft.com/office/drawing/2014/main" val="10001"/>
                  </a:ext>
                </a:extLst>
              </a:tr>
              <a:tr h="370840">
                <a:tc>
                  <a:txBody>
                    <a:bodyPr/>
                    <a:lstStyle/>
                    <a:p>
                      <a:r>
                        <a:rPr lang="en-IN"/>
                        <a:t>2) public int available()throws IOException</a:t>
                      </a:r>
                    </a:p>
                  </a:txBody>
                  <a:tcPr anchor="ctr"/>
                </a:tc>
                <a:tc>
                  <a:txBody>
                    <a:bodyPr/>
                    <a:lstStyle/>
                    <a:p>
                      <a:r>
                        <a:rPr lang="en-IN"/>
                        <a:t>returns an estimate of the number of bytes that can be read from the current input stream.</a:t>
                      </a:r>
                    </a:p>
                  </a:txBody>
                  <a:tcPr anchor="ctr"/>
                </a:tc>
                <a:extLst>
                  <a:ext uri="{0D108BD9-81ED-4DB2-BD59-A6C34878D82A}">
                    <a16:rowId xmlns:a16="http://schemas.microsoft.com/office/drawing/2014/main" val="10002"/>
                  </a:ext>
                </a:extLst>
              </a:tr>
              <a:tr h="370840">
                <a:tc>
                  <a:txBody>
                    <a:bodyPr/>
                    <a:lstStyle/>
                    <a:p>
                      <a:r>
                        <a:rPr lang="en-IN"/>
                        <a:t>3) public void close()throws IOException</a:t>
                      </a:r>
                    </a:p>
                  </a:txBody>
                  <a:tcPr anchor="ctr"/>
                </a:tc>
                <a:tc>
                  <a:txBody>
                    <a:bodyPr/>
                    <a:lstStyle/>
                    <a:p>
                      <a:r>
                        <a:rPr lang="en-IN"/>
                        <a:t>is used to close the current input stream.</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45863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8784976"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3690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BE508B3E152C444911F3CA7CA32C45E" ma:contentTypeVersion="6" ma:contentTypeDescription="Create a new document." ma:contentTypeScope="" ma:versionID="c2a20b0dcc19cf23599ff6fe5c2dda8f">
  <xsd:schema xmlns:xsd="http://www.w3.org/2001/XMLSchema" xmlns:xs="http://www.w3.org/2001/XMLSchema" xmlns:p="http://schemas.microsoft.com/office/2006/metadata/properties" xmlns:ns2="16f12a20-e7a9-4421-ae16-d8c44e1cf3e3" targetNamespace="http://schemas.microsoft.com/office/2006/metadata/properties" ma:root="true" ma:fieldsID="eaed93be376ed01476a31ef152e0ed37" ns2:_="">
    <xsd:import namespace="16f12a20-e7a9-4421-ae16-d8c44e1cf3e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f12a20-e7a9-4421-ae16-d8c44e1cf3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792C64-4A78-4FE2-A7AC-FAEC33400B34}">
  <ds:schemaRefs>
    <ds:schemaRef ds:uri="http://schemas.microsoft.com/sharepoint/v3/contenttype/forms"/>
  </ds:schemaRefs>
</ds:datastoreItem>
</file>

<file path=customXml/itemProps2.xml><?xml version="1.0" encoding="utf-8"?>
<ds:datastoreItem xmlns:ds="http://schemas.openxmlformats.org/officeDocument/2006/customXml" ds:itemID="{9AE36237-1961-4383-9FFA-45BF892256E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F7E9BD3-0026-4B26-8803-DDD8BDDBD3A0}">
  <ds:schemaRefs>
    <ds:schemaRef ds:uri="16f12a20-e7a9-4421-ae16-d8c44e1cf3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76</Slides>
  <Notes>0</Notes>
  <HiddenSlides>0</HiddenSlide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Java IO Packages</vt:lpstr>
      <vt:lpstr>Introduction</vt:lpstr>
      <vt:lpstr>Stream</vt:lpstr>
      <vt:lpstr>Output Stream&amp; Input stream</vt:lpstr>
      <vt:lpstr>OutputStream class</vt:lpstr>
      <vt:lpstr>Useful methods of OutputStream </vt:lpstr>
      <vt:lpstr>PowerPoint Presentation</vt:lpstr>
      <vt:lpstr>PowerPoint Presentation</vt:lpstr>
      <vt:lpstr>PowerPoint Presentation</vt:lpstr>
      <vt:lpstr>PowerPoint Presentation</vt:lpstr>
      <vt:lpstr>PowerPoint Presentation</vt:lpstr>
      <vt:lpstr>PowerPoint Presentation</vt:lpstr>
      <vt:lpstr>Java File Class </vt:lpstr>
      <vt:lpstr>File Constructor</vt:lpstr>
      <vt:lpstr>Methods of File Class</vt:lpstr>
      <vt:lpstr>PowerPoint Presentation</vt:lpstr>
      <vt:lpstr>PowerPoint Presentation</vt:lpstr>
      <vt:lpstr>PowerPoint Presentation</vt:lpstr>
      <vt:lpstr>PowerPoint Presentation</vt:lpstr>
      <vt:lpstr>PowerPoint Presentation</vt:lpstr>
      <vt:lpstr>PowerPoint Presentation</vt:lpstr>
      <vt:lpstr>Methods of FileWriter</vt:lpstr>
      <vt:lpstr>Java File Reader class</vt:lpstr>
      <vt:lpstr>PowerPoint Presentation</vt:lpstr>
      <vt:lpstr>  Write To a File  </vt:lpstr>
      <vt:lpstr>Read a File</vt:lpstr>
      <vt:lpstr>PowerPoint Presentation</vt:lpstr>
      <vt:lpstr>Implementation of …</vt:lpstr>
      <vt:lpstr>Byte stream in java</vt:lpstr>
      <vt:lpstr>PowerPoint Presentation</vt:lpstr>
      <vt:lpstr>File input/output stream</vt:lpstr>
      <vt:lpstr>FileOutputStream Methods</vt:lpstr>
      <vt:lpstr>Sample program using FileOutputStream</vt:lpstr>
      <vt:lpstr>Java FileInputStream class methods </vt:lpstr>
      <vt:lpstr>Example of FileInputStream class </vt:lpstr>
      <vt:lpstr>PowerPoint Presentation</vt:lpstr>
      <vt:lpstr>ByteArray-Stream</vt:lpstr>
      <vt:lpstr>Byte Array Input stream</vt:lpstr>
      <vt:lpstr>ByteArray Output Stream</vt:lpstr>
      <vt:lpstr>PowerPoint Presentation</vt:lpstr>
      <vt:lpstr>FilterOutputStream Class</vt:lpstr>
      <vt:lpstr>Data Input/output Stream</vt:lpstr>
      <vt:lpstr>DataInputStream Class</vt:lpstr>
      <vt:lpstr>PowerPoint Presentation</vt:lpstr>
      <vt:lpstr>Java DataOutputStream Class </vt:lpstr>
      <vt:lpstr>PowerPoint Presentation</vt:lpstr>
      <vt:lpstr>PowerPoint Presentation</vt:lpstr>
      <vt:lpstr>Buffered Stream</vt:lpstr>
      <vt:lpstr>Java BufferedOutputStream Class </vt:lpstr>
      <vt:lpstr>PowerPoint Presentation</vt:lpstr>
      <vt:lpstr>PowerPoint Presentation</vt:lpstr>
      <vt:lpstr>BufferedOutputStream Example</vt:lpstr>
      <vt:lpstr>BufferedInputStream </vt:lpstr>
      <vt:lpstr>PowerPoint Presentation</vt:lpstr>
      <vt:lpstr>Methods of Buffered Input Stream</vt:lpstr>
      <vt:lpstr>PowerPoint Presentation</vt:lpstr>
      <vt:lpstr>Mark and reset method in BufferedInputStream</vt:lpstr>
      <vt:lpstr>PowerPoint Presentation</vt:lpstr>
      <vt:lpstr>Character streams</vt:lpstr>
      <vt:lpstr>PowerPoint Presentation</vt:lpstr>
      <vt:lpstr>PowerPoint Presentation</vt:lpstr>
      <vt:lpstr>Character stream example</vt:lpstr>
      <vt:lpstr>Buffered Reader/Writer class</vt:lpstr>
      <vt:lpstr>PowerPoint Presentation</vt:lpstr>
      <vt:lpstr>Java BufferedReader Class</vt:lpstr>
      <vt:lpstr>PowerPoint Presentation</vt:lpstr>
      <vt:lpstr>PowerPoint Presentation</vt:lpstr>
      <vt:lpstr>PowerPoint Presentation</vt:lpstr>
      <vt:lpstr>Buffered Writer</vt:lpstr>
      <vt:lpstr>PowerPoint Presentation</vt:lpstr>
      <vt:lpstr>Serialization and Deserialization in Java </vt:lpstr>
      <vt:lpstr>java.io.Serializable interface</vt:lpstr>
      <vt:lpstr>PowerPoint Presentation</vt:lpstr>
      <vt:lpstr>Deserialization in java </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IO Packages</dc:title>
  <dc:creator>admin</dc:creator>
  <cp:revision>1</cp:revision>
  <dcterms:created xsi:type="dcterms:W3CDTF">2015-08-11T18:36:11Z</dcterms:created>
  <dcterms:modified xsi:type="dcterms:W3CDTF">2021-04-12T06:56:47Z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0x010100DBE508B3E152C444911F3CA7CA32C45E</vt:lpwstr>
  </property>
</Properties>
</file>